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477" r:id="rId5"/>
    <p:sldId id="259" r:id="rId6"/>
    <p:sldId id="261" r:id="rId7"/>
    <p:sldId id="262" r:id="rId8"/>
    <p:sldId id="263" r:id="rId9"/>
    <p:sldId id="2478" r:id="rId10"/>
    <p:sldId id="2479" r:id="rId11"/>
    <p:sldId id="264" r:id="rId12"/>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hRbkSBdljJRQZeBYjBBeyLEgLS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60" y="324"/>
      </p:cViewPr>
      <p:guideLst>
        <p:guide orient="horz" pos="2160"/>
        <p:guide pos="384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Google Shape;4;n"/>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Google Shape;5;n"/>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Google Shape;6;n"/>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Google Shape;7;n"/>
          <p:cNvSpPr txBox="1">
            <a:spLocks noGrp="1"/>
          </p:cNvSpPr>
          <p:nvPr>
            <p:ph type="body" idx="1"/>
          </p:nvPr>
        </p:nvSpPr>
        <p:spPr>
          <a:xfrm>
            <a:off x="923925" y="4408488"/>
            <a:ext cx="5084763" cy="4175125"/>
          </a:xfrm>
          <a:prstGeom prst="rect">
            <a:avLst/>
          </a:prstGeom>
          <a:noFill/>
          <a:ln>
            <a:noFill/>
          </a:ln>
        </p:spPr>
        <p:txBody>
          <a:bodyPr spcFirstLastPara="1" wrap="square" lIns="93600" tIns="46075" rIns="93600" bIns="46075"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Google Shape;9;n"/>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CA" sz="1200" b="0" u="none">
                <a:solidFill>
                  <a:srgbClr val="000000"/>
                </a:solidFill>
                <a:latin typeface="Times New Roman"/>
                <a:ea typeface="Times New Roman"/>
                <a:cs typeface="Times New Roman"/>
                <a:sym typeface="Times New Roman"/>
              </a:rPr>
              <a:t>Page </a:t>
            </a:r>
            <a:fld id="{00000000-1234-1234-1234-123412341234}" type="slidenum">
              <a:rPr lang="en-CA"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CA" sz="1200">
                <a:solidFill>
                  <a:srgbClr val="000000"/>
                </a:solidFill>
                <a:latin typeface="Times New Roman"/>
                <a:ea typeface="Times New Roman"/>
                <a:cs typeface="Times New Roman"/>
                <a:sym typeface="Times New Roman"/>
              </a:rPr>
              <a:t>Submission</a:t>
            </a:r>
            <a:endParaRPr/>
          </a:p>
        </p:txBody>
      </p:sp>
      <p:cxnSp>
        <p:nvCxnSpPr>
          <p:cNvPr id="11" name="Google Shape;11;n"/>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Google Shape;12;n"/>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CA"/>
              <a:t>doc.: IEEE 802.11-yy/xxxxr0</a:t>
            </a:r>
            <a:endParaRPr/>
          </a:p>
        </p:txBody>
      </p:sp>
      <p:sp>
        <p:nvSpPr>
          <p:cNvPr id="80" name="Google Shape;80;p1: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CA"/>
              <a:t>Month Year</a:t>
            </a:r>
            <a:endParaRPr/>
          </a:p>
        </p:txBody>
      </p:sp>
      <p:sp>
        <p:nvSpPr>
          <p:cNvPr id="81" name="Google Shape;81;p1: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John Doe, Some Company</a:t>
            </a:r>
            <a:endParaRPr/>
          </a:p>
        </p:txBody>
      </p:sp>
      <p:sp>
        <p:nvSpPr>
          <p:cNvPr id="82" name="Google Shape;82;p1: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Page </a:t>
            </a:r>
            <a:fld id="{00000000-1234-1234-1234-123412341234}" type="slidenum">
              <a:rPr lang="en-CA"/>
              <a:t>1</a:t>
            </a:fld>
            <a:endParaRPr/>
          </a:p>
        </p:txBody>
      </p:sp>
      <p:sp>
        <p:nvSpPr>
          <p:cNvPr id="83" name="Google Shape;83;p1: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Google Shape;84;p1: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85" name="Google Shape;85;p1: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96" name="Google Shape;96;p2: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06" name="Google Shape;106;p3: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15" name="Google Shape;115;p5: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29b2c3559a_0_1:notes"/>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34" name="Google Shape;134;g329b2c3559a_0_1: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29b2c3559a_0_9:notes"/>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43" name="Google Shape;143;g329b2c3559a_0_9: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29b2c3559a_0_18:notes"/>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53" name="Google Shape;153;g329b2c3559a_0_18: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a:extLst>
            <a:ext uri="{FF2B5EF4-FFF2-40B4-BE49-F238E27FC236}">
              <a16:creationId xmlns:a16="http://schemas.microsoft.com/office/drawing/2014/main" id="{8E4503D5-E5C7-8B1C-DA51-9FE7284A81DD}"/>
            </a:ext>
          </a:extLst>
        </p:cNvPr>
        <p:cNvGrpSpPr/>
        <p:nvPr/>
      </p:nvGrpSpPr>
      <p:grpSpPr>
        <a:xfrm>
          <a:off x="0" y="0"/>
          <a:ext cx="0" cy="0"/>
          <a:chOff x="0" y="0"/>
          <a:chExt cx="0" cy="0"/>
        </a:xfrm>
      </p:grpSpPr>
      <p:sp>
        <p:nvSpPr>
          <p:cNvPr id="152" name="Google Shape;152;g329b2c3559a_0_18:notes">
            <a:extLst>
              <a:ext uri="{FF2B5EF4-FFF2-40B4-BE49-F238E27FC236}">
                <a16:creationId xmlns:a16="http://schemas.microsoft.com/office/drawing/2014/main" id="{99A62124-8A8D-D58D-EEB1-E3A78DBA45FA}"/>
              </a:ext>
            </a:extLst>
          </p:cNvPr>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53" name="Google Shape;153;g329b2c3559a_0_18:notes">
            <a:extLst>
              <a:ext uri="{FF2B5EF4-FFF2-40B4-BE49-F238E27FC236}">
                <a16:creationId xmlns:a16="http://schemas.microsoft.com/office/drawing/2014/main" id="{9D1ACA25-B0D8-9472-47EA-D7EF1A689DFE}"/>
              </a:ext>
            </a:extLst>
          </p:cNvPr>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3537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5: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62" name="Google Shape;162;p15: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Google Shape;24;p17"/>
          <p:cNvSpPr txBox="1">
            <a:spLocks noGrp="1"/>
          </p:cNvSpPr>
          <p:nvPr>
            <p:ph type="ctrTitle"/>
          </p:nvPr>
        </p:nvSpPr>
        <p:spPr>
          <a:xfrm>
            <a:off x="914400" y="2130426"/>
            <a:ext cx="10363200" cy="1470025"/>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7"/>
          <p:cNvSpPr txBox="1">
            <a:spLocks noGrp="1"/>
          </p:cNvSpPr>
          <p:nvPr>
            <p:ph type="subTitle" idx="1"/>
          </p:nvPr>
        </p:nvSpPr>
        <p:spPr>
          <a:xfrm>
            <a:off x="1828800" y="3886200"/>
            <a:ext cx="8534400" cy="1752600"/>
          </a:xfrm>
          <a:prstGeom prst="rect">
            <a:avLst/>
          </a:prstGeom>
          <a:noFill/>
          <a:ln>
            <a:noFill/>
          </a:ln>
        </p:spPr>
        <p:txBody>
          <a:bodyPr spcFirstLastPara="1" wrap="square" lIns="92150" tIns="46075" rIns="92150" bIns="46075" anchor="t" anchorCtr="0">
            <a:noAutofit/>
          </a:bodyPr>
          <a:lstStyle>
            <a:lvl1pPr lvl="0" algn="ctr">
              <a:spcBef>
                <a:spcPts val="600"/>
              </a:spcBef>
              <a:spcAft>
                <a:spcPts val="0"/>
              </a:spcAft>
              <a:buSzPts val="2400"/>
              <a:buNone/>
              <a:defRPr/>
            </a:lvl1pPr>
            <a:lvl2pPr lvl="1" algn="ctr">
              <a:spcBef>
                <a:spcPts val="500"/>
              </a:spcBef>
              <a:spcAft>
                <a:spcPts val="0"/>
              </a:spcAft>
              <a:buSzPts val="2000"/>
              <a:buNone/>
              <a:defRPr/>
            </a:lvl2pPr>
            <a:lvl3pPr lvl="2" algn="ctr">
              <a:spcBef>
                <a:spcPts val="450"/>
              </a:spcBef>
              <a:spcAft>
                <a:spcPts val="0"/>
              </a:spcAft>
              <a:buSzPts val="1800"/>
              <a:buNone/>
              <a:defRPr/>
            </a:lvl3pPr>
            <a:lvl4pPr lvl="3" algn="ctr">
              <a:spcBef>
                <a:spcPts val="400"/>
              </a:spcBef>
              <a:spcAft>
                <a:spcPts val="0"/>
              </a:spcAft>
              <a:buSzPts val="1600"/>
              <a:buNone/>
              <a:defRPr/>
            </a:lvl4pPr>
            <a:lvl5pPr lvl="4" algn="ctr">
              <a:spcBef>
                <a:spcPts val="400"/>
              </a:spcBef>
              <a:spcAft>
                <a:spcPts val="0"/>
              </a:spcAft>
              <a:buSzPts val="1600"/>
              <a:buNone/>
              <a:defRPr/>
            </a:lvl5pPr>
            <a:lvl6pPr lvl="5" algn="ctr">
              <a:spcBef>
                <a:spcPts val="400"/>
              </a:spcBef>
              <a:spcAft>
                <a:spcPts val="0"/>
              </a:spcAft>
              <a:buSzPts val="1600"/>
              <a:buNone/>
              <a:defRPr/>
            </a:lvl6pPr>
            <a:lvl7pPr lvl="6" algn="ctr">
              <a:spcBef>
                <a:spcPts val="400"/>
              </a:spcBef>
              <a:spcAft>
                <a:spcPts val="0"/>
              </a:spcAft>
              <a:buSzPts val="1600"/>
              <a:buNone/>
              <a:defRPr/>
            </a:lvl7pPr>
            <a:lvl8pPr lvl="7" algn="ctr">
              <a:spcBef>
                <a:spcPts val="400"/>
              </a:spcBef>
              <a:spcAft>
                <a:spcPts val="0"/>
              </a:spcAft>
              <a:buSzPts val="1600"/>
              <a:buNone/>
              <a:defRPr/>
            </a:lvl8pPr>
            <a:lvl9pPr lvl="8" algn="ctr">
              <a:spcBef>
                <a:spcPts val="400"/>
              </a:spcBef>
              <a:spcAft>
                <a:spcPts val="0"/>
              </a:spcAft>
              <a:buSzPts val="1600"/>
              <a:buNone/>
              <a:defRPr/>
            </a:lvl9pPr>
          </a:lstStyle>
          <a:p>
            <a:endParaRPr/>
          </a:p>
        </p:txBody>
      </p:sp>
      <p:sp>
        <p:nvSpPr>
          <p:cNvPr id="26" name="Google Shape;26;p17"/>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27" name="Google Shape;27;p17"/>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28" name="Google Shape;28;p1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32" name="Google Shape;32;p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
        <p:nvSpPr>
          <p:cNvPr id="33" name="Google Shape;33;p18"/>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sz="1200">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34" name="Google Shape;34;p18"/>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sz="1800" b="1">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963084" y="4406901"/>
            <a:ext cx="10363200" cy="1362075"/>
          </a:xfrm>
          <a:prstGeom prst="rect">
            <a:avLst/>
          </a:prstGeom>
          <a:noFill/>
          <a:ln>
            <a:noFill/>
          </a:ln>
        </p:spPr>
        <p:txBody>
          <a:bodyPr spcFirstLastPara="1" wrap="square" lIns="92150" tIns="46075" rIns="92150" bIns="4607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963084" y="2906713"/>
            <a:ext cx="10363200" cy="1500187"/>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000"/>
              <a:buNone/>
              <a:defRPr sz="2000"/>
            </a:lvl1pPr>
            <a:lvl2pPr marL="914400" lvl="1" indent="-228600" algn="l">
              <a:spcBef>
                <a:spcPts val="500"/>
              </a:spcBef>
              <a:spcAft>
                <a:spcPts val="0"/>
              </a:spcAft>
              <a:buSzPts val="1800"/>
              <a:buNone/>
              <a:defRPr sz="1800"/>
            </a:lvl2pPr>
            <a:lvl3pPr marL="1371600" lvl="2" indent="-228600" algn="l">
              <a:spcBef>
                <a:spcPts val="450"/>
              </a:spcBef>
              <a:spcAft>
                <a:spcPts val="0"/>
              </a:spcAft>
              <a:buSzPts val="1600"/>
              <a:buNone/>
              <a:defRPr sz="1600"/>
            </a:lvl3pPr>
            <a:lvl4pPr marL="1828800" lvl="3" indent="-228600" algn="l">
              <a:spcBef>
                <a:spcPts val="400"/>
              </a:spcBef>
              <a:spcAft>
                <a:spcPts val="0"/>
              </a:spcAft>
              <a:buSzPts val="1400"/>
              <a:buNone/>
              <a:defRPr sz="1400"/>
            </a:lvl4pPr>
            <a:lvl5pPr marL="2286000" lvl="4" indent="-228600" algn="l">
              <a:spcBef>
                <a:spcPts val="400"/>
              </a:spcBef>
              <a:spcAft>
                <a:spcPts val="0"/>
              </a:spcAft>
              <a:buSzPts val="1400"/>
              <a:buNone/>
              <a:defRPr sz="1400"/>
            </a:lvl5pPr>
            <a:lvl6pPr marL="2743200" lvl="5" indent="-228600" algn="l">
              <a:spcBef>
                <a:spcPts val="400"/>
              </a:spcBef>
              <a:spcAft>
                <a:spcPts val="0"/>
              </a:spcAft>
              <a:buSzPts val="1400"/>
              <a:buNone/>
              <a:defRPr sz="1400"/>
            </a:lvl6pPr>
            <a:lvl7pPr marL="3200400" lvl="6" indent="-228600" algn="l">
              <a:spcBef>
                <a:spcPts val="400"/>
              </a:spcBef>
              <a:spcAft>
                <a:spcPts val="0"/>
              </a:spcAft>
              <a:buSzPts val="1400"/>
              <a:buNone/>
              <a:defRPr sz="1400"/>
            </a:lvl7pPr>
            <a:lvl8pPr marL="3657600" lvl="7" indent="-228600" algn="l">
              <a:spcBef>
                <a:spcPts val="400"/>
              </a:spcBef>
              <a:spcAft>
                <a:spcPts val="0"/>
              </a:spcAft>
              <a:buSzPts val="1400"/>
              <a:buNone/>
              <a:defRPr sz="1400"/>
            </a:lvl8pPr>
            <a:lvl9pPr marL="4114800" lvl="8" indent="-228600" algn="l">
              <a:spcBef>
                <a:spcPts val="400"/>
              </a:spcBef>
              <a:spcAft>
                <a:spcPts val="0"/>
              </a:spcAft>
              <a:buSzPts val="1400"/>
              <a:buNone/>
              <a:defRPr sz="1400"/>
            </a:lvl9pPr>
          </a:lstStyle>
          <a:p>
            <a:endParaRPr/>
          </a:p>
        </p:txBody>
      </p:sp>
      <p:sp>
        <p:nvSpPr>
          <p:cNvPr id="38" name="Google Shape;38;p1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39" name="Google Shape;39;p19"/>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40" name="Google Shape;40;p1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p20"/>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20"/>
          <p:cNvSpPr txBox="1">
            <a:spLocks noGrp="1"/>
          </p:cNvSpPr>
          <p:nvPr>
            <p:ph type="body" idx="1"/>
          </p:nvPr>
        </p:nvSpPr>
        <p:spPr>
          <a:xfrm>
            <a:off x="914401" y="1981201"/>
            <a:ext cx="50778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800"/>
            </a:lvl1pPr>
            <a:lvl2pPr marL="914400" lvl="1" indent="-228600" algn="l">
              <a:spcBef>
                <a:spcPts val="500"/>
              </a:spcBef>
              <a:spcAft>
                <a:spcPts val="0"/>
              </a:spcAft>
              <a:buSzPts val="1400"/>
              <a:buNone/>
              <a:defRPr sz="2400"/>
            </a:lvl2pPr>
            <a:lvl3pPr marL="1371600" lvl="2" indent="-228600" algn="l">
              <a:spcBef>
                <a:spcPts val="450"/>
              </a:spcBef>
              <a:spcAft>
                <a:spcPts val="0"/>
              </a:spcAft>
              <a:buSzPts val="1400"/>
              <a:buNone/>
              <a:defRPr sz="2000"/>
            </a:lvl3pPr>
            <a:lvl4pPr marL="1828800" lvl="3" indent="-228600" algn="l">
              <a:spcBef>
                <a:spcPts val="400"/>
              </a:spcBef>
              <a:spcAft>
                <a:spcPts val="0"/>
              </a:spcAft>
              <a:buSzPts val="1400"/>
              <a:buNone/>
              <a:defRPr sz="1800"/>
            </a:lvl4pPr>
            <a:lvl5pPr marL="2286000" lvl="4" indent="-228600" algn="l">
              <a:spcBef>
                <a:spcPts val="400"/>
              </a:spcBef>
              <a:spcAft>
                <a:spcPts val="0"/>
              </a:spcAft>
              <a:buSzPts val="1400"/>
              <a:buNone/>
              <a:defRPr sz="1800"/>
            </a:lvl5pPr>
            <a:lvl6pPr marL="2743200" lvl="5" indent="-228600" algn="l">
              <a:spcBef>
                <a:spcPts val="400"/>
              </a:spcBef>
              <a:spcAft>
                <a:spcPts val="0"/>
              </a:spcAft>
              <a:buSzPts val="1400"/>
              <a:buNone/>
              <a:defRPr sz="1800"/>
            </a:lvl6pPr>
            <a:lvl7pPr marL="3200400" lvl="6" indent="-228600" algn="l">
              <a:spcBef>
                <a:spcPts val="400"/>
              </a:spcBef>
              <a:spcAft>
                <a:spcPts val="0"/>
              </a:spcAft>
              <a:buSzPts val="1400"/>
              <a:buNone/>
              <a:defRPr sz="1800"/>
            </a:lvl7pPr>
            <a:lvl8pPr marL="3657600" lvl="7" indent="-228600" algn="l">
              <a:spcBef>
                <a:spcPts val="400"/>
              </a:spcBef>
              <a:spcAft>
                <a:spcPts val="0"/>
              </a:spcAft>
              <a:buSzPts val="1400"/>
              <a:buNone/>
              <a:defRPr sz="1800"/>
            </a:lvl8pPr>
            <a:lvl9pPr marL="4114800" lvl="8" indent="-228600" algn="l">
              <a:spcBef>
                <a:spcPts val="400"/>
              </a:spcBef>
              <a:spcAft>
                <a:spcPts val="0"/>
              </a:spcAft>
              <a:buSzPts val="1400"/>
              <a:buNone/>
              <a:defRPr sz="1800"/>
            </a:lvl9pPr>
          </a:lstStyle>
          <a:p>
            <a:endParaRPr/>
          </a:p>
        </p:txBody>
      </p:sp>
      <p:sp>
        <p:nvSpPr>
          <p:cNvPr id="44" name="Google Shape;44;p20"/>
          <p:cNvSpPr txBox="1">
            <a:spLocks noGrp="1"/>
          </p:cNvSpPr>
          <p:nvPr>
            <p:ph type="body" idx="2"/>
          </p:nvPr>
        </p:nvSpPr>
        <p:spPr>
          <a:xfrm>
            <a:off x="6195484" y="1981201"/>
            <a:ext cx="5080000"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800"/>
            </a:lvl1pPr>
            <a:lvl2pPr marL="914400" lvl="1" indent="-228600" algn="l">
              <a:spcBef>
                <a:spcPts val="500"/>
              </a:spcBef>
              <a:spcAft>
                <a:spcPts val="0"/>
              </a:spcAft>
              <a:buSzPts val="1400"/>
              <a:buNone/>
              <a:defRPr sz="2400"/>
            </a:lvl2pPr>
            <a:lvl3pPr marL="1371600" lvl="2" indent="-228600" algn="l">
              <a:spcBef>
                <a:spcPts val="450"/>
              </a:spcBef>
              <a:spcAft>
                <a:spcPts val="0"/>
              </a:spcAft>
              <a:buSzPts val="1400"/>
              <a:buNone/>
              <a:defRPr sz="2000"/>
            </a:lvl3pPr>
            <a:lvl4pPr marL="1828800" lvl="3" indent="-228600" algn="l">
              <a:spcBef>
                <a:spcPts val="400"/>
              </a:spcBef>
              <a:spcAft>
                <a:spcPts val="0"/>
              </a:spcAft>
              <a:buSzPts val="1400"/>
              <a:buNone/>
              <a:defRPr sz="1800"/>
            </a:lvl4pPr>
            <a:lvl5pPr marL="2286000" lvl="4" indent="-228600" algn="l">
              <a:spcBef>
                <a:spcPts val="400"/>
              </a:spcBef>
              <a:spcAft>
                <a:spcPts val="0"/>
              </a:spcAft>
              <a:buSzPts val="1400"/>
              <a:buNone/>
              <a:defRPr sz="1800"/>
            </a:lvl5pPr>
            <a:lvl6pPr marL="2743200" lvl="5" indent="-228600" algn="l">
              <a:spcBef>
                <a:spcPts val="400"/>
              </a:spcBef>
              <a:spcAft>
                <a:spcPts val="0"/>
              </a:spcAft>
              <a:buSzPts val="1400"/>
              <a:buNone/>
              <a:defRPr sz="1800"/>
            </a:lvl6pPr>
            <a:lvl7pPr marL="3200400" lvl="6" indent="-228600" algn="l">
              <a:spcBef>
                <a:spcPts val="400"/>
              </a:spcBef>
              <a:spcAft>
                <a:spcPts val="0"/>
              </a:spcAft>
              <a:buSzPts val="1400"/>
              <a:buNone/>
              <a:defRPr sz="1800"/>
            </a:lvl7pPr>
            <a:lvl8pPr marL="3657600" lvl="7" indent="-228600" algn="l">
              <a:spcBef>
                <a:spcPts val="400"/>
              </a:spcBef>
              <a:spcAft>
                <a:spcPts val="0"/>
              </a:spcAft>
              <a:buSzPts val="1400"/>
              <a:buNone/>
              <a:defRPr sz="1800"/>
            </a:lvl8pPr>
            <a:lvl9pPr marL="4114800" lvl="8" indent="-228600" algn="l">
              <a:spcBef>
                <a:spcPts val="400"/>
              </a:spcBef>
              <a:spcAft>
                <a:spcPts val="0"/>
              </a:spcAft>
              <a:buSzPts val="1400"/>
              <a:buNone/>
              <a:defRPr sz="1800"/>
            </a:lvl9pPr>
          </a:lstStyle>
          <a:p>
            <a:endParaRPr/>
          </a:p>
        </p:txBody>
      </p:sp>
      <p:sp>
        <p:nvSpPr>
          <p:cNvPr id="45" name="Google Shape;45;p2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46" name="Google Shape;46;p20"/>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47" name="Google Shape;47;p2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21"/>
          <p:cNvSpPr txBox="1">
            <a:spLocks noGrp="1"/>
          </p:cNvSpPr>
          <p:nvPr>
            <p:ph type="title"/>
          </p:nvPr>
        </p:nvSpPr>
        <p:spPr>
          <a:xfrm>
            <a:off x="609600" y="274638"/>
            <a:ext cx="10972800" cy="11430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21"/>
          <p:cNvSpPr txBox="1">
            <a:spLocks noGrp="1"/>
          </p:cNvSpPr>
          <p:nvPr>
            <p:ph type="body" idx="1"/>
          </p:nvPr>
        </p:nvSpPr>
        <p:spPr>
          <a:xfrm>
            <a:off x="609600" y="1535113"/>
            <a:ext cx="5386917"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1" name="Google Shape;51;p21"/>
          <p:cNvSpPr txBox="1">
            <a:spLocks noGrp="1"/>
          </p:cNvSpPr>
          <p:nvPr>
            <p:ph type="body" idx="2"/>
          </p:nvPr>
        </p:nvSpPr>
        <p:spPr>
          <a:xfrm>
            <a:off x="609600" y="2174875"/>
            <a:ext cx="5386917"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2" name="Google Shape;52;p21"/>
          <p:cNvSpPr txBox="1">
            <a:spLocks noGrp="1"/>
          </p:cNvSpPr>
          <p:nvPr>
            <p:ph type="body" idx="3"/>
          </p:nvPr>
        </p:nvSpPr>
        <p:spPr>
          <a:xfrm>
            <a:off x="6193368" y="1535113"/>
            <a:ext cx="5389033"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3" name="Google Shape;53;p21"/>
          <p:cNvSpPr txBox="1">
            <a:spLocks noGrp="1"/>
          </p:cNvSpPr>
          <p:nvPr>
            <p:ph type="body" idx="4"/>
          </p:nvPr>
        </p:nvSpPr>
        <p:spPr>
          <a:xfrm>
            <a:off x="6193368" y="2174875"/>
            <a:ext cx="5389033"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4" name="Google Shape;54;p2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55" name="Google Shape;55;p21"/>
          <p:cNvSpPr txBox="1">
            <a:spLocks noGrp="1"/>
          </p:cNvSpPr>
          <p:nvPr>
            <p:ph type="ftr" idx="11"/>
          </p:nvPr>
        </p:nvSpPr>
        <p:spPr>
          <a:xfrm>
            <a:off x="7524760" y="6475414"/>
            <a:ext cx="3865024"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56" name="Google Shape;56;p2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22"/>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2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60" name="Google Shape;60;p2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61" name="Google Shape;61;p2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2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64" name="Google Shape;64;p2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65" name="Google Shape;65;p2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24"/>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24"/>
          <p:cNvSpPr txBox="1">
            <a:spLocks noGrp="1"/>
          </p:cNvSpPr>
          <p:nvPr>
            <p:ph type="body" idx="1"/>
          </p:nvPr>
        </p:nvSpPr>
        <p:spPr>
          <a:xfrm rot="5400000">
            <a:off x="4038336" y="-1142735"/>
            <a:ext cx="4113213" cy="10361084"/>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69" name="Google Shape;69;p2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70" name="Google Shape;70;p24"/>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71" name="Google Shape;71;p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25"/>
          <p:cNvSpPr txBox="1">
            <a:spLocks noGrp="1"/>
          </p:cNvSpPr>
          <p:nvPr>
            <p:ph type="title"/>
          </p:nvPr>
        </p:nvSpPr>
        <p:spPr>
          <a:xfrm rot="5400000">
            <a:off x="7276836" y="2095766"/>
            <a:ext cx="5408613" cy="2588684"/>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25"/>
          <p:cNvSpPr txBox="1">
            <a:spLocks noGrp="1"/>
          </p:cNvSpPr>
          <p:nvPr>
            <p:ph type="body" idx="1"/>
          </p:nvPr>
        </p:nvSpPr>
        <p:spPr>
          <a:xfrm rot="5400000">
            <a:off x="1994694" y="-394493"/>
            <a:ext cx="5408613" cy="7569200"/>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75" name="Google Shape;75;p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76" name="Google Shape;76;p2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77" name="Google Shape;77;p2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Google Shape;14;p16"/>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Google Shape;15;p16"/>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Google Shape;16;p1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a:t>March 2025</a:t>
            </a:r>
            <a:endParaRPr dirty="0"/>
          </a:p>
        </p:txBody>
      </p:sp>
      <p:sp>
        <p:nvSpPr>
          <p:cNvPr id="17" name="Google Shape;17;p1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CA"/>
              <a:t>Kamran Nishat (HaiLa Technologies)</a:t>
            </a:r>
            <a:endParaRPr/>
          </a:p>
        </p:txBody>
      </p:sp>
      <p:sp>
        <p:nvSpPr>
          <p:cNvPr id="18" name="Google Shape;18;p1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cxnSp>
        <p:nvCxnSpPr>
          <p:cNvPr id="19" name="Google Shape;19;p16"/>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Google Shape;20;p16"/>
          <p:cNvSpPr/>
          <p:nvPr/>
        </p:nvSpPr>
        <p:spPr>
          <a:xfrm>
            <a:off x="912285" y="6475413"/>
            <a:ext cx="718145" cy="18466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CA" sz="1200">
                <a:solidFill>
                  <a:srgbClr val="000000"/>
                </a:solidFill>
                <a:latin typeface="Times New Roman"/>
                <a:ea typeface="Times New Roman"/>
                <a:cs typeface="Times New Roman"/>
                <a:sym typeface="Times New Roman"/>
              </a:rPr>
              <a:t>Submission</a:t>
            </a:r>
            <a:endParaRPr/>
          </a:p>
        </p:txBody>
      </p:sp>
      <p:cxnSp>
        <p:nvCxnSpPr>
          <p:cNvPr id="21" name="Google Shape;21;p16"/>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Google Shape;22;p16"/>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CA" sz="1800" b="1" i="0" u="none" strike="noStrike" cap="none" dirty="0">
                <a:solidFill>
                  <a:srgbClr val="000000"/>
                </a:solidFill>
                <a:latin typeface="Times New Roman"/>
                <a:ea typeface="Times New Roman"/>
                <a:cs typeface="Times New Roman"/>
                <a:sym typeface="Times New Roman"/>
              </a:rPr>
              <a:t>doc.: IEEE 802.11-25/0264r0</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a:spLocks noGrp="1"/>
          </p:cNvSpPr>
          <p:nvPr>
            <p:ph type="ctrTitle"/>
          </p:nvPr>
        </p:nvSpPr>
        <p:spPr>
          <a:xfrm>
            <a:off x="914400" y="469900"/>
            <a:ext cx="10363200" cy="1470025"/>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Long-Range Backscatter Protection Mechanisms</a:t>
            </a:r>
            <a:endParaRPr dirty="0"/>
          </a:p>
        </p:txBody>
      </p:sp>
      <p:sp>
        <p:nvSpPr>
          <p:cNvPr id="88" name="Google Shape;88;p1"/>
          <p:cNvSpPr txBox="1">
            <a:spLocks noGrp="1"/>
          </p:cNvSpPr>
          <p:nvPr>
            <p:ph type="subTitle" idx="1"/>
          </p:nvPr>
        </p:nvSpPr>
        <p:spPr>
          <a:xfrm>
            <a:off x="1828800" y="1702980"/>
            <a:ext cx="8534400" cy="47625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SzPts val="2000"/>
              <a:buNone/>
            </a:pPr>
            <a:r>
              <a:rPr lang="en-CA" sz="2000" dirty="0"/>
              <a:t>Date:</a:t>
            </a:r>
            <a:r>
              <a:rPr lang="en-CA" sz="2000" b="0" dirty="0"/>
              <a:t> 2025-03-10</a:t>
            </a:r>
            <a:endParaRPr dirty="0"/>
          </a:p>
        </p:txBody>
      </p:sp>
      <p:sp>
        <p:nvSpPr>
          <p:cNvPr id="89" name="Google Shape;89;p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
        <p:nvSpPr>
          <p:cNvPr id="90" name="Google Shape;90;p1"/>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91" name="Google Shape;91;p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1</a:t>
            </a:fld>
            <a:endParaRPr/>
          </a:p>
        </p:txBody>
      </p:sp>
      <p:graphicFrame>
        <p:nvGraphicFramePr>
          <p:cNvPr id="92" name="Google Shape;92;p1"/>
          <p:cNvGraphicFramePr/>
          <p:nvPr>
            <p:extLst>
              <p:ext uri="{D42A27DB-BD31-4B8C-83A1-F6EECF244321}">
                <p14:modId xmlns:p14="http://schemas.microsoft.com/office/powerpoint/2010/main" val="4013070389"/>
              </p:ext>
            </p:extLst>
          </p:nvPr>
        </p:nvGraphicFramePr>
        <p:xfrm>
          <a:off x="993775" y="2414588"/>
          <a:ext cx="9948863" cy="2406650"/>
        </p:xfrm>
        <a:graphic>
          <a:graphicData uri="http://schemas.openxmlformats.org/presentationml/2006/ole">
            <mc:AlternateContent xmlns:mc="http://schemas.openxmlformats.org/markup-compatibility/2006">
              <mc:Choice xmlns:v="urn:schemas-microsoft-com:vml" Requires="v">
                <p:oleObj name="Document" r:id="rId3" imgW="10087208" imgH="2451510" progId="Word.Document.8">
                  <p:embed/>
                </p:oleObj>
              </mc:Choice>
              <mc:Fallback>
                <p:oleObj name="Document" r:id="rId3" imgW="10087208" imgH="2451510" progId="Word.Document.8">
                  <p:embed/>
                  <p:pic>
                    <p:nvPicPr>
                      <p:cNvPr id="92" name="Google Shape;92;p1"/>
                      <p:cNvPicPr preferRelativeResize="0"/>
                      <p:nvPr/>
                    </p:nvPicPr>
                    <p:blipFill rotWithShape="1">
                      <a:blip r:embed="rId4">
                        <a:alphaModFix/>
                      </a:blip>
                      <a:srcRect/>
                      <a:stretch>
                        <a:fillRect/>
                      </a:stretch>
                    </p:blipFill>
                    <p:spPr>
                      <a:xfrm>
                        <a:off x="993775" y="2414588"/>
                        <a:ext cx="9948863" cy="2406650"/>
                      </a:xfrm>
                      <a:prstGeom prst="rect">
                        <a:avLst/>
                      </a:prstGeom>
                      <a:noFill/>
                      <a:ln>
                        <a:noFill/>
                      </a:ln>
                    </p:spPr>
                  </p:pic>
                </p:oleObj>
              </mc:Fallback>
            </mc:AlternateContent>
          </a:graphicData>
        </a:graphic>
      </p:graphicFrame>
      <p:sp>
        <p:nvSpPr>
          <p:cNvPr id="93" name="Google Shape;93;p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CA" sz="2000">
                <a:solidFill>
                  <a:srgbClr val="000000"/>
                </a:solidFill>
                <a:latin typeface="Times New Roman"/>
                <a:ea typeface="Times New Roman"/>
                <a:cs typeface="Times New Roman"/>
                <a:sym typeface="Times New Roman"/>
              </a:rPr>
              <a:t>Authors: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1EFD-AAD8-F39D-1107-5D348B0669EC}"/>
              </a:ext>
            </a:extLst>
          </p:cNvPr>
          <p:cNvSpPr>
            <a:spLocks noGrp="1"/>
          </p:cNvSpPr>
          <p:nvPr>
            <p:ph type="title"/>
          </p:nvPr>
        </p:nvSpPr>
        <p:spPr/>
        <p:txBody>
          <a:bodyPr/>
          <a:lstStyle/>
          <a:p>
            <a:r>
              <a:rPr lang="en-CA" dirty="0"/>
              <a:t>Conclusion</a:t>
            </a:r>
          </a:p>
        </p:txBody>
      </p:sp>
      <p:sp>
        <p:nvSpPr>
          <p:cNvPr id="3" name="Text Placeholder 2">
            <a:extLst>
              <a:ext uri="{FF2B5EF4-FFF2-40B4-BE49-F238E27FC236}">
                <a16:creationId xmlns:a16="http://schemas.microsoft.com/office/drawing/2014/main" id="{D88303C7-24B9-4910-4B46-B5D7C2EB31A0}"/>
              </a:ext>
            </a:extLst>
          </p:cNvPr>
          <p:cNvSpPr>
            <a:spLocks noGrp="1"/>
          </p:cNvSpPr>
          <p:nvPr>
            <p:ph type="body" idx="1"/>
          </p:nvPr>
        </p:nvSpPr>
        <p:spPr/>
        <p:txBody>
          <a:bodyPr/>
          <a:lstStyle/>
          <a:p>
            <a:r>
              <a:rPr lang="en-CA" dirty="0"/>
              <a:t>The design of a channel protection mechanism for long-range Backscatter is presented.</a:t>
            </a:r>
          </a:p>
          <a:p>
            <a:endParaRPr lang="en-CA" dirty="0"/>
          </a:p>
          <a:p>
            <a:r>
              <a:rPr lang="en-US" dirty="0"/>
              <a:t>The proposed mechanism uses a CTS-to-Self to reserve channels for the backscatter TXOP</a:t>
            </a:r>
          </a:p>
          <a:p>
            <a:endParaRPr lang="en-CA" dirty="0"/>
          </a:p>
          <a:p>
            <a:r>
              <a:rPr lang="en-US" dirty="0"/>
              <a:t>The proposed mechanism uses control frames to allow the Initiator STA to synchronize the backscatter TXOP with the Receiver STA, and to allow the Receiver STA  to provide acknowledgement to the Initiator STA on the completion of the TXOP</a:t>
            </a:r>
            <a:endParaRPr lang="en-CA" dirty="0"/>
          </a:p>
        </p:txBody>
      </p:sp>
      <p:sp>
        <p:nvSpPr>
          <p:cNvPr id="4" name="Slide Number Placeholder 3">
            <a:extLst>
              <a:ext uri="{FF2B5EF4-FFF2-40B4-BE49-F238E27FC236}">
                <a16:creationId xmlns:a16="http://schemas.microsoft.com/office/drawing/2014/main" id="{990BB647-86F8-85E9-34C1-2D1E4EB3CBE8}"/>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10</a:t>
            </a:fld>
            <a:endParaRPr/>
          </a:p>
        </p:txBody>
      </p:sp>
      <p:sp>
        <p:nvSpPr>
          <p:cNvPr id="5" name="Footer Placeholder 4">
            <a:extLst>
              <a:ext uri="{FF2B5EF4-FFF2-40B4-BE49-F238E27FC236}">
                <a16:creationId xmlns:a16="http://schemas.microsoft.com/office/drawing/2014/main" id="{3D0DC8C9-BB6E-DC06-C5F7-E2C3FDF5088E}"/>
              </a:ext>
            </a:extLst>
          </p:cNvPr>
          <p:cNvSpPr>
            <a:spLocks noGrp="1"/>
          </p:cNvSpPr>
          <p:nvPr>
            <p:ph type="ftr" idx="11"/>
          </p:nvPr>
        </p:nvSpPr>
        <p:spPr/>
        <p:txBody>
          <a:bodyPr/>
          <a:lstStyle/>
          <a:p>
            <a:r>
              <a:rPr lang="en-CA"/>
              <a:t>Kamran Nishat (HaiLa Technologies)</a:t>
            </a:r>
          </a:p>
        </p:txBody>
      </p:sp>
      <p:sp>
        <p:nvSpPr>
          <p:cNvPr id="6" name="Date Placeholder 5">
            <a:extLst>
              <a:ext uri="{FF2B5EF4-FFF2-40B4-BE49-F238E27FC236}">
                <a16:creationId xmlns:a16="http://schemas.microsoft.com/office/drawing/2014/main" id="{9332452F-2E01-DD4B-3398-58488C7634BB}"/>
              </a:ext>
            </a:extLst>
          </p:cNvPr>
          <p:cNvSpPr>
            <a:spLocks noGrp="1"/>
          </p:cNvSpPr>
          <p:nvPr>
            <p:ph type="dt" idx="10"/>
          </p:nvPr>
        </p:nvSpPr>
        <p:spPr/>
        <p:txBody>
          <a:bodyPr/>
          <a:lstStyle/>
          <a:p>
            <a:r>
              <a:rPr lang="en-US"/>
              <a:t>March 2025</a:t>
            </a:r>
          </a:p>
        </p:txBody>
      </p:sp>
    </p:spTree>
    <p:extLst>
      <p:ext uri="{BB962C8B-B14F-4D97-AF65-F5344CB8AC3E}">
        <p14:creationId xmlns:p14="http://schemas.microsoft.com/office/powerpoint/2010/main" val="346019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5"/>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a:t>References</a:t>
            </a:r>
            <a:endParaRPr/>
          </a:p>
        </p:txBody>
      </p:sp>
      <p:sp>
        <p:nvSpPr>
          <p:cNvPr id="165" name="Google Shape;165;p15"/>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None/>
            </a:pPr>
            <a:r>
              <a:rPr lang="en-CA" dirty="0"/>
              <a:t>[1] Costa et al., </a:t>
            </a:r>
            <a:r>
              <a:rPr lang="en-CA" i="1" dirty="0"/>
              <a:t>Frequency Shifting in Backscatter Operations, </a:t>
            </a:r>
            <a:r>
              <a:rPr lang="en-CA" dirty="0"/>
              <a:t>11-24/1687, November 2024. </a:t>
            </a:r>
            <a:endParaRPr dirty="0"/>
          </a:p>
          <a:p>
            <a:pPr marL="342900" lvl="0" indent="-342900" algn="l" rtl="0">
              <a:spcBef>
                <a:spcPts val="600"/>
              </a:spcBef>
              <a:spcAft>
                <a:spcPts val="0"/>
              </a:spcAft>
              <a:buNone/>
            </a:pPr>
            <a:r>
              <a:rPr lang="en-CA" dirty="0"/>
              <a:t>[2] </a:t>
            </a:r>
            <a:r>
              <a:rPr lang="en-US" dirty="0" err="1"/>
              <a:t>Rojan</a:t>
            </a:r>
            <a:r>
              <a:rPr lang="en-US" dirty="0"/>
              <a:t> et al., </a:t>
            </a:r>
            <a:r>
              <a:rPr lang="en-US" kern="0" dirty="0">
                <a:solidFill>
                  <a:srgbClr val="000000"/>
                </a:solidFill>
                <a:latin typeface="Times New Roman"/>
              </a:rPr>
              <a:t>AMP time-based channel access discussions</a:t>
            </a:r>
            <a:r>
              <a:rPr lang="en-US" i="1" dirty="0"/>
              <a:t>, </a:t>
            </a:r>
            <a:r>
              <a:rPr lang="en-US" dirty="0"/>
              <a:t>11-24/1805r0</a:t>
            </a:r>
          </a:p>
          <a:p>
            <a:pPr marL="342900" lvl="0" indent="-342900" algn="l" rtl="0">
              <a:spcBef>
                <a:spcPts val="600"/>
              </a:spcBef>
              <a:spcAft>
                <a:spcPts val="0"/>
              </a:spcAft>
              <a:buNone/>
            </a:pPr>
            <a:endParaRPr dirty="0"/>
          </a:p>
        </p:txBody>
      </p:sp>
      <p:sp>
        <p:nvSpPr>
          <p:cNvPr id="166" name="Google Shape;166;p1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11</a:t>
            </a:fld>
            <a:endParaRPr/>
          </a:p>
        </p:txBody>
      </p:sp>
      <p:sp>
        <p:nvSpPr>
          <p:cNvPr id="167" name="Google Shape;167;p1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68" name="Google Shape;168;p1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2</a:t>
            </a:fld>
            <a:endParaRPr/>
          </a:p>
        </p:txBody>
      </p:sp>
      <p:sp>
        <p:nvSpPr>
          <p:cNvPr id="99" name="Google Shape;99;p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dirty="0"/>
          </a:p>
        </p:txBody>
      </p:sp>
      <p:sp>
        <p:nvSpPr>
          <p:cNvPr id="100" name="Google Shape;100;p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dirty="0"/>
          </a:p>
        </p:txBody>
      </p:sp>
      <p:sp>
        <p:nvSpPr>
          <p:cNvPr id="101" name="Google Shape;101;p2"/>
          <p:cNvSpPr txBox="1"/>
          <p:nvPr/>
        </p:nvSpPr>
        <p:spPr>
          <a:xfrm>
            <a:off x="1066801" y="838201"/>
            <a:ext cx="10361084" cy="1065213"/>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CA" sz="3200" b="1">
                <a:solidFill>
                  <a:srgbClr val="000000"/>
                </a:solidFill>
                <a:latin typeface="Times New Roman"/>
                <a:ea typeface="Times New Roman"/>
                <a:cs typeface="Times New Roman"/>
                <a:sym typeface="Times New Roman"/>
              </a:rPr>
              <a:t>Abstract</a:t>
            </a:r>
            <a:endParaRPr sz="3200" b="1">
              <a:solidFill>
                <a:srgbClr val="000000"/>
              </a:solidFill>
              <a:latin typeface="Times New Roman"/>
              <a:ea typeface="Times New Roman"/>
              <a:cs typeface="Times New Roman"/>
              <a:sym typeface="Times New Roman"/>
            </a:endParaRPr>
          </a:p>
        </p:txBody>
      </p:sp>
      <p:sp>
        <p:nvSpPr>
          <p:cNvPr id="102" name="Google Shape;102;p2"/>
          <p:cNvSpPr txBox="1"/>
          <p:nvPr/>
        </p:nvSpPr>
        <p:spPr>
          <a:xfrm>
            <a:off x="1066801" y="2133601"/>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CA" sz="2400" b="1" dirty="0">
                <a:solidFill>
                  <a:srgbClr val="000000"/>
                </a:solidFill>
                <a:latin typeface="Times New Roman"/>
                <a:ea typeface="Times New Roman"/>
                <a:cs typeface="Times New Roman"/>
                <a:sym typeface="Times New Roman"/>
              </a:rPr>
              <a:t>Follow up on our presentation 11-24/</a:t>
            </a:r>
            <a:r>
              <a:rPr lang="en-CA" sz="2400" b="1" dirty="0">
                <a:latin typeface="Times New Roman"/>
                <a:ea typeface="Times New Roman"/>
                <a:cs typeface="Times New Roman"/>
                <a:sym typeface="Times New Roman"/>
              </a:rPr>
              <a:t>2128</a:t>
            </a:r>
            <a:r>
              <a:rPr lang="en-CA" sz="1800" b="1" dirty="0">
                <a:solidFill>
                  <a:srgbClr val="000000"/>
                </a:solidFill>
                <a:latin typeface="Times New Roman"/>
                <a:ea typeface="Times New Roman"/>
                <a:cs typeface="Times New Roman"/>
                <a:sym typeface="Times New Roman"/>
              </a:rPr>
              <a:t> </a:t>
            </a:r>
            <a:r>
              <a:rPr lang="en-CA" sz="2600" b="1" dirty="0">
                <a:solidFill>
                  <a:schemeClr val="dk1"/>
                </a:solidFill>
                <a:latin typeface="Times New Roman"/>
                <a:ea typeface="Times New Roman"/>
                <a:cs typeface="Times New Roman"/>
                <a:sym typeface="Times New Roman"/>
              </a:rPr>
              <a:t>Follow-up on Channel Shifting in long-range Backscatter Operations</a:t>
            </a:r>
            <a:endParaRPr sz="2600" b="1" dirty="0">
              <a:solidFill>
                <a:schemeClr val="dk1"/>
              </a:solidFill>
              <a:latin typeface="Times New Roman"/>
              <a:ea typeface="Times New Roman"/>
              <a:cs typeface="Times New Roman"/>
              <a:sym typeface="Times New Roman"/>
            </a:endParaRPr>
          </a:p>
          <a:p>
            <a:pPr marL="457200" marR="0" lvl="0" indent="0" algn="l" rtl="0">
              <a:spcBef>
                <a:spcPts val="0"/>
              </a:spcBef>
              <a:spcAft>
                <a:spcPts val="0"/>
              </a:spcAft>
              <a:buNone/>
            </a:pPr>
            <a:endParaRPr sz="2000" dirty="0">
              <a:latin typeface="Times New Roman"/>
              <a:ea typeface="Times New Roman"/>
              <a:cs typeface="Times New Roman"/>
              <a:sym typeface="Times New Roman"/>
            </a:endParaRPr>
          </a:p>
          <a:p>
            <a:pPr marL="342900" marR="0" lvl="0" indent="-342900" algn="l" rtl="0">
              <a:spcBef>
                <a:spcPts val="0"/>
              </a:spcBef>
              <a:spcAft>
                <a:spcPts val="0"/>
              </a:spcAft>
              <a:buClr>
                <a:srgbClr val="000000"/>
              </a:buClr>
              <a:buSzPts val="2400"/>
              <a:buFont typeface="Arial"/>
              <a:buChar char="•"/>
            </a:pPr>
            <a:r>
              <a:rPr lang="en-CA" sz="2000" b="0" i="0" u="none" strike="noStrike" cap="none" dirty="0">
                <a:solidFill>
                  <a:srgbClr val="000000"/>
                </a:solidFill>
                <a:latin typeface="Times New Roman"/>
                <a:ea typeface="Times New Roman"/>
                <a:cs typeface="Times New Roman"/>
                <a:sym typeface="Times New Roman"/>
              </a:rPr>
              <a:t>How do we reserve medium use on two channels? </a:t>
            </a:r>
            <a:endParaRPr dirty="0"/>
          </a:p>
          <a:p>
            <a:pPr marL="914400" marR="0" lvl="0" indent="0" algn="l" rtl="0">
              <a:spcBef>
                <a:spcPts val="500"/>
              </a:spcBef>
              <a:spcAft>
                <a:spcPts val="0"/>
              </a:spcAft>
              <a:buNone/>
            </a:pPr>
            <a:endParaRPr dirty="0"/>
          </a:p>
        </p:txBody>
      </p:sp>
      <p:sp>
        <p:nvSpPr>
          <p:cNvPr id="103" name="Google Shape;103;p2"/>
          <p:cNvSpPr txBox="1"/>
          <p:nvPr/>
        </p:nvSpPr>
        <p:spPr>
          <a:xfrm>
            <a:off x="6392900" y="3620525"/>
            <a:ext cx="52530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Review: Frequency Shifting in Backscatter Operations [1]</a:t>
            </a:r>
            <a:endParaRPr dirty="0"/>
          </a:p>
        </p:txBody>
      </p:sp>
      <p:sp>
        <p:nvSpPr>
          <p:cNvPr id="109" name="Google Shape;109;p3"/>
          <p:cNvSpPr txBox="1">
            <a:spLocks noGrp="1"/>
          </p:cNvSpPr>
          <p:nvPr>
            <p:ph type="body" idx="1"/>
          </p:nvPr>
        </p:nvSpPr>
        <p:spPr>
          <a:xfrm>
            <a:off x="870375" y="1595566"/>
            <a:ext cx="10361084" cy="457663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400"/>
              <a:buFont typeface="Arial"/>
              <a:buChar char="•"/>
            </a:pPr>
            <a:r>
              <a:rPr lang="en-CA" dirty="0"/>
              <a:t> Effective method for reducing self-jamming in long-range backscatter operations.</a:t>
            </a:r>
            <a:endParaRPr dirty="0"/>
          </a:p>
          <a:p>
            <a:pPr marL="342900" lvl="0" indent="-342900" algn="l" rtl="0">
              <a:spcBef>
                <a:spcPts val="600"/>
              </a:spcBef>
              <a:spcAft>
                <a:spcPts val="0"/>
              </a:spcAft>
              <a:buSzPts val="2400"/>
              <a:buFont typeface="Arial"/>
              <a:buChar char="•"/>
            </a:pPr>
            <a:endParaRPr lang="en-CA" dirty="0"/>
          </a:p>
          <a:p>
            <a:pPr marL="342900" lvl="0" indent="-342900" algn="l" rtl="0">
              <a:spcBef>
                <a:spcPts val="600"/>
              </a:spcBef>
              <a:spcAft>
                <a:spcPts val="0"/>
              </a:spcAft>
              <a:buSzPts val="2400"/>
              <a:buFont typeface="Arial"/>
              <a:buChar char="•"/>
            </a:pPr>
            <a:r>
              <a:rPr lang="en-CA" dirty="0"/>
              <a:t>With this method, the link margin was related directly to </a:t>
            </a:r>
            <a:endParaRPr dirty="0"/>
          </a:p>
          <a:p>
            <a:pPr marL="742950" lvl="1" indent="-285750" algn="l" rtl="0">
              <a:spcBef>
                <a:spcPts val="500"/>
              </a:spcBef>
              <a:spcAft>
                <a:spcPts val="0"/>
              </a:spcAft>
              <a:buSzPts val="2000"/>
              <a:buFont typeface="Arial"/>
              <a:buChar char="•"/>
            </a:pPr>
            <a:r>
              <a:rPr lang="en-CA" dirty="0"/>
              <a:t>The receiver’s ability to reject adjacent channel interference. </a:t>
            </a:r>
            <a:endParaRPr dirty="0"/>
          </a:p>
          <a:p>
            <a:pPr marL="742950" lvl="1" indent="-285750" algn="l" rtl="0">
              <a:spcBef>
                <a:spcPts val="500"/>
              </a:spcBef>
              <a:spcAft>
                <a:spcPts val="0"/>
              </a:spcAft>
              <a:buSzPts val="2000"/>
              <a:buFont typeface="Arial"/>
              <a:buChar char="•"/>
            </a:pPr>
            <a:r>
              <a:rPr lang="en-CA" dirty="0"/>
              <a:t>The receiver can decode signals in the presence of in-band interferers.</a:t>
            </a:r>
            <a:endParaRPr dirty="0"/>
          </a:p>
          <a:p>
            <a:pPr marL="742950" lvl="1" indent="-285750" algn="l" rtl="0">
              <a:spcBef>
                <a:spcPts val="500"/>
              </a:spcBef>
              <a:spcAft>
                <a:spcPts val="0"/>
              </a:spcAft>
              <a:buSzPts val="2000"/>
              <a:buFont typeface="Arial"/>
              <a:buChar char="•"/>
            </a:pPr>
            <a:r>
              <a:rPr lang="en-CA" dirty="0"/>
              <a:t>The transmitter’s emissions mask.  </a:t>
            </a:r>
            <a:endParaRPr dirty="0"/>
          </a:p>
          <a:p>
            <a:pPr marL="342900" lvl="0" indent="-342900" algn="l" rtl="0">
              <a:spcBef>
                <a:spcPts val="600"/>
              </a:spcBef>
              <a:spcAft>
                <a:spcPts val="0"/>
              </a:spcAft>
              <a:buSzPts val="2400"/>
              <a:buFont typeface="Arial"/>
              <a:buChar char="•"/>
            </a:pPr>
            <a:endParaRPr lang="en-CA" dirty="0"/>
          </a:p>
          <a:p>
            <a:pPr marL="342900" lvl="0" indent="-342900" algn="l" rtl="0">
              <a:spcBef>
                <a:spcPts val="600"/>
              </a:spcBef>
              <a:spcAft>
                <a:spcPts val="0"/>
              </a:spcAft>
              <a:buSzPts val="2400"/>
              <a:buFont typeface="Arial"/>
              <a:buChar char="•"/>
            </a:pPr>
            <a:r>
              <a:rPr lang="en-CA" dirty="0"/>
              <a:t>This technique enables long-range backscatter.  </a:t>
            </a:r>
          </a:p>
          <a:p>
            <a:pPr marL="342900" lvl="0" indent="-342900" algn="l" rtl="0">
              <a:spcBef>
                <a:spcPts val="600"/>
              </a:spcBef>
              <a:spcAft>
                <a:spcPts val="0"/>
              </a:spcAft>
              <a:buSzPts val="2400"/>
              <a:buFont typeface="Arial"/>
              <a:buChar char="•"/>
            </a:pPr>
            <a:endParaRPr lang="en-CA" dirty="0">
              <a:solidFill>
                <a:schemeClr val="tx1"/>
              </a:solidFill>
              <a:highlight>
                <a:srgbClr val="FFFFFF"/>
              </a:highlight>
            </a:endParaRPr>
          </a:p>
          <a:p>
            <a:pPr marL="342900" lvl="0" indent="-342900" algn="l" rtl="0">
              <a:spcBef>
                <a:spcPts val="600"/>
              </a:spcBef>
              <a:spcAft>
                <a:spcPts val="0"/>
              </a:spcAft>
              <a:buSzPts val="2400"/>
              <a:buFont typeface="Arial"/>
              <a:buChar char="•"/>
            </a:pPr>
            <a:r>
              <a:rPr lang="en-CA" dirty="0">
                <a:solidFill>
                  <a:schemeClr val="tx1"/>
                </a:solidFill>
                <a:highlight>
                  <a:srgbClr val="FFFFFF"/>
                </a:highlight>
              </a:rPr>
              <a:t>This technique forms an uplink PPDU that is compatible with legacy STAs. </a:t>
            </a:r>
            <a:endParaRPr dirty="0">
              <a:solidFill>
                <a:schemeClr val="tx1"/>
              </a:solidFill>
              <a:highlight>
                <a:srgbClr val="FFFFFF"/>
              </a:highlight>
            </a:endParaRPr>
          </a:p>
          <a:p>
            <a:pPr marL="742950" lvl="1" indent="-158750" algn="l" rtl="0">
              <a:spcBef>
                <a:spcPts val="500"/>
              </a:spcBef>
              <a:spcAft>
                <a:spcPts val="0"/>
              </a:spcAft>
              <a:buSzPts val="2000"/>
              <a:buFont typeface="Arial"/>
              <a:buNone/>
            </a:pPr>
            <a:endParaRPr dirty="0"/>
          </a:p>
          <a:p>
            <a:pPr marL="342900" lvl="0" indent="-190500" algn="l" rtl="0">
              <a:spcBef>
                <a:spcPts val="600"/>
              </a:spcBef>
              <a:spcAft>
                <a:spcPts val="0"/>
              </a:spcAft>
              <a:buSzPts val="2400"/>
              <a:buFont typeface="Arial"/>
              <a:buNone/>
            </a:pPr>
            <a:endParaRPr dirty="0"/>
          </a:p>
        </p:txBody>
      </p:sp>
      <p:sp>
        <p:nvSpPr>
          <p:cNvPr id="110" name="Google Shape;110;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3</a:t>
            </a:fld>
            <a:endParaRPr/>
          </a:p>
        </p:txBody>
      </p:sp>
      <p:sp>
        <p:nvSpPr>
          <p:cNvPr id="111" name="Google Shape;111;p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dirty="0"/>
              <a:t>Kamran Nishat (HaiLa Technologies)</a:t>
            </a:r>
            <a:endParaRPr dirty="0"/>
          </a:p>
        </p:txBody>
      </p:sp>
      <p:sp>
        <p:nvSpPr>
          <p:cNvPr id="112" name="Google Shape;112;p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Times New Roman" panose="02020603050405020304" pitchFamily="18" charset="0"/>
                <a:ea typeface="Microsoft YaHei" panose="020B0503020204020204" pitchFamily="34" charset="-122"/>
                <a:cs typeface="Times New Roman" panose="02020603050405020304" pitchFamily="18" charset="0"/>
              </a:rPr>
              <a:t>Extending AMP non-AP STAs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42856" y="1233328"/>
            <a:ext cx="10815744" cy="4955203"/>
          </a:xfrm>
          <a:prstGeom prst="rect">
            <a:avLst/>
          </a:prstGeom>
          <a:noFill/>
        </p:spPr>
        <p:txBody>
          <a:bodyPr vert="horz" wrap="square" rtlCol="0">
            <a:spAutoFit/>
          </a:bodyPr>
          <a:lstStyle/>
          <a:p>
            <a:pPr marL="457200" lvl="0" indent="-457200" defTabSz="1187323" eaLnBrk="1" fontAlgn="auto" hangingPunct="1">
              <a:lnSpc>
                <a:spcPct val="90000"/>
              </a:lnSpc>
              <a:spcBef>
                <a:spcPts val="1200"/>
              </a:spcBef>
              <a:spcAft>
                <a:spcPts val="0"/>
              </a:spcAft>
              <a:buFont typeface="+mj-lt"/>
              <a:buAutoNum type="arabicParenR"/>
              <a:tabLst>
                <a:tab pos="1207937" algn="ctr"/>
              </a:tabLst>
            </a:pPr>
            <a:endPar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endParaRPr>
          </a:p>
          <a:p>
            <a:pPr lvl="0" defTabSz="1187323" eaLnBrk="1" fontAlgn="auto" hangingPunct="1">
              <a:lnSpc>
                <a:spcPct val="90000"/>
              </a:lnSpc>
              <a:spcBef>
                <a:spcPts val="1200"/>
              </a:spcBef>
              <a:spcAft>
                <a:spcPts val="0"/>
              </a:spcAft>
              <a:tabLst>
                <a:tab pos="1207937" algn="ctr"/>
              </a:tabLst>
            </a:pPr>
            <a:r>
              <a:rPr lang="en-US" sz="2000" kern="1200" dirty="0">
                <a:latin typeface="Times New Roman" panose="02020603050405020304" pitchFamily="18" charset="0"/>
                <a:ea typeface="ＭＳ Ｐゴシック"/>
                <a:cs typeface="Times New Roman" panose="02020603050405020304" pitchFamily="18" charset="0"/>
              </a:rPr>
              <a:t> In [2] different types of AMP non-AP STAs are proposed </a:t>
            </a:r>
          </a:p>
          <a:p>
            <a:pPr marL="457200" lvl="3" indent="-457200" defTabSz="1187323">
              <a:lnSpc>
                <a:spcPct val="90000"/>
              </a:lnSpc>
              <a:spcBef>
                <a:spcPts val="1200"/>
              </a:spcBef>
              <a:buFont typeface="+mj-lt"/>
              <a:buAutoNum type="arabicPeriod"/>
              <a:tabLst>
                <a:tab pos="1207937" algn="ctr"/>
              </a:tabLst>
            </a:pP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Active </a:t>
            </a:r>
            <a:r>
              <a:rPr lang="en-US" sz="2000" dirty="0">
                <a:solidFill>
                  <a:srgbClr val="000000"/>
                </a:solidFill>
                <a:latin typeface="Times New Roman" panose="02020603050405020304" pitchFamily="18" charset="0"/>
                <a:ea typeface="ＭＳ Ｐゴシック"/>
                <a:cs typeface="Times New Roman" panose="02020603050405020304" pitchFamily="18" charset="0"/>
              </a:rPr>
              <a:t>transmitter non-AP AMP STAs (Active AMP tags)</a:t>
            </a:r>
            <a:endPar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endParaRPr>
          </a:p>
          <a:p>
            <a:pPr marL="457200" lvl="3" indent="-457200" defTabSz="1187323">
              <a:lnSpc>
                <a:spcPct val="90000"/>
              </a:lnSpc>
              <a:spcBef>
                <a:spcPts val="1200"/>
              </a:spcBef>
              <a:buFont typeface="+mj-lt"/>
              <a:buAutoNum type="arabicPeriod"/>
              <a:tabLst>
                <a:tab pos="1207937" algn="ctr"/>
              </a:tabLst>
            </a:pP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Dual-mode backscatter </a:t>
            </a:r>
            <a:r>
              <a:rPr lang="en-US" sz="2000" dirty="0">
                <a:solidFill>
                  <a:srgbClr val="000000"/>
                </a:solidFill>
                <a:latin typeface="Times New Roman" panose="02020603050405020304" pitchFamily="18" charset="0"/>
                <a:ea typeface="ＭＳ Ｐゴシック"/>
                <a:cs typeface="Times New Roman" panose="02020603050405020304" pitchFamily="18" charset="0"/>
              </a:rPr>
              <a:t>non-AP AMP STAs (Dual-mode backscatter AMP tags)</a:t>
            </a:r>
            <a:endPar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endParaRPr>
          </a:p>
          <a:p>
            <a:pPr marL="457200" lvl="3" indent="-457200" defTabSz="1187323">
              <a:lnSpc>
                <a:spcPct val="90000"/>
              </a:lnSpc>
              <a:spcBef>
                <a:spcPts val="1200"/>
              </a:spcBef>
              <a:buFont typeface="+mj-lt"/>
              <a:buAutoNum type="arabicPeriod"/>
              <a:tabLst>
                <a:tab pos="1207937" algn="ctr"/>
              </a:tabLst>
            </a:pPr>
            <a:r>
              <a:rPr kumimoji="0" lang="en-US" sz="20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AMP-only </a:t>
            </a:r>
            <a:r>
              <a:rPr lang="en-US" sz="2000" dirty="0">
                <a:solidFill>
                  <a:srgbClr val="000000"/>
                </a:solidFill>
                <a:latin typeface="Times New Roman" panose="02020603050405020304" pitchFamily="18" charset="0"/>
                <a:ea typeface="ＭＳ Ｐゴシック"/>
                <a:cs typeface="Times New Roman" panose="02020603050405020304" pitchFamily="18" charset="0"/>
              </a:rPr>
              <a:t>backscatter non-AP AMP STAs (Single-mode backscatter AMP tags)</a:t>
            </a:r>
          </a:p>
          <a:p>
            <a:pPr marL="457200" lvl="3" indent="-457200" defTabSz="1187323">
              <a:lnSpc>
                <a:spcPct val="90000"/>
              </a:lnSpc>
              <a:spcBef>
                <a:spcPts val="1200"/>
              </a:spcBef>
              <a:buFont typeface="+mj-lt"/>
              <a:buAutoNum type="arabicPeriod"/>
              <a:tabLst>
                <a:tab pos="1207937" algn="ctr"/>
              </a:tabLst>
            </a:pPr>
            <a:endParaRPr lang="en-US" sz="2000" dirty="0">
              <a:latin typeface="Times New Roman" panose="02020603050405020304" pitchFamily="18" charset="0"/>
              <a:ea typeface="ＭＳ Ｐゴシック"/>
              <a:cs typeface="Times New Roman" panose="02020603050405020304" pitchFamily="18" charset="0"/>
            </a:endParaRPr>
          </a:p>
          <a:p>
            <a:pPr lvl="3" defTabSz="1187323">
              <a:lnSpc>
                <a:spcPct val="90000"/>
              </a:lnSpc>
              <a:spcBef>
                <a:spcPts val="1200"/>
              </a:spcBef>
              <a:tabLst>
                <a:tab pos="1207937" algn="ctr"/>
              </a:tabLst>
            </a:pPr>
            <a:r>
              <a:rPr lang="en-US" sz="2000" dirty="0">
                <a:latin typeface="Times New Roman" panose="02020603050405020304" pitchFamily="18" charset="0"/>
                <a:ea typeface="ＭＳ Ｐゴシック"/>
                <a:cs typeface="Times New Roman" panose="02020603050405020304" pitchFamily="18" charset="0"/>
              </a:rPr>
              <a:t> We want to define a mode of operation based on the third type to support long-range Backscatter with channel shifting. </a:t>
            </a:r>
          </a:p>
          <a:p>
            <a:pPr marL="342900" lvl="3" indent="-342900" defTabSz="1187323">
              <a:lnSpc>
                <a:spcPct val="90000"/>
              </a:lnSpc>
              <a:spcBef>
                <a:spcPts val="1200"/>
              </a:spcBef>
              <a:buFont typeface="Arial" panose="020B0604020202020204" pitchFamily="34" charset="0"/>
              <a:buChar char="•"/>
              <a:tabLst>
                <a:tab pos="1207937" algn="ctr"/>
              </a:tabLst>
            </a:pPr>
            <a:r>
              <a:rPr lang="en-US" sz="2000" dirty="0">
                <a:latin typeface="Times New Roman" panose="02020603050405020304" pitchFamily="18" charset="0"/>
                <a:ea typeface="ＭＳ Ｐゴシック"/>
                <a:cs typeface="Times New Roman" panose="02020603050405020304" pitchFamily="18" charset="0"/>
              </a:rPr>
              <a:t>	Use similar channel allocation</a:t>
            </a:r>
            <a:r>
              <a:rPr lang="en-US" sz="2000" dirty="0">
                <a:solidFill>
                  <a:srgbClr val="000000"/>
                </a:solidFill>
                <a:latin typeface="Times New Roman" panose="02020603050405020304" pitchFamily="18" charset="0"/>
                <a:ea typeface="ＭＳ Ｐゴシック"/>
                <a:cs typeface="Times New Roman" panose="02020603050405020304" pitchFamily="18" charset="0"/>
              </a:rPr>
              <a:t>.</a:t>
            </a:r>
          </a:p>
          <a:p>
            <a:pPr marL="342900" indent="-342900" defTabSz="1187323" eaLnBrk="1" fontAlgn="auto" hangingPunct="1">
              <a:lnSpc>
                <a:spcPct val="90000"/>
              </a:lnSpc>
              <a:spcBef>
                <a:spcPts val="1200"/>
              </a:spcBef>
              <a:spcAft>
                <a:spcPts val="0"/>
              </a:spcAft>
              <a:buFont typeface="Arial" panose="020B0604020202020204" pitchFamily="34" charset="0"/>
              <a:buChar char="•"/>
              <a:tabLst>
                <a:tab pos="1207937" algn="ctr"/>
              </a:tabLst>
            </a:pPr>
            <a:r>
              <a:rPr lang="en-US" sz="2000" dirty="0">
                <a:solidFill>
                  <a:srgbClr val="000000"/>
                </a:solidFill>
                <a:latin typeface="Times New Roman" panose="02020603050405020304" pitchFamily="18" charset="0"/>
                <a:ea typeface="ＭＳ Ｐゴシック"/>
                <a:cs typeface="Times New Roman" panose="02020603050405020304" pitchFamily="18" charset="0"/>
              </a:rPr>
              <a:t>CTS-to-Self is used for channel allocation. </a:t>
            </a:r>
          </a:p>
          <a:p>
            <a:pPr marL="342900" indent="-342900" defTabSz="1187323" eaLnBrk="1" fontAlgn="auto" hangingPunct="1">
              <a:lnSpc>
                <a:spcPct val="90000"/>
              </a:lnSpc>
              <a:spcBef>
                <a:spcPts val="1200"/>
              </a:spcBef>
              <a:spcAft>
                <a:spcPts val="0"/>
              </a:spcAft>
              <a:buFont typeface="Arial" panose="020B0604020202020204" pitchFamily="34" charset="0"/>
              <a:buChar char="•"/>
              <a:tabLst>
                <a:tab pos="1207937" algn="ctr"/>
              </a:tabLst>
            </a:pPr>
            <a:endParaRPr lang="en-US" sz="2000" dirty="0">
              <a:solidFill>
                <a:srgbClr val="000000"/>
              </a:solidFill>
              <a:latin typeface="Times New Roman" panose="02020603050405020304" pitchFamily="18" charset="0"/>
              <a:ea typeface="ＭＳ Ｐゴシック"/>
              <a:cs typeface="Times New Roman" panose="02020603050405020304" pitchFamily="18" charset="0"/>
            </a:endParaRPr>
          </a:p>
          <a:p>
            <a:pPr lvl="3" defTabSz="1187323">
              <a:lnSpc>
                <a:spcPct val="90000"/>
              </a:lnSpc>
              <a:spcBef>
                <a:spcPts val="1200"/>
              </a:spcBef>
              <a:tabLst>
                <a:tab pos="1207937" algn="ctr"/>
              </a:tabLst>
            </a:pPr>
            <a:endParaRPr kumimoji="0" lang="en-US" sz="2000" b="0" i="0" u="none" strike="noStrike" kern="1200" cap="none" spc="0" normalizeH="0" baseline="0" noProof="0" dirty="0">
              <a:ln>
                <a:noFill/>
              </a:ln>
              <a:effectLst/>
              <a:uLnTx/>
              <a:uFillTx/>
              <a:latin typeface="Times New Roman" panose="02020603050405020304" pitchFamily="18" charset="0"/>
              <a:ea typeface="ＭＳ Ｐゴシック"/>
              <a:cs typeface="Times New Roman" panose="02020603050405020304" pitchFamily="18" charset="0"/>
            </a:endParaRPr>
          </a:p>
        </p:txBody>
      </p:sp>
    </p:spTree>
    <p:extLst>
      <p:ext uri="{BB962C8B-B14F-4D97-AF65-F5344CB8AC3E}">
        <p14:creationId xmlns:p14="http://schemas.microsoft.com/office/powerpoint/2010/main" val="1176232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a:t>Medium Usage on Multiple Channels</a:t>
            </a:r>
            <a:endParaRPr/>
          </a:p>
        </p:txBody>
      </p:sp>
      <p:sp>
        <p:nvSpPr>
          <p:cNvPr id="118" name="Google Shape;118;p5"/>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400"/>
              <a:buFont typeface="Arial"/>
              <a:buChar char="•"/>
            </a:pPr>
            <a:r>
              <a:rPr lang="en-CA" dirty="0"/>
              <a:t>Requirements</a:t>
            </a:r>
            <a:endParaRPr dirty="0"/>
          </a:p>
          <a:p>
            <a:pPr marL="742950" lvl="1" indent="-285750" algn="l" rtl="0">
              <a:spcBef>
                <a:spcPts val="500"/>
              </a:spcBef>
              <a:spcAft>
                <a:spcPts val="0"/>
              </a:spcAft>
              <a:buSzPts val="2000"/>
              <a:buFont typeface="Arial"/>
              <a:buChar char="•"/>
            </a:pPr>
            <a:r>
              <a:rPr lang="en-CA" dirty="0"/>
              <a:t>The transmission needs to protect a TXOP on both channels. (the excitation signal and the backscattered signal).</a:t>
            </a:r>
            <a:endParaRPr dirty="0"/>
          </a:p>
          <a:p>
            <a:pPr marL="742950" lvl="1" indent="-285750" algn="l" rtl="0">
              <a:spcBef>
                <a:spcPts val="500"/>
              </a:spcBef>
              <a:spcAft>
                <a:spcPts val="0"/>
              </a:spcAft>
              <a:buSzPts val="2000"/>
              <a:buFont typeface="Arial"/>
              <a:buChar char="•"/>
            </a:pPr>
            <a:r>
              <a:rPr lang="en-CA" dirty="0"/>
              <a:t>It would be preferable for the excitation and backscattered signal to be transmitted on non-adjacent channels (</a:t>
            </a:r>
            <a:r>
              <a:rPr lang="en-CA" dirty="0" err="1"/>
              <a:t>e.g</a:t>
            </a:r>
            <a:r>
              <a:rPr lang="en-CA" dirty="0"/>
              <a:t>, channel 1 and 11 in the 2.4 GHz spectrum).</a:t>
            </a:r>
            <a:endParaRPr dirty="0"/>
          </a:p>
          <a:p>
            <a:pPr marL="742950" lvl="1" indent="-285750" algn="l" rtl="0">
              <a:spcBef>
                <a:spcPts val="500"/>
              </a:spcBef>
              <a:spcAft>
                <a:spcPts val="0"/>
              </a:spcAft>
              <a:buSzPts val="2000"/>
              <a:buFont typeface="Arial"/>
              <a:buChar char="•"/>
            </a:pPr>
            <a:r>
              <a:rPr lang="en-CA" dirty="0"/>
              <a:t>The TXOP protection mechanism needs to work for legacy 802.11 STAs.</a:t>
            </a:r>
            <a:endParaRPr dirty="0"/>
          </a:p>
          <a:p>
            <a:pPr marL="742950" lvl="1" indent="-158750" algn="l" rtl="0">
              <a:spcBef>
                <a:spcPts val="500"/>
              </a:spcBef>
              <a:spcAft>
                <a:spcPts val="0"/>
              </a:spcAft>
              <a:buSzPts val="2000"/>
              <a:buFont typeface="Arial"/>
              <a:buNone/>
            </a:pPr>
            <a:endParaRPr dirty="0"/>
          </a:p>
        </p:txBody>
      </p:sp>
      <p:sp>
        <p:nvSpPr>
          <p:cNvPr id="119" name="Google Shape;119;p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5</a:t>
            </a:fld>
            <a:endParaRPr/>
          </a:p>
        </p:txBody>
      </p:sp>
      <p:sp>
        <p:nvSpPr>
          <p:cNvPr id="120" name="Google Shape;120;p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21" name="Google Shape;121;p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pic>
        <p:nvPicPr>
          <p:cNvPr id="3" name="Picture 2" descr="A screenshot of a computer">
            <a:extLst>
              <a:ext uri="{FF2B5EF4-FFF2-40B4-BE49-F238E27FC236}">
                <a16:creationId xmlns:a16="http://schemas.microsoft.com/office/drawing/2014/main" id="{76B5CE12-BEDA-3AEC-CFCD-2ECDCCCF8E2F}"/>
              </a:ext>
            </a:extLst>
          </p:cNvPr>
          <p:cNvPicPr>
            <a:picLocks noChangeAspect="1"/>
          </p:cNvPicPr>
          <p:nvPr/>
        </p:nvPicPr>
        <p:blipFill>
          <a:blip r:embed="rId3"/>
          <a:stretch>
            <a:fillRect/>
          </a:stretch>
        </p:blipFill>
        <p:spPr>
          <a:xfrm>
            <a:off x="1786672" y="4198939"/>
            <a:ext cx="7810500" cy="20859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329b2c3559a_0_1"/>
          <p:cNvSpPr txBox="1">
            <a:spLocks noGrp="1"/>
          </p:cNvSpPr>
          <p:nvPr>
            <p:ph type="title"/>
          </p:nvPr>
        </p:nvSpPr>
        <p:spPr>
          <a:xfrm>
            <a:off x="914401" y="685801"/>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a:t>Medium Usage on Multiple Channels</a:t>
            </a:r>
            <a:endParaRPr/>
          </a:p>
        </p:txBody>
      </p:sp>
      <p:sp>
        <p:nvSpPr>
          <p:cNvPr id="137" name="Google Shape;137;g329b2c3559a_0_1"/>
          <p:cNvSpPr txBox="1">
            <a:spLocks noGrp="1"/>
          </p:cNvSpPr>
          <p:nvPr>
            <p:ph type="body" idx="1"/>
          </p:nvPr>
        </p:nvSpPr>
        <p:spPr>
          <a:xfrm>
            <a:off x="914401" y="1419999"/>
            <a:ext cx="10361100" cy="4355591"/>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CA" dirty="0"/>
              <a:t>  </a:t>
            </a:r>
            <a:endParaRPr dirty="0"/>
          </a:p>
          <a:p>
            <a:pPr marL="342900" lvl="0" indent="-342900" algn="l" rtl="0">
              <a:spcBef>
                <a:spcPts val="600"/>
              </a:spcBef>
              <a:spcAft>
                <a:spcPts val="0"/>
              </a:spcAft>
              <a:buSzPts val="2400"/>
              <a:buFont typeface="Arial"/>
              <a:buChar char="•"/>
            </a:pPr>
            <a:r>
              <a:rPr lang="en-CA" b="0" dirty="0"/>
              <a:t>T</a:t>
            </a:r>
            <a:r>
              <a:rPr lang="en-CA" b="0" dirty="0">
                <a:solidFill>
                  <a:schemeClr val="dk1"/>
                </a:solidFill>
              </a:rPr>
              <a:t>he </a:t>
            </a:r>
            <a:r>
              <a:rPr lang="it-IT" b="0" dirty="0">
                <a:solidFill>
                  <a:schemeClr val="dk1"/>
                </a:solidFill>
              </a:rPr>
              <a:t>Backscatter AP AMP</a:t>
            </a:r>
            <a:r>
              <a:rPr lang="en-CA" b="0" dirty="0">
                <a:solidFill>
                  <a:schemeClr val="dk1"/>
                </a:solidFill>
              </a:rPr>
              <a:t> STA (Initiator) and AMP-assisted STA (Receiver) operate initially on the same channel.</a:t>
            </a:r>
          </a:p>
          <a:p>
            <a:pPr marL="342900" lvl="0" indent="-342900" algn="l" rtl="0">
              <a:spcBef>
                <a:spcPts val="600"/>
              </a:spcBef>
              <a:spcAft>
                <a:spcPts val="0"/>
              </a:spcAft>
              <a:buSzPts val="2400"/>
              <a:buFont typeface="Arial"/>
              <a:buChar char="•"/>
            </a:pPr>
            <a:endParaRPr lang="en-CA" b="0" dirty="0">
              <a:solidFill>
                <a:schemeClr val="dk1"/>
              </a:solidFill>
            </a:endParaRPr>
          </a:p>
          <a:p>
            <a:pPr marL="342900" lvl="0" indent="-342900" algn="l" rtl="0">
              <a:spcBef>
                <a:spcPts val="600"/>
              </a:spcBef>
              <a:spcAft>
                <a:spcPts val="0"/>
              </a:spcAft>
              <a:buSzPts val="2400"/>
              <a:buFont typeface="Arial"/>
              <a:buChar char="•"/>
            </a:pPr>
            <a:r>
              <a:rPr lang="en-US" b="0" dirty="0"/>
              <a:t>The Initiator STA (can be an AMP assisting AP) synchronizes the TXOP with the Receiver STA</a:t>
            </a:r>
            <a:r>
              <a:rPr lang="en-CA" b="0" dirty="0"/>
              <a:t>. </a:t>
            </a:r>
            <a:endParaRPr b="0" dirty="0"/>
          </a:p>
          <a:p>
            <a:pPr marL="342900" lvl="0" indent="0" algn="l" rtl="0">
              <a:spcBef>
                <a:spcPts val="600"/>
              </a:spcBef>
              <a:spcAft>
                <a:spcPts val="0"/>
              </a:spcAft>
              <a:buNone/>
            </a:pPr>
            <a:endParaRPr b="0" dirty="0"/>
          </a:p>
          <a:p>
            <a:pPr marL="342900" lvl="0" indent="-495300" algn="l" rtl="0">
              <a:lnSpc>
                <a:spcPct val="115000"/>
              </a:lnSpc>
              <a:spcBef>
                <a:spcPts val="0"/>
              </a:spcBef>
              <a:spcAft>
                <a:spcPts val="0"/>
              </a:spcAft>
              <a:buSzPts val="2400"/>
              <a:buFont typeface="Times New Roman"/>
              <a:buChar char="•"/>
            </a:pPr>
            <a:r>
              <a:rPr lang="en-CA" b="0" dirty="0">
                <a:solidFill>
                  <a:schemeClr val="dk1"/>
                </a:solidFill>
              </a:rPr>
              <a:t>The Initiator STA sends a control frame on the excitation channel to initiate the process.</a:t>
            </a:r>
          </a:p>
          <a:p>
            <a:pPr marL="342900" lvl="0" indent="-495300" algn="l" rtl="0">
              <a:lnSpc>
                <a:spcPct val="115000"/>
              </a:lnSpc>
              <a:spcBef>
                <a:spcPts val="0"/>
              </a:spcBef>
              <a:spcAft>
                <a:spcPts val="0"/>
              </a:spcAft>
              <a:buSzPts val="2400"/>
              <a:buFont typeface="Times New Roman"/>
              <a:buChar char="•"/>
            </a:pPr>
            <a:endParaRPr sz="1800" b="0" dirty="0">
              <a:solidFill>
                <a:schemeClr val="dk1"/>
              </a:solidFill>
            </a:endParaRPr>
          </a:p>
          <a:p>
            <a:pPr marL="342900" lvl="0" indent="-342900" algn="l" rtl="0">
              <a:spcBef>
                <a:spcPts val="600"/>
              </a:spcBef>
              <a:spcAft>
                <a:spcPts val="0"/>
              </a:spcAft>
              <a:buSzPts val="2400"/>
              <a:buFont typeface="Arial"/>
              <a:buChar char="•"/>
            </a:pPr>
            <a:r>
              <a:rPr lang="en-US" b="0" dirty="0">
                <a:solidFill>
                  <a:schemeClr val="dk1"/>
                </a:solidFill>
              </a:rPr>
              <a:t>Receiver STA changes its operating channel to the Backscatter channel to receive the backscattered PPDU</a:t>
            </a:r>
            <a:r>
              <a:rPr lang="en-CA" b="0" dirty="0">
                <a:solidFill>
                  <a:schemeClr val="dk1"/>
                </a:solidFill>
              </a:rPr>
              <a:t>.</a:t>
            </a:r>
            <a:endParaRPr dirty="0"/>
          </a:p>
        </p:txBody>
      </p:sp>
      <p:sp>
        <p:nvSpPr>
          <p:cNvPr id="138" name="Google Shape;138;g329b2c3559a_0_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6</a:t>
            </a:fld>
            <a:endParaRPr/>
          </a:p>
        </p:txBody>
      </p:sp>
      <p:sp>
        <p:nvSpPr>
          <p:cNvPr id="139" name="Google Shape;139;g329b2c3559a_0_1"/>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40" name="Google Shape;140;g329b2c3559a_0_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329b2c3559a_0_9"/>
          <p:cNvSpPr txBox="1">
            <a:spLocks noGrp="1"/>
          </p:cNvSpPr>
          <p:nvPr>
            <p:ph type="title"/>
          </p:nvPr>
        </p:nvSpPr>
        <p:spPr>
          <a:xfrm>
            <a:off x="915450" y="586560"/>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Medium Usage on Multiple Channels</a:t>
            </a:r>
            <a:endParaRPr dirty="0"/>
          </a:p>
        </p:txBody>
      </p:sp>
      <p:sp>
        <p:nvSpPr>
          <p:cNvPr id="147" name="Google Shape;147;g329b2c3559a_0_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7</a:t>
            </a:fld>
            <a:endParaRPr/>
          </a:p>
        </p:txBody>
      </p:sp>
      <p:sp>
        <p:nvSpPr>
          <p:cNvPr id="148" name="Google Shape;148;g329b2c3559a_0_9"/>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49" name="Google Shape;149;g329b2c3559a_0_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pic>
        <p:nvPicPr>
          <p:cNvPr id="4" name="Picture 3" descr="A diagram of a computer">
            <a:extLst>
              <a:ext uri="{FF2B5EF4-FFF2-40B4-BE49-F238E27FC236}">
                <a16:creationId xmlns:a16="http://schemas.microsoft.com/office/drawing/2014/main" id="{116B2397-C21E-D006-0280-E84EDEB1AFC4}"/>
              </a:ext>
            </a:extLst>
          </p:cNvPr>
          <p:cNvPicPr>
            <a:picLocks noChangeAspect="1"/>
          </p:cNvPicPr>
          <p:nvPr/>
        </p:nvPicPr>
        <p:blipFill>
          <a:blip r:embed="rId3"/>
          <a:stretch>
            <a:fillRect/>
          </a:stretch>
        </p:blipFill>
        <p:spPr>
          <a:xfrm>
            <a:off x="1303920" y="2803725"/>
            <a:ext cx="9683496" cy="3581537"/>
          </a:xfrm>
          <a:prstGeom prst="rect">
            <a:avLst/>
          </a:prstGeom>
        </p:spPr>
      </p:pic>
      <p:sp>
        <p:nvSpPr>
          <p:cNvPr id="3" name="TextBox 2">
            <a:extLst>
              <a:ext uri="{FF2B5EF4-FFF2-40B4-BE49-F238E27FC236}">
                <a16:creationId xmlns:a16="http://schemas.microsoft.com/office/drawing/2014/main" id="{552D2D62-28A1-8813-9213-960596809C65}"/>
              </a:ext>
            </a:extLst>
          </p:cNvPr>
          <p:cNvSpPr txBox="1"/>
          <p:nvPr/>
        </p:nvSpPr>
        <p:spPr>
          <a:xfrm>
            <a:off x="1490788" y="1367504"/>
            <a:ext cx="9582596" cy="1569660"/>
          </a:xfrm>
          <a:prstGeom prst="rect">
            <a:avLst/>
          </a:prstGeom>
          <a:noFill/>
        </p:spPr>
        <p:txBody>
          <a:bodyPr wrap="square">
            <a:spAutoFit/>
          </a:bodyPr>
          <a:lstStyle/>
          <a:p>
            <a:r>
              <a:rPr lang="en-US" sz="2400" b="0" i="0" dirty="0">
                <a:solidFill>
                  <a:srgbClr val="222222"/>
                </a:solidFill>
                <a:effectLst/>
                <a:latin typeface="Times New Roman" panose="02020603050405020304" pitchFamily="18" charset="0"/>
                <a:cs typeface="Times New Roman" panose="02020603050405020304" pitchFamily="18" charset="0"/>
              </a:rPr>
              <a:t>The Initiator STA transmits a control frame to setup the backscatter TXOP. After the backscattered PPDU has been received, the Receiver STA transmits a control frame to acknowledge receipt of the backscatter PPDU after the backscatter TXOP completes.</a:t>
            </a:r>
            <a:endParaRPr lang="en-CA"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329b2c3559a_0_18"/>
          <p:cNvSpPr txBox="1">
            <a:spLocks noGrp="1"/>
          </p:cNvSpPr>
          <p:nvPr>
            <p:ph type="title"/>
          </p:nvPr>
        </p:nvSpPr>
        <p:spPr>
          <a:xfrm>
            <a:off x="914401" y="685801"/>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AMP Control frame to initiate backscatter TXOP</a:t>
            </a:r>
          </a:p>
        </p:txBody>
      </p:sp>
      <p:sp>
        <p:nvSpPr>
          <p:cNvPr id="156" name="Google Shape;156;g329b2c3559a_0_18"/>
          <p:cNvSpPr txBox="1">
            <a:spLocks noGrp="1"/>
          </p:cNvSpPr>
          <p:nvPr>
            <p:ph type="body" idx="1"/>
          </p:nvPr>
        </p:nvSpPr>
        <p:spPr>
          <a:xfrm>
            <a:off x="914401" y="1981201"/>
            <a:ext cx="10361100" cy="41133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CA" dirty="0"/>
              <a:t>  </a:t>
            </a:r>
            <a:endParaRPr dirty="0"/>
          </a:p>
          <a:p>
            <a:pPr marL="342900" lvl="0" indent="-495300" algn="l" rtl="0">
              <a:lnSpc>
                <a:spcPct val="115000"/>
              </a:lnSpc>
              <a:spcBef>
                <a:spcPts val="0"/>
              </a:spcBef>
              <a:spcAft>
                <a:spcPts val="0"/>
              </a:spcAft>
              <a:buClr>
                <a:schemeClr val="dk1"/>
              </a:buClr>
              <a:buSzPts val="2400"/>
              <a:buFont typeface="Times New Roman"/>
              <a:buChar char="•"/>
            </a:pPr>
            <a:r>
              <a:rPr lang="en-CA" b="0" dirty="0">
                <a:solidFill>
                  <a:schemeClr val="dk1"/>
                </a:solidFill>
              </a:rPr>
              <a:t>The Initiator STA could use the Bandwidth Signaling TA to include additional information, which would be: </a:t>
            </a:r>
            <a:endParaRPr b="0" dirty="0">
              <a:solidFill>
                <a:schemeClr val="dk1"/>
              </a:solidFill>
            </a:endParaRPr>
          </a:p>
          <a:p>
            <a:pPr marL="800100" lvl="1" indent="-342900" algn="l" rtl="0">
              <a:lnSpc>
                <a:spcPct val="115000"/>
              </a:lnSpc>
              <a:spcBef>
                <a:spcPts val="0"/>
              </a:spcBef>
              <a:spcAft>
                <a:spcPts val="0"/>
              </a:spcAft>
              <a:buClr>
                <a:schemeClr val="dk1"/>
              </a:buClr>
              <a:buSzPts val="2400"/>
              <a:buFont typeface="Arial" panose="020B0604020202020204" pitchFamily="34" charset="0"/>
              <a:buChar char="•"/>
            </a:pPr>
            <a:r>
              <a:rPr lang="en-CA" sz="2400" dirty="0">
                <a:solidFill>
                  <a:schemeClr val="dk1"/>
                </a:solidFill>
              </a:rPr>
              <a:t>The backscatter channel information</a:t>
            </a:r>
            <a:endParaRPr sz="2400" dirty="0">
              <a:solidFill>
                <a:schemeClr val="dk1"/>
              </a:solidFill>
            </a:endParaRPr>
          </a:p>
          <a:p>
            <a:pPr marL="800100" lvl="1" indent="-342900" algn="l" rtl="0">
              <a:lnSpc>
                <a:spcPct val="115000"/>
              </a:lnSpc>
              <a:spcBef>
                <a:spcPts val="0"/>
              </a:spcBef>
              <a:spcAft>
                <a:spcPts val="0"/>
              </a:spcAft>
              <a:buClr>
                <a:schemeClr val="dk1"/>
              </a:buClr>
              <a:buSzPts val="2400"/>
              <a:buFont typeface="Arial" panose="020B0604020202020204" pitchFamily="34" charset="0"/>
              <a:buChar char="•"/>
            </a:pPr>
            <a:r>
              <a:rPr lang="en-CA" sz="2400" dirty="0">
                <a:solidFill>
                  <a:schemeClr val="dk1"/>
                </a:solidFill>
              </a:rPr>
              <a:t>CTS-to-Self delay </a:t>
            </a:r>
          </a:p>
          <a:p>
            <a:pPr marL="800100" lvl="1" indent="-342900" algn="l" rtl="0">
              <a:lnSpc>
                <a:spcPct val="115000"/>
              </a:lnSpc>
              <a:spcBef>
                <a:spcPts val="0"/>
              </a:spcBef>
              <a:spcAft>
                <a:spcPts val="0"/>
              </a:spcAft>
              <a:buClr>
                <a:schemeClr val="dk1"/>
              </a:buClr>
              <a:buSzPts val="2400"/>
              <a:buFont typeface="Arial" panose="020B0604020202020204" pitchFamily="34" charset="0"/>
              <a:buChar char="•"/>
            </a:pPr>
            <a:r>
              <a:rPr lang="en-CA" sz="2400" dirty="0">
                <a:solidFill>
                  <a:schemeClr val="dk1"/>
                </a:solidFill>
              </a:rPr>
              <a:t>TXOP duration</a:t>
            </a:r>
            <a:endParaRPr sz="2400" dirty="0">
              <a:solidFill>
                <a:schemeClr val="dk1"/>
              </a:solidFill>
            </a:endParaRPr>
          </a:p>
          <a:p>
            <a:pPr marL="800100" lvl="1" indent="-342900" algn="l" rtl="0">
              <a:lnSpc>
                <a:spcPct val="115000"/>
              </a:lnSpc>
              <a:spcBef>
                <a:spcPts val="0"/>
              </a:spcBef>
              <a:spcAft>
                <a:spcPts val="0"/>
              </a:spcAft>
              <a:buClr>
                <a:schemeClr val="dk1"/>
              </a:buClr>
              <a:buSzPts val="2400"/>
              <a:buFont typeface="Arial" panose="020B0604020202020204" pitchFamily="34" charset="0"/>
              <a:buChar char="•"/>
            </a:pPr>
            <a:r>
              <a:rPr lang="en-CA" sz="2400" dirty="0">
                <a:solidFill>
                  <a:schemeClr val="dk1"/>
                </a:solidFill>
              </a:rPr>
              <a:t>Excitation duration</a:t>
            </a:r>
          </a:p>
          <a:p>
            <a:pPr marL="800100" lvl="1" indent="-342900" algn="l" rtl="0">
              <a:lnSpc>
                <a:spcPct val="115000"/>
              </a:lnSpc>
              <a:spcBef>
                <a:spcPts val="0"/>
              </a:spcBef>
              <a:spcAft>
                <a:spcPts val="0"/>
              </a:spcAft>
              <a:buClr>
                <a:schemeClr val="dk1"/>
              </a:buClr>
              <a:buSzPts val="2400"/>
              <a:buFont typeface="Arial" panose="020B0604020202020204" pitchFamily="34" charset="0"/>
              <a:buChar char="•"/>
            </a:pPr>
            <a:r>
              <a:rPr lang="en-CA" sz="2400" dirty="0">
                <a:solidFill>
                  <a:schemeClr val="dk1"/>
                </a:solidFill>
              </a:rPr>
              <a:t>Address of multiple tags for a sequence of Backscatter (optional)</a:t>
            </a:r>
            <a:endParaRPr sz="2400" dirty="0">
              <a:solidFill>
                <a:schemeClr val="dk1"/>
              </a:solidFill>
            </a:endParaRPr>
          </a:p>
          <a:p>
            <a:pPr marL="342900" lvl="0" indent="-279400" algn="l" rtl="0">
              <a:spcBef>
                <a:spcPts val="600"/>
              </a:spcBef>
              <a:spcAft>
                <a:spcPts val="0"/>
              </a:spcAft>
              <a:buSzPts val="1400"/>
              <a:buChar char="•"/>
            </a:pPr>
            <a:endParaRPr b="0" dirty="0"/>
          </a:p>
          <a:p>
            <a:pPr marL="342900" lvl="0" indent="0" algn="l" rtl="0">
              <a:spcBef>
                <a:spcPts val="600"/>
              </a:spcBef>
              <a:spcAft>
                <a:spcPts val="0"/>
              </a:spcAft>
              <a:buNone/>
            </a:pPr>
            <a:endParaRPr dirty="0"/>
          </a:p>
        </p:txBody>
      </p:sp>
      <p:sp>
        <p:nvSpPr>
          <p:cNvPr id="157" name="Google Shape;157;g329b2c3559a_0_1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8</a:t>
            </a:fld>
            <a:endParaRPr/>
          </a:p>
        </p:txBody>
      </p:sp>
      <p:sp>
        <p:nvSpPr>
          <p:cNvPr id="158" name="Google Shape;158;g329b2c3559a_0_18"/>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59" name="Google Shape;159;g329b2c3559a_0_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a:extLst>
            <a:ext uri="{FF2B5EF4-FFF2-40B4-BE49-F238E27FC236}">
              <a16:creationId xmlns:a16="http://schemas.microsoft.com/office/drawing/2014/main" id="{25679ACA-D018-AC33-7665-0125737196BC}"/>
            </a:ext>
          </a:extLst>
        </p:cNvPr>
        <p:cNvGrpSpPr/>
        <p:nvPr/>
      </p:nvGrpSpPr>
      <p:grpSpPr>
        <a:xfrm>
          <a:off x="0" y="0"/>
          <a:ext cx="0" cy="0"/>
          <a:chOff x="0" y="0"/>
          <a:chExt cx="0" cy="0"/>
        </a:xfrm>
      </p:grpSpPr>
      <p:sp>
        <p:nvSpPr>
          <p:cNvPr id="155" name="Google Shape;155;g329b2c3559a_0_18">
            <a:extLst>
              <a:ext uri="{FF2B5EF4-FFF2-40B4-BE49-F238E27FC236}">
                <a16:creationId xmlns:a16="http://schemas.microsoft.com/office/drawing/2014/main" id="{880D9BE0-F922-8658-EB9E-7EF1FEC88267}"/>
              </a:ext>
            </a:extLst>
          </p:cNvPr>
          <p:cNvSpPr txBox="1">
            <a:spLocks noGrp="1"/>
          </p:cNvSpPr>
          <p:nvPr>
            <p:ph type="title"/>
          </p:nvPr>
        </p:nvSpPr>
        <p:spPr>
          <a:xfrm>
            <a:off x="914401" y="685801"/>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AMP control frame to acknowledge backscatter TXOP</a:t>
            </a:r>
            <a:endParaRPr lang="en-CA" dirty="0"/>
          </a:p>
        </p:txBody>
      </p:sp>
      <p:sp>
        <p:nvSpPr>
          <p:cNvPr id="156" name="Google Shape;156;g329b2c3559a_0_18">
            <a:extLst>
              <a:ext uri="{FF2B5EF4-FFF2-40B4-BE49-F238E27FC236}">
                <a16:creationId xmlns:a16="http://schemas.microsoft.com/office/drawing/2014/main" id="{F739825F-0C4A-6D0F-F9EB-78CB4C555078}"/>
              </a:ext>
            </a:extLst>
          </p:cNvPr>
          <p:cNvSpPr txBox="1">
            <a:spLocks noGrp="1"/>
          </p:cNvSpPr>
          <p:nvPr>
            <p:ph type="body" idx="1"/>
          </p:nvPr>
        </p:nvSpPr>
        <p:spPr>
          <a:xfrm>
            <a:off x="914401" y="1981201"/>
            <a:ext cx="10361100" cy="41133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CA" dirty="0"/>
              <a:t>  </a:t>
            </a:r>
            <a:endParaRPr dirty="0"/>
          </a:p>
          <a:p>
            <a:pPr marL="342900" lvl="0" indent="-495300" algn="l" rtl="0">
              <a:lnSpc>
                <a:spcPct val="115000"/>
              </a:lnSpc>
              <a:spcBef>
                <a:spcPts val="0"/>
              </a:spcBef>
              <a:spcAft>
                <a:spcPts val="0"/>
              </a:spcAft>
              <a:buClr>
                <a:schemeClr val="dk1"/>
              </a:buClr>
              <a:buSzPts val="2400"/>
              <a:buFont typeface="Times New Roman"/>
              <a:buChar char="•"/>
            </a:pPr>
            <a:r>
              <a:rPr lang="en-US" b="0" dirty="0">
                <a:solidFill>
                  <a:schemeClr val="dk1"/>
                </a:solidFill>
              </a:rPr>
              <a:t>The response control frame acknowledges completion of the TXOP and provides the status for the receipt of the Backscatter PPDU.</a:t>
            </a:r>
            <a:endParaRPr lang="en-CA" sz="2400" b="0" dirty="0">
              <a:solidFill>
                <a:schemeClr val="dk1"/>
              </a:solidFill>
            </a:endParaRPr>
          </a:p>
          <a:p>
            <a:pPr marL="0" lvl="0" indent="0" algn="l" rtl="0">
              <a:lnSpc>
                <a:spcPct val="115000"/>
              </a:lnSpc>
              <a:spcBef>
                <a:spcPts val="0"/>
              </a:spcBef>
              <a:spcAft>
                <a:spcPts val="0"/>
              </a:spcAft>
              <a:buClr>
                <a:schemeClr val="dk1"/>
              </a:buClr>
              <a:buSzPts val="2400"/>
            </a:pPr>
            <a:endParaRPr lang="en-CA" sz="2400" b="0" dirty="0">
              <a:solidFill>
                <a:schemeClr val="dk1"/>
              </a:solidFill>
            </a:endParaRPr>
          </a:p>
          <a:p>
            <a:pPr marL="342900" lvl="0" indent="-495300" algn="l" rtl="0">
              <a:lnSpc>
                <a:spcPct val="115000"/>
              </a:lnSpc>
              <a:spcBef>
                <a:spcPts val="0"/>
              </a:spcBef>
              <a:spcAft>
                <a:spcPts val="0"/>
              </a:spcAft>
              <a:buClr>
                <a:schemeClr val="dk1"/>
              </a:buClr>
              <a:buSzPts val="2400"/>
              <a:buFont typeface="Times New Roman"/>
              <a:buChar char="•"/>
            </a:pPr>
            <a:r>
              <a:rPr lang="en-CA" sz="2400" b="0" dirty="0">
                <a:solidFill>
                  <a:schemeClr val="dk1"/>
                </a:solidFill>
              </a:rPr>
              <a:t>Receiver can send additional information back to the initiator like:</a:t>
            </a:r>
          </a:p>
          <a:p>
            <a:pPr marL="800100" lvl="1" indent="-342900">
              <a:lnSpc>
                <a:spcPct val="115000"/>
              </a:lnSpc>
              <a:spcBef>
                <a:spcPts val="0"/>
              </a:spcBef>
              <a:buClr>
                <a:schemeClr val="dk1"/>
              </a:buClr>
              <a:buSzPts val="2400"/>
              <a:buFont typeface="Wingdings" panose="05000000000000000000" pitchFamily="2" charset="2"/>
              <a:buChar char="§"/>
            </a:pPr>
            <a:r>
              <a:rPr lang="en-CA" b="0" dirty="0">
                <a:solidFill>
                  <a:schemeClr val="dk1"/>
                </a:solidFill>
              </a:rPr>
              <a:t>	Channel access overhead on the backscatter channel</a:t>
            </a:r>
          </a:p>
          <a:p>
            <a:pPr marL="800100" lvl="1" indent="-342900">
              <a:lnSpc>
                <a:spcPct val="115000"/>
              </a:lnSpc>
              <a:spcBef>
                <a:spcPts val="0"/>
              </a:spcBef>
              <a:buClr>
                <a:schemeClr val="dk1"/>
              </a:buClr>
              <a:buSzPts val="2400"/>
              <a:buFont typeface="Wingdings" panose="05000000000000000000" pitchFamily="2" charset="2"/>
              <a:buChar char="§"/>
            </a:pPr>
            <a:r>
              <a:rPr lang="en-CA" b="0" dirty="0">
                <a:solidFill>
                  <a:schemeClr val="dk1"/>
                </a:solidFill>
              </a:rPr>
              <a:t>	Data sent from the Tag for the initiator</a:t>
            </a:r>
          </a:p>
          <a:p>
            <a:pPr marL="457200" lvl="1" indent="0">
              <a:lnSpc>
                <a:spcPct val="115000"/>
              </a:lnSpc>
              <a:spcBef>
                <a:spcPts val="0"/>
              </a:spcBef>
              <a:buClr>
                <a:schemeClr val="dk1"/>
              </a:buClr>
              <a:buSzPts val="2400"/>
            </a:pPr>
            <a:r>
              <a:rPr lang="en-CA">
                <a:solidFill>
                  <a:schemeClr val="dk1"/>
                </a:solidFill>
              </a:rPr>
              <a:t>              </a:t>
            </a:r>
            <a:endParaRPr lang="en-CA" b="0" dirty="0">
              <a:solidFill>
                <a:schemeClr val="dk1"/>
              </a:solidFill>
            </a:endParaRPr>
          </a:p>
          <a:p>
            <a:pPr marL="0" lvl="0" indent="0" algn="l" rtl="0">
              <a:lnSpc>
                <a:spcPct val="115000"/>
              </a:lnSpc>
              <a:spcBef>
                <a:spcPts val="0"/>
              </a:spcBef>
              <a:spcAft>
                <a:spcPts val="0"/>
              </a:spcAft>
              <a:buClr>
                <a:schemeClr val="dk1"/>
              </a:buClr>
              <a:buSzPts val="2400"/>
            </a:pPr>
            <a:endParaRPr sz="2400" dirty="0">
              <a:solidFill>
                <a:schemeClr val="dk1"/>
              </a:solidFill>
            </a:endParaRPr>
          </a:p>
          <a:p>
            <a:pPr marL="342900" lvl="0" indent="-279400" algn="l" rtl="0">
              <a:spcBef>
                <a:spcPts val="600"/>
              </a:spcBef>
              <a:spcAft>
                <a:spcPts val="0"/>
              </a:spcAft>
              <a:buSzPts val="1400"/>
              <a:buChar char="•"/>
            </a:pPr>
            <a:endParaRPr b="0" dirty="0"/>
          </a:p>
          <a:p>
            <a:pPr marL="342900" lvl="0" indent="0" algn="l" rtl="0">
              <a:spcBef>
                <a:spcPts val="600"/>
              </a:spcBef>
              <a:spcAft>
                <a:spcPts val="0"/>
              </a:spcAft>
              <a:buNone/>
            </a:pPr>
            <a:endParaRPr dirty="0"/>
          </a:p>
        </p:txBody>
      </p:sp>
      <p:sp>
        <p:nvSpPr>
          <p:cNvPr id="157" name="Google Shape;157;g329b2c3559a_0_18">
            <a:extLst>
              <a:ext uri="{FF2B5EF4-FFF2-40B4-BE49-F238E27FC236}">
                <a16:creationId xmlns:a16="http://schemas.microsoft.com/office/drawing/2014/main" id="{391A79CE-74E2-BCBB-921C-96DD94FD0F45}"/>
              </a:ext>
            </a:extLst>
          </p:cNvPr>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9</a:t>
            </a:fld>
            <a:endParaRPr/>
          </a:p>
        </p:txBody>
      </p:sp>
      <p:sp>
        <p:nvSpPr>
          <p:cNvPr id="158" name="Google Shape;158;g329b2c3559a_0_18">
            <a:extLst>
              <a:ext uri="{FF2B5EF4-FFF2-40B4-BE49-F238E27FC236}">
                <a16:creationId xmlns:a16="http://schemas.microsoft.com/office/drawing/2014/main" id="{B17AA918-AFAE-B624-024D-A7EA9B1317A8}"/>
              </a:ext>
            </a:extLst>
          </p:cNvPr>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59" name="Google Shape;159;g329b2c3559a_0_18">
            <a:extLst>
              <a:ext uri="{FF2B5EF4-FFF2-40B4-BE49-F238E27FC236}">
                <a16:creationId xmlns:a16="http://schemas.microsoft.com/office/drawing/2014/main" id="{8E9CD033-FB85-167B-C7F6-45342580EF62}"/>
              </a:ext>
            </a:extLst>
          </p:cNvPr>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Tree>
    <p:extLst>
      <p:ext uri="{BB962C8B-B14F-4D97-AF65-F5344CB8AC3E}">
        <p14:creationId xmlns:p14="http://schemas.microsoft.com/office/powerpoint/2010/main" val="22794034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2950</TotalTime>
  <Words>711</Words>
  <Application>Microsoft Office PowerPoint</Application>
  <PresentationFormat>Widescreen</PresentationFormat>
  <Paragraphs>105</Paragraphs>
  <Slides>11</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Times New Roman</vt:lpstr>
      <vt:lpstr>Wingdings</vt:lpstr>
      <vt:lpstr>Office Theme</vt:lpstr>
      <vt:lpstr>Document</vt:lpstr>
      <vt:lpstr>Long-Range Backscatter Protection Mechanisms</vt:lpstr>
      <vt:lpstr>PowerPoint Presentation</vt:lpstr>
      <vt:lpstr>Review: Frequency Shifting in Backscatter Operations [1]</vt:lpstr>
      <vt:lpstr>Extending AMP non-AP STAs</vt:lpstr>
      <vt:lpstr>Medium Usage on Multiple Channels</vt:lpstr>
      <vt:lpstr>Medium Usage on Multiple Channels</vt:lpstr>
      <vt:lpstr>Medium Usage on Multiple Channels</vt:lpstr>
      <vt:lpstr>AMP Control frame to initiate backscatter TXOP</vt:lpstr>
      <vt:lpstr>AMP control frame to acknowledge backscatter TXOP</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Nelson Costa</dc:creator>
  <cp:lastModifiedBy>Nelson Costa</cp:lastModifiedBy>
  <cp:revision>21</cp:revision>
  <dcterms:created xsi:type="dcterms:W3CDTF">2024-10-06T13:43:49Z</dcterms:created>
  <dcterms:modified xsi:type="dcterms:W3CDTF">2025-03-11T01:48:05Z</dcterms:modified>
</cp:coreProperties>
</file>