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83" r:id="rId4"/>
    <p:sldId id="284" r:id="rId5"/>
    <p:sldId id="287" r:id="rId6"/>
    <p:sldId id="290" r:id="rId7"/>
    <p:sldId id="291" r:id="rId8"/>
    <p:sldId id="293" r:id="rId9"/>
    <p:sldId id="294" r:id="rId10"/>
    <p:sldId id="292" r:id="rId11"/>
    <p:sldId id="285" r:id="rId12"/>
    <p:sldId id="282" r:id="rId13"/>
    <p:sldId id="295" r:id="rId14"/>
    <p:sldId id="296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84"/>
            <p14:sldId id="287"/>
            <p14:sldId id="290"/>
            <p14:sldId id="291"/>
            <p14:sldId id="293"/>
            <p14:sldId id="294"/>
            <p14:sldId id="292"/>
            <p14:sldId id="285"/>
            <p14:sldId id="282"/>
            <p14:sldId id="295"/>
            <p14:sldId id="296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9" autoAdjust="0"/>
    <p:restoredTop sz="94660"/>
  </p:normalViewPr>
  <p:slideViewPr>
    <p:cSldViewPr>
      <p:cViewPr varScale="1">
        <p:scale>
          <a:sx n="123" d="100"/>
          <a:sy n="123" d="100"/>
        </p:scale>
        <p:origin x="856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Guy-Armand </a:t>
            </a:r>
            <a:r>
              <a:rPr lang="en-GB" dirty="0" err="1"/>
              <a:t>Kamendje</a:t>
            </a:r>
            <a:r>
              <a:rPr lang="en-GB" dirty="0"/>
              <a:t>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Provisioning Protocol for long range AMP IoT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2025-xx-xx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06464"/>
              </p:ext>
            </p:extLst>
          </p:nvPr>
        </p:nvGraphicFramePr>
        <p:xfrm>
          <a:off x="990600" y="2419350"/>
          <a:ext cx="10023475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023475" cy="243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5FEAF-BA09-0326-EBA8-48FE49EF1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62E015-D6F3-2CB9-6014-77FE847ED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7158" y="4875494"/>
            <a:ext cx="847843" cy="123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2D75C9-68E5-ACB8-2803-7A9D18537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396" y="4900385"/>
            <a:ext cx="847843" cy="12384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5960EF-D6FF-7C0C-4062-33ACCA5D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Proposal: AMP non-AP STA provisioning mechanism and address allocation (data protection)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E04BB-41E0-39A3-B749-1488B5AE4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7A085-46EA-E56F-ECDB-660D361C49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4755E7-937D-3324-BA43-B1B82FADC4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11" name="Google Shape;271;p24">
            <a:extLst>
              <a:ext uri="{FF2B5EF4-FFF2-40B4-BE49-F238E27FC236}">
                <a16:creationId xmlns:a16="http://schemas.microsoft.com/office/drawing/2014/main" id="{4582B1A1-D5CE-0DFF-20E2-8D1A4E12941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4417" y="2181225"/>
            <a:ext cx="1257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272;p24">
            <a:extLst>
              <a:ext uri="{FF2B5EF4-FFF2-40B4-BE49-F238E27FC236}">
                <a16:creationId xmlns:a16="http://schemas.microsoft.com/office/drawing/2014/main" id="{D37997D4-C9F8-1E9B-C133-415B51FCA60C}"/>
              </a:ext>
            </a:extLst>
          </p:cNvPr>
          <p:cNvSpPr txBox="1"/>
          <p:nvPr/>
        </p:nvSpPr>
        <p:spPr>
          <a:xfrm>
            <a:off x="1536852" y="2027336"/>
            <a:ext cx="8867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Gateway</a:t>
            </a:r>
            <a:endParaRPr dirty="0"/>
          </a:p>
        </p:txBody>
      </p:sp>
      <p:sp>
        <p:nvSpPr>
          <p:cNvPr id="15" name="Google Shape;275;p24">
            <a:extLst>
              <a:ext uri="{FF2B5EF4-FFF2-40B4-BE49-F238E27FC236}">
                <a16:creationId xmlns:a16="http://schemas.microsoft.com/office/drawing/2014/main" id="{C25C1BCA-3529-35E7-C6EE-45652043E8AB}"/>
              </a:ext>
            </a:extLst>
          </p:cNvPr>
          <p:cNvSpPr txBox="1"/>
          <p:nvPr/>
        </p:nvSpPr>
        <p:spPr>
          <a:xfrm>
            <a:off x="2286256" y="5149949"/>
            <a:ext cx="244159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AMP device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Normal Mode</a:t>
            </a:r>
            <a:endParaRPr dirty="0"/>
          </a:p>
        </p:txBody>
      </p:sp>
      <p:cxnSp>
        <p:nvCxnSpPr>
          <p:cNvPr id="16" name="Google Shape;276;p24">
            <a:extLst>
              <a:ext uri="{FF2B5EF4-FFF2-40B4-BE49-F238E27FC236}">
                <a16:creationId xmlns:a16="http://schemas.microsoft.com/office/drawing/2014/main" id="{BFCECDF2-A839-16C4-CE4E-949641891216}"/>
              </a:ext>
            </a:extLst>
          </p:cNvPr>
          <p:cNvCxnSpPr/>
          <p:nvPr/>
        </p:nvCxnSpPr>
        <p:spPr>
          <a:xfrm flipH="1">
            <a:off x="1907975" y="3340100"/>
            <a:ext cx="431800" cy="1727200"/>
          </a:xfrm>
          <a:prstGeom prst="straightConnector1">
            <a:avLst/>
          </a:prstGeom>
          <a:noFill/>
          <a:ln w="349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7" name="Google Shape;277;p24">
            <a:extLst>
              <a:ext uri="{FF2B5EF4-FFF2-40B4-BE49-F238E27FC236}">
                <a16:creationId xmlns:a16="http://schemas.microsoft.com/office/drawing/2014/main" id="{A16CADD7-4DAB-1B02-0845-7BF573C13F96}"/>
              </a:ext>
            </a:extLst>
          </p:cNvPr>
          <p:cNvSpPr txBox="1"/>
          <p:nvPr/>
        </p:nvSpPr>
        <p:spPr>
          <a:xfrm>
            <a:off x="792001" y="4082471"/>
            <a:ext cx="500131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REQ_</a:t>
            </a:r>
            <a:r>
              <a:rPr lang="en-US" sz="1600" b="1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SENSOR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_DATA(ABCD) Protected by </a:t>
            </a:r>
            <a:r>
              <a:rPr lang="en-US" sz="1600" b="1" dirty="0" err="1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EKi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 0x234</a:t>
            </a:r>
            <a:endParaRPr sz="1600" b="1" dirty="0">
              <a:latin typeface="+mn-lt"/>
            </a:endParaRPr>
          </a:p>
        </p:txBody>
      </p:sp>
      <p:pic>
        <p:nvPicPr>
          <p:cNvPr id="18" name="Google Shape;278;p24">
            <a:extLst>
              <a:ext uri="{FF2B5EF4-FFF2-40B4-BE49-F238E27FC236}">
                <a16:creationId xmlns:a16="http://schemas.microsoft.com/office/drawing/2014/main" id="{AA6C1DEE-161D-EA46-F29D-455932904F2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4723" y="2181225"/>
            <a:ext cx="1257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279;p24">
            <a:extLst>
              <a:ext uri="{FF2B5EF4-FFF2-40B4-BE49-F238E27FC236}">
                <a16:creationId xmlns:a16="http://schemas.microsoft.com/office/drawing/2014/main" id="{93CEC67A-990A-990F-0D19-20DC92CFD792}"/>
              </a:ext>
            </a:extLst>
          </p:cNvPr>
          <p:cNvSpPr txBox="1"/>
          <p:nvPr/>
        </p:nvSpPr>
        <p:spPr>
          <a:xfrm>
            <a:off x="8137158" y="2027336"/>
            <a:ext cx="8867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Gateway</a:t>
            </a:r>
            <a:endParaRPr dirty="0"/>
          </a:p>
        </p:txBody>
      </p:sp>
      <p:sp>
        <p:nvSpPr>
          <p:cNvPr id="22" name="Google Shape;282;p24">
            <a:extLst>
              <a:ext uri="{FF2B5EF4-FFF2-40B4-BE49-F238E27FC236}">
                <a16:creationId xmlns:a16="http://schemas.microsoft.com/office/drawing/2014/main" id="{EE1D8CF5-ED91-4F04-E295-EEB7748F5A3E}"/>
              </a:ext>
            </a:extLst>
          </p:cNvPr>
          <p:cNvSpPr txBox="1"/>
          <p:nvPr/>
        </p:nvSpPr>
        <p:spPr>
          <a:xfrm>
            <a:off x="8886562" y="5149949"/>
            <a:ext cx="2970078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AMP device in Normal Mode</a:t>
            </a:r>
            <a:endParaRPr dirty="0"/>
          </a:p>
        </p:txBody>
      </p:sp>
      <p:cxnSp>
        <p:nvCxnSpPr>
          <p:cNvPr id="23" name="Google Shape;283;p24">
            <a:extLst>
              <a:ext uri="{FF2B5EF4-FFF2-40B4-BE49-F238E27FC236}">
                <a16:creationId xmlns:a16="http://schemas.microsoft.com/office/drawing/2014/main" id="{639B5482-B9E3-2097-0E2C-BABE9CC67383}"/>
              </a:ext>
            </a:extLst>
          </p:cNvPr>
          <p:cNvCxnSpPr/>
          <p:nvPr/>
        </p:nvCxnSpPr>
        <p:spPr>
          <a:xfrm>
            <a:off x="8219940" y="3340100"/>
            <a:ext cx="288341" cy="1727200"/>
          </a:xfrm>
          <a:prstGeom prst="straightConnector1">
            <a:avLst/>
          </a:prstGeom>
          <a:noFill/>
          <a:ln w="34925" cap="flat" cmpd="sng">
            <a:solidFill>
              <a:srgbClr val="3E6EC2"/>
            </a:solidFill>
            <a:prstDash val="solid"/>
            <a:round/>
            <a:headEnd type="triangle" w="med" len="med"/>
            <a:tailEnd type="none" w="sm" len="sm"/>
          </a:ln>
        </p:spPr>
      </p:cxnSp>
      <p:sp>
        <p:nvSpPr>
          <p:cNvPr id="24" name="Google Shape;284;p24">
            <a:extLst>
              <a:ext uri="{FF2B5EF4-FFF2-40B4-BE49-F238E27FC236}">
                <a16:creationId xmlns:a16="http://schemas.microsoft.com/office/drawing/2014/main" id="{486875F1-16EC-FC4F-A59E-96F47E4E50BD}"/>
              </a:ext>
            </a:extLst>
          </p:cNvPr>
          <p:cNvSpPr txBox="1"/>
          <p:nvPr/>
        </p:nvSpPr>
        <p:spPr>
          <a:xfrm>
            <a:off x="7392306" y="4082471"/>
            <a:ext cx="425987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RES_SENSOR_DATA() Protected by </a:t>
            </a:r>
            <a:r>
              <a:rPr lang="en-US" sz="1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EKi</a:t>
            </a: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0x234</a:t>
            </a:r>
            <a:endParaRPr b="1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3903D69-9FCA-B75C-C3B8-A36C88183A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142" y="2522316"/>
            <a:ext cx="1314633" cy="159089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1CAD46B-4638-099A-E972-9DE9BCFBB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0081" y="2332023"/>
            <a:ext cx="1314633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76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5236-F562-BE6C-B2D7-DF1EB75F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880F5-E7E9-3162-74E5-7312FF44B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 provisioning protocol that uses only one DL message from the infrastructure to the AMP IoT device was presented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presented provisioning protocol allows AMP non-AP STA local address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presented provisioning protocol allows mutual authentication between the AMP non-AP STA and the infrastructure.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presented provisioning protocol allows symmetric key establishment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9CF7F-E71B-18A0-AE25-4AF5F292A0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7AD87-A691-F192-3265-FEFC8C0496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CA5BD-29A6-E6B7-1A63-BB312B8A7A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408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r>
              <a:rPr lang="en-US" dirty="0"/>
              <a:t>Do you agree that the AMP </a:t>
            </a:r>
            <a:r>
              <a:rPr lang="en-CA" dirty="0"/>
              <a:t>non-AP STA</a:t>
            </a:r>
            <a:r>
              <a:rPr lang="en-US" dirty="0"/>
              <a:t> could be allocated a local/short address?</a:t>
            </a:r>
            <a:endParaRPr lang="en-US" sz="2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1CEF4-D60F-D322-3A63-DB7212FF7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F036-8695-C380-7B9F-77A3D64E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6F6A-694A-2A54-C1D4-2624E6B4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SP2: </a:t>
            </a:r>
          </a:p>
          <a:p>
            <a:pPr marL="0" indent="0"/>
            <a:r>
              <a:rPr lang="en-US" dirty="0"/>
              <a:t>Do you agree that the AMP </a:t>
            </a:r>
            <a:r>
              <a:rPr lang="en-CA" dirty="0"/>
              <a:t>non-AP STA</a:t>
            </a:r>
            <a:r>
              <a:rPr lang="en-US" dirty="0"/>
              <a:t> could be allocated a local/short address with a maximum of 2 downlink transactions?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B9F18-B46D-36E3-D58F-EA24D694B2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A231E-E934-C15F-BD1E-70FAB0B73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E0822B-4EDD-536E-2AB3-7CCDF913B2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66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9887D-A98E-03D3-5501-0DF63A80B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A0D07-0E7E-D67A-3C19-1123DBED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284AD-0962-CF7A-A705-64B17DF2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SP3: </a:t>
            </a:r>
          </a:p>
          <a:p>
            <a:pPr marL="0" indent="0"/>
            <a:r>
              <a:rPr lang="en-CA" dirty="0"/>
              <a:t>Do you agree that the AMP non-AP STA should establish a secured relationship with a Gateway/ Authentication Server.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E4483-FD04-7AFC-511E-C006EF8B6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42B5A-0089-9494-7186-B670C1F4A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B963C9-39D5-034C-A483-902C08DF3C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824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An AMP IoT device provisioning protocol that can achieve the following is required: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Establish a trusted relationship between the AMP IoT device and the infrastructure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Compatible with both long range backscatter and active transmission devices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Establish authentication (mutual), achieve confidentiality and integrity.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Configure the AMP IoT device with a local address which is significantly shorter than the IoT device’s secret identity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89779-A0F7-D651-E248-11703D0D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74D35-0F64-3E72-D7CC-7AE2F398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kern="0" dirty="0"/>
              <a:t>Long range backscatter offer a different set of opportunities to close range backscatter (different use cases : i.e. smart manufacturing/power grid =&gt; characteristics and security requirements are different).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kern="0" dirty="0"/>
              <a:t>While onboarding, vetting of AMP devices being added to the network is required. 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Onboarding should be highly automated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kern="0" dirty="0"/>
              <a:t>End-to-end security protection is required for services involving AMP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Security should be enforced very early during device onboarding . </a:t>
            </a: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Asymmetric channel with very limited DL</a:t>
            </a:r>
          </a:p>
          <a:p>
            <a:pPr marL="0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580D-B45D-BAA5-E321-AD322B899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358B9-0095-4174-9E7D-3DAADF4041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9B81B-5794-DB3D-8925-1F2768E06C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934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BA82-7BEC-91E4-6B6A-61ADB6AC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74224-A1B7-5B88-91C3-D1862D098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Minimize the number of downlink messages (from the infrastructure to the AMP non-AP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AMP non-AP STA should not blindly trust an infrastructure that claims possession of its public key: additional proof of knowledge of non-AP STA’s secret identity is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be AMP non-AP STA’s uplink mode of operation agnostic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not use digital certificates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AMP non-AP STA reprovisioning should be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D82D1-1284-1D43-E6C5-5A99F49B62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0B72A-6C0C-DACE-2DF9-921F8A2C64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AFFDBC-6D85-A835-E5C4-59BC28A8CA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15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84FC0-AB69-4D81-FB92-B0E47443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63326"/>
          </a:xfrm>
        </p:spPr>
        <p:txBody>
          <a:bodyPr/>
          <a:lstStyle/>
          <a:p>
            <a:r>
              <a:rPr lang="en-CA" dirty="0"/>
              <a:t>Fundamental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71E91-7BC3-9AED-D171-C352B4A3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40768"/>
            <a:ext cx="10361084" cy="4990630"/>
          </a:xfrm>
        </p:spPr>
        <p:txBody>
          <a:bodyPr/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dirty="0">
                <a:sym typeface="Calibri"/>
              </a:rPr>
              <a:t>The AMP </a:t>
            </a:r>
            <a:r>
              <a:rPr lang="en-CA" sz="2000" dirty="0"/>
              <a:t>non-AP STA</a:t>
            </a:r>
            <a:r>
              <a:rPr lang="en-US" sz="1900" dirty="0">
                <a:sym typeface="Calibri"/>
              </a:rPr>
              <a:t> interacts with the Infrastructure through a Gateway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dirty="0">
                <a:sym typeface="Calibri"/>
              </a:rPr>
              <a:t>The AMP non-AP STA might non posses a MAC address in the 802.11 sense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dirty="0">
                <a:sym typeface="Calibri"/>
              </a:rPr>
              <a:t>The RX and TX function of the Infrastructure might be collocated on the Gateway</a:t>
            </a:r>
            <a:endParaRPr lang="en-US" sz="1900" dirty="0"/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dirty="0">
                <a:sym typeface="Calibri"/>
              </a:rPr>
              <a:t>An Authentication Server (AS) might be used (Radius) The AS and Gateway might be collocated. 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dirty="0">
                <a:sym typeface="Calibri"/>
              </a:rPr>
              <a:t>When not collocated, AS and Gateway can establish a trusted communication channel between them. The AS uses two distinct keys for communication with the GW and the AMP </a:t>
            </a:r>
            <a:r>
              <a:rPr lang="en-CA" sz="2000" dirty="0"/>
              <a:t>non-AP STA</a:t>
            </a:r>
            <a:r>
              <a:rPr lang="en-US" sz="1900" dirty="0">
                <a:sym typeface="Calibri"/>
              </a:rPr>
              <a:t>.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When not collocated, AS and Gateway can establish a 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4"/>
                  </a:ext>
                </a:extLst>
              </a:rPr>
              <a:t>trusted communication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channel between them. 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AMP </a:t>
            </a:r>
            <a:r>
              <a:rPr lang="en-CA" sz="2000" dirty="0"/>
              <a:t>non-AP STA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’s Serial Number &amp; Public Key record are located on the AS. Proof of ownership of these establishes the </a:t>
            </a:r>
            <a:r>
              <a:rPr lang="en-CA" sz="2000" dirty="0"/>
              <a:t>non-AP STA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trust to the AS. 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AMP </a:t>
            </a:r>
            <a:r>
              <a:rPr lang="en-CA" sz="2000" dirty="0"/>
              <a:t>non-AP STA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’s Serial Number &amp; Public Key 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6"/>
                  </a:ext>
                </a:extLst>
              </a:rPr>
              <a:t>record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update mechanism on the AS is out of the context of this proposal</a:t>
            </a:r>
            <a:endParaRPr lang="en-US" sz="1900"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Gateway sends a broadcast message to AMP </a:t>
            </a:r>
            <a:r>
              <a:rPr lang="en-CA" sz="2000" dirty="0"/>
              <a:t>non-AP STA</a:t>
            </a:r>
            <a:r>
              <a:rPr lang="en-US" sz="1900" i="0" u="none" strike="noStrike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devices to initiate provisioning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9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Proof of possession of the AMP </a:t>
            </a:r>
            <a:r>
              <a:rPr lang="en-CA" sz="2000" dirty="0"/>
              <a:t>non-AP STA</a:t>
            </a:r>
            <a:r>
              <a:rPr lang="en-US" sz="19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’s Public Key by the Gateway  establishes the AMP </a:t>
            </a:r>
            <a:r>
              <a:rPr lang="en-CA" sz="2000" dirty="0"/>
              <a:t>non-AP STA</a:t>
            </a:r>
            <a:r>
              <a:rPr lang="en-US" sz="19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trust in the Gateway</a:t>
            </a:r>
            <a:endParaRPr lang="en-US" sz="1900" i="0" u="none" strike="noStrike" cap="none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8D04D-6A75-52D2-4C66-BDA6337726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28FF7-A167-72B0-EF20-CECD8998E5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B91EFD-20E9-FD02-4999-DB5D0B7D25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573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D02524-33FA-C3B0-CDA4-E1230BB1F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1CC33163-AE47-2A2E-FD95-ACD0EF482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0216" y="4797152"/>
            <a:ext cx="1000265" cy="15623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DC456E-34D6-DDB1-22AA-6AB4DE5B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Proposal: AMP non-AP STA provisioning mechanism and address allocation (bootstrapping)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3335A-606F-F3A1-FC4E-77D87CD1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772" y="1905892"/>
            <a:ext cx="43663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AMP is in provisioning mode and stays in this mode until it has received its local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Provisioning is initiated by scanning a QR code using and APP on a smartphone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B2B05-32B4-A058-87E8-9B106996E4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56BD7-7073-65A1-BAFE-D2480FB0F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9303C-C9BE-E8C9-2EA9-133CA8269A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9" name="Google Shape;61;p16">
            <a:extLst>
              <a:ext uri="{FF2B5EF4-FFF2-40B4-BE49-F238E27FC236}">
                <a16:creationId xmlns:a16="http://schemas.microsoft.com/office/drawing/2014/main" id="{B78E84D9-7465-9722-122B-2C67EB86194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7146" y="3962499"/>
            <a:ext cx="685800" cy="971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66;p16">
            <a:extLst>
              <a:ext uri="{FF2B5EF4-FFF2-40B4-BE49-F238E27FC236}">
                <a16:creationId xmlns:a16="http://schemas.microsoft.com/office/drawing/2014/main" id="{849DC805-02EB-8339-BEEC-FF421D087C6F}"/>
              </a:ext>
            </a:extLst>
          </p:cNvPr>
          <p:cNvCxnSpPr>
            <a:cxnSpLocks/>
          </p:cNvCxnSpPr>
          <p:nvPr/>
        </p:nvCxnSpPr>
        <p:spPr>
          <a:xfrm rot="10800000">
            <a:off x="6418054" y="4556865"/>
            <a:ext cx="1822800" cy="571200"/>
          </a:xfrm>
          <a:prstGeom prst="straightConnector1">
            <a:avLst/>
          </a:prstGeom>
          <a:noFill/>
          <a:ln w="476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11" name="Google Shape;68;p16">
            <a:extLst>
              <a:ext uri="{FF2B5EF4-FFF2-40B4-BE49-F238E27FC236}">
                <a16:creationId xmlns:a16="http://schemas.microsoft.com/office/drawing/2014/main" id="{A31783F0-DF2C-FBA4-F55C-619D6B505BE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6655" y="4745478"/>
            <a:ext cx="382587" cy="38258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69;p16">
            <a:extLst>
              <a:ext uri="{FF2B5EF4-FFF2-40B4-BE49-F238E27FC236}">
                <a16:creationId xmlns:a16="http://schemas.microsoft.com/office/drawing/2014/main" id="{180FB46B-3A1B-8BEA-0629-2784D40B62B6}"/>
              </a:ext>
            </a:extLst>
          </p:cNvPr>
          <p:cNvSpPr txBox="1"/>
          <p:nvPr/>
        </p:nvSpPr>
        <p:spPr>
          <a:xfrm>
            <a:off x="7392336" y="4556764"/>
            <a:ext cx="141737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Hash(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_pubk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dirty="0"/>
          </a:p>
        </p:txBody>
      </p:sp>
      <p:sp>
        <p:nvSpPr>
          <p:cNvPr id="13" name="Google Shape;71;p16">
            <a:extLst>
              <a:ext uri="{FF2B5EF4-FFF2-40B4-BE49-F238E27FC236}">
                <a16:creationId xmlns:a16="http://schemas.microsoft.com/office/drawing/2014/main" id="{19D40072-F88B-CE3C-D0E0-5AAA6CB9FF91}"/>
              </a:ext>
            </a:extLst>
          </p:cNvPr>
          <p:cNvSpPr/>
          <p:nvPr/>
        </p:nvSpPr>
        <p:spPr>
          <a:xfrm>
            <a:off x="7640699" y="5183625"/>
            <a:ext cx="351792" cy="317502"/>
          </a:xfrm>
          <a:prstGeom prst="flowChartConnector">
            <a:avLst/>
          </a:prstGeom>
          <a:solidFill>
            <a:schemeClr val="accent1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4" name="Google Shape;72;p16">
            <a:extLst>
              <a:ext uri="{FF2B5EF4-FFF2-40B4-BE49-F238E27FC236}">
                <a16:creationId xmlns:a16="http://schemas.microsoft.com/office/drawing/2014/main" id="{40F77B27-4067-45C7-EA90-AC9E4AB4A690}"/>
              </a:ext>
            </a:extLst>
          </p:cNvPr>
          <p:cNvSpPr/>
          <p:nvPr/>
        </p:nvSpPr>
        <p:spPr>
          <a:xfrm>
            <a:off x="6436238" y="3167063"/>
            <a:ext cx="351792" cy="317502"/>
          </a:xfrm>
          <a:prstGeom prst="flowChartConnector">
            <a:avLst/>
          </a:prstGeom>
          <a:solidFill>
            <a:schemeClr val="accent1"/>
          </a:solidFill>
          <a:ln w="25400" cap="flat" cmpd="sng">
            <a:solidFill>
              <a:srgbClr val="1C30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pic>
        <p:nvPicPr>
          <p:cNvPr id="15" name="Google Shape;74;p16">
            <a:extLst>
              <a:ext uri="{FF2B5EF4-FFF2-40B4-BE49-F238E27FC236}">
                <a16:creationId xmlns:a16="http://schemas.microsoft.com/office/drawing/2014/main" id="{5F096011-D687-265A-C6AA-EE770241505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93718" y="1935957"/>
            <a:ext cx="12573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75;p16">
            <a:extLst>
              <a:ext uri="{FF2B5EF4-FFF2-40B4-BE49-F238E27FC236}">
                <a16:creationId xmlns:a16="http://schemas.microsoft.com/office/drawing/2014/main" id="{E8FF8960-EB58-BE55-A489-64B3CD77B35B}"/>
              </a:ext>
            </a:extLst>
          </p:cNvPr>
          <p:cNvSpPr txBox="1"/>
          <p:nvPr/>
        </p:nvSpPr>
        <p:spPr>
          <a:xfrm>
            <a:off x="7753746" y="1766987"/>
            <a:ext cx="102869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Gateway</a:t>
            </a:r>
            <a:endParaRPr dirty="0"/>
          </a:p>
        </p:txBody>
      </p:sp>
      <p:sp>
        <p:nvSpPr>
          <p:cNvPr id="17" name="Google Shape;76;p16">
            <a:extLst>
              <a:ext uri="{FF2B5EF4-FFF2-40B4-BE49-F238E27FC236}">
                <a16:creationId xmlns:a16="http://schemas.microsoft.com/office/drawing/2014/main" id="{465F3F5B-A55E-9C0C-B329-14A8E7FEBEB8}"/>
              </a:ext>
            </a:extLst>
          </p:cNvPr>
          <p:cNvSpPr txBox="1"/>
          <p:nvPr/>
        </p:nvSpPr>
        <p:spPr>
          <a:xfrm>
            <a:off x="5928314" y="4143573"/>
            <a:ext cx="54534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</a:t>
            </a:r>
            <a:endParaRPr/>
          </a:p>
        </p:txBody>
      </p:sp>
      <p:sp>
        <p:nvSpPr>
          <p:cNvPr id="18" name="Google Shape;78;p16">
            <a:extLst>
              <a:ext uri="{FF2B5EF4-FFF2-40B4-BE49-F238E27FC236}">
                <a16:creationId xmlns:a16="http://schemas.microsoft.com/office/drawing/2014/main" id="{5BE891B2-76FB-89CC-F2FA-520F7EB3C545}"/>
              </a:ext>
            </a:extLst>
          </p:cNvPr>
          <p:cNvSpPr txBox="1"/>
          <p:nvPr/>
        </p:nvSpPr>
        <p:spPr>
          <a:xfrm rot="-2271124">
            <a:off x="5356470" y="2710337"/>
            <a:ext cx="232467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Prov_Init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(HASH(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en-US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_pubk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))</a:t>
            </a:r>
            <a:endParaRPr dirty="0"/>
          </a:p>
        </p:txBody>
      </p:sp>
      <p:cxnSp>
        <p:nvCxnSpPr>
          <p:cNvPr id="19" name="Google Shape;80;p16">
            <a:extLst>
              <a:ext uri="{FF2B5EF4-FFF2-40B4-BE49-F238E27FC236}">
                <a16:creationId xmlns:a16="http://schemas.microsoft.com/office/drawing/2014/main" id="{37334E25-B8E1-BC34-4E89-D846932F7BCE}"/>
              </a:ext>
            </a:extLst>
          </p:cNvPr>
          <p:cNvCxnSpPr>
            <a:stCxn id="9" idx="0"/>
          </p:cNvCxnSpPr>
          <p:nvPr/>
        </p:nvCxnSpPr>
        <p:spPr>
          <a:xfrm rot="-5400000">
            <a:off x="6187596" y="2396349"/>
            <a:ext cx="1548600" cy="1583700"/>
          </a:xfrm>
          <a:prstGeom prst="curvedConnector2">
            <a:avLst/>
          </a:prstGeom>
          <a:noFill/>
          <a:ln w="4127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" name="Google Shape;87;p16">
            <a:extLst>
              <a:ext uri="{FF2B5EF4-FFF2-40B4-BE49-F238E27FC236}">
                <a16:creationId xmlns:a16="http://schemas.microsoft.com/office/drawing/2014/main" id="{713E7266-4E98-E52F-7F8E-C571EB0F1BCB}"/>
              </a:ext>
            </a:extLst>
          </p:cNvPr>
          <p:cNvSpPr/>
          <p:nvPr/>
        </p:nvSpPr>
        <p:spPr>
          <a:xfrm>
            <a:off x="8809704" y="3001627"/>
            <a:ext cx="1822800" cy="77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Gateway has trusted connection to AS</a:t>
            </a:r>
            <a:endParaRPr sz="1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87;p16">
            <a:extLst>
              <a:ext uri="{FF2B5EF4-FFF2-40B4-BE49-F238E27FC236}">
                <a16:creationId xmlns:a16="http://schemas.microsoft.com/office/drawing/2014/main" id="{2A0B705D-0752-7781-F114-0B95C652A3AF}"/>
              </a:ext>
            </a:extLst>
          </p:cNvPr>
          <p:cNvSpPr/>
          <p:nvPr/>
        </p:nvSpPr>
        <p:spPr>
          <a:xfrm>
            <a:off x="9108472" y="5342376"/>
            <a:ext cx="1822800" cy="771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After manufacturing AMP device, A contains: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 err="1">
                <a:latin typeface="Calibri"/>
                <a:ea typeface="Calibri"/>
                <a:cs typeface="Calibri"/>
                <a:sym typeface="Calibri"/>
              </a:rPr>
              <a:t>A_pubk</a:t>
            </a: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100" dirty="0" err="1">
                <a:latin typeface="Calibri"/>
                <a:ea typeface="Calibri"/>
                <a:cs typeface="Calibri"/>
                <a:sym typeface="Calibri"/>
              </a:rPr>
              <a:t>A_privk</a:t>
            </a: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A_SN and </a:t>
            </a:r>
            <a:r>
              <a:rPr lang="en-US" sz="1100" dirty="0" err="1">
                <a:latin typeface="Calibri"/>
                <a:ea typeface="Calibri"/>
                <a:cs typeface="Calibri"/>
                <a:sym typeface="Calibri"/>
              </a:rPr>
              <a:t>AS_pubk</a:t>
            </a:r>
            <a:endParaRPr lang="en-US" sz="1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75;p24">
            <a:extLst>
              <a:ext uri="{FF2B5EF4-FFF2-40B4-BE49-F238E27FC236}">
                <a16:creationId xmlns:a16="http://schemas.microsoft.com/office/drawing/2014/main" id="{70B6A86C-1CBB-B804-9ADC-03C35EB7C8A4}"/>
              </a:ext>
            </a:extLst>
          </p:cNvPr>
          <p:cNvSpPr txBox="1"/>
          <p:nvPr/>
        </p:nvSpPr>
        <p:spPr>
          <a:xfrm>
            <a:off x="5447928" y="5864463"/>
            <a:ext cx="291662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AMP device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Provisioning Mode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555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8BF08-FE71-0383-AB2B-CE79AA926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2C45-F6F5-48C9-885B-CD1C516E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Proposal: AMP non-AP STA provisioning mechanism and address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18482-B5FD-27A3-7008-26D2CEA7F9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345DB-95E1-9C9D-0533-707523F83C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84FCF-9A8B-D28D-1AE1-98B8EF9FA9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9" name="Picture 8" descr="A diagram of a computer&#10;&#10;Description automatically generated with medium confidence">
            <a:extLst>
              <a:ext uri="{FF2B5EF4-FFF2-40B4-BE49-F238E27FC236}">
                <a16:creationId xmlns:a16="http://schemas.microsoft.com/office/drawing/2014/main" id="{9D861FB9-17AE-1C41-3573-E7D2680D4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43" y="2060848"/>
            <a:ext cx="10599642" cy="338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58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4CC05F-FEB9-5CC1-442E-83BF6580A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27970-939F-7148-72A0-1C44C8F3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Proposal: AMP non-AP STA provisioning mechanism and address allocation (temporal key derivation)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760F3-6723-F468-B0EF-3E377C9EAA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DF03C-260C-B256-5A90-790A6C9E40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111D2A-177E-26C4-7DBC-8E45986038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Google Shape;291;g2d4da785a5e_0_5">
            <a:extLst>
              <a:ext uri="{FF2B5EF4-FFF2-40B4-BE49-F238E27FC236}">
                <a16:creationId xmlns:a16="http://schemas.microsoft.com/office/drawing/2014/main" id="{D1E3BF78-83DD-9E98-EF06-44D8333E940B}"/>
              </a:ext>
            </a:extLst>
          </p:cNvPr>
          <p:cNvSpPr txBox="1"/>
          <p:nvPr/>
        </p:nvSpPr>
        <p:spPr>
          <a:xfrm>
            <a:off x="839416" y="2266549"/>
            <a:ext cx="11072400" cy="16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       = TAG_SN || </a:t>
            </a: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AS_pubk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PRK   = HKDF-Extract(&lt;&gt;, A)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Tk1    = HKDF-Expand(PRK,GWID||TK_NONCE||LOCAL_ADDR||”TK1”,16)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Tk2    = HKDF-Expand(PRK,GWID||TK_NONCE||LOCAL_</a:t>
            </a:r>
            <a:r>
              <a:rPr lang="en-US" b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ADDR||”TK2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”,16)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292;g2d4da785a5e_0_5">
            <a:extLst>
              <a:ext uri="{FF2B5EF4-FFF2-40B4-BE49-F238E27FC236}">
                <a16:creationId xmlns:a16="http://schemas.microsoft.com/office/drawing/2014/main" id="{BEA56639-4FE1-23F4-32E1-517C0887C066}"/>
              </a:ext>
            </a:extLst>
          </p:cNvPr>
          <p:cNvSpPr txBox="1"/>
          <p:nvPr/>
        </p:nvSpPr>
        <p:spPr>
          <a:xfrm>
            <a:off x="849760" y="4437112"/>
            <a:ext cx="6902424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Both AS and AMP device can derive the </a:t>
            </a: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Tks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Tks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are send by the AS to the GW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No need to send the </a:t>
            </a: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Tks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to the AMP device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99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7852E-46E8-DF60-ED2D-9989891243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3FC81-256B-503A-E342-D29FEB88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Proposal: AMP non-AP STA provisioning mechanism and address allocation (session keys derivation)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96F53-A3D1-AF7E-22B4-526127C2F7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38483-9DA0-24AA-B94D-B5933431F0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Guy-Armand Kamendje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2500AE-944F-EADE-D402-D0B996F322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8" name="Google Shape;298;g2d4da785a5e_0_54">
            <a:extLst>
              <a:ext uri="{FF2B5EF4-FFF2-40B4-BE49-F238E27FC236}">
                <a16:creationId xmlns:a16="http://schemas.microsoft.com/office/drawing/2014/main" id="{1D2BD5C1-1A91-B3DD-C9D5-A8D604201CF3}"/>
              </a:ext>
            </a:extLst>
          </p:cNvPr>
          <p:cNvSpPr/>
          <p:nvPr/>
        </p:nvSpPr>
        <p:spPr>
          <a:xfrm>
            <a:off x="5363350" y="3402462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99;g2d4da785a5e_0_54">
            <a:extLst>
              <a:ext uri="{FF2B5EF4-FFF2-40B4-BE49-F238E27FC236}">
                <a16:creationId xmlns:a16="http://schemas.microsoft.com/office/drawing/2014/main" id="{5A067D24-1674-218D-19F2-A9D67D0D8974}"/>
              </a:ext>
            </a:extLst>
          </p:cNvPr>
          <p:cNvSpPr/>
          <p:nvPr/>
        </p:nvSpPr>
        <p:spPr>
          <a:xfrm>
            <a:off x="2972125" y="3402462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300;g2d4da785a5e_0_54">
            <a:extLst>
              <a:ext uri="{FF2B5EF4-FFF2-40B4-BE49-F238E27FC236}">
                <a16:creationId xmlns:a16="http://schemas.microsoft.com/office/drawing/2014/main" id="{CB0288DC-233C-10C1-9F64-E9E3D96E8453}"/>
              </a:ext>
            </a:extLst>
          </p:cNvPr>
          <p:cNvSpPr/>
          <p:nvPr/>
        </p:nvSpPr>
        <p:spPr>
          <a:xfrm>
            <a:off x="5337275" y="3443087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301;g2d4da785a5e_0_54">
            <a:extLst>
              <a:ext uri="{FF2B5EF4-FFF2-40B4-BE49-F238E27FC236}">
                <a16:creationId xmlns:a16="http://schemas.microsoft.com/office/drawing/2014/main" id="{2B113E4C-487C-B89C-4FAE-761F17A8EF6D}"/>
              </a:ext>
            </a:extLst>
          </p:cNvPr>
          <p:cNvSpPr/>
          <p:nvPr/>
        </p:nvSpPr>
        <p:spPr>
          <a:xfrm>
            <a:off x="2929075" y="3440000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i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303;g2d4da785a5e_0_54">
            <a:extLst>
              <a:ext uri="{FF2B5EF4-FFF2-40B4-BE49-F238E27FC236}">
                <a16:creationId xmlns:a16="http://schemas.microsoft.com/office/drawing/2014/main" id="{B840C1F6-C141-2DC4-862C-5821B531E9BA}"/>
              </a:ext>
            </a:extLst>
          </p:cNvPr>
          <p:cNvSpPr txBox="1"/>
          <p:nvPr/>
        </p:nvSpPr>
        <p:spPr>
          <a:xfrm>
            <a:off x="695400" y="4359612"/>
            <a:ext cx="1046640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Ekx</a:t>
            </a:r>
            <a:r>
              <a:rPr lang="en-US" b="1" i="1" baseline="-250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= HKDF-Expand(TKx,”CNTR”,16)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GW instructs the tag which </a:t>
            </a: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Tkx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to use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Counters start at zero and Re-key command advance the counter 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The </a:t>
            </a: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Ekx</a:t>
            </a:r>
            <a:r>
              <a:rPr lang="en-US" b="1" i="1" baseline="-250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keys have a very short lifetime (determined by the GW)</a:t>
            </a: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●"/>
            </a:pPr>
            <a:r>
              <a:rPr lang="en-US" b="1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Ekx</a:t>
            </a:r>
            <a:r>
              <a:rPr lang="en-US" b="1" i="1" baseline="-250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</a:t>
            </a:r>
            <a:r>
              <a:rPr lang="en-US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can be used as a seed for the next PRK</a:t>
            </a:r>
            <a:endParaRPr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304;g2d4da785a5e_0_54">
            <a:extLst>
              <a:ext uri="{FF2B5EF4-FFF2-40B4-BE49-F238E27FC236}">
                <a16:creationId xmlns:a16="http://schemas.microsoft.com/office/drawing/2014/main" id="{0402BC56-8BB6-83B9-B240-F8385083A7D0}"/>
              </a:ext>
            </a:extLst>
          </p:cNvPr>
          <p:cNvSpPr/>
          <p:nvPr/>
        </p:nvSpPr>
        <p:spPr>
          <a:xfrm>
            <a:off x="4031125" y="2077862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E2AC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PRK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305;g2d4da785a5e_0_54">
            <a:extLst>
              <a:ext uri="{FF2B5EF4-FFF2-40B4-BE49-F238E27FC236}">
                <a16:creationId xmlns:a16="http://schemas.microsoft.com/office/drawing/2014/main" id="{BD39B298-767A-D744-A36C-470CC1311249}"/>
              </a:ext>
            </a:extLst>
          </p:cNvPr>
          <p:cNvSpPr/>
          <p:nvPr/>
        </p:nvSpPr>
        <p:spPr>
          <a:xfrm>
            <a:off x="3386800" y="2728587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TK1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306;g2d4da785a5e_0_54">
            <a:extLst>
              <a:ext uri="{FF2B5EF4-FFF2-40B4-BE49-F238E27FC236}">
                <a16:creationId xmlns:a16="http://schemas.microsoft.com/office/drawing/2014/main" id="{D7A32E36-ED78-01A3-7F5E-83D421EE2018}"/>
              </a:ext>
            </a:extLst>
          </p:cNvPr>
          <p:cNvSpPr/>
          <p:nvPr/>
        </p:nvSpPr>
        <p:spPr>
          <a:xfrm>
            <a:off x="4917875" y="2728587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TK2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307;g2d4da785a5e_0_54">
            <a:extLst>
              <a:ext uri="{FF2B5EF4-FFF2-40B4-BE49-F238E27FC236}">
                <a16:creationId xmlns:a16="http://schemas.microsoft.com/office/drawing/2014/main" id="{007B3DF4-DFE8-1F47-D28D-A651A2E0ADAE}"/>
              </a:ext>
            </a:extLst>
          </p:cNvPr>
          <p:cNvSpPr/>
          <p:nvPr/>
        </p:nvSpPr>
        <p:spPr>
          <a:xfrm>
            <a:off x="2890800" y="3483687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Ek1</a:t>
            </a:r>
            <a:r>
              <a:rPr lang="en-US" i="1" baseline="-25000" dirty="0">
                <a:latin typeface="Calibri"/>
                <a:ea typeface="Calibri"/>
                <a:cs typeface="Calibri"/>
                <a:sym typeface="Calibri"/>
              </a:rPr>
              <a:t>i</a:t>
            </a:r>
            <a:endParaRPr i="1" baseline="-25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308;g2d4da785a5e_0_54">
            <a:extLst>
              <a:ext uri="{FF2B5EF4-FFF2-40B4-BE49-F238E27FC236}">
                <a16:creationId xmlns:a16="http://schemas.microsoft.com/office/drawing/2014/main" id="{FCC99B9A-44FC-7F4F-F473-6610732B95FF}"/>
              </a:ext>
            </a:extLst>
          </p:cNvPr>
          <p:cNvSpPr/>
          <p:nvPr/>
        </p:nvSpPr>
        <p:spPr>
          <a:xfrm>
            <a:off x="5298875" y="3494112"/>
            <a:ext cx="829200" cy="3189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EK2</a:t>
            </a:r>
            <a:r>
              <a:rPr lang="en-US" i="1" baseline="-25000" dirty="0">
                <a:latin typeface="Calibri"/>
                <a:ea typeface="Calibri"/>
                <a:cs typeface="Calibri"/>
                <a:sym typeface="Calibri"/>
              </a:rPr>
              <a:t>i</a:t>
            </a:r>
            <a:endParaRPr i="1" baseline="-25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309;g2d4da785a5e_0_54">
            <a:extLst>
              <a:ext uri="{FF2B5EF4-FFF2-40B4-BE49-F238E27FC236}">
                <a16:creationId xmlns:a16="http://schemas.microsoft.com/office/drawing/2014/main" id="{95418DF8-60C0-4B79-2F8F-B33820002825}"/>
              </a:ext>
            </a:extLst>
          </p:cNvPr>
          <p:cNvSpPr/>
          <p:nvPr/>
        </p:nvSpPr>
        <p:spPr>
          <a:xfrm>
            <a:off x="2005075" y="3539787"/>
            <a:ext cx="582300" cy="2067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Calibri"/>
                <a:ea typeface="Calibri"/>
                <a:cs typeface="Calibri"/>
                <a:sym typeface="Calibri"/>
              </a:rPr>
              <a:t>Cntr==i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310;g2d4da785a5e_0_54">
            <a:extLst>
              <a:ext uri="{FF2B5EF4-FFF2-40B4-BE49-F238E27FC236}">
                <a16:creationId xmlns:a16="http://schemas.microsoft.com/office/drawing/2014/main" id="{4CB7B7A3-6DC9-3795-B122-7987CC0D3A50}"/>
              </a:ext>
            </a:extLst>
          </p:cNvPr>
          <p:cNvSpPr/>
          <p:nvPr/>
        </p:nvSpPr>
        <p:spPr>
          <a:xfrm>
            <a:off x="6522325" y="3499187"/>
            <a:ext cx="644400" cy="206700"/>
          </a:xfrm>
          <a:prstGeom prst="roundRect">
            <a:avLst>
              <a:gd name="adj" fmla="val 16667"/>
            </a:avLst>
          </a:prstGeom>
          <a:solidFill>
            <a:schemeClr val="bg1">
              <a:lumMod val="6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latin typeface="Calibri"/>
                <a:ea typeface="Calibri"/>
                <a:cs typeface="Calibri"/>
                <a:sym typeface="Calibri"/>
              </a:rPr>
              <a:t>Cntr==i</a:t>
            </a:r>
            <a:endParaRPr sz="900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" name="Google Shape;311;g2d4da785a5e_0_54">
            <a:extLst>
              <a:ext uri="{FF2B5EF4-FFF2-40B4-BE49-F238E27FC236}">
                <a16:creationId xmlns:a16="http://schemas.microsoft.com/office/drawing/2014/main" id="{D525108C-5F35-8C1B-BEFC-E65F46F09968}"/>
              </a:ext>
            </a:extLst>
          </p:cNvPr>
          <p:cNvCxnSpPr>
            <a:stCxn id="18" idx="3"/>
            <a:endCxn id="16" idx="1"/>
          </p:cNvCxnSpPr>
          <p:nvPr/>
        </p:nvCxnSpPr>
        <p:spPr>
          <a:xfrm>
            <a:off x="2587375" y="3643137"/>
            <a:ext cx="303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1" name="Google Shape;312;g2d4da785a5e_0_54">
            <a:extLst>
              <a:ext uri="{FF2B5EF4-FFF2-40B4-BE49-F238E27FC236}">
                <a16:creationId xmlns:a16="http://schemas.microsoft.com/office/drawing/2014/main" id="{3C7B5CC3-6B23-8DB9-9109-C5D30378B6A9}"/>
              </a:ext>
            </a:extLst>
          </p:cNvPr>
          <p:cNvCxnSpPr>
            <a:stCxn id="19" idx="1"/>
            <a:endCxn id="10" idx="3"/>
          </p:cNvCxnSpPr>
          <p:nvPr/>
        </p:nvCxnSpPr>
        <p:spPr>
          <a:xfrm rot="10800000">
            <a:off x="6166525" y="3602537"/>
            <a:ext cx="355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2" name="Google Shape;313;g2d4da785a5e_0_54">
            <a:extLst>
              <a:ext uri="{FF2B5EF4-FFF2-40B4-BE49-F238E27FC236}">
                <a16:creationId xmlns:a16="http://schemas.microsoft.com/office/drawing/2014/main" id="{58AE9818-4831-0BA9-8C15-03301E258F89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 flipH="1">
            <a:off x="3801325" y="2396762"/>
            <a:ext cx="644400" cy="33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" name="Google Shape;314;g2d4da785a5e_0_54">
            <a:extLst>
              <a:ext uri="{FF2B5EF4-FFF2-40B4-BE49-F238E27FC236}">
                <a16:creationId xmlns:a16="http://schemas.microsoft.com/office/drawing/2014/main" id="{0637872E-D106-6B39-D007-703F320B92DB}"/>
              </a:ext>
            </a:extLst>
          </p:cNvPr>
          <p:cNvCxnSpPr>
            <a:stCxn id="13" idx="2"/>
            <a:endCxn id="15" idx="0"/>
          </p:cNvCxnSpPr>
          <p:nvPr/>
        </p:nvCxnSpPr>
        <p:spPr>
          <a:xfrm>
            <a:off x="4445725" y="2396762"/>
            <a:ext cx="886800" cy="33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" name="Google Shape;315;g2d4da785a5e_0_54">
            <a:extLst>
              <a:ext uri="{FF2B5EF4-FFF2-40B4-BE49-F238E27FC236}">
                <a16:creationId xmlns:a16="http://schemas.microsoft.com/office/drawing/2014/main" id="{EFB4827A-3A4D-AEC7-A6D4-38279D621254}"/>
              </a:ext>
            </a:extLst>
          </p:cNvPr>
          <p:cNvCxnSpPr>
            <a:stCxn id="14" idx="2"/>
            <a:endCxn id="11" idx="0"/>
          </p:cNvCxnSpPr>
          <p:nvPr/>
        </p:nvCxnSpPr>
        <p:spPr>
          <a:xfrm flipH="1">
            <a:off x="3343600" y="3047487"/>
            <a:ext cx="457800" cy="39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" name="Google Shape;316;g2d4da785a5e_0_54">
            <a:extLst>
              <a:ext uri="{FF2B5EF4-FFF2-40B4-BE49-F238E27FC236}">
                <a16:creationId xmlns:a16="http://schemas.microsoft.com/office/drawing/2014/main" id="{37CB6D76-C4F5-B880-6547-F8596C28D419}"/>
              </a:ext>
            </a:extLst>
          </p:cNvPr>
          <p:cNvCxnSpPr>
            <a:stCxn id="15" idx="2"/>
            <a:endCxn id="10" idx="0"/>
          </p:cNvCxnSpPr>
          <p:nvPr/>
        </p:nvCxnSpPr>
        <p:spPr>
          <a:xfrm>
            <a:off x="5332475" y="3047487"/>
            <a:ext cx="419400" cy="39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41853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47333</TotalTime>
  <Words>1061</Words>
  <Application>Microsoft Office PowerPoint</Application>
  <PresentationFormat>Widescreen</PresentationFormat>
  <Paragraphs>140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Times New Roman</vt:lpstr>
      <vt:lpstr>Office Theme</vt:lpstr>
      <vt:lpstr>Document</vt:lpstr>
      <vt:lpstr>Provisioning Protocol for long range AMP IoT devices</vt:lpstr>
      <vt:lpstr>PowerPoint Presentation</vt:lpstr>
      <vt:lpstr>Background</vt:lpstr>
      <vt:lpstr>Constraints</vt:lpstr>
      <vt:lpstr>Fundamental assumptions</vt:lpstr>
      <vt:lpstr>Proposal: AMP non-AP STA provisioning mechanism and address allocation (bootstrapping)</vt:lpstr>
      <vt:lpstr>Proposal: AMP non-AP STA provisioning mechanism and address allocation</vt:lpstr>
      <vt:lpstr>Proposal: AMP non-AP STA provisioning mechanism and address allocation (temporal key derivation)</vt:lpstr>
      <vt:lpstr>Proposal: AMP non-AP STA provisioning mechanism and address allocation (session keys derivation)</vt:lpstr>
      <vt:lpstr>Proposal: AMP non-AP STA provisioning mechanism and address allocation (data protection)</vt:lpstr>
      <vt:lpstr>Conclusion</vt:lpstr>
      <vt:lpstr>Straw Polls</vt:lpstr>
      <vt:lpstr>Straw Polls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Shifting and Bit Flipping in Backscatter</dc:title>
  <dc:creator>Nelson Costa</dc:creator>
  <cp:keywords/>
  <cp:lastModifiedBy>Nelson Costa</cp:lastModifiedBy>
  <cp:revision>56</cp:revision>
  <cp:lastPrinted>1601-01-01T00:00:00Z</cp:lastPrinted>
  <dcterms:created xsi:type="dcterms:W3CDTF">2024-10-06T13:43:49Z</dcterms:created>
  <dcterms:modified xsi:type="dcterms:W3CDTF">2025-03-08T17:30:11Z</dcterms:modified>
  <cp:category>Nelson Costa (HaiLa Technologies)</cp:category>
</cp:coreProperties>
</file>