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332" r:id="rId2"/>
    <p:sldId id="324" r:id="rId3"/>
    <p:sldId id="334" r:id="rId4"/>
    <p:sldId id="330" r:id="rId5"/>
    <p:sldId id="337" r:id="rId6"/>
    <p:sldId id="333" r:id="rId7"/>
    <p:sldId id="319" r:id="rId8"/>
    <p:sldId id="322" r:id="rId9"/>
    <p:sldId id="339" r:id="rId10"/>
    <p:sldId id="33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1" y="9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1F74C-3BAD-4F0B-AAAA-7F3560C94EA7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99758-8884-42A0-8416-D505F230DC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5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I5 </a:t>
            </a:r>
            <a:r>
              <a:rPr lang="en-US" dirty="0"/>
              <a:t>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68029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Jonghoe</a:t>
            </a:r>
            <a:r>
              <a:rPr lang="en-US" altLang="ko-KR" dirty="0" smtClean="0"/>
              <a:t>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7968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Jonghoe</a:t>
            </a:r>
            <a:r>
              <a:rPr lang="en-US" altLang="ko-KR" dirty="0" smtClean="0"/>
              <a:t>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4707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Jonghoe</a:t>
            </a:r>
            <a:r>
              <a:rPr lang="en-US" altLang="ko-KR" dirty="0" smtClean="0"/>
              <a:t> Koo, Samsung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4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200"/>
            </a:lvl1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</a:t>
            </a:r>
            <a:r>
              <a:rPr kumimoji="0" lang="en-US" altLang="ko-KR" sz="1800" b="1" dirty="0" smtClean="0">
                <a:cs typeface="Arial" charset="0"/>
              </a:rPr>
              <a:t>IEEE 802.11-25/xxxxr0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72" y="294734"/>
            <a:ext cx="94897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Feb. </a:t>
            </a: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2025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592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IMMW for Mobile Device and </a:t>
            </a:r>
            <a:r>
              <a:rPr lang="en-US" altLang="ko-KR" dirty="0" err="1" smtClean="0">
                <a:solidFill>
                  <a:schemeClr val="tx1"/>
                </a:solidFill>
                <a:ea typeface="굴림" panose="020B0600000101010101" pitchFamily="50" charset="-127"/>
              </a:rPr>
              <a:t>TGbq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 timeline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2025-03-10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453748"/>
              </p:ext>
            </p:extLst>
          </p:nvPr>
        </p:nvGraphicFramePr>
        <p:xfrm>
          <a:off x="1017588" y="2422525"/>
          <a:ext cx="9772650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Document" r:id="rId4" imgW="10304971" imgH="3835067" progId="Word.Document.8">
                  <p:embed/>
                </p:oleObj>
              </mc:Choice>
              <mc:Fallback>
                <p:oleObj name="Document" r:id="rId4" imgW="10304971" imgH="3835067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2422525"/>
                        <a:ext cx="9772650" cy="3633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140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14500"/>
            <a:ext cx="10363200" cy="4343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Which of the following options do you think a realistic and reasonable timeline for </a:t>
            </a:r>
            <a:r>
              <a:rPr lang="en-US" dirty="0" err="1" smtClean="0"/>
              <a:t>TGbq</a:t>
            </a:r>
            <a:r>
              <a:rPr lang="en-US" dirty="0" smtClean="0"/>
              <a:t>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Option 1) the </a:t>
            </a:r>
            <a:r>
              <a:rPr lang="en-US" dirty="0"/>
              <a:t>expected completion </a:t>
            </a:r>
            <a:r>
              <a:rPr lang="en-US" dirty="0" smtClean="0"/>
              <a:t>time (submittal to </a:t>
            </a:r>
            <a:r>
              <a:rPr lang="en-US" dirty="0" err="1" smtClean="0"/>
              <a:t>RevCom</a:t>
            </a:r>
            <a:r>
              <a:rPr lang="en-US" dirty="0" smtClean="0"/>
              <a:t>): </a:t>
            </a:r>
            <a:r>
              <a:rPr lang="en-US" dirty="0"/>
              <a:t>Mar. </a:t>
            </a:r>
            <a:r>
              <a:rPr lang="en-US" dirty="0" smtClean="0"/>
              <a:t>2027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This option aligns with the timeline in the PAR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Expected </a:t>
            </a:r>
            <a:r>
              <a:rPr lang="en-US" dirty="0"/>
              <a:t>milestone: </a:t>
            </a:r>
            <a:r>
              <a:rPr lang="en-US" dirty="0" smtClean="0"/>
              <a:t>D1.0 (late </a:t>
            </a:r>
            <a:r>
              <a:rPr lang="en-US" dirty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'</a:t>
            </a:r>
            <a:r>
              <a:rPr lang="en-US" dirty="0" smtClean="0"/>
              <a:t>25 or early </a:t>
            </a:r>
            <a:r>
              <a:rPr lang="en-US" dirty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'</a:t>
            </a:r>
            <a:r>
              <a:rPr lang="en-US" dirty="0" smtClean="0"/>
              <a:t>26</a:t>
            </a: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), D4.0 </a:t>
            </a:r>
            <a:r>
              <a:rPr lang="en-US" dirty="0" smtClean="0"/>
              <a:t>(Jul. </a:t>
            </a:r>
            <a:r>
              <a:rPr lang="en-US" dirty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'26</a:t>
            </a: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)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Option 2)</a:t>
            </a: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, the expected completion time: Apr. 2028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Expected milestone: D0.1 </a:t>
            </a:r>
            <a:r>
              <a:rPr lang="en-US" dirty="0"/>
              <a:t>(Feb. </a:t>
            </a:r>
            <a:r>
              <a:rPr lang="en-US" dirty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'26), D1.0 </a:t>
            </a:r>
            <a:r>
              <a:rPr lang="en-US" dirty="0" smtClean="0"/>
              <a:t>(Aug. </a:t>
            </a:r>
            <a:r>
              <a:rPr lang="en-US" dirty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'26), </a:t>
            </a: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D4.0 </a:t>
            </a:r>
            <a:r>
              <a:rPr lang="en-US" dirty="0" smtClean="0"/>
              <a:t>(Aug. </a:t>
            </a: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'27)</a:t>
            </a:r>
          </a:p>
          <a:p>
            <a:pPr lvl="3">
              <a:lnSpc>
                <a:spcPct val="150000"/>
              </a:lnSpc>
            </a:pP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One year of technical discussions to get D0.1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/>
              <a:t>Option </a:t>
            </a:r>
            <a:r>
              <a:rPr lang="en-US" dirty="0" smtClean="0"/>
              <a:t>3)</a:t>
            </a: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the expected completion time: Apr. </a:t>
            </a: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2029</a:t>
            </a:r>
            <a:endParaRPr lang="en-US" dirty="0">
              <a:solidFill>
                <a:prstClr val="black"/>
              </a:solidFill>
              <a:ea typeface="맑은 고딕"/>
              <a:cs typeface="Arial" panose="020B0604020202020204" pitchFamily="34" charset="0"/>
            </a:endParaRPr>
          </a:p>
          <a:p>
            <a:pPr lvl="2">
              <a:lnSpc>
                <a:spcPct val="150000"/>
              </a:lnSpc>
            </a:pPr>
            <a:r>
              <a:rPr lang="en-US" dirty="0"/>
              <a:t>Expected milestone: D0.1 </a:t>
            </a:r>
            <a:r>
              <a:rPr lang="en-US" dirty="0" smtClean="0"/>
              <a:t>(Aug. </a:t>
            </a:r>
            <a:r>
              <a:rPr lang="en-US" dirty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'26), D1.0 </a:t>
            </a:r>
            <a:r>
              <a:rPr lang="en-US" dirty="0" smtClean="0"/>
              <a:t>(Aug. </a:t>
            </a: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'27), </a:t>
            </a:r>
            <a:r>
              <a:rPr lang="en-US" dirty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D4.0 </a:t>
            </a:r>
            <a:r>
              <a:rPr lang="en-US" dirty="0" smtClean="0"/>
              <a:t>(Aug. </a:t>
            </a: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'28)</a:t>
            </a:r>
          </a:p>
          <a:p>
            <a:pPr lvl="3">
              <a:lnSpc>
                <a:spcPct val="150000"/>
              </a:lnSpc>
            </a:pPr>
            <a:r>
              <a:rPr lang="en-US" dirty="0" smtClean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One and a half years of technical </a:t>
            </a:r>
            <a:r>
              <a:rPr lang="en-US" dirty="0">
                <a:solidFill>
                  <a:prstClr val="black"/>
                </a:solidFill>
                <a:ea typeface="맑은 고딕"/>
                <a:cs typeface="Arial" panose="020B0604020202020204" pitchFamily="34" charset="0"/>
              </a:rPr>
              <a:t>discussions to get D0.1</a:t>
            </a:r>
            <a:endParaRPr lang="en-US" dirty="0"/>
          </a:p>
          <a:p>
            <a:pPr marL="457188" lvl="1" indent="0">
              <a:lnSpc>
                <a:spcPct val="150000"/>
              </a:lnSpc>
              <a:buNone/>
            </a:pPr>
            <a:r>
              <a:rPr lang="en-US" dirty="0" smtClean="0"/>
              <a:t>[Note 1] If straw poll #1 is passed, then option 1 is not valid.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0680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(IMMW PAR/CSD)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 smtClean="0"/>
              <a:t>Scope of the project</a:t>
            </a:r>
          </a:p>
          <a:p>
            <a:pPr lvl="1">
              <a:lnSpc>
                <a:spcPct val="110000"/>
              </a:lnSpc>
            </a:pPr>
            <a:r>
              <a:rPr lang="en-US" altLang="ko-KR" dirty="0" smtClean="0"/>
              <a:t>Non-standalone operation in 42-71 GHz using single-user OFDM</a:t>
            </a:r>
          </a:p>
          <a:p>
            <a:pPr lvl="1">
              <a:lnSpc>
                <a:spcPct val="110000"/>
              </a:lnSpc>
            </a:pPr>
            <a:r>
              <a:rPr lang="en-US" altLang="ko-KR" dirty="0" smtClean="0"/>
              <a:t>11bq device is required to support at least one of sub-7.25 GHz bands</a:t>
            </a:r>
          </a:p>
          <a:p>
            <a:pPr lvl="1">
              <a:lnSpc>
                <a:spcPct val="110000"/>
              </a:lnSpc>
            </a:pPr>
            <a:r>
              <a:rPr lang="en-US" altLang="ko-KR" dirty="0" smtClean="0"/>
              <a:t>Multi-Link Operation (MLO) defined in sub-7.25 GHz (i.e., 11be) to support non-standalone operation in 42-71 GHz</a:t>
            </a:r>
          </a:p>
          <a:p>
            <a:pPr lvl="2">
              <a:lnSpc>
                <a:spcPct val="110000"/>
              </a:lnSpc>
            </a:pPr>
            <a:r>
              <a:rPr lang="en-US" altLang="ko-KR" dirty="0" smtClean="0"/>
              <a:t>leverage or reuse existing PHY/MAC defined for sub-7.25 GHz bands, e.g., SU PPDU format and MAC frames, and define BW mode operating in non-overlapping channels</a:t>
            </a:r>
          </a:p>
          <a:p>
            <a:pPr>
              <a:lnSpc>
                <a:spcPct val="110000"/>
              </a:lnSpc>
            </a:pPr>
            <a:r>
              <a:rPr lang="en-US" altLang="ko-KR" sz="2200" dirty="0" smtClean="0"/>
              <a:t>Need for the project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Demands </a:t>
            </a:r>
            <a:r>
              <a:rPr lang="en-GB" dirty="0"/>
              <a:t>of new applications (e.g. augmented and virtual reality, proximity ranging and sensing) both in terms of throughput, latency bounds and </a:t>
            </a:r>
            <a:r>
              <a:rPr lang="en-GB" dirty="0" smtClean="0"/>
              <a:t>accuracy even in </a:t>
            </a:r>
            <a:r>
              <a:rPr lang="en-GB" dirty="0"/>
              <a:t>in the densest </a:t>
            </a:r>
            <a:r>
              <a:rPr lang="en-GB" dirty="0" smtClean="0"/>
              <a:t>environments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Cost effective manner is achieved by enabling non-standalone operation in 42-71 GHz bands</a:t>
            </a: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6916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IMMW SG Discussion Summary</a:t>
            </a:r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016953"/>
              </p:ext>
            </p:extLst>
          </p:nvPr>
        </p:nvGraphicFramePr>
        <p:xfrm>
          <a:off x="914400" y="1670539"/>
          <a:ext cx="10221686" cy="38753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0663">
                  <a:extLst>
                    <a:ext uri="{9D8B030D-6E8A-4147-A177-3AD203B41FA5}">
                      <a16:colId xmlns:a16="http://schemas.microsoft.com/office/drawing/2014/main" val="2014544003"/>
                    </a:ext>
                  </a:extLst>
                </a:gridCol>
                <a:gridCol w="4291148">
                  <a:extLst>
                    <a:ext uri="{9D8B030D-6E8A-4147-A177-3AD203B41FA5}">
                      <a16:colId xmlns:a16="http://schemas.microsoft.com/office/drawing/2014/main" val="3878668952"/>
                    </a:ext>
                  </a:extLst>
                </a:gridCol>
                <a:gridCol w="2259875">
                  <a:extLst>
                    <a:ext uri="{9D8B030D-6E8A-4147-A177-3AD203B41FA5}">
                      <a16:colId xmlns:a16="http://schemas.microsoft.com/office/drawing/2014/main" val="2110326883"/>
                    </a:ext>
                  </a:extLst>
                </a:gridCol>
              </a:tblGrid>
              <a:tr h="242060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Possible</a:t>
                      </a:r>
                      <a:r>
                        <a:rPr lang="en-US" sz="1200" b="1" baseline="0" dirty="0" smtClean="0"/>
                        <a:t> options/consideration</a:t>
                      </a:r>
                      <a:endParaRPr lang="en-US" sz="1200" b="1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11ad/11ay</a:t>
                      </a:r>
                      <a:endParaRPr lang="en-US" sz="1200" b="1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524981"/>
                  </a:ext>
                </a:extLst>
              </a:tr>
              <a:tr h="387959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200" baseline="0" dirty="0" smtClean="0"/>
                        <a:t>Modified Multi-Link Operation (MLO)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smtClean="0"/>
                        <a:t>Leverage 11be/11bn Multi-Link Operation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smtClean="0"/>
                        <a:t>Non-standalone IMMW link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68965"/>
                  </a:ext>
                </a:extLst>
              </a:tr>
              <a:tr h="278535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Single User/Multi User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Single-User for implementation simplicity</a:t>
                      </a:r>
                    </a:p>
                    <a:p>
                      <a:r>
                        <a:rPr lang="en-US" sz="1200" dirty="0" smtClean="0"/>
                        <a:t>Multi-User for</a:t>
                      </a:r>
                      <a:r>
                        <a:rPr lang="en-US" sz="1200" baseline="0" dirty="0" smtClean="0"/>
                        <a:t> the next release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662582"/>
                  </a:ext>
                </a:extLst>
              </a:tr>
              <a:tr h="278535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Reuse sub 7GHz (11be/11bn)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MAC</a:t>
                      </a:r>
                      <a:r>
                        <a:rPr lang="en-US" sz="1200" baseline="0" dirty="0" smtClean="0"/>
                        <a:t> (by up-clocking)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Details to</a:t>
                      </a:r>
                      <a:r>
                        <a:rPr lang="en-US" sz="1200" baseline="0" dirty="0" smtClean="0"/>
                        <a:t> be discussed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943190"/>
                  </a:ext>
                </a:extLst>
              </a:tr>
              <a:tr h="27853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Bandwidth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[320, 2560]</a:t>
                      </a:r>
                    </a:p>
                    <a:p>
                      <a:r>
                        <a:rPr lang="en-US" sz="1200" dirty="0" smtClean="0"/>
                        <a:t>320, 640, 1280, 2560MHz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[2160,</a:t>
                      </a:r>
                      <a:r>
                        <a:rPr lang="en-US" sz="1200" baseline="0" dirty="0" smtClean="0"/>
                        <a:t> 8640]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592921"/>
                  </a:ext>
                </a:extLst>
              </a:tr>
              <a:tr h="27853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Sub-carrier spacing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2.5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(11ay) 5.12</a:t>
                      </a:r>
                      <a:r>
                        <a:rPr lang="en-US" sz="1200" baseline="0" dirty="0" smtClean="0"/>
                        <a:t> MHz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569706"/>
                  </a:ext>
                </a:extLst>
              </a:tr>
              <a:tr h="3879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Modulation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r>
                        <a:rPr lang="en-US" sz="1200" baseline="0" dirty="0" smtClean="0"/>
                        <a:t> QAM, </a:t>
                      </a:r>
                      <a:r>
                        <a:rPr lang="en-US" sz="1200" dirty="0" smtClean="0"/>
                        <a:t>64</a:t>
                      </a:r>
                      <a:r>
                        <a:rPr lang="en-US" sz="1200" baseline="0" dirty="0" smtClean="0"/>
                        <a:t> QAM, or up to 4k QAM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 PHY (64 QAM)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14723"/>
                  </a:ext>
                </a:extLst>
              </a:tr>
              <a:tr h="27853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of Spatial Streams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dirty="0" smtClean="0"/>
                        <a:t>2 up to 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(11ay) Up</a:t>
                      </a:r>
                      <a:r>
                        <a:rPr lang="en-US" sz="1200" baseline="0" dirty="0" smtClean="0"/>
                        <a:t> to 4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785090"/>
                  </a:ext>
                </a:extLst>
              </a:tr>
              <a:tr h="3879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Throughput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 Min 0.1 </a:t>
                      </a:r>
                      <a:r>
                        <a:rPr lang="en-US" sz="1200" dirty="0" err="1" smtClean="0"/>
                        <a:t>Gbps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2. “1.5-5.5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Gbps</a:t>
                      </a:r>
                      <a:r>
                        <a:rPr lang="en-US" sz="1200" baseline="0" dirty="0" smtClean="0"/>
                        <a:t>” Or “above 10 </a:t>
                      </a:r>
                      <a:r>
                        <a:rPr lang="en-US" sz="1200" baseline="0" dirty="0" err="1" smtClean="0"/>
                        <a:t>Gbps</a:t>
                      </a:r>
                      <a:r>
                        <a:rPr lang="en-US" sz="1200" baseline="0" dirty="0" smtClean="0"/>
                        <a:t>”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8.1 / 37.9 </a:t>
                      </a:r>
                      <a:r>
                        <a:rPr lang="en-US" sz="1200" dirty="0" err="1" smtClean="0"/>
                        <a:t>Gbps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769679"/>
                  </a:ext>
                </a:extLst>
              </a:tr>
              <a:tr h="2420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Latency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 XR/VR applications, a few-milliseconds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latency is required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30754"/>
                  </a:ext>
                </a:extLst>
              </a:tr>
              <a:tr h="2420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Sensing/Localization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related TG will expand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11bq amendment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783857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126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and </a:t>
            </a:r>
            <a:r>
              <a:rPr lang="en-US" dirty="0" smtClean="0"/>
              <a:t>Considerations </a:t>
            </a:r>
            <a:r>
              <a:rPr lang="en-US" dirty="0" smtClean="0"/>
              <a:t>on Consumer Mobile Device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</a:pPr>
            <a:r>
              <a:rPr lang="en-US" sz="1600" dirty="0" smtClean="0"/>
              <a:t>Use Case</a:t>
            </a:r>
          </a:p>
          <a:p>
            <a:pPr lvl="1">
              <a:lnSpc>
                <a:spcPct val="140000"/>
              </a:lnSpc>
            </a:pPr>
            <a:r>
              <a:rPr lang="en-US" sz="1400" b="0" dirty="0" smtClean="0"/>
              <a:t>High throughput hotspot</a:t>
            </a:r>
          </a:p>
          <a:p>
            <a:pPr lvl="1">
              <a:lnSpc>
                <a:spcPct val="140000"/>
              </a:lnSpc>
            </a:pPr>
            <a:r>
              <a:rPr lang="en-US" sz="1400" b="0" dirty="0" smtClean="0"/>
              <a:t>Screen mirroring: up to 8K video mirroring </a:t>
            </a:r>
            <a:r>
              <a:rPr lang="en-US" sz="1400" b="0" dirty="0"/>
              <a:t>with wire-equivalent </a:t>
            </a:r>
            <a:r>
              <a:rPr lang="en-US" sz="1400" b="0" dirty="0" smtClean="0"/>
              <a:t>latency</a:t>
            </a:r>
          </a:p>
          <a:p>
            <a:pPr lvl="1">
              <a:lnSpc>
                <a:spcPct val="140000"/>
              </a:lnSpc>
            </a:pPr>
            <a:r>
              <a:rPr lang="en-US" sz="1400" b="0" dirty="0" smtClean="0"/>
              <a:t>AR/VR application with </a:t>
            </a:r>
            <a:r>
              <a:rPr lang="en-US" sz="1400" b="0" dirty="0"/>
              <a:t>wire-equivalent </a:t>
            </a:r>
            <a:r>
              <a:rPr lang="en-US" sz="1400" b="0" dirty="0" smtClean="0"/>
              <a:t>latency and proximity/gesture detection</a:t>
            </a:r>
          </a:p>
          <a:p>
            <a:pPr>
              <a:lnSpc>
                <a:spcPct val="140000"/>
              </a:lnSpc>
            </a:pPr>
            <a:r>
              <a:rPr lang="en-US" sz="1600" b="0" dirty="0"/>
              <a:t> </a:t>
            </a:r>
            <a:r>
              <a:rPr lang="en-US" sz="1600" dirty="0" smtClean="0"/>
              <a:t>Further considerations</a:t>
            </a:r>
            <a:endParaRPr lang="en-US" sz="1600" dirty="0"/>
          </a:p>
          <a:p>
            <a:pPr marL="685791" lvl="1" indent="-285750">
              <a:lnSpc>
                <a:spcPct val="140000"/>
              </a:lnSpc>
            </a:pPr>
            <a:r>
              <a:rPr lang="en-US" sz="1400" b="0" dirty="0" smtClean="0"/>
              <a:t>Small form-factor size with a s</a:t>
            </a:r>
            <a:r>
              <a:rPr lang="en-US" sz="1400" dirty="0" smtClean="0"/>
              <a:t>ingle </a:t>
            </a:r>
            <a:r>
              <a:rPr lang="en-US" sz="1400" dirty="0"/>
              <a:t>antenna for </a:t>
            </a:r>
            <a:r>
              <a:rPr lang="en-US" sz="1400" dirty="0" err="1"/>
              <a:t>mmW</a:t>
            </a:r>
            <a:r>
              <a:rPr lang="en-US" sz="1400" b="0" dirty="0" smtClean="0"/>
              <a:t> preferred for consumer device</a:t>
            </a:r>
            <a:endParaRPr lang="en-US" sz="1200" b="0" dirty="0"/>
          </a:p>
          <a:p>
            <a:pPr marL="685791" lvl="1" indent="-285750">
              <a:lnSpc>
                <a:spcPct val="140000"/>
              </a:lnSpc>
            </a:pPr>
            <a:r>
              <a:rPr lang="en-US" sz="1400" b="0" dirty="0" smtClean="0"/>
              <a:t>Latency reduction is important to support AR/VR application with low latency traffic (e.g., 10 </a:t>
            </a:r>
            <a:r>
              <a:rPr lang="en-US" sz="1400" b="0" dirty="0" err="1" smtClean="0"/>
              <a:t>ms</a:t>
            </a:r>
            <a:r>
              <a:rPr lang="en-US" sz="1400" b="0" dirty="0" smtClean="0"/>
              <a:t> with 99-percentile wireless delay)</a:t>
            </a:r>
          </a:p>
          <a:p>
            <a:pPr marL="685791" lvl="1" indent="-285750">
              <a:lnSpc>
                <a:spcPct val="140000"/>
              </a:lnSpc>
            </a:pPr>
            <a:r>
              <a:rPr lang="en-US" sz="1400" b="0" dirty="0" smtClean="0"/>
              <a:t>Throughput bottleneck due to Application Processor (</a:t>
            </a:r>
            <a:r>
              <a:rPr lang="en-US" sz="1400" dirty="0" smtClean="0"/>
              <a:t>e.g., 5 </a:t>
            </a:r>
            <a:r>
              <a:rPr lang="en-US" sz="1400" dirty="0" err="1" smtClean="0"/>
              <a:t>Gbps</a:t>
            </a:r>
            <a:r>
              <a:rPr lang="en-US" sz="1400" dirty="0" smtClean="0"/>
              <a:t> with single-core) </a:t>
            </a:r>
            <a:r>
              <a:rPr lang="en-US" sz="1400" b="0" dirty="0" smtClean="0"/>
              <a:t>or </a:t>
            </a:r>
            <a:r>
              <a:rPr lang="en-US" sz="1400" b="0" dirty="0" err="1" smtClean="0"/>
              <a:t>PCIe</a:t>
            </a:r>
            <a:r>
              <a:rPr lang="en-US" sz="1400" b="0" dirty="0" smtClean="0"/>
              <a:t> interface capability </a:t>
            </a:r>
          </a:p>
          <a:p>
            <a:pPr marL="1028683" lvl="2" indent="-285750">
              <a:lnSpc>
                <a:spcPct val="140000"/>
              </a:lnSpc>
            </a:pPr>
            <a:r>
              <a:rPr lang="en-US" sz="1300" dirty="0" smtClean="0"/>
              <a:t>5 </a:t>
            </a:r>
            <a:r>
              <a:rPr lang="en-US" sz="1300" dirty="0" err="1" smtClean="0"/>
              <a:t>Gbps</a:t>
            </a:r>
            <a:r>
              <a:rPr lang="en-US" sz="1300" dirty="0" smtClean="0"/>
              <a:t> IMMW link throughput may be enough</a:t>
            </a:r>
            <a:endParaRPr lang="en-US" sz="1300" b="0" dirty="0" smtClean="0"/>
          </a:p>
          <a:p>
            <a:pPr marL="685791" lvl="1" indent="-285750">
              <a:lnSpc>
                <a:spcPct val="140000"/>
              </a:lnSpc>
            </a:pPr>
            <a:r>
              <a:rPr lang="en-US" sz="1400" dirty="0" smtClean="0"/>
              <a:t>User experience: low battery drain rate, reduced batter/device heating</a:t>
            </a:r>
          </a:p>
          <a:p>
            <a:pPr marL="1028683" lvl="2" indent="-285750">
              <a:lnSpc>
                <a:spcPct val="140000"/>
              </a:lnSpc>
            </a:pPr>
            <a:r>
              <a:rPr lang="en-US" sz="1300" dirty="0" smtClean="0"/>
              <a:t>Absolute heat reduction is more important than J/bit metrics. High throughput or active usage of </a:t>
            </a:r>
            <a:r>
              <a:rPr lang="en-US" sz="1300" dirty="0" err="1" smtClean="0"/>
              <a:t>mmW</a:t>
            </a:r>
            <a:r>
              <a:rPr lang="en-US" sz="1300" dirty="0" smtClean="0"/>
              <a:t> </a:t>
            </a:r>
            <a:r>
              <a:rPr lang="en-US" sz="1300" dirty="0" err="1" smtClean="0"/>
              <a:t>Tx</a:t>
            </a:r>
            <a:r>
              <a:rPr lang="en-US" sz="1300" dirty="0" smtClean="0"/>
              <a:t> chain can increase heat, which may be better to be avoided</a:t>
            </a:r>
            <a:endParaRPr lang="en-US" sz="1300" dirty="0"/>
          </a:p>
          <a:p>
            <a:pPr marL="685791" lvl="1" indent="-285750">
              <a:lnSpc>
                <a:spcPct val="140000"/>
              </a:lnSpc>
            </a:pPr>
            <a:r>
              <a:rPr lang="en-US" sz="1400" dirty="0" smtClean="0"/>
              <a:t>With the benefit of small form-factor and reduced battery heating, DL-only </a:t>
            </a:r>
            <a:r>
              <a:rPr lang="en-US" sz="1400" dirty="0"/>
              <a:t>operation in </a:t>
            </a:r>
            <a:r>
              <a:rPr lang="en-US" sz="1400" dirty="0" err="1"/>
              <a:t>mmW</a:t>
            </a:r>
            <a:r>
              <a:rPr lang="en-US" sz="1400" dirty="0"/>
              <a:t> (UL TX, e.g., </a:t>
            </a:r>
            <a:r>
              <a:rPr lang="en-US" sz="1400" dirty="0" err="1"/>
              <a:t>Ack</a:t>
            </a:r>
            <a:r>
              <a:rPr lang="en-US" sz="1400" dirty="0"/>
              <a:t> </a:t>
            </a:r>
            <a:r>
              <a:rPr lang="en-US" sz="1400" dirty="0" err="1"/>
              <a:t>tx</a:t>
            </a:r>
            <a:r>
              <a:rPr lang="en-US" sz="1400" dirty="0"/>
              <a:t>, in sub-7GHz</a:t>
            </a:r>
            <a:r>
              <a:rPr lang="en-US" sz="1400" dirty="0" smtClean="0"/>
              <a:t>) may be considered as one of implementation options </a:t>
            </a:r>
            <a:endParaRPr lang="en-US" sz="1400" b="0" dirty="0" smtClean="0"/>
          </a:p>
          <a:p>
            <a:pPr marL="685791" lvl="1" indent="-285750">
              <a:lnSpc>
                <a:spcPct val="140000"/>
              </a:lnSpc>
            </a:pPr>
            <a:r>
              <a:rPr lang="en-US" sz="1400" b="0" dirty="0" smtClean="0"/>
              <a:t>In consideration of hand grip loss and human </a:t>
            </a:r>
            <a:r>
              <a:rPr lang="en-US" sz="1400" dirty="0" smtClean="0"/>
              <a:t>b</a:t>
            </a:r>
            <a:r>
              <a:rPr lang="en-US" sz="1400" b="0" dirty="0" smtClean="0"/>
              <a:t>ody disturbance</a:t>
            </a:r>
            <a:r>
              <a:rPr lang="en-US" sz="1400" b="0" dirty="0"/>
              <a:t>, </a:t>
            </a:r>
            <a:r>
              <a:rPr lang="en-US" sz="1400" b="0" dirty="0" smtClean="0"/>
              <a:t>user’s mobility, a robust (re)transmission</a:t>
            </a:r>
            <a:r>
              <a:rPr lang="en-US" sz="1400" dirty="0" smtClean="0"/>
              <a:t> protocol </a:t>
            </a:r>
            <a:r>
              <a:rPr lang="en-US" sz="1400" b="0" dirty="0" smtClean="0"/>
              <a:t>design is required </a:t>
            </a:r>
            <a:endParaRPr lang="en-US" sz="1400" b="0" dirty="0"/>
          </a:p>
          <a:p>
            <a:pPr>
              <a:lnSpc>
                <a:spcPct val="140000"/>
              </a:lnSpc>
            </a:pPr>
            <a:endParaRPr 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455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TGs’ Timelines (as a reference)</a:t>
            </a:r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567043"/>
              </p:ext>
            </p:extLst>
          </p:nvPr>
        </p:nvGraphicFramePr>
        <p:xfrm>
          <a:off x="914396" y="2043734"/>
          <a:ext cx="10363204" cy="313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1640">
                  <a:extLst>
                    <a:ext uri="{9D8B030D-6E8A-4147-A177-3AD203B41FA5}">
                      <a16:colId xmlns:a16="http://schemas.microsoft.com/office/drawing/2014/main" val="512551610"/>
                    </a:ext>
                  </a:extLst>
                </a:gridCol>
                <a:gridCol w="2333424">
                  <a:extLst>
                    <a:ext uri="{9D8B030D-6E8A-4147-A177-3AD203B41FA5}">
                      <a16:colId xmlns:a16="http://schemas.microsoft.com/office/drawing/2014/main" val="4262107586"/>
                    </a:ext>
                  </a:extLst>
                </a:gridCol>
                <a:gridCol w="1026416">
                  <a:extLst>
                    <a:ext uri="{9D8B030D-6E8A-4147-A177-3AD203B41FA5}">
                      <a16:colId xmlns:a16="http://schemas.microsoft.com/office/drawing/2014/main" val="2300291126"/>
                    </a:ext>
                  </a:extLst>
                </a:gridCol>
                <a:gridCol w="1026416">
                  <a:extLst>
                    <a:ext uri="{9D8B030D-6E8A-4147-A177-3AD203B41FA5}">
                      <a16:colId xmlns:a16="http://schemas.microsoft.com/office/drawing/2014/main" val="1810656629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1440581849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576789852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2597051653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2577157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PAR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PAR approved 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First TG meeting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WG</a:t>
                      </a:r>
                      <a:r>
                        <a:rPr lang="en-US" sz="1200" b="1" baseline="0" dirty="0" smtClean="0"/>
                        <a:t> Letter Ballots (</a:t>
                      </a:r>
                      <a:r>
                        <a:rPr lang="en-US" sz="1200" b="1" dirty="0" smtClean="0"/>
                        <a:t>D1.0)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SA Ballot</a:t>
                      </a:r>
                      <a:r>
                        <a:rPr lang="en-US" sz="1200" b="1" baseline="0" dirty="0" smtClean="0"/>
                        <a:t> (D3.0/4.0/5.0)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Final 802.11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WG Approval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/>
                        <a:t>RevCom</a:t>
                      </a:r>
                      <a:r>
                        <a:rPr lang="en-US" sz="1200" b="1" dirty="0" smtClean="0"/>
                        <a:t> Approval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4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Very High Throughput 60GHz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2008-12-10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2010-10-24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2012-01-05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2012-10-23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57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Generation 60GHz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2015-03-26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2018-01-07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2020-01-09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2020-11-01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2021-03-01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713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11bf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WLAN Sensing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2020-09-25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2020-08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2023-03-02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2024-06-12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68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11bh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Randomized and Changing MAC Addresses	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2024-05-09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171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11bi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Enhanced Data Privacy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2025-01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43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11bk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320 MHz Positioning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2022-12-03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2024-11-10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36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11bp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Ambient Power Communication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2024-03-19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2024-05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2026-02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2027-08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2028-01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2028-05</a:t>
                      </a:r>
                      <a:endParaRPr lang="en-US" sz="1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701094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398477"/>
            <a:ext cx="10477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from first TG meeting to D1.0: 1-3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from D1.0 to 11 WG approval: 1-2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01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Proposal: </a:t>
            </a:r>
            <a:r>
              <a:rPr lang="en-US" dirty="0" err="1" smtClean="0"/>
              <a:t>TGbq</a:t>
            </a:r>
            <a:r>
              <a:rPr lang="en-US" dirty="0" smtClean="0"/>
              <a:t> Timeline Adjustment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760220"/>
            <a:ext cx="1079629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dirty="0" err="1" smtClean="0"/>
              <a:t>TGbq</a:t>
            </a:r>
            <a:r>
              <a:rPr lang="en-US" sz="1400" dirty="0" smtClean="0"/>
              <a:t> timeline </a:t>
            </a:r>
            <a:r>
              <a:rPr lang="en-US" sz="1400" dirty="0"/>
              <a:t>needs to be adjusted </a:t>
            </a:r>
            <a:r>
              <a:rPr lang="en-US" sz="1400" dirty="0" smtClean="0"/>
              <a:t>and PAR extension may be required considering </a:t>
            </a:r>
            <a:r>
              <a:rPr lang="en-US" sz="1400" u="sng" dirty="0"/>
              <a:t>the start date of </a:t>
            </a:r>
            <a:r>
              <a:rPr lang="en-US" sz="1400" u="sng" dirty="0" err="1" smtClean="0"/>
              <a:t>TGbq</a:t>
            </a:r>
            <a:r>
              <a:rPr lang="en-US" sz="1400" u="sng" dirty="0" smtClean="0"/>
              <a:t> (Feb. '25)</a:t>
            </a:r>
            <a:r>
              <a:rPr lang="en-US" sz="1400" dirty="0" smtClean="0"/>
              <a:t>, </a:t>
            </a:r>
            <a:r>
              <a:rPr lang="en-US" sz="1400" u="sng" dirty="0" smtClean="0"/>
              <a:t>sufficient technical discussions period (1-2 years)</a:t>
            </a:r>
            <a:r>
              <a:rPr lang="en-US" sz="1400" dirty="0" smtClean="0"/>
              <a:t>, </a:t>
            </a:r>
            <a:r>
              <a:rPr lang="en-US" sz="1400" u="sng" dirty="0" smtClean="0"/>
              <a:t>the practical letter </a:t>
            </a:r>
            <a:r>
              <a:rPr lang="en-US" sz="1400" u="sng" dirty="0"/>
              <a:t>ballot </a:t>
            </a:r>
            <a:r>
              <a:rPr lang="en-US" sz="1400" u="sng" dirty="0" smtClean="0"/>
              <a:t>period (1-2 years), and SA ballot period (0.5 year)</a:t>
            </a:r>
          </a:p>
          <a:p>
            <a:pPr lvl="1">
              <a:lnSpc>
                <a:spcPct val="150000"/>
              </a:lnSpc>
            </a:pPr>
            <a:r>
              <a:rPr lang="en-US" sz="1200" u="sng" dirty="0" smtClean="0"/>
              <a:t>Roughly we have three options, i.e., Option 1 (maintaining PAR timeline, the expected completion time: Mar. 2027), </a:t>
            </a:r>
            <a:r>
              <a:rPr lang="en-US" sz="1200" u="sng" dirty="0"/>
              <a:t>Option </a:t>
            </a:r>
            <a:r>
              <a:rPr lang="en-US" sz="1200" u="sng" dirty="0" smtClean="0"/>
              <a:t>2 (an aggressive one, </a:t>
            </a:r>
            <a:r>
              <a:rPr lang="en-US" sz="1200" u="sng" dirty="0"/>
              <a:t>the expected completion time: </a:t>
            </a:r>
            <a:r>
              <a:rPr lang="en-US" sz="1200" u="sng" dirty="0" smtClean="0"/>
              <a:t>Apr. 2028), and Option 3 (a conservative one, </a:t>
            </a:r>
            <a:r>
              <a:rPr lang="en-US" sz="1200" u="sng" dirty="0"/>
              <a:t>the expected completion time: </a:t>
            </a:r>
            <a:r>
              <a:rPr lang="en-US" sz="1200" u="sng" dirty="0" smtClean="0"/>
              <a:t>Apr. 2029)</a:t>
            </a:r>
          </a:p>
          <a:p>
            <a:pPr lvl="1"/>
            <a:endParaRPr lang="en-US" sz="12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  <p:sp>
        <p:nvSpPr>
          <p:cNvPr id="49" name="직사각형 48"/>
          <p:cNvSpPr/>
          <p:nvPr/>
        </p:nvSpPr>
        <p:spPr>
          <a:xfrm>
            <a:off x="2054112" y="5892794"/>
            <a:ext cx="1117459" cy="291171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맑은 고딕"/>
              <a:cs typeface="Aria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7267" y="618396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2024</a:t>
            </a: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805780" y="618396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</a:t>
            </a: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942377" y="6183965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2026</a:t>
            </a: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18002" y="616633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2027</a:t>
            </a: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60" name="직선 연결선 59"/>
          <p:cNvCxnSpPr/>
          <p:nvPr/>
        </p:nvCxnSpPr>
        <p:spPr>
          <a:xfrm>
            <a:off x="449246" y="6040994"/>
            <a:ext cx="11590354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62" name="직선 연결선 61"/>
          <p:cNvCxnSpPr/>
          <p:nvPr/>
        </p:nvCxnSpPr>
        <p:spPr>
          <a:xfrm>
            <a:off x="7203473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3" name="직선 연결선 62"/>
          <p:cNvCxnSpPr/>
          <p:nvPr/>
        </p:nvCxnSpPr>
        <p:spPr>
          <a:xfrm>
            <a:off x="732335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4" name="직선 연결선 63"/>
          <p:cNvCxnSpPr/>
          <p:nvPr/>
        </p:nvCxnSpPr>
        <p:spPr>
          <a:xfrm>
            <a:off x="2886451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5" name="직선 연결선 64"/>
          <p:cNvCxnSpPr/>
          <p:nvPr/>
        </p:nvCxnSpPr>
        <p:spPr>
          <a:xfrm>
            <a:off x="5023048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71" name="직선 화살표 연결선 70"/>
          <p:cNvCxnSpPr/>
          <p:nvPr/>
        </p:nvCxnSpPr>
        <p:spPr>
          <a:xfrm flipH="1">
            <a:off x="436327" y="3694176"/>
            <a:ext cx="8681" cy="234991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3" name="직선 화살표 연결선 72"/>
          <p:cNvCxnSpPr>
            <a:cxnSpLocks/>
          </p:cNvCxnSpPr>
          <p:nvPr/>
        </p:nvCxnSpPr>
        <p:spPr>
          <a:xfrm flipH="1">
            <a:off x="2046819" y="3724656"/>
            <a:ext cx="1437" cy="2291232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4" name="직선 화살표 연결선 73"/>
          <p:cNvCxnSpPr>
            <a:cxnSpLocks/>
          </p:cNvCxnSpPr>
          <p:nvPr/>
        </p:nvCxnSpPr>
        <p:spPr>
          <a:xfrm flipH="1">
            <a:off x="3169920" y="4107180"/>
            <a:ext cx="7620" cy="195834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cxnSp>
        <p:nvCxnSpPr>
          <p:cNvPr id="75" name="직선 화살표 연결선 74"/>
          <p:cNvCxnSpPr>
            <a:cxnSpLocks/>
          </p:cNvCxnSpPr>
          <p:nvPr/>
        </p:nvCxnSpPr>
        <p:spPr>
          <a:xfrm flipH="1">
            <a:off x="6354530" y="4058969"/>
            <a:ext cx="10622" cy="197577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2364910" y="5661389"/>
            <a:ext cx="1200293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latinLnBrk="1"/>
            <a:r>
              <a:rPr lang="en-US" altLang="ko-KR" sz="1200" dirty="0" smtClean="0">
                <a:solidFill>
                  <a:prstClr val="black"/>
                </a:solidFill>
                <a:latin typeface="Arial"/>
                <a:ea typeface="맑은 고딕"/>
                <a:cs typeface="Arial"/>
              </a:rPr>
              <a:t>Break</a:t>
            </a:r>
            <a:endParaRPr lang="ko-KR" altLang="en-US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76" name="직선 연결선 75"/>
          <p:cNvCxnSpPr/>
          <p:nvPr/>
        </p:nvCxnSpPr>
        <p:spPr>
          <a:xfrm>
            <a:off x="9393679" y="5946161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8998427" y="614403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2028</a:t>
            </a: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276486" y="3073582"/>
            <a:ext cx="1431620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PAR/CSD </a:t>
            </a:r>
            <a:endParaRPr lang="ko-KR" alt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approved in WG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  <a:p>
            <a:pPr algn="ctr" defTabSz="914400"/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(Jul.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'24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)</a:t>
            </a:r>
            <a:endParaRPr lang="en-US" sz="1100" b="1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250" y="3175658"/>
            <a:ext cx="829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IMMW SG</a:t>
            </a:r>
          </a:p>
          <a:p>
            <a:pPr algn="ctr" defTabSz="914400"/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(Nov. '23)</a:t>
            </a:r>
            <a:endParaRPr lang="en-US" sz="11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70" name="직선 화살표 연결선 69"/>
          <p:cNvCxnSpPr/>
          <p:nvPr/>
        </p:nvCxnSpPr>
        <p:spPr>
          <a:xfrm>
            <a:off x="467879" y="3694176"/>
            <a:ext cx="1617214" cy="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295008" y="3687221"/>
            <a:ext cx="1879155" cy="26161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latinLnBrk="1"/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34 </a:t>
            </a:r>
            <a:r>
              <a:rPr lang="ko-KR" altLang="en-US" sz="1100" dirty="0" err="1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contributions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 </a:t>
            </a:r>
            <a:r>
              <a:rPr lang="ko-KR" altLang="en-US" sz="1100" dirty="0" err="1" smtClean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discussed</a:t>
            </a:r>
            <a:endParaRPr lang="ko-KR" alt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76124" y="3522896"/>
            <a:ext cx="1028099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First </a:t>
            </a:r>
            <a:r>
              <a:rPr lang="en-US" sz="1100" b="1" dirty="0" err="1" smtClean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TGbq</a:t>
            </a:r>
            <a:endParaRPr lang="en-US" sz="1100" b="1" dirty="0" smtClean="0"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맑은 고딕"/>
                <a:cs typeface="Arial"/>
              </a:rPr>
              <a:t>Feb. </a:t>
            </a:r>
            <a:r>
              <a:rPr 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'25</a:t>
            </a:r>
            <a:r>
              <a:rPr lang="en-US" sz="1100" b="1" dirty="0" smtClean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)</a:t>
            </a:r>
            <a:endParaRPr lang="en-US" sz="1100" b="1" dirty="0"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3152965" y="3375028"/>
            <a:ext cx="5105646" cy="695391"/>
            <a:chOff x="3427452" y="2983554"/>
            <a:chExt cx="5105646" cy="695391"/>
          </a:xfrm>
        </p:grpSpPr>
        <p:sp>
          <p:nvSpPr>
            <p:cNvPr id="55" name="TextBox 54"/>
            <p:cNvSpPr txBox="1"/>
            <p:nvPr/>
          </p:nvSpPr>
          <p:spPr>
            <a:xfrm>
              <a:off x="5724212" y="2983554"/>
              <a:ext cx="1830666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 smtClean="0">
                  <a:latin typeface="Arial"/>
                  <a:ea typeface="맑은 고딕"/>
                  <a:cs typeface="Arial"/>
                </a:rPr>
                <a:t>Initial SA Ballot</a:t>
              </a:r>
              <a:br>
                <a:rPr lang="en-US" sz="1100" b="1" dirty="0" smtClean="0">
                  <a:latin typeface="Arial"/>
                  <a:ea typeface="맑은 고딕"/>
                  <a:cs typeface="Arial"/>
                </a:rPr>
              </a:br>
              <a:r>
                <a:rPr lang="en-US" sz="1100" b="1" dirty="0" smtClean="0">
                  <a:latin typeface="Arial"/>
                  <a:ea typeface="맑은 고딕"/>
                  <a:cs typeface="Arial"/>
                </a:rPr>
                <a:t>(D4.0)</a:t>
              </a:r>
            </a:p>
            <a:p>
              <a:pPr algn="ctr" defTabSz="914400"/>
              <a:r>
                <a:rPr lang="en-US" sz="1100" b="1" dirty="0" smtClean="0">
                  <a:latin typeface="Arial"/>
                  <a:ea typeface="맑은 고딕"/>
                  <a:cs typeface="Arial"/>
                </a:rPr>
                <a:t>(</a:t>
              </a:r>
              <a:r>
                <a:rPr lang="en-US" sz="1100" b="1" dirty="0">
                  <a:solidFill>
                    <a:prstClr val="black"/>
                  </a:solidFill>
                  <a:latin typeface="Arial"/>
                  <a:ea typeface="맑은 고딕"/>
                  <a:cs typeface="Arial"/>
                </a:rPr>
                <a:t>Jul. </a:t>
              </a:r>
              <a:r>
                <a:rPr lang="en-US" sz="1100" b="1" dirty="0" smtClean="0">
                  <a:solidFill>
                    <a:prstClr val="black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'26</a:t>
              </a:r>
              <a:r>
                <a:rPr lang="en-US" sz="1100" b="1" dirty="0" smtClean="0">
                  <a:latin typeface="Arial"/>
                  <a:ea typeface="맑은 고딕"/>
                  <a:cs typeface="Arial"/>
                </a:rPr>
                <a:t>)</a:t>
              </a:r>
              <a:endParaRPr lang="en-US" sz="1100" b="1" dirty="0">
                <a:latin typeface="Arial"/>
                <a:ea typeface="맑은 고딕"/>
                <a:cs typeface="Arial"/>
              </a:endParaRPr>
            </a:p>
          </p:txBody>
        </p:sp>
        <p:cxnSp>
          <p:nvCxnSpPr>
            <p:cNvPr id="77" name="직선 화살표 연결선 76"/>
            <p:cNvCxnSpPr>
              <a:cxnSpLocks/>
            </p:cNvCxnSpPr>
            <p:nvPr/>
          </p:nvCxnSpPr>
          <p:spPr>
            <a:xfrm flipV="1">
              <a:off x="3427452" y="3667495"/>
              <a:ext cx="3181200" cy="1046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78" name="직선 화살표 연결선 77"/>
            <p:cNvCxnSpPr>
              <a:cxnSpLocks/>
            </p:cNvCxnSpPr>
            <p:nvPr/>
          </p:nvCxnSpPr>
          <p:spPr>
            <a:xfrm>
              <a:off x="6639639" y="3672875"/>
              <a:ext cx="1215845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595437" y="3401946"/>
              <a:ext cx="121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16 month</a:t>
              </a:r>
              <a:endParaRPr lang="en-US" sz="1200" b="1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654854" y="3381489"/>
              <a:ext cx="121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8 month</a:t>
              </a:r>
              <a:endParaRPr lang="en-US" sz="1200" b="1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354616" y="3032294"/>
              <a:ext cx="1178482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 smtClean="0">
                  <a:latin typeface="Arial"/>
                  <a:ea typeface="맑은 고딕"/>
                  <a:cs typeface="Arial"/>
                </a:rPr>
                <a:t>Submittal to </a:t>
              </a:r>
              <a:r>
                <a:rPr lang="en-US" sz="1100" b="1" dirty="0" err="1" smtClean="0">
                  <a:latin typeface="Arial"/>
                  <a:ea typeface="맑은 고딕"/>
                  <a:cs typeface="Arial"/>
                </a:rPr>
                <a:t>RevCom</a:t>
              </a:r>
              <a:endParaRPr lang="en-US" sz="1100" b="1" dirty="0" smtClean="0">
                <a:latin typeface="Arial"/>
                <a:ea typeface="맑은 고딕"/>
                <a:cs typeface="Arial"/>
              </a:endParaRPr>
            </a:p>
            <a:p>
              <a:pPr algn="ctr" defTabSz="914400"/>
              <a:r>
                <a:rPr lang="en-US" sz="1100" b="1" dirty="0" smtClean="0">
                  <a:latin typeface="Arial"/>
                  <a:ea typeface="맑은 고딕"/>
                  <a:cs typeface="Arial"/>
                </a:rPr>
                <a:t>(Mar. </a:t>
              </a:r>
              <a:r>
                <a:rPr lang="en-US" sz="1100" b="1" dirty="0" smtClean="0">
                  <a:solidFill>
                    <a:prstClr val="black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'27</a:t>
              </a:r>
              <a:r>
                <a:rPr lang="en-US" sz="1100" b="1" dirty="0" smtClean="0">
                  <a:latin typeface="Arial"/>
                  <a:ea typeface="맑은 고딕"/>
                  <a:cs typeface="Arial"/>
                </a:rPr>
                <a:t>)</a:t>
              </a:r>
              <a:endParaRPr lang="en-US" sz="1100" b="1" dirty="0">
                <a:latin typeface="Arial"/>
                <a:ea typeface="맑은 고딕"/>
                <a:cs typeface="Arial"/>
              </a:endParaRPr>
            </a:p>
          </p:txBody>
        </p:sp>
      </p:grpSp>
      <p:cxnSp>
        <p:nvCxnSpPr>
          <p:cNvPr id="99" name="직선 화살표 연결선 98"/>
          <p:cNvCxnSpPr>
            <a:cxnSpLocks/>
          </p:cNvCxnSpPr>
          <p:nvPr/>
        </p:nvCxnSpPr>
        <p:spPr>
          <a:xfrm>
            <a:off x="5429179" y="4818341"/>
            <a:ext cx="0" cy="121640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10" name="직선 화살표 연결선 109"/>
          <p:cNvCxnSpPr>
            <a:cxnSpLocks/>
          </p:cNvCxnSpPr>
          <p:nvPr/>
        </p:nvCxnSpPr>
        <p:spPr>
          <a:xfrm flipH="1">
            <a:off x="6487886" y="4805566"/>
            <a:ext cx="10500" cy="1217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12" name="직선 화살표 연결선 111"/>
          <p:cNvCxnSpPr>
            <a:cxnSpLocks/>
          </p:cNvCxnSpPr>
          <p:nvPr/>
        </p:nvCxnSpPr>
        <p:spPr>
          <a:xfrm flipH="1">
            <a:off x="7585358" y="4069429"/>
            <a:ext cx="3586" cy="1953386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14" name="직선 화살표 연결선 113"/>
          <p:cNvCxnSpPr>
            <a:cxnSpLocks/>
          </p:cNvCxnSpPr>
          <p:nvPr/>
        </p:nvCxnSpPr>
        <p:spPr>
          <a:xfrm flipH="1">
            <a:off x="8538476" y="4818341"/>
            <a:ext cx="7184" cy="120552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grpSp>
        <p:nvGrpSpPr>
          <p:cNvPr id="126" name="그룹 125"/>
          <p:cNvGrpSpPr/>
          <p:nvPr/>
        </p:nvGrpSpPr>
        <p:grpSpPr>
          <a:xfrm>
            <a:off x="890967" y="4205402"/>
            <a:ext cx="9577245" cy="721120"/>
            <a:chOff x="2825369" y="2716258"/>
            <a:chExt cx="9577245" cy="721120"/>
          </a:xfrm>
        </p:grpSpPr>
        <p:cxnSp>
          <p:nvCxnSpPr>
            <p:cNvPr id="17" name="직선 화살표 연결선 16"/>
            <p:cNvCxnSpPr/>
            <p:nvPr/>
          </p:nvCxnSpPr>
          <p:spPr bwMode="auto">
            <a:xfrm>
              <a:off x="5097890" y="3317966"/>
              <a:ext cx="22656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0" name="TextBox 99"/>
            <p:cNvSpPr txBox="1"/>
            <p:nvPr/>
          </p:nvSpPr>
          <p:spPr>
            <a:xfrm>
              <a:off x="5745322" y="3060610"/>
              <a:ext cx="121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00000"/>
                  </a:solidFill>
                </a:rPr>
                <a:t>12 month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610121" y="2791489"/>
              <a:ext cx="1295420" cy="43088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D0.1</a:t>
              </a:r>
              <a:br>
                <a:rPr lang="en-US" sz="11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</a:br>
              <a:r>
                <a:rPr lang="en-US" sz="11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(Feb. '26)</a:t>
              </a:r>
              <a:endPara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</p:txBody>
        </p:sp>
        <p:cxnSp>
          <p:nvCxnSpPr>
            <p:cNvPr id="102" name="직선 화살표 연결선 101"/>
            <p:cNvCxnSpPr/>
            <p:nvPr/>
          </p:nvCxnSpPr>
          <p:spPr bwMode="auto">
            <a:xfrm>
              <a:off x="7363581" y="3317966"/>
              <a:ext cx="10554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3" name="TextBox 102"/>
            <p:cNvSpPr txBox="1"/>
            <p:nvPr/>
          </p:nvSpPr>
          <p:spPr>
            <a:xfrm>
              <a:off x="9962179" y="2782201"/>
              <a:ext cx="969044" cy="43088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D4.0</a:t>
              </a:r>
            </a:p>
            <a:p>
              <a:pPr algn="ctr" defTabSz="914400"/>
              <a:r>
                <a:rPr lang="en-US" sz="11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(Aug</a:t>
              </a:r>
              <a:r>
                <a:rPr lang="en-US" sz="1100" b="1" dirty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. </a:t>
              </a:r>
              <a:r>
                <a:rPr lang="en-US" sz="11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'27)</a:t>
              </a:r>
              <a:endPara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</p:txBody>
        </p:sp>
        <p:cxnSp>
          <p:nvCxnSpPr>
            <p:cNvPr id="105" name="직선 화살표 연결선 104"/>
            <p:cNvCxnSpPr/>
            <p:nvPr/>
          </p:nvCxnSpPr>
          <p:spPr bwMode="auto">
            <a:xfrm>
              <a:off x="10470318" y="3317966"/>
              <a:ext cx="137893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11273472" y="2716258"/>
              <a:ext cx="1129142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Submittal to </a:t>
              </a:r>
              <a:r>
                <a:rPr lang="en-US" sz="1100" b="1" dirty="0" err="1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RevCom</a:t>
              </a:r>
              <a:endParaRPr lang="en-US" sz="1100" b="1" dirty="0" smtClean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  <a:p>
              <a:pPr algn="ctr" defTabSz="914400"/>
              <a:r>
                <a:rPr lang="en-US" sz="11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(Apr. '28)</a:t>
              </a:r>
              <a:endPara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25369" y="3129601"/>
              <a:ext cx="21168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C00000"/>
                  </a:solidFill>
                </a:rPr>
                <a:t>Option 2 (aggressive one)</a:t>
              </a:r>
              <a:endParaRPr lang="en-US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369288" y="3063018"/>
              <a:ext cx="9718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00000"/>
                  </a:solidFill>
                </a:rPr>
                <a:t>6 month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0637123" y="3016434"/>
              <a:ext cx="87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00000"/>
                  </a:solidFill>
                </a:rPr>
                <a:t>8 month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861521" y="2788098"/>
              <a:ext cx="1295420" cy="43088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D1.0</a:t>
              </a:r>
            </a:p>
            <a:p>
              <a:pPr algn="ctr" defTabSz="914400"/>
              <a:r>
                <a:rPr lang="en-US" sz="1100" b="1" dirty="0" smtClean="0">
                  <a:solidFill>
                    <a:srgbClr val="C0000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(Aug. '26)</a:t>
              </a:r>
              <a:endPara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</p:txBody>
        </p:sp>
        <p:cxnSp>
          <p:nvCxnSpPr>
            <p:cNvPr id="111" name="직선 화살표 연결선 110"/>
            <p:cNvCxnSpPr/>
            <p:nvPr/>
          </p:nvCxnSpPr>
          <p:spPr bwMode="auto">
            <a:xfrm>
              <a:off x="8432788" y="3317874"/>
              <a:ext cx="20472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7" name="TextBox 116"/>
            <p:cNvSpPr txBox="1"/>
            <p:nvPr/>
          </p:nvSpPr>
          <p:spPr>
            <a:xfrm>
              <a:off x="9096737" y="3052198"/>
              <a:ext cx="8854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00000"/>
                  </a:solidFill>
                </a:rPr>
                <a:t>12 month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</p:grpSp>
      <p:cxnSp>
        <p:nvCxnSpPr>
          <p:cNvPr id="118" name="직선 화살표 연결선 117"/>
          <p:cNvCxnSpPr>
            <a:cxnSpLocks/>
            <a:stCxn id="106" idx="2"/>
          </p:cNvCxnSpPr>
          <p:nvPr/>
        </p:nvCxnSpPr>
        <p:spPr>
          <a:xfrm flipH="1">
            <a:off x="9898799" y="4805566"/>
            <a:ext cx="4842" cy="1210322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9" name="직선 연결선 78"/>
          <p:cNvCxnSpPr/>
          <p:nvPr/>
        </p:nvCxnSpPr>
        <p:spPr>
          <a:xfrm>
            <a:off x="11181309" y="5954091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10793381" y="6141275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2029</a:t>
            </a: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01325" y="3987335"/>
            <a:ext cx="2018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Option 1 (PAR timeline)</a:t>
            </a:r>
            <a:endParaRPr lang="en-US" sz="1400" b="1" dirty="0"/>
          </a:p>
        </p:txBody>
      </p:sp>
      <p:grpSp>
        <p:nvGrpSpPr>
          <p:cNvPr id="85" name="그룹 84"/>
          <p:cNvGrpSpPr/>
          <p:nvPr/>
        </p:nvGrpSpPr>
        <p:grpSpPr>
          <a:xfrm>
            <a:off x="857732" y="5082842"/>
            <a:ext cx="8135575" cy="578547"/>
            <a:chOff x="2804430" y="2841582"/>
            <a:chExt cx="8135575" cy="578547"/>
          </a:xfrm>
        </p:grpSpPr>
        <p:cxnSp>
          <p:nvCxnSpPr>
            <p:cNvPr id="87" name="직선 화살표 연결선 86"/>
            <p:cNvCxnSpPr/>
            <p:nvPr/>
          </p:nvCxnSpPr>
          <p:spPr bwMode="auto">
            <a:xfrm>
              <a:off x="5097890" y="3317966"/>
              <a:ext cx="33509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8" name="TextBox 87"/>
            <p:cNvSpPr txBox="1"/>
            <p:nvPr/>
          </p:nvSpPr>
          <p:spPr>
            <a:xfrm>
              <a:off x="6633647" y="3040967"/>
              <a:ext cx="121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0070C0"/>
                  </a:solidFill>
                </a:rPr>
                <a:t>18 month</a:t>
              </a:r>
              <a:endParaRPr lang="en-US" sz="1200" b="1" dirty="0">
                <a:solidFill>
                  <a:srgbClr val="0070C0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9970961" y="2850917"/>
              <a:ext cx="969044" cy="43088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D1.0</a:t>
              </a:r>
            </a:p>
            <a:p>
              <a:pPr algn="ctr" defTabSz="914400"/>
              <a:r>
                <a:rPr lang="en-US" sz="11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(</a:t>
              </a:r>
              <a:r>
                <a:rPr lang="en-US" sz="1100" b="1" dirty="0">
                  <a:solidFill>
                    <a:srgbClr val="0070C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Aug. </a:t>
              </a:r>
              <a:r>
                <a:rPr lang="en-US" sz="11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'27)</a:t>
              </a:r>
              <a:endPara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804430" y="3112352"/>
              <a:ext cx="22889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0070C0"/>
                  </a:solidFill>
                </a:rPr>
                <a:t>Option 3 (conservative one)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778421" y="2841582"/>
              <a:ext cx="1295420" cy="43088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D0.1</a:t>
              </a:r>
            </a:p>
            <a:p>
              <a:pPr algn="ctr" defTabSz="914400"/>
              <a:r>
                <a:rPr lang="en-US" sz="11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(</a:t>
              </a:r>
              <a:r>
                <a:rPr lang="en-US" sz="1100" b="1" dirty="0">
                  <a:solidFill>
                    <a:srgbClr val="0070C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Aug. '26</a:t>
              </a:r>
              <a:r>
                <a:rPr lang="en-US" sz="11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)</a:t>
              </a:r>
              <a:endPara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</p:txBody>
        </p:sp>
        <p:cxnSp>
          <p:nvCxnSpPr>
            <p:cNvPr id="113" name="직선 화살표 연결선 112"/>
            <p:cNvCxnSpPr/>
            <p:nvPr/>
          </p:nvCxnSpPr>
          <p:spPr bwMode="auto">
            <a:xfrm>
              <a:off x="8435340" y="3325804"/>
              <a:ext cx="20472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9096737" y="3052198"/>
              <a:ext cx="8854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0070C0"/>
                  </a:solidFill>
                </a:rPr>
                <a:t>12 month</a:t>
              </a:r>
              <a:endParaRPr lang="en-US" sz="12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9940839" y="5092176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D4.0</a:t>
            </a: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Aug. </a:t>
            </a:r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'28)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119" name="직선 화살표 연결선 118"/>
          <p:cNvCxnSpPr/>
          <p:nvPr/>
        </p:nvCxnSpPr>
        <p:spPr bwMode="auto">
          <a:xfrm>
            <a:off x="10592151" y="5574367"/>
            <a:ext cx="11506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11181309" y="4917945"/>
            <a:ext cx="1015037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Submittal to </a:t>
            </a:r>
            <a:r>
              <a:rPr lang="en-US" sz="11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RevCom</a:t>
            </a:r>
            <a:endParaRPr lang="en-US" sz="1100" b="1" dirty="0" smtClean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(Apr. '29)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0648621" y="5293458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8</a:t>
            </a:r>
            <a:r>
              <a:rPr lang="en-US" sz="1200" b="1" dirty="0" smtClean="0">
                <a:solidFill>
                  <a:srgbClr val="0070C0"/>
                </a:solidFill>
              </a:rPr>
              <a:t> month</a:t>
            </a:r>
            <a:endParaRPr lang="en-US" sz="1200" b="1" dirty="0">
              <a:solidFill>
                <a:srgbClr val="0070C0"/>
              </a:solidFill>
            </a:endParaRPr>
          </a:p>
        </p:txBody>
      </p:sp>
      <p:cxnSp>
        <p:nvCxnSpPr>
          <p:cNvPr id="122" name="직선 화살표 연결선 121"/>
          <p:cNvCxnSpPr/>
          <p:nvPr/>
        </p:nvCxnSpPr>
        <p:spPr bwMode="auto">
          <a:xfrm>
            <a:off x="8552846" y="5574367"/>
            <a:ext cx="202325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9214243" y="5300761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12 month</a:t>
            </a:r>
            <a:endParaRPr lang="en-US" sz="1200" b="1" dirty="0">
              <a:solidFill>
                <a:srgbClr val="0070C0"/>
              </a:solidFill>
            </a:endParaRPr>
          </a:p>
        </p:txBody>
      </p:sp>
      <p:cxnSp>
        <p:nvCxnSpPr>
          <p:cNvPr id="124" name="직선 화살표 연결선 123"/>
          <p:cNvCxnSpPr>
            <a:cxnSpLocks/>
          </p:cNvCxnSpPr>
          <p:nvPr/>
        </p:nvCxnSpPr>
        <p:spPr>
          <a:xfrm>
            <a:off x="10576100" y="5574367"/>
            <a:ext cx="1" cy="450414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32" name="직선 화살표 연결선 131"/>
          <p:cNvCxnSpPr>
            <a:cxnSpLocks/>
          </p:cNvCxnSpPr>
          <p:nvPr/>
        </p:nvCxnSpPr>
        <p:spPr>
          <a:xfrm>
            <a:off x="11722608" y="5596128"/>
            <a:ext cx="1190" cy="411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4452968" y="3542199"/>
            <a:ext cx="542702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  <a:endParaRPr lang="en-US" sz="1100" b="1" dirty="0"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073623" y="3535917"/>
            <a:ext cx="542702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  <a:endParaRPr lang="en-US" sz="1100" b="1" dirty="0"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68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Various </a:t>
            </a:r>
            <a:r>
              <a:rPr lang="en-US" altLang="ko-KR" dirty="0"/>
              <a:t>technical discussions have been </a:t>
            </a:r>
            <a:r>
              <a:rPr lang="en-US" altLang="ko-KR" dirty="0" smtClean="0"/>
              <a:t>studied </a:t>
            </a:r>
            <a:r>
              <a:rPr lang="en-US" altLang="ko-KR" dirty="0"/>
              <a:t>in the IMMW SG, and </a:t>
            </a:r>
            <a:r>
              <a:rPr lang="en-US" altLang="ko-KR" dirty="0" smtClean="0"/>
              <a:t>now specific upper limits of spatial stream, bandwidth, and modulation need to be determined in consideration of target throughput and latency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We need a more realistic and reasonable timeline for </a:t>
            </a:r>
            <a:r>
              <a:rPr lang="en-US" altLang="ko-KR" dirty="0" err="1" smtClean="0"/>
              <a:t>TGbq</a:t>
            </a:r>
            <a:r>
              <a:rPr lang="en-US" altLang="ko-KR" dirty="0" smtClean="0"/>
              <a:t> in consideration of the other TGs’ timelines, sufficient technical discussion period and comment resolution period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D0.1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Discussion on target performance metrics and which specific MAC/PHY features we can reuse for </a:t>
            </a:r>
            <a:r>
              <a:rPr lang="en-US" dirty="0" err="1" smtClean="0"/>
              <a:t>TGbq</a:t>
            </a:r>
            <a:r>
              <a:rPr lang="en-US" dirty="0" smtClean="0"/>
              <a:t> to achieve them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MAC enhancement to support Multi-Link Operation for non-standalone </a:t>
            </a:r>
            <a:r>
              <a:rPr lang="en-US" dirty="0" err="1" smtClean="0"/>
              <a:t>mmW</a:t>
            </a:r>
            <a:r>
              <a:rPr lang="en-US" dirty="0" smtClean="0"/>
              <a:t> link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D1.0 – D4.0: comment resolution period (it typically takes 1-2 years)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1366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400" dirty="0" smtClean="0"/>
              <a:t>[1]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9479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extending the timeline since the current PAR timeline is considered unrealistically tight?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519737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120166</TotalTime>
  <Words>1232</Words>
  <Application>Microsoft Office PowerPoint</Application>
  <PresentationFormat>와이드스크린</PresentationFormat>
  <Paragraphs>216</Paragraphs>
  <Slides>10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Document</vt:lpstr>
      <vt:lpstr>IMMW for Mobile Device and TGbq timeline</vt:lpstr>
      <vt:lpstr>Introduction (IMMW PAR/CSD)</vt:lpstr>
      <vt:lpstr>IMMW SG Discussion Summary</vt:lpstr>
      <vt:lpstr>Use case and Considerations on Consumer Mobile Device</vt:lpstr>
      <vt:lpstr>Other TGs’ Timelines (as a reference)</vt:lpstr>
      <vt:lpstr>Proposal: TGbq Timeline Adjustment</vt:lpstr>
      <vt:lpstr>Conclusion</vt:lpstr>
      <vt:lpstr>Reference</vt:lpstr>
      <vt:lpstr>Straw Poll #1</vt:lpstr>
      <vt:lpstr>Straw Poll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Jonghoe Koo</dc:creator>
  <cp:lastModifiedBy>Jonghoe Koo</cp:lastModifiedBy>
  <cp:revision>499</cp:revision>
  <dcterms:created xsi:type="dcterms:W3CDTF">2024-02-21T05:50:27Z</dcterms:created>
  <dcterms:modified xsi:type="dcterms:W3CDTF">2025-03-07T21:28:49Z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