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9" r:id="rId3"/>
    <p:sldId id="293" r:id="rId4"/>
    <p:sldId id="294" r:id="rId5"/>
    <p:sldId id="295" r:id="rId6"/>
    <p:sldId id="296" r:id="rId7"/>
    <p:sldId id="291" r:id="rId8"/>
    <p:sldId id="297"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83" d="100"/>
          <a:sy n="83" d="100"/>
        </p:scale>
        <p:origin x="773" y="3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2025</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Co-SR Power Control Considerations</a:t>
            </a:r>
            <a:endParaRPr lang="en-GB" dirty="0"/>
          </a:p>
        </p:txBody>
      </p:sp>
      <p:sp>
        <p:nvSpPr>
          <p:cNvPr id="3074" name="Rectangle 2"/>
          <p:cNvSpPr>
            <a:spLocks noGrp="1" noChangeArrowheads="1"/>
          </p:cNvSpPr>
          <p:nvPr>
            <p:ph idx="1"/>
          </p:nvPr>
        </p:nvSpPr>
        <p:spPr/>
        <p:txBody>
          <a:bodyPr/>
          <a:lstStyle/>
          <a:p>
            <a:pPr algn="ctr"/>
            <a:r>
              <a:rPr lang="en-GB" dirty="0"/>
              <a:t>Date: 2025-01-24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095574964"/>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6">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following motion has passed in </a:t>
            </a:r>
            <a:r>
              <a:rPr lang="en-US" altLang="zh-CN" sz="1800" b="0" dirty="0" err="1"/>
              <a:t>TGbn</a:t>
            </a:r>
            <a:r>
              <a:rPr lang="en-US" altLang="zh-CN" sz="1800" b="0" dirty="0"/>
              <a:t> for Coordinated Spatial Reuse (Co-SR).</a:t>
            </a:r>
          </a:p>
          <a:p>
            <a:pPr lvl="0">
              <a:buFont typeface="Arial" pitchFamily="34" charset="0"/>
              <a:buChar char="•"/>
            </a:pPr>
            <a:r>
              <a:rPr lang="en-US" altLang="zh-CN" sz="1800" dirty="0" err="1"/>
              <a:t>TGbn</a:t>
            </a:r>
            <a:r>
              <a:rPr lang="en-US" altLang="zh-CN" sz="1800" dirty="0"/>
              <a:t> defines a multi-AP Coordinated Spatial Reuse (Co-SR) at TXOP-level with power control.</a:t>
            </a:r>
            <a:endParaRPr lang="zh-CN" altLang="zh-CN" sz="1800" dirty="0"/>
          </a:p>
          <a:p>
            <a:pPr>
              <a:buFont typeface="Arial" pitchFamily="34" charset="0"/>
              <a:buChar char="•"/>
            </a:pPr>
            <a:endParaRPr lang="en-GB" altLang="zh-CN" sz="1800" b="0" dirty="0"/>
          </a:p>
          <a:p>
            <a:pPr>
              <a:buFont typeface="Arial" pitchFamily="34" charset="0"/>
              <a:buChar char="•"/>
            </a:pPr>
            <a:r>
              <a:rPr lang="en-GB" altLang="zh-CN" sz="1800" b="0" dirty="0"/>
              <a:t>In this contribution, we discuss the power control signalling for Co-SR.</a:t>
            </a:r>
            <a:endParaRPr lang="en-US" altLang="zh-CN" sz="18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Power control in Co-SR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1"/>
            <a:ext cx="7772400" cy="4724401"/>
          </a:xfrm>
        </p:spPr>
        <p:txBody>
          <a:bodyPr/>
          <a:lstStyle/>
          <a:p>
            <a:pPr>
              <a:buFont typeface="Arial" pitchFamily="34" charset="0"/>
              <a:buChar char="•"/>
            </a:pPr>
            <a:r>
              <a:rPr lang="en-US" altLang="zh-CN" sz="1800" b="0" dirty="0"/>
              <a:t>The Co-SR transmission procedure (including the power control aspects) can be briefly described as the following:</a:t>
            </a:r>
          </a:p>
          <a:p>
            <a:pPr>
              <a:buFont typeface="Arial" pitchFamily="34" charset="0"/>
              <a:buChar char="•"/>
            </a:pPr>
            <a:r>
              <a:rPr lang="en-US" altLang="zh-CN" sz="1800" b="0" dirty="0"/>
              <a:t>Step1: AP1 (sharing AP) has DL data to transmit to STA1, so it starts the channel access procedure</a:t>
            </a:r>
          </a:p>
          <a:p>
            <a:pPr>
              <a:buFont typeface="Arial" pitchFamily="34" charset="0"/>
              <a:buChar char="•"/>
            </a:pPr>
            <a:r>
              <a:rPr lang="en-US" altLang="zh-CN" sz="1800" b="0" dirty="0"/>
              <a:t>Step2: AP1 successfully contends the channel, and it finds that there’s another AP, i.e., AP2, which satisfies the following conditions</a:t>
            </a:r>
          </a:p>
          <a:p>
            <a:pPr lvl="1">
              <a:buFont typeface="Arial" pitchFamily="34" charset="0"/>
              <a:buChar char="•"/>
            </a:pPr>
            <a:r>
              <a:rPr lang="en-US" altLang="zh-CN" sz="1400" dirty="0"/>
              <a:t>AP1 has successfully setup a MAPC agreement for Co-SR with AP2</a:t>
            </a:r>
          </a:p>
          <a:p>
            <a:pPr lvl="1">
              <a:buFont typeface="Arial" pitchFamily="34" charset="0"/>
              <a:buChar char="•"/>
            </a:pPr>
            <a:r>
              <a:rPr lang="en-US" altLang="zh-CN" sz="1400" dirty="0"/>
              <a:t>AP2 also has DL data to transmit</a:t>
            </a:r>
          </a:p>
          <a:p>
            <a:pPr lvl="1">
              <a:buFont typeface="Arial" pitchFamily="34" charset="0"/>
              <a:buChar char="•"/>
            </a:pPr>
            <a:r>
              <a:rPr lang="en-US" altLang="zh-CN" sz="1400" dirty="0"/>
              <a:t>The interference from AP2 to STA1 is not very strong</a:t>
            </a:r>
            <a:endParaRPr lang="en-US" altLang="zh-CN" sz="1400" b="0" dirty="0"/>
          </a:p>
          <a:p>
            <a:pPr>
              <a:buFont typeface="Arial" pitchFamily="34" charset="0"/>
              <a:buChar char="•"/>
            </a:pPr>
            <a:r>
              <a:rPr lang="en-US" altLang="zh-CN" sz="1800" b="0" dirty="0"/>
              <a:t>Step3: AP1 determines the AP2’s TX power limit based on </a:t>
            </a:r>
          </a:p>
          <a:p>
            <a:pPr lvl="1">
              <a:buFont typeface="Arial" pitchFamily="34" charset="0"/>
              <a:buChar char="•"/>
            </a:pPr>
            <a:r>
              <a:rPr lang="en-US" altLang="zh-CN" sz="1400" b="0" dirty="0"/>
              <a:t>the pathloss between the shared AP and STA1</a:t>
            </a:r>
          </a:p>
          <a:p>
            <a:pPr lvl="1">
              <a:buFont typeface="Arial" pitchFamily="34" charset="0"/>
              <a:buChar char="•"/>
            </a:pPr>
            <a:r>
              <a:rPr lang="en-US" altLang="zh-CN" sz="1400" b="0" dirty="0"/>
              <a:t>the MCS/NSS that the sharing AP intends to use to transmit to STA1</a:t>
            </a:r>
          </a:p>
          <a:p>
            <a:pPr lvl="1">
              <a:buFont typeface="Arial" pitchFamily="34" charset="0"/>
              <a:buChar char="•"/>
            </a:pPr>
            <a:r>
              <a:rPr lang="en-US" altLang="zh-CN" sz="1400" dirty="0"/>
              <a:t>Note-</a:t>
            </a:r>
            <a:r>
              <a:rPr lang="en-US" altLang="zh-CN" sz="1400" b="0" dirty="0"/>
              <a:t>AP1 can first decide the MCS/NSS for STA1, and then calculate the max allowed interference from AP2, and then calculate the max TX power of AP2 based on the pathloss between AP2 and STA1.</a:t>
            </a:r>
          </a:p>
          <a:p>
            <a:pPr lvl="1">
              <a:buFont typeface="Arial" pitchFamily="34" charset="0"/>
              <a:buChar char="•"/>
            </a:pPr>
            <a:r>
              <a:rPr lang="en-US" altLang="zh-CN" sz="1400" dirty="0"/>
              <a:t>Note- the pathloss between AP2 and STA1 should be known to AP1 in advance of calculating the TX power limit</a:t>
            </a:r>
            <a:endParaRPr lang="en-US" altLang="zh-CN" sz="1400" b="0" dirty="0"/>
          </a:p>
          <a:p>
            <a:pPr>
              <a:buFont typeface="Arial" pitchFamily="34" charset="0"/>
              <a:buChar char="•"/>
            </a:pPr>
            <a:endParaRPr lang="en-US" altLang="zh-CN" sz="1800" b="0" dirty="0"/>
          </a:p>
        </p:txBody>
      </p:sp>
    </p:spTree>
    <p:extLst>
      <p:ext uri="{BB962C8B-B14F-4D97-AF65-F5344CB8AC3E}">
        <p14:creationId xmlns:p14="http://schemas.microsoft.com/office/powerpoint/2010/main" val="678916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Power control in Co-SR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1"/>
            <a:ext cx="7772400" cy="1686658"/>
          </a:xfrm>
        </p:spPr>
        <p:txBody>
          <a:bodyPr/>
          <a:lstStyle/>
          <a:p>
            <a:pPr>
              <a:buFont typeface="Arial" pitchFamily="34" charset="0"/>
              <a:buChar char="•"/>
            </a:pPr>
            <a:r>
              <a:rPr lang="en-US" altLang="zh-CN" sz="1800" b="0" dirty="0"/>
              <a:t>Step4: AP1 transmits a Trigger frame to AP2 to initiate Co-SR transmission</a:t>
            </a:r>
          </a:p>
          <a:p>
            <a:pPr lvl="1">
              <a:buFont typeface="Arial" pitchFamily="34" charset="0"/>
              <a:buChar char="•"/>
            </a:pPr>
            <a:r>
              <a:rPr lang="en-US" altLang="zh-CN" sz="1400" b="0" dirty="0"/>
              <a:t>The Trigger frame shall indicate the TX power limit of AP2</a:t>
            </a:r>
          </a:p>
          <a:p>
            <a:pPr lvl="1">
              <a:buFont typeface="Arial" pitchFamily="34" charset="0"/>
              <a:buChar char="•"/>
            </a:pPr>
            <a:r>
              <a:rPr lang="en-US" altLang="zh-CN" sz="1400" dirty="0"/>
              <a:t>AP2 shall make sure its TX power is less than or equal to the indicated TX power limit during Co-SR transmission</a:t>
            </a:r>
          </a:p>
          <a:p>
            <a:pPr lvl="1">
              <a:buFont typeface="Arial" pitchFamily="34" charset="0"/>
              <a:buChar char="•"/>
            </a:pPr>
            <a:r>
              <a:rPr lang="en-US" altLang="zh-CN" sz="1400" b="0" dirty="0"/>
              <a:t>Note-the Trigger frame shall also indicate the TX power of AP1 so that AP2 can calculate the estimated interference from AP1, and decide appropriate parameters for its own transmission</a:t>
            </a:r>
          </a:p>
        </p:txBody>
      </p:sp>
      <p:grpSp>
        <p:nvGrpSpPr>
          <p:cNvPr id="5" name="组合 4">
            <a:extLst>
              <a:ext uri="{FF2B5EF4-FFF2-40B4-BE49-F238E27FC236}">
                <a16:creationId xmlns:a16="http://schemas.microsoft.com/office/drawing/2014/main" id="{CFC3A824-16A9-499C-AB6F-FC610AE128EA}"/>
              </a:ext>
            </a:extLst>
          </p:cNvPr>
          <p:cNvGrpSpPr/>
          <p:nvPr/>
        </p:nvGrpSpPr>
        <p:grpSpPr>
          <a:xfrm>
            <a:off x="2514600" y="4114800"/>
            <a:ext cx="2160000" cy="2160000"/>
            <a:chOff x="2514600" y="3962400"/>
            <a:chExt cx="2160000" cy="2160000"/>
          </a:xfrm>
        </p:grpSpPr>
        <p:sp>
          <p:nvSpPr>
            <p:cNvPr id="6" name="椭圆 5">
              <a:extLst>
                <a:ext uri="{FF2B5EF4-FFF2-40B4-BE49-F238E27FC236}">
                  <a16:creationId xmlns:a16="http://schemas.microsoft.com/office/drawing/2014/main" id="{770E9641-75C2-40C1-BC64-B731EEC874B6}"/>
                </a:ext>
              </a:extLst>
            </p:cNvPr>
            <p:cNvSpPr/>
            <p:nvPr/>
          </p:nvSpPr>
          <p:spPr bwMode="auto">
            <a:xfrm>
              <a:off x="2514600" y="3962400"/>
              <a:ext cx="2160000" cy="216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矩形 6">
              <a:extLst>
                <a:ext uri="{FF2B5EF4-FFF2-40B4-BE49-F238E27FC236}">
                  <a16:creationId xmlns:a16="http://schemas.microsoft.com/office/drawing/2014/main" id="{2C8BA8BC-75AB-4EF4-AF06-6E645650913F}"/>
                </a:ext>
              </a:extLst>
            </p:cNvPr>
            <p:cNvSpPr/>
            <p:nvPr/>
          </p:nvSpPr>
          <p:spPr bwMode="auto">
            <a:xfrm>
              <a:off x="3518400" y="4976710"/>
              <a:ext cx="152400" cy="152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等腰三角形 7">
              <a:extLst>
                <a:ext uri="{FF2B5EF4-FFF2-40B4-BE49-F238E27FC236}">
                  <a16:creationId xmlns:a16="http://schemas.microsoft.com/office/drawing/2014/main" id="{C6E613CD-3BEC-4182-B65D-B609486012BA}"/>
                </a:ext>
              </a:extLst>
            </p:cNvPr>
            <p:cNvSpPr/>
            <p:nvPr/>
          </p:nvSpPr>
          <p:spPr bwMode="auto">
            <a:xfrm>
              <a:off x="2971800" y="5410200"/>
              <a:ext cx="152400" cy="152400"/>
            </a:xfrm>
            <a:prstGeom prst="triangl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9" name="直接箭头连接符 8">
              <a:extLst>
                <a:ext uri="{FF2B5EF4-FFF2-40B4-BE49-F238E27FC236}">
                  <a16:creationId xmlns:a16="http://schemas.microsoft.com/office/drawing/2014/main" id="{41C820AF-0D53-492D-BDEC-81354DBBD976}"/>
                </a:ext>
              </a:extLst>
            </p:cNvPr>
            <p:cNvCxnSpPr/>
            <p:nvPr/>
          </p:nvCxnSpPr>
          <p:spPr bwMode="auto">
            <a:xfrm flipH="1">
              <a:off x="3124200" y="5129110"/>
              <a:ext cx="304800" cy="28109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0" name="文本框 9">
              <a:extLst>
                <a:ext uri="{FF2B5EF4-FFF2-40B4-BE49-F238E27FC236}">
                  <a16:creationId xmlns:a16="http://schemas.microsoft.com/office/drawing/2014/main" id="{FB91BB38-D2F3-4661-A46A-A649CF41633D}"/>
                </a:ext>
              </a:extLst>
            </p:cNvPr>
            <p:cNvSpPr txBox="1"/>
            <p:nvPr/>
          </p:nvSpPr>
          <p:spPr>
            <a:xfrm>
              <a:off x="2527800" y="4883669"/>
              <a:ext cx="990600" cy="400110"/>
            </a:xfrm>
            <a:prstGeom prst="rect">
              <a:avLst/>
            </a:prstGeom>
            <a:noFill/>
          </p:spPr>
          <p:txBody>
            <a:bodyPr wrap="square" rtlCol="0">
              <a:spAutoFit/>
            </a:bodyPr>
            <a:lstStyle/>
            <a:p>
              <a:r>
                <a:rPr lang="en-US" altLang="zh-CN" sz="1000" dirty="0">
                  <a:solidFill>
                    <a:schemeClr val="tx1"/>
                  </a:solidFill>
                </a:rPr>
                <a:t>Step 1: pending DL data</a:t>
              </a:r>
              <a:endParaRPr lang="zh-CN" altLang="en-US" sz="1000" dirty="0">
                <a:solidFill>
                  <a:schemeClr val="tx1"/>
                </a:solidFill>
              </a:endParaRPr>
            </a:p>
          </p:txBody>
        </p:sp>
        <p:sp>
          <p:nvSpPr>
            <p:cNvPr id="11" name="文本框 10">
              <a:extLst>
                <a:ext uri="{FF2B5EF4-FFF2-40B4-BE49-F238E27FC236}">
                  <a16:creationId xmlns:a16="http://schemas.microsoft.com/office/drawing/2014/main" id="{BBC687BA-CF73-41F9-B130-155AF899B3F6}"/>
                </a:ext>
              </a:extLst>
            </p:cNvPr>
            <p:cNvSpPr txBox="1"/>
            <p:nvPr/>
          </p:nvSpPr>
          <p:spPr>
            <a:xfrm>
              <a:off x="3398906" y="5127193"/>
              <a:ext cx="459828" cy="246221"/>
            </a:xfrm>
            <a:prstGeom prst="rect">
              <a:avLst/>
            </a:prstGeom>
            <a:noFill/>
          </p:spPr>
          <p:txBody>
            <a:bodyPr wrap="square" rtlCol="0">
              <a:spAutoFit/>
            </a:bodyPr>
            <a:lstStyle/>
            <a:p>
              <a:r>
                <a:rPr lang="en-US" altLang="zh-CN" sz="1000" dirty="0">
                  <a:solidFill>
                    <a:schemeClr val="tx1"/>
                  </a:solidFill>
                </a:rPr>
                <a:t>AP1</a:t>
              </a:r>
              <a:endParaRPr lang="zh-CN" altLang="en-US" sz="1000" dirty="0">
                <a:solidFill>
                  <a:schemeClr val="tx1"/>
                </a:solidFill>
              </a:endParaRPr>
            </a:p>
          </p:txBody>
        </p:sp>
        <p:sp>
          <p:nvSpPr>
            <p:cNvPr id="12" name="文本框 11">
              <a:extLst>
                <a:ext uri="{FF2B5EF4-FFF2-40B4-BE49-F238E27FC236}">
                  <a16:creationId xmlns:a16="http://schemas.microsoft.com/office/drawing/2014/main" id="{7AF08E5F-F051-4571-8C38-E4742115EF19}"/>
                </a:ext>
              </a:extLst>
            </p:cNvPr>
            <p:cNvSpPr txBox="1"/>
            <p:nvPr/>
          </p:nvSpPr>
          <p:spPr>
            <a:xfrm>
              <a:off x="2853682" y="5555014"/>
              <a:ext cx="534714" cy="246221"/>
            </a:xfrm>
            <a:prstGeom prst="rect">
              <a:avLst/>
            </a:prstGeom>
            <a:noFill/>
          </p:spPr>
          <p:txBody>
            <a:bodyPr wrap="square" rtlCol="0">
              <a:spAutoFit/>
            </a:bodyPr>
            <a:lstStyle/>
            <a:p>
              <a:r>
                <a:rPr lang="en-US" altLang="zh-CN" sz="1000" dirty="0">
                  <a:solidFill>
                    <a:schemeClr val="tx1"/>
                  </a:solidFill>
                </a:rPr>
                <a:t>STA1</a:t>
              </a:r>
              <a:endParaRPr lang="zh-CN" altLang="en-US" sz="1000" dirty="0">
                <a:solidFill>
                  <a:schemeClr val="tx1"/>
                </a:solidFill>
              </a:endParaRPr>
            </a:p>
          </p:txBody>
        </p:sp>
      </p:grpSp>
      <p:grpSp>
        <p:nvGrpSpPr>
          <p:cNvPr id="13" name="组合 12">
            <a:extLst>
              <a:ext uri="{FF2B5EF4-FFF2-40B4-BE49-F238E27FC236}">
                <a16:creationId xmlns:a16="http://schemas.microsoft.com/office/drawing/2014/main" id="{912534E2-1795-4D2A-BF9B-880386E84EBF}"/>
              </a:ext>
            </a:extLst>
          </p:cNvPr>
          <p:cNvGrpSpPr/>
          <p:nvPr/>
        </p:nvGrpSpPr>
        <p:grpSpPr>
          <a:xfrm>
            <a:off x="3600950" y="4125310"/>
            <a:ext cx="3359650" cy="2160000"/>
            <a:chOff x="3600950" y="3972910"/>
            <a:chExt cx="3359650" cy="2160000"/>
          </a:xfrm>
        </p:grpSpPr>
        <p:sp>
          <p:nvSpPr>
            <p:cNvPr id="14" name="椭圆 13">
              <a:extLst>
                <a:ext uri="{FF2B5EF4-FFF2-40B4-BE49-F238E27FC236}">
                  <a16:creationId xmlns:a16="http://schemas.microsoft.com/office/drawing/2014/main" id="{A0833BAA-665F-4993-BBA0-74A2284AB4FA}"/>
                </a:ext>
              </a:extLst>
            </p:cNvPr>
            <p:cNvSpPr/>
            <p:nvPr/>
          </p:nvSpPr>
          <p:spPr bwMode="auto">
            <a:xfrm>
              <a:off x="4800600" y="3972910"/>
              <a:ext cx="2160000" cy="21600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矩形 14">
              <a:extLst>
                <a:ext uri="{FF2B5EF4-FFF2-40B4-BE49-F238E27FC236}">
                  <a16:creationId xmlns:a16="http://schemas.microsoft.com/office/drawing/2014/main" id="{D613565E-AC88-4417-9F75-66CA82500E66}"/>
                </a:ext>
              </a:extLst>
            </p:cNvPr>
            <p:cNvSpPr/>
            <p:nvPr/>
          </p:nvSpPr>
          <p:spPr bwMode="auto">
            <a:xfrm>
              <a:off x="5804400" y="4976710"/>
              <a:ext cx="152400" cy="1524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6" name="肘形连接符 14">
              <a:extLst>
                <a:ext uri="{FF2B5EF4-FFF2-40B4-BE49-F238E27FC236}">
                  <a16:creationId xmlns:a16="http://schemas.microsoft.com/office/drawing/2014/main" id="{801D16F8-A393-4DB1-A56A-B1AB36CD5C91}"/>
                </a:ext>
              </a:extLst>
            </p:cNvPr>
            <p:cNvCxnSpPr>
              <a:cxnSpLocks/>
              <a:stCxn id="7" idx="0"/>
              <a:endCxn id="15" idx="0"/>
            </p:cNvCxnSpPr>
            <p:nvPr/>
          </p:nvCxnSpPr>
          <p:spPr bwMode="auto">
            <a:xfrm rot="5400000" flipH="1" flipV="1">
              <a:off x="4737600" y="3833710"/>
              <a:ext cx="12700" cy="2286000"/>
            </a:xfrm>
            <a:prstGeom prst="bentConnector3">
              <a:avLst>
                <a:gd name="adj1" fmla="val 1800000"/>
              </a:avLst>
            </a:prstGeom>
            <a:solidFill>
              <a:srgbClr val="00B8FF"/>
            </a:solidFill>
            <a:ln w="9525" cap="flat" cmpd="sng" algn="ctr">
              <a:solidFill>
                <a:schemeClr val="tx1"/>
              </a:solidFill>
              <a:prstDash val="solid"/>
              <a:round/>
              <a:headEnd type="none" w="med" len="med"/>
              <a:tailEnd type="triangle"/>
            </a:ln>
            <a:effectLst/>
          </p:spPr>
        </p:cxnSp>
        <p:sp>
          <p:nvSpPr>
            <p:cNvPr id="17" name="文本框 16">
              <a:extLst>
                <a:ext uri="{FF2B5EF4-FFF2-40B4-BE49-F238E27FC236}">
                  <a16:creationId xmlns:a16="http://schemas.microsoft.com/office/drawing/2014/main" id="{AD58282F-E51F-440E-93D3-8E82702E9788}"/>
                </a:ext>
              </a:extLst>
            </p:cNvPr>
            <p:cNvSpPr txBox="1"/>
            <p:nvPr/>
          </p:nvSpPr>
          <p:spPr>
            <a:xfrm>
              <a:off x="5665200" y="5127193"/>
              <a:ext cx="459828" cy="246221"/>
            </a:xfrm>
            <a:prstGeom prst="rect">
              <a:avLst/>
            </a:prstGeom>
            <a:noFill/>
          </p:spPr>
          <p:txBody>
            <a:bodyPr wrap="square" rtlCol="0">
              <a:spAutoFit/>
            </a:bodyPr>
            <a:lstStyle/>
            <a:p>
              <a:r>
                <a:rPr lang="en-US" altLang="zh-CN" sz="1000" dirty="0">
                  <a:solidFill>
                    <a:schemeClr val="tx1"/>
                  </a:solidFill>
                </a:rPr>
                <a:t>AP2</a:t>
              </a:r>
              <a:endParaRPr lang="zh-CN" altLang="en-US" sz="1000" dirty="0">
                <a:solidFill>
                  <a:schemeClr val="tx1"/>
                </a:solidFill>
              </a:endParaRPr>
            </a:p>
          </p:txBody>
        </p:sp>
        <p:sp>
          <p:nvSpPr>
            <p:cNvPr id="18" name="文本框 17">
              <a:extLst>
                <a:ext uri="{FF2B5EF4-FFF2-40B4-BE49-F238E27FC236}">
                  <a16:creationId xmlns:a16="http://schemas.microsoft.com/office/drawing/2014/main" id="{D1879885-24DE-4D5B-B9A8-6A198FD2FC7C}"/>
                </a:ext>
              </a:extLst>
            </p:cNvPr>
            <p:cNvSpPr txBox="1"/>
            <p:nvPr/>
          </p:nvSpPr>
          <p:spPr>
            <a:xfrm>
              <a:off x="3733800" y="4324290"/>
              <a:ext cx="1978572" cy="400110"/>
            </a:xfrm>
            <a:prstGeom prst="rect">
              <a:avLst/>
            </a:prstGeom>
            <a:noFill/>
          </p:spPr>
          <p:txBody>
            <a:bodyPr wrap="square" rtlCol="0">
              <a:spAutoFit/>
            </a:bodyPr>
            <a:lstStyle/>
            <a:p>
              <a:r>
                <a:rPr lang="en-US" altLang="zh-CN" sz="1000" dirty="0">
                  <a:solidFill>
                    <a:schemeClr val="tx1"/>
                  </a:solidFill>
                </a:rPr>
                <a:t>Step 2: AP1 finds AP2 satisfying the pre-defined conditions</a:t>
              </a:r>
              <a:endParaRPr lang="zh-CN" altLang="en-US" sz="1000" dirty="0">
                <a:solidFill>
                  <a:schemeClr val="tx1"/>
                </a:solidFill>
              </a:endParaRPr>
            </a:p>
          </p:txBody>
        </p:sp>
      </p:grpSp>
      <p:cxnSp>
        <p:nvCxnSpPr>
          <p:cNvPr id="19" name="直接箭头连接符 18">
            <a:extLst>
              <a:ext uri="{FF2B5EF4-FFF2-40B4-BE49-F238E27FC236}">
                <a16:creationId xmlns:a16="http://schemas.microsoft.com/office/drawing/2014/main" id="{6B5C3E01-5BF1-4AD1-87A8-1DABDFAE63EC}"/>
              </a:ext>
            </a:extLst>
          </p:cNvPr>
          <p:cNvCxnSpPr/>
          <p:nvPr/>
        </p:nvCxnSpPr>
        <p:spPr bwMode="auto">
          <a:xfrm>
            <a:off x="3670800" y="5205310"/>
            <a:ext cx="2133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文本框 19">
            <a:extLst>
              <a:ext uri="{FF2B5EF4-FFF2-40B4-BE49-F238E27FC236}">
                <a16:creationId xmlns:a16="http://schemas.microsoft.com/office/drawing/2014/main" id="{05F97632-89BD-48DA-873B-CFD6FE1527EB}"/>
              </a:ext>
            </a:extLst>
          </p:cNvPr>
          <p:cNvSpPr txBox="1"/>
          <p:nvPr/>
        </p:nvSpPr>
        <p:spPr>
          <a:xfrm>
            <a:off x="3938814" y="5270385"/>
            <a:ext cx="1749972" cy="246221"/>
          </a:xfrm>
          <a:prstGeom prst="rect">
            <a:avLst/>
          </a:prstGeom>
          <a:noFill/>
        </p:spPr>
        <p:txBody>
          <a:bodyPr wrap="square" rtlCol="0">
            <a:spAutoFit/>
          </a:bodyPr>
          <a:lstStyle/>
          <a:p>
            <a:r>
              <a:rPr lang="en-US" altLang="zh-CN" sz="1000" dirty="0">
                <a:solidFill>
                  <a:schemeClr val="tx1"/>
                </a:solidFill>
              </a:rPr>
              <a:t>Step 4: co-SR Trigger Frame</a:t>
            </a:r>
            <a:endParaRPr lang="zh-CN" altLang="en-US" sz="1000" dirty="0">
              <a:solidFill>
                <a:schemeClr val="tx1"/>
              </a:solidFill>
            </a:endParaRPr>
          </a:p>
        </p:txBody>
      </p:sp>
      <p:sp>
        <p:nvSpPr>
          <p:cNvPr id="21" name="文本框 20">
            <a:extLst>
              <a:ext uri="{FF2B5EF4-FFF2-40B4-BE49-F238E27FC236}">
                <a16:creationId xmlns:a16="http://schemas.microsoft.com/office/drawing/2014/main" id="{248E6086-A693-4675-B80C-B490923E287A}"/>
              </a:ext>
            </a:extLst>
          </p:cNvPr>
          <p:cNvSpPr txBox="1"/>
          <p:nvPr/>
        </p:nvSpPr>
        <p:spPr>
          <a:xfrm>
            <a:off x="5080000" y="3502891"/>
            <a:ext cx="2133600" cy="553998"/>
          </a:xfrm>
          <a:prstGeom prst="rect">
            <a:avLst/>
          </a:prstGeom>
          <a:noFill/>
        </p:spPr>
        <p:txBody>
          <a:bodyPr wrap="square" rtlCol="0">
            <a:spAutoFit/>
          </a:bodyPr>
          <a:lstStyle/>
          <a:p>
            <a:r>
              <a:rPr lang="en-US" altLang="zh-CN" sz="1000" dirty="0">
                <a:solidFill>
                  <a:schemeClr val="tx1"/>
                </a:solidFill>
              </a:rPr>
              <a:t>indicating DL co-SR transmission, carrying the PPDU length, and the max TX power of AP2</a:t>
            </a:r>
            <a:endParaRPr lang="zh-CN" altLang="en-US" sz="1000" dirty="0">
              <a:solidFill>
                <a:schemeClr val="tx1"/>
              </a:solidFill>
            </a:endParaRPr>
          </a:p>
        </p:txBody>
      </p:sp>
      <p:sp>
        <p:nvSpPr>
          <p:cNvPr id="22" name="矩形 21">
            <a:extLst>
              <a:ext uri="{FF2B5EF4-FFF2-40B4-BE49-F238E27FC236}">
                <a16:creationId xmlns:a16="http://schemas.microsoft.com/office/drawing/2014/main" id="{8DFF1C27-8762-49A8-8165-50D73E88338A}"/>
              </a:ext>
            </a:extLst>
          </p:cNvPr>
          <p:cNvSpPr/>
          <p:nvPr/>
        </p:nvSpPr>
        <p:spPr bwMode="auto">
          <a:xfrm>
            <a:off x="4620734" y="5036069"/>
            <a:ext cx="560866" cy="180806"/>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800" b="0" i="0" u="none" strike="noStrike" cap="none" normalizeH="0" baseline="0" dirty="0">
                <a:ln>
                  <a:noFill/>
                </a:ln>
                <a:solidFill>
                  <a:schemeClr val="tx1"/>
                </a:solidFill>
                <a:effectLst/>
                <a:latin typeface="Times New Roman" pitchFamily="16" charset="0"/>
                <a:ea typeface="MS Gothic" charset="-128"/>
              </a:rPr>
              <a:t>Trigger</a:t>
            </a:r>
            <a:endParaRPr kumimoji="0" lang="zh-CN" altLang="en-US" sz="1000" b="0" i="0" u="none" strike="noStrike" cap="none" normalizeH="0" baseline="0" dirty="0">
              <a:ln>
                <a:noFill/>
              </a:ln>
              <a:solidFill>
                <a:schemeClr val="tx1"/>
              </a:solidFill>
              <a:effectLst/>
              <a:latin typeface="Times New Roman" pitchFamily="16" charset="0"/>
              <a:ea typeface="MS Gothic" charset="-128"/>
            </a:endParaRPr>
          </a:p>
        </p:txBody>
      </p:sp>
      <p:cxnSp>
        <p:nvCxnSpPr>
          <p:cNvPr id="23" name="肘形连接符 26">
            <a:extLst>
              <a:ext uri="{FF2B5EF4-FFF2-40B4-BE49-F238E27FC236}">
                <a16:creationId xmlns:a16="http://schemas.microsoft.com/office/drawing/2014/main" id="{8BD3FDD8-3EB8-4416-B2FA-07E7AAFF50E9}"/>
              </a:ext>
            </a:extLst>
          </p:cNvPr>
          <p:cNvCxnSpPr>
            <a:cxnSpLocks/>
            <a:stCxn id="22" idx="0"/>
            <a:endCxn id="21" idx="1"/>
          </p:cNvCxnSpPr>
          <p:nvPr/>
        </p:nvCxnSpPr>
        <p:spPr bwMode="auto">
          <a:xfrm rot="5400000" flipH="1" flipV="1">
            <a:off x="4362494" y="4318564"/>
            <a:ext cx="1256179" cy="178833"/>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27" name="连接符: 肘形 26">
            <a:extLst>
              <a:ext uri="{FF2B5EF4-FFF2-40B4-BE49-F238E27FC236}">
                <a16:creationId xmlns:a16="http://schemas.microsoft.com/office/drawing/2014/main" id="{141DB7C5-6DB7-4F29-ADEC-6970B0DAE940}"/>
              </a:ext>
            </a:extLst>
          </p:cNvPr>
          <p:cNvCxnSpPr>
            <a:stCxn id="7" idx="2"/>
            <a:endCxn id="11" idx="0"/>
          </p:cNvCxnSpPr>
          <p:nvPr/>
        </p:nvCxnSpPr>
        <p:spPr bwMode="auto">
          <a:xfrm rot="5400000" flipH="1" flipV="1">
            <a:off x="3610751" y="5263442"/>
            <a:ext cx="1917" cy="34220"/>
          </a:xfrm>
          <a:prstGeom prst="bentConnector5">
            <a:avLst>
              <a:gd name="adj1" fmla="val -11924883"/>
              <a:gd name="adj2" fmla="val 821347"/>
              <a:gd name="adj3" fmla="val 541575"/>
            </a:avLst>
          </a:prstGeom>
          <a:solidFill>
            <a:srgbClr val="00B8FF"/>
          </a:solidFill>
          <a:ln w="9525" cap="flat" cmpd="sng" algn="ctr">
            <a:solidFill>
              <a:schemeClr val="tx1"/>
            </a:solidFill>
            <a:prstDash val="solid"/>
            <a:round/>
            <a:headEnd type="none" w="med" len="med"/>
            <a:tailEnd type="triangle"/>
          </a:ln>
          <a:effectLst/>
        </p:spPr>
      </p:cxnSp>
      <p:sp>
        <p:nvSpPr>
          <p:cNvPr id="30" name="文本框 29">
            <a:extLst>
              <a:ext uri="{FF2B5EF4-FFF2-40B4-BE49-F238E27FC236}">
                <a16:creationId xmlns:a16="http://schemas.microsoft.com/office/drawing/2014/main" id="{98BCC30F-E29B-4426-9A0A-6C0D41C28E3B}"/>
              </a:ext>
            </a:extLst>
          </p:cNvPr>
          <p:cNvSpPr txBox="1"/>
          <p:nvPr/>
        </p:nvSpPr>
        <p:spPr>
          <a:xfrm>
            <a:off x="3429000" y="5551160"/>
            <a:ext cx="1371600" cy="553998"/>
          </a:xfrm>
          <a:prstGeom prst="rect">
            <a:avLst/>
          </a:prstGeom>
          <a:noFill/>
        </p:spPr>
        <p:txBody>
          <a:bodyPr wrap="square" rtlCol="0">
            <a:spAutoFit/>
          </a:bodyPr>
          <a:lstStyle/>
          <a:p>
            <a:r>
              <a:rPr lang="en-US" altLang="zh-CN" sz="1000" dirty="0">
                <a:solidFill>
                  <a:schemeClr val="tx1"/>
                </a:solidFill>
              </a:rPr>
              <a:t>Step 3: TX para. calculation, including AP2’s TX power limit</a:t>
            </a:r>
            <a:endParaRPr lang="zh-CN" altLang="en-US" sz="1000" dirty="0">
              <a:solidFill>
                <a:schemeClr val="tx1"/>
              </a:solidFill>
            </a:endParaRPr>
          </a:p>
        </p:txBody>
      </p:sp>
    </p:spTree>
    <p:extLst>
      <p:ext uri="{BB962C8B-B14F-4D97-AF65-F5344CB8AC3E}">
        <p14:creationId xmlns:p14="http://schemas.microsoft.com/office/powerpoint/2010/main" val="369002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wipe(left)">
                                      <p:cBhvr>
                                        <p:cTn id="14" dur="500"/>
                                        <p:tgtEl>
                                          <p:spTgt spid="20"/>
                                        </p:tgtEl>
                                      </p:cBhvr>
                                    </p:animEffect>
                                  </p:childTnLst>
                                </p:cTn>
                              </p:par>
                              <p:par>
                                <p:cTn id="15" presetID="22" presetClass="entr" presetSubtype="8"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par>
                                <p:cTn id="18" presetID="22" presetClass="entr" presetSubtype="8" fill="hold"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left)">
                                      <p:cBhvr>
                                        <p:cTn id="20" dur="500"/>
                                        <p:tgtEl>
                                          <p:spTgt spid="23"/>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wipe(left)">
                                      <p:cBhvr>
                                        <p:cTn id="23" dur="500"/>
                                        <p:tgtEl>
                                          <p:spTgt spid="21"/>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left)">
                                      <p:cBhvr>
                                        <p:cTn id="26"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animBg="1"/>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Other considerations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1"/>
            <a:ext cx="7772400" cy="2592389"/>
          </a:xfrm>
        </p:spPr>
        <p:txBody>
          <a:bodyPr/>
          <a:lstStyle/>
          <a:p>
            <a:pPr>
              <a:buFont typeface="Arial" pitchFamily="34" charset="0"/>
              <a:buChar char="•"/>
            </a:pPr>
            <a:r>
              <a:rPr lang="en-US" altLang="zh-CN" sz="1800" b="0" dirty="0"/>
              <a:t>According to the above descriptions, the sharing AP may assign any value of the TX power limit for AP2</a:t>
            </a:r>
          </a:p>
          <a:p>
            <a:pPr>
              <a:buFont typeface="Arial" pitchFamily="34" charset="0"/>
              <a:buChar char="•"/>
            </a:pPr>
            <a:r>
              <a:rPr lang="en-US" altLang="zh-CN" sz="1800" b="0" dirty="0"/>
              <a:t>However, if the indicated TX power limit for AP2 is too small, AP2 may not be able to finish a successful transmission even when using the most robust transmission parameter</a:t>
            </a:r>
          </a:p>
          <a:p>
            <a:pPr>
              <a:buFont typeface="Arial" pitchFamily="34" charset="0"/>
              <a:buChar char="•"/>
            </a:pPr>
            <a:r>
              <a:rPr lang="en-US" altLang="zh-CN" sz="1800" b="0" dirty="0"/>
              <a:t>Hence, we should have a way for AP2 to tell AP1 what’s the minimum accepted TX power limit of AP2, which can be achieved during the MAPC agreement setup procedure</a:t>
            </a:r>
            <a:endParaRPr lang="en-US" altLang="zh-CN" sz="1400" b="0" dirty="0"/>
          </a:p>
          <a:p>
            <a:pPr>
              <a:buFont typeface="Arial" pitchFamily="34" charset="0"/>
              <a:buChar char="•"/>
            </a:pPr>
            <a:endParaRPr lang="en-US" altLang="zh-CN" sz="1800" b="0" dirty="0"/>
          </a:p>
        </p:txBody>
      </p:sp>
    </p:spTree>
    <p:extLst>
      <p:ext uri="{BB962C8B-B14F-4D97-AF65-F5344CB8AC3E}">
        <p14:creationId xmlns:p14="http://schemas.microsoft.com/office/powerpoint/2010/main" val="889601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Other considerations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1"/>
            <a:ext cx="7772400" cy="2592389"/>
          </a:xfrm>
        </p:spPr>
        <p:txBody>
          <a:bodyPr/>
          <a:lstStyle/>
          <a:p>
            <a:pPr>
              <a:buFont typeface="Arial" pitchFamily="34" charset="0"/>
              <a:buChar char="•"/>
            </a:pPr>
            <a:r>
              <a:rPr lang="en-US" altLang="zh-CN" sz="1800" b="0" dirty="0"/>
              <a:t>During the MAPC agreement setup procedure for Co-SR, the initiator AP and the responder AP can indicate their minimum allowed power value during Co-SR transmission in the request frame and response frame, respectively.</a:t>
            </a:r>
          </a:p>
          <a:p>
            <a:pPr>
              <a:buFont typeface="Arial" pitchFamily="34" charset="0"/>
              <a:buChar char="•"/>
            </a:pPr>
            <a:r>
              <a:rPr lang="en-US" altLang="zh-CN" sz="1800" b="0" dirty="0"/>
              <a:t>The minimum allowed power is determined by each AP individually.</a:t>
            </a:r>
          </a:p>
          <a:p>
            <a:pPr>
              <a:buFont typeface="Arial" pitchFamily="34" charset="0"/>
              <a:buChar char="•"/>
            </a:pPr>
            <a:r>
              <a:rPr lang="en-US" altLang="zh-CN" sz="1800" b="0" dirty="0"/>
              <a:t>When transmitting the Trigger frame for Co-SR, the sharing AP shall make sure the indicated TX power limit for the shared AP is larger than or equal to the minimum allowed power indicated by the shared AP during the MAPC agreement setup procedure for Co-SR.</a:t>
            </a:r>
            <a:endParaRPr lang="en-US" altLang="zh-CN" sz="1400" b="0" dirty="0"/>
          </a:p>
          <a:p>
            <a:pPr>
              <a:buFont typeface="Arial" pitchFamily="34" charset="0"/>
              <a:buChar char="•"/>
            </a:pPr>
            <a:endParaRPr lang="en-US" altLang="zh-CN" sz="1800" b="0" dirty="0"/>
          </a:p>
        </p:txBody>
      </p:sp>
    </p:spTree>
    <p:extLst>
      <p:ext uri="{BB962C8B-B14F-4D97-AF65-F5344CB8AC3E}">
        <p14:creationId xmlns:p14="http://schemas.microsoft.com/office/powerpoint/2010/main" val="1590864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the power control signaling for Co-SR, including</a:t>
            </a:r>
          </a:p>
          <a:p>
            <a:pPr lvl="1">
              <a:buFont typeface="Arial" pitchFamily="34" charset="0"/>
              <a:buChar char="•"/>
            </a:pPr>
            <a:r>
              <a:rPr lang="en-US" altLang="zh-CN" sz="1400" dirty="0"/>
              <a:t>The Trigger frame transmitted by the sharing AP that initiates the Co-SR transmission shall indicate the TX power limit of the shared AP</a:t>
            </a:r>
          </a:p>
          <a:p>
            <a:pPr lvl="1">
              <a:buFont typeface="Arial" pitchFamily="34" charset="0"/>
              <a:buChar char="•"/>
            </a:pPr>
            <a:r>
              <a:rPr lang="en-US" altLang="zh-CN" sz="1400" b="0" dirty="0"/>
              <a:t>APs that negotiate a MAPC agreement for Co-SR can indicate </a:t>
            </a:r>
            <a:r>
              <a:rPr lang="en-US" altLang="zh-CN" sz="1400" dirty="0"/>
              <a:t>their minimum allowed power value during Co-SR transmission</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3" name="内容占位符 2"/>
          <p:cNvSpPr>
            <a:spLocks noGrp="1"/>
          </p:cNvSpPr>
          <p:nvPr>
            <p:ph idx="1"/>
          </p:nvPr>
        </p:nvSpPr>
        <p:spPr/>
        <p:txBody>
          <a:bodyPr/>
          <a:lstStyle/>
          <a:p>
            <a:pPr marL="0" indent="0"/>
            <a:r>
              <a:rPr lang="en-US" altLang="zh-CN" sz="1800" b="0" dirty="0"/>
              <a:t>SP1:Do you support to include in the 11bn SFD:</a:t>
            </a:r>
          </a:p>
          <a:p>
            <a:pPr>
              <a:buFont typeface="Arial" pitchFamily="34" charset="0"/>
              <a:buChar char="•"/>
            </a:pPr>
            <a:r>
              <a:rPr lang="en-US" altLang="zh-CN" sz="1800" b="0" dirty="0"/>
              <a:t>In Coordinated Spatial Reuse, the following information shall be carried in the Trigger frame that initiates concurrent CSR transmissions:</a:t>
            </a:r>
          </a:p>
          <a:p>
            <a:pPr lvl="1">
              <a:buFont typeface="Arial" pitchFamily="34" charset="0"/>
              <a:buChar char="•"/>
            </a:pPr>
            <a:r>
              <a:rPr lang="en-US" altLang="zh-CN" sz="1600" dirty="0"/>
              <a:t>The transmit power limit of the shared AP</a:t>
            </a:r>
          </a:p>
          <a:p>
            <a:pPr lvl="2">
              <a:buFont typeface="Arial" pitchFamily="34" charset="0"/>
              <a:buChar char="•"/>
            </a:pPr>
            <a:r>
              <a:rPr lang="en-US" altLang="zh-CN" sz="1400" dirty="0"/>
              <a:t>The shared AP Tx power limitation indicated by the sharing AP should not be lower than the minimum TX power indicated by the shared AP in its request.</a:t>
            </a:r>
          </a:p>
          <a:p>
            <a:pPr lvl="1">
              <a:buFont typeface="Arial" pitchFamily="34" charset="0"/>
              <a:buChar char="•"/>
            </a:pPr>
            <a:r>
              <a:rPr lang="en-US" altLang="zh-CN" sz="1600" dirty="0"/>
              <a:t>The transmit power of the sharing AP</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6441401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49182</TotalTime>
  <Words>749</Words>
  <Application>Microsoft Office PowerPoint</Application>
  <PresentationFormat>全屏显示(4:3)</PresentationFormat>
  <Paragraphs>77</Paragraphs>
  <Slides>8</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Arial Unicode MS</vt:lpstr>
      <vt:lpstr>MS Gothic</vt:lpstr>
      <vt:lpstr>Arial</vt:lpstr>
      <vt:lpstr>Times New Roman</vt:lpstr>
      <vt:lpstr>Office Theme</vt:lpstr>
      <vt:lpstr>Co-SR Power Control Considerations</vt:lpstr>
      <vt:lpstr>Introduction</vt:lpstr>
      <vt:lpstr>Power control in Co-SR</vt:lpstr>
      <vt:lpstr>Power control in Co-SR</vt:lpstr>
      <vt:lpstr>Other considerations</vt:lpstr>
      <vt:lpstr>Other considerations</vt:lpstr>
      <vt:lpstr>Conclusion</vt:lpstr>
      <vt:lpstr>SPs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1301</cp:revision>
  <cp:lastPrinted>1601-01-01T00:00:00Z</cp:lastPrinted>
  <dcterms:created xsi:type="dcterms:W3CDTF">2015-10-31T00:33:08Z</dcterms:created>
  <dcterms:modified xsi:type="dcterms:W3CDTF">2025-03-09T12:42:55Z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(3)NiFJ0xYSv9IUOLdHhT9nKHqCo9tZY/iDRs2FM24ipCOqTsXXw3vGsQbSMJdCpWo1KkQTI6Ju
JHKDecVulovRpZwnqqXIAipqTzw/2f0IVBZ1vAM5GqxjPy6Vb7V9EFhTKCzPETwRkMGeMbX5
W2zDR0iE/2QnQm1ketepXkIYTN/whu0F+6vyH8MM30hvuGwAMKfe2y5WvSfRtDegoFYExkae
YzEEL3as9vr1u23YpY</vt:lpwstr>
  </property>
  <property fmtid="{D5CDD505-2E9C-101B-9397-08002B2CF9AE}" pid="3" name="_2015_ms_pID_7253431">
    <vt:lpwstr>jTv0+qdYSDbg6uUcnD1yWeqdutulFfPd2uUiaoeouGxTKLj8GuxHyN
kupFndUTLHoRXqmZiw2OfhnsVODzsAmVdc9loBFvv+zSaCv2HcpZHrGH1KuVDm96dVh2CDzm
F6ldIFn+F+t5/KduPI9D0WcplMzL00zwdP4rzPaECACq/qsrw8lgdMm4FU6qqbl1iqZPEFHw
zim3+HayS3jGsE+PuCdddJrQCp12U+OZ5KyM</vt:lpwstr>
  </property>
  <property fmtid="{D5CDD505-2E9C-101B-9397-08002B2CF9AE}" pid="4" name="_2015_ms_pID_7253432">
    <vt:lpwstr>6g==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