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3"/>
  </p:notesMasterIdLst>
  <p:handoutMasterIdLst>
    <p:handoutMasterId r:id="rId34"/>
  </p:handoutMasterIdLst>
  <p:sldIdLst>
    <p:sldId id="256" r:id="rId5"/>
    <p:sldId id="287" r:id="rId6"/>
    <p:sldId id="257" r:id="rId7"/>
    <p:sldId id="574"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328" r:id="rId26"/>
    <p:sldId id="329" r:id="rId27"/>
    <p:sldId id="297" r:id="rId28"/>
    <p:sldId id="284" r:id="rId29"/>
    <p:sldId id="331" r:id="rId30"/>
    <p:sldId id="332"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D63FBB-60B6-4DA3-B197-9936E2E79888}" v="3" dt="2025-03-10T18:48:47.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4689" autoAdjust="0"/>
  </p:normalViewPr>
  <p:slideViewPr>
    <p:cSldViewPr>
      <p:cViewPr varScale="1">
        <p:scale>
          <a:sx n="89" d="100"/>
          <a:sy n="89" d="100"/>
        </p:scale>
        <p:origin x="894" y="90"/>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DD63FBB-60B6-4DA3-B197-9936E2E79888}"/>
    <pc:docChg chg="modSld modMainMaster">
      <pc:chgData name="Jon Rosdahl" userId="2820f357-2dd4-4127-8713-e0bfde0fd756" providerId="ADAL" clId="{1DD63FBB-60B6-4DA3-B197-9936E2E79888}" dt="2025-03-10T18:50:57.436" v="22" actId="20577"/>
      <pc:docMkLst>
        <pc:docMk/>
      </pc:docMkLst>
      <pc:sldChg chg="addSp modSp">
        <pc:chgData name="Jon Rosdahl" userId="2820f357-2dd4-4127-8713-e0bfde0fd756" providerId="ADAL" clId="{1DD63FBB-60B6-4DA3-B197-9936E2E79888}" dt="2025-03-10T18:47:59.229" v="0" actId="767"/>
        <pc:sldMkLst>
          <pc:docMk/>
          <pc:sldMk cId="0" sldId="256"/>
        </pc:sldMkLst>
        <pc:spChg chg="add mod">
          <ac:chgData name="Jon Rosdahl" userId="2820f357-2dd4-4127-8713-e0bfde0fd756" providerId="ADAL" clId="{1DD63FBB-60B6-4DA3-B197-9936E2E79888}" dt="2025-03-10T18:47:59.229" v="0" actId="767"/>
          <ac:spMkLst>
            <pc:docMk/>
            <pc:sldMk cId="0" sldId="256"/>
            <ac:spMk id="2" creationId="{330E7A07-F5CF-B1EF-6A3B-B54C7DA8B72B}"/>
          </ac:spMkLst>
        </pc:spChg>
      </pc:sldChg>
      <pc:sldChg chg="modSp mod">
        <pc:chgData name="Jon Rosdahl" userId="2820f357-2dd4-4127-8713-e0bfde0fd756" providerId="ADAL" clId="{1DD63FBB-60B6-4DA3-B197-9936E2E79888}" dt="2025-03-10T18:49:46.519" v="3" actId="13926"/>
        <pc:sldMkLst>
          <pc:docMk/>
          <pc:sldMk cId="58715666" sldId="2376"/>
        </pc:sldMkLst>
        <pc:spChg chg="mod">
          <ac:chgData name="Jon Rosdahl" userId="2820f357-2dd4-4127-8713-e0bfde0fd756" providerId="ADAL" clId="{1DD63FBB-60B6-4DA3-B197-9936E2E79888}" dt="2025-03-10T18:49:46.519" v="3" actId="13926"/>
          <ac:spMkLst>
            <pc:docMk/>
            <pc:sldMk cId="58715666" sldId="2376"/>
            <ac:spMk id="8" creationId="{33BA8318-EBE4-CBE6-D883-9EFA4363337A}"/>
          </ac:spMkLst>
        </pc:spChg>
      </pc:sldChg>
      <pc:sldChg chg="modSp mod">
        <pc:chgData name="Jon Rosdahl" userId="2820f357-2dd4-4127-8713-e0bfde0fd756" providerId="ADAL" clId="{1DD63FBB-60B6-4DA3-B197-9936E2E79888}" dt="2025-03-10T18:50:57.436" v="22" actId="20577"/>
        <pc:sldMkLst>
          <pc:docMk/>
          <pc:sldMk cId="2086132599" sldId="2379"/>
        </pc:sldMkLst>
        <pc:spChg chg="mod">
          <ac:chgData name="Jon Rosdahl" userId="2820f357-2dd4-4127-8713-e0bfde0fd756" providerId="ADAL" clId="{1DD63FBB-60B6-4DA3-B197-9936E2E79888}" dt="2025-03-10T18:50:57.436" v="22" actId="20577"/>
          <ac:spMkLst>
            <pc:docMk/>
            <pc:sldMk cId="2086132599" sldId="2379"/>
            <ac:spMk id="3" creationId="{9DF02F86-6459-BBDE-239E-EF501584AE97}"/>
          </ac:spMkLst>
        </pc:spChg>
      </pc:sldChg>
      <pc:sldMasterChg chg="modSp mod">
        <pc:chgData name="Jon Rosdahl" userId="2820f357-2dd4-4127-8713-e0bfde0fd756" providerId="ADAL" clId="{1DD63FBB-60B6-4DA3-B197-9936E2E79888}" dt="2025-03-10T18:49:04" v="2" actId="6549"/>
        <pc:sldMasterMkLst>
          <pc:docMk/>
          <pc:sldMasterMk cId="350243259" sldId="2147483738"/>
        </pc:sldMasterMkLst>
        <pc:spChg chg="mod">
          <ac:chgData name="Jon Rosdahl" userId="2820f357-2dd4-4127-8713-e0bfde0fd756" providerId="ADAL" clId="{1DD63FBB-60B6-4DA3-B197-9936E2E79888}" dt="2025-03-10T18:49:04" v="2"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802-11-25/0246r1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802-11-25/0246r1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802-11-25/0246r1</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802-11-25/0246r1</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802-11-25/0246r1</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802-11-25/0246r1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802-11-25/0246r1</a:t>
            </a:r>
          </a:p>
        </p:txBody>
      </p:sp>
      <p:sp>
        <p:nvSpPr>
          <p:cNvPr id="5" name="Date Placeholder 4"/>
          <p:cNvSpPr>
            <a:spLocks noGrp="1"/>
          </p:cNvSpPr>
          <p:nvPr>
            <p:ph type="dt" idx="11"/>
          </p:nvPr>
        </p:nvSpPr>
        <p:spPr/>
        <p:txBody>
          <a:bodyPr/>
          <a:lstStyle/>
          <a:p>
            <a:r>
              <a:rPr lang="en-US"/>
              <a:t>March 2025</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802-11-25/0246r1</a:t>
            </a:r>
          </a:p>
        </p:txBody>
      </p:sp>
      <p:sp>
        <p:nvSpPr>
          <p:cNvPr id="5" name="Date Placeholder 4"/>
          <p:cNvSpPr>
            <a:spLocks noGrp="1"/>
          </p:cNvSpPr>
          <p:nvPr>
            <p:ph type="dt"/>
          </p:nvPr>
        </p:nvSpPr>
        <p:spPr/>
        <p:txBody>
          <a:bodyPr/>
          <a:lstStyle/>
          <a:p>
            <a:r>
              <a:rPr lang="en-US"/>
              <a:t>March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2025</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2025</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2025</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11-25-0246r1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1815-00-0PAR-minutes-november-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5/ec-25-0021-00-LMSC-draft-ieee-p802-3dp-csd.pdf" TargetMode="External"/><Relationship Id="rId2" Type="http://schemas.openxmlformats.org/officeDocument/2006/relationships/hyperlink" Target="https://mentor.ieee.org/802-ec/dcn/25/ec-25-0020-00-LMSC-draft-ieee-p802-3dp-par.pdf" TargetMode="External"/><Relationship Id="rId1" Type="http://schemas.openxmlformats.org/officeDocument/2006/relationships/slideLayout" Target="../slideLayouts/slideLayout2.xml"/><Relationship Id="rId5" Type="http://schemas.openxmlformats.org/officeDocument/2006/relationships/hyperlink" Target="https://mentor.ieee.org/802.15/dcn/25/15-25-0054-01-0mag-par-for-802-15-4-2024-corrigendum-1.pdf" TargetMode="External"/><Relationship Id="rId4" Type="http://schemas.openxmlformats.org/officeDocument/2006/relationships/hyperlink" Target="https://www.ieee802.org/1/files/public/docs2025/as-draft-PAR-0125-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5/ec-25-0021-00-LMSC-draft-ieee-p802-3dp-csd.pdf" TargetMode="External"/><Relationship Id="rId2" Type="http://schemas.openxmlformats.org/officeDocument/2006/relationships/hyperlink" Target="https://mentor.ieee.org/802-ec/dcn/25/ec-25-0020-00-LMSC-draft-ieee-p802-3dp-pa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5/ec-25-0021-00-LMSC-draft-ieee-p802-3dp-csd.pdf" TargetMode="External"/><Relationship Id="rId2" Type="http://schemas.openxmlformats.org/officeDocument/2006/relationships/hyperlink" Target="https://mentor.ieee.org/802-ec/dcn/25/ec-25-0020-00-LMSC-draft-ieee-p802-3dp-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5/15-25-0054-01-0mag-par-for-802-15-4-2024-corrigendum-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815-00-0PAR-minutes-november-2024-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- 2025 March - Atlanta</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2025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strike="sngStrike" dirty="0">
                <a:solidFill>
                  <a:srgbClr val="000000"/>
                </a:solidFill>
                <a:effectLst/>
                <a:latin typeface="Times New Roman" panose="02020603050405020304" pitchFamily="18" charset="0"/>
              </a:rPr>
              <a:t>P802.11br - Amendment - Enhanced Light Communications, </a:t>
            </a:r>
            <a:r>
              <a:rPr lang="en-US" sz="2000" b="0" i="0" strike="sngStrike" dirty="0">
                <a:solidFill>
                  <a:srgbClr val="000000"/>
                </a:solidFill>
                <a:effectLst/>
                <a:latin typeface="Times New Roman" panose="02020603050405020304" pitchFamily="18" charset="0"/>
                <a:hlinkClick r:id="rId5"/>
              </a:rPr>
              <a:t>PAR</a:t>
            </a:r>
            <a:r>
              <a:rPr lang="en-US" sz="2000" b="0" i="0" strike="sngStrike" dirty="0">
                <a:solidFill>
                  <a:srgbClr val="000000"/>
                </a:solidFill>
                <a:effectLst/>
                <a:latin typeface="Times New Roman" panose="02020603050405020304" pitchFamily="18" charset="0"/>
              </a:rPr>
              <a:t> and </a:t>
            </a:r>
            <a:r>
              <a:rPr lang="en-US" sz="2000" b="0" i="0" strike="sngStrike" dirty="0">
                <a:solidFill>
                  <a:srgbClr val="000000"/>
                </a:solidFill>
                <a:effectLst/>
                <a:latin typeface="Times New Roman" panose="02020603050405020304" pitchFamily="18" charset="0"/>
                <a:hlinkClick r:id="rId6"/>
              </a:rPr>
              <a:t>CSD</a:t>
            </a:r>
            <a:endParaRPr lang="en-US" sz="2000" b="0" i="0" strike="sngStrike"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br>
              <a:rPr lang="en-US" sz="1000" dirty="0"/>
            </a:br>
            <a:endParaRPr lang="en-US" sz="1100" dirty="0"/>
          </a:p>
          <a:p>
            <a:r>
              <a:rPr lang="en-US" altLang="en-US" sz="1800" dirty="0"/>
              <a:t>Review 3 PARs from other 802 WGs on Monday 13:30-15:30 and then post feedback to 802 LMSC Reflector by Tuesday 18:30.</a:t>
            </a:r>
          </a:p>
          <a:p>
            <a:r>
              <a:rPr lang="en-US" altLang="en-US" sz="1800" dirty="0"/>
              <a:t>Feedback to be reviewed on Thursda</a:t>
            </a:r>
            <a:r>
              <a:rPr lang="en-US" sz="1800" dirty="0"/>
              <a:t>y, </a:t>
            </a:r>
            <a:r>
              <a:rPr lang="en-US" altLang="en-US" sz="1800" dirty="0"/>
              <a:t>10:30-12:30 ET</a:t>
            </a:r>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10 and 13, 2025</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10 March 2025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11 March 2025,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March 2025- 10:30-12:30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 </a:t>
            </a:r>
            <a:r>
              <a:rPr lang="en-US" sz="2000" b="1" dirty="0"/>
              <a:t>2024 in document  11-24/1815r0: </a:t>
            </a:r>
            <a:r>
              <a:rPr lang="en-US" sz="2000" b="1" dirty="0">
                <a:hlinkClick r:id="rId2"/>
              </a:rPr>
              <a:t>https://mentor.ieee.org/802.11/dcn/24/11-24-1815-00-0PAR-minutes-november-2024-session.docx</a:t>
            </a:r>
            <a:r>
              <a:rPr lang="en-US" sz="2000" b="1" dirty="0"/>
              <a:t> </a:t>
            </a:r>
            <a:endParaRPr lang="en-US" sz="2000" dirty="0"/>
          </a:p>
          <a:p>
            <a:r>
              <a:rPr lang="en-US" sz="2000" dirty="0"/>
              <a:t>Moved: Michael Montemurro</a:t>
            </a:r>
          </a:p>
          <a:p>
            <a:r>
              <a:rPr lang="en-US" sz="2000" dirty="0"/>
              <a:t>2</a:t>
            </a:r>
            <a:r>
              <a:rPr lang="en-US" sz="2000" baseline="30000" dirty="0"/>
              <a:t>nd</a:t>
            </a:r>
            <a:r>
              <a:rPr lang="en-US" sz="2000" dirty="0"/>
              <a:t>:Guido </a:t>
            </a:r>
            <a:r>
              <a:rPr lang="en-US" sz="2000" dirty="0" err="1"/>
              <a:t>Hiertz</a:t>
            </a:r>
            <a:endParaRPr lang="en-US" sz="2000" dirty="0"/>
          </a:p>
          <a:p>
            <a:r>
              <a:rPr lang="en-US" sz="2000" dirty="0"/>
              <a:t>Results: Unanimous (11 in meeting).</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Proposed 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97469"/>
            <a:ext cx="10361083" cy="2908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arenR"/>
            </a:pPr>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2"/>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b="0" i="0" dirty="0">
              <a:solidFill>
                <a:srgbClr val="000000"/>
              </a:solidFill>
              <a:effectLst/>
              <a:latin typeface="Times New Roman" panose="02020603050405020304" pitchFamily="18" charset="0"/>
            </a:endParaRPr>
          </a:p>
          <a:p>
            <a:pPr marL="457200" indent="-457200">
              <a:buFont typeface="+mj-lt"/>
              <a:buAutoNum type="arabicParenR"/>
            </a:pPr>
            <a:r>
              <a:rPr lang="en-US"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b="0" i="0" dirty="0">
                <a:solidFill>
                  <a:srgbClr val="000000"/>
                </a:solidFill>
                <a:effectLst/>
                <a:latin typeface="Times New Roman" panose="02020603050405020304" pitchFamily="18" charset="0"/>
                <a:hlinkClick r:id="rId4"/>
              </a:rPr>
              <a:t>PAR</a:t>
            </a:r>
            <a:endParaRPr lang="en-US" b="0" i="0" dirty="0">
              <a:solidFill>
                <a:srgbClr val="000000"/>
              </a:solidFill>
              <a:effectLst/>
              <a:latin typeface="Times New Roman" panose="02020603050405020304" pitchFamily="18" charset="0"/>
            </a:endParaRPr>
          </a:p>
          <a:p>
            <a:pPr marL="457200" indent="-457200" algn="l">
              <a:buFont typeface="+mj-lt"/>
              <a:buAutoNum type="arabicParenR"/>
            </a:pPr>
            <a:r>
              <a:rPr lang="en-US" b="0" i="0" dirty="0">
                <a:solidFill>
                  <a:srgbClr val="000000"/>
                </a:solidFill>
                <a:effectLst/>
                <a:latin typeface="Times New Roman" panose="02020603050405020304" pitchFamily="18" charset="0"/>
              </a:rPr>
              <a:t>P802.15 - Standard  for Low Rate Wireless Networks - Corrigendum to IEEE Standard 802.15.4-2024, </a:t>
            </a:r>
            <a:r>
              <a:rPr lang="en-US" b="0" i="0" dirty="0">
                <a:solidFill>
                  <a:srgbClr val="000000"/>
                </a:solidFill>
                <a:effectLst/>
                <a:latin typeface="Times New Roman" panose="02020603050405020304" pitchFamily="18" charset="0"/>
                <a:hlinkClick r:id="rId5"/>
              </a:rPr>
              <a:t>PAR</a:t>
            </a:r>
            <a:endParaRPr lang="en-US" b="0" i="0" dirty="0">
              <a:solidFill>
                <a:srgbClr val="000000"/>
              </a:solidFill>
              <a:effectLst/>
              <a:latin typeface="Times New Roman" panose="02020603050405020304" pitchFamily="18" charset="0"/>
            </a:endParaRPr>
          </a:p>
          <a:p>
            <a:pPr marL="457200" indent="-457200">
              <a:buFont typeface="+mj-lt"/>
              <a:buAutoNum type="arabicParenR"/>
            </a:pPr>
            <a:endParaRPr lang="en-US"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8AF95E-A34D-1013-B851-85E1AD1FE408}"/>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2"/>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dirty="0"/>
          </a:p>
        </p:txBody>
      </p:sp>
      <p:sp>
        <p:nvSpPr>
          <p:cNvPr id="8" name="Content Placeholder 7">
            <a:extLst>
              <a:ext uri="{FF2B5EF4-FFF2-40B4-BE49-F238E27FC236}">
                <a16:creationId xmlns:a16="http://schemas.microsoft.com/office/drawing/2014/main" id="{33BA8318-EBE4-CBE6-D883-9EFA4363337A}"/>
              </a:ext>
            </a:extLst>
          </p:cNvPr>
          <p:cNvSpPr>
            <a:spLocks noGrp="1"/>
          </p:cNvSpPr>
          <p:nvPr>
            <p:ph idx="1"/>
          </p:nvPr>
        </p:nvSpPr>
        <p:spPr>
          <a:xfrm>
            <a:off x="914402" y="1829597"/>
            <a:ext cx="10361084" cy="4479722"/>
          </a:xfrm>
        </p:spPr>
        <p:txBody>
          <a:bodyPr/>
          <a:lstStyle/>
          <a:p>
            <a:r>
              <a:rPr lang="en-US" sz="2000" dirty="0"/>
              <a:t>5.2b – suggestions:</a:t>
            </a:r>
          </a:p>
          <a:p>
            <a:pPr lvl="1"/>
            <a:r>
              <a:rPr lang="en-US" dirty="0"/>
              <a:t>1. Delete “(e.g. cabling with a current capacity of less than 2 A per conductor).”</a:t>
            </a:r>
          </a:p>
          <a:p>
            <a:pPr lvl="1"/>
            <a:r>
              <a:rPr lang="en-US" dirty="0"/>
              <a:t>2. Delete the highlighted crossed out text “</a:t>
            </a:r>
            <a:r>
              <a:rPr lang="en-US" strike="sngStrike" dirty="0">
                <a:highlight>
                  <a:srgbClr val="FFFF00"/>
                </a:highlight>
              </a:rPr>
              <a:t>(e.g. cabling </a:t>
            </a:r>
            <a:r>
              <a:rPr lang="en-US" dirty="0"/>
              <a:t>with a current capacity of less than 2 A per conductor</a:t>
            </a:r>
            <a:r>
              <a:rPr lang="en-US" dirty="0">
                <a:highlight>
                  <a:srgbClr val="FFFF00"/>
                </a:highlight>
              </a:rPr>
              <a:t>)</a:t>
            </a:r>
            <a:r>
              <a:rPr lang="en-US" dirty="0"/>
              <a:t>.”</a:t>
            </a:r>
          </a:p>
          <a:p>
            <a:pPr lvl="1"/>
            <a:r>
              <a:rPr lang="en-US" dirty="0"/>
              <a:t>3. Do 2. and remove “less than”.</a:t>
            </a:r>
          </a:p>
          <a:p>
            <a:pPr lvl="1"/>
            <a:r>
              <a:rPr lang="en-US" dirty="0"/>
              <a:t>4. Suggestion to start with a full sentence:</a:t>
            </a:r>
          </a:p>
          <a:p>
            <a:pPr lvl="1"/>
            <a:r>
              <a:rPr lang="en-US" dirty="0"/>
              <a:t>Suggested Replacement: This amendment defines requirements and restrictions for supporting the IEEE 802.3 ‘plug-and-play’ interoperability model for Single-Pair Power over Ethernet (</a:t>
            </a:r>
            <a:r>
              <a:rPr lang="en-US" dirty="0" err="1"/>
              <a:t>SPoE</a:t>
            </a:r>
            <a:r>
              <a:rPr lang="en-US" dirty="0"/>
              <a:t>) due to current carrying capacity limitations in cabling with a current capacity of  2 A per conductor.</a:t>
            </a:r>
          </a:p>
          <a:p>
            <a:endParaRPr lang="en-US" sz="2000" dirty="0"/>
          </a:p>
          <a:p>
            <a:r>
              <a:rPr lang="en-US" sz="2000" dirty="0"/>
              <a:t>8.1 Add the referring clause number to the text “5.5”</a:t>
            </a:r>
          </a:p>
        </p:txBody>
      </p:sp>
      <p:sp>
        <p:nvSpPr>
          <p:cNvPr id="4" name="Date Placeholder 3">
            <a:extLst>
              <a:ext uri="{FF2B5EF4-FFF2-40B4-BE49-F238E27FC236}">
                <a16:creationId xmlns:a16="http://schemas.microsoft.com/office/drawing/2014/main" id="{24BC97B3-574F-7D4E-8005-72E0246DE568}"/>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52ACB120-DB11-E96F-8D58-693D8E3B0C2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E09D93-2CD2-EE77-B668-91E73FCAFED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58715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E961-AD95-490D-40F6-D0020EEDDA63}"/>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2"/>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12CAE78E-28F9-835C-795B-DC35CF666B86}"/>
              </a:ext>
            </a:extLst>
          </p:cNvPr>
          <p:cNvSpPr>
            <a:spLocks noGrp="1"/>
          </p:cNvSpPr>
          <p:nvPr>
            <p:ph idx="1"/>
          </p:nvPr>
        </p:nvSpPr>
        <p:spPr>
          <a:xfrm>
            <a:off x="914402" y="1829597"/>
            <a:ext cx="10361084" cy="4551731"/>
          </a:xfrm>
        </p:spPr>
        <p:txBody>
          <a:bodyPr/>
          <a:lstStyle/>
          <a:p>
            <a:r>
              <a:rPr lang="en-US" sz="2000" dirty="0"/>
              <a:t>5.5 Need: Add “which  is insufficient for the IEEE  802.3 ‘plug-and-play’ interoperability model ” to the end of 2</a:t>
            </a:r>
            <a:r>
              <a:rPr lang="en-US" sz="2000" baseline="30000" dirty="0"/>
              <a:t>nd</a:t>
            </a:r>
            <a:r>
              <a:rPr lang="en-US" sz="2000" dirty="0"/>
              <a:t> paragraph.</a:t>
            </a:r>
          </a:p>
          <a:p>
            <a:r>
              <a:rPr lang="en-US" sz="2000" dirty="0"/>
              <a:t>Replace first “that” with “the insufficiency of ” and put period after “</a:t>
            </a:r>
            <a:r>
              <a:rPr lang="en-US" sz="2000" dirty="0" err="1"/>
              <a:t>SPoE</a:t>
            </a:r>
            <a:r>
              <a:rPr lang="en-US" sz="2000" dirty="0"/>
              <a:t> Applications.”</a:t>
            </a:r>
          </a:p>
          <a:p>
            <a:r>
              <a:rPr lang="en-US" sz="2000" dirty="0"/>
              <a:t>Suggested Replacement:</a:t>
            </a:r>
          </a:p>
          <a:p>
            <a:pPr lvl="1" indent="0">
              <a:spcBef>
                <a:spcPts val="0"/>
              </a:spcBef>
            </a:pPr>
            <a:r>
              <a:rPr lang="en-US" dirty="0"/>
              <a:t>The IEEE 802.3 Working Group (WG) needs to address the insufficiency of the current carrying capacity of certain cabling installed and proposed for </a:t>
            </a:r>
            <a:r>
              <a:rPr lang="en-US" dirty="0" err="1"/>
              <a:t>SPoE</a:t>
            </a:r>
            <a:r>
              <a:rPr lang="en-US" dirty="0"/>
              <a:t> applications.</a:t>
            </a:r>
          </a:p>
          <a:p>
            <a:pPr lvl="1" indent="0">
              <a:spcBef>
                <a:spcPts val="0"/>
              </a:spcBef>
            </a:pPr>
            <a:r>
              <a:rPr lang="en-US" dirty="0"/>
              <a:t>The IEEE 802.3 WG became aware that ISO/IEC JTC 1/SC 25/WG 3 is drafting standards and technical reports ec-25-0020-00-LMSC (e.g. ISO/IEC 11801-1/AMD1 and ISO/IEC TR 11801-9911) that support the use and reuse of balanced multipair cabling systems in one pair applications, resulting in a standards-imposed restriction of 0.75 A per conductor. Additionally, they are defining a 23 American Wire Gauge (AWG) single-pair channel that only supports 0.75 A per conductor which is insufficient for the IEEE 802.3 ‘plug-and-play’ interoperability model.</a:t>
            </a:r>
          </a:p>
          <a:p>
            <a:r>
              <a:rPr lang="en-US" sz="2000" dirty="0"/>
              <a:t>CSD – No Comments.</a:t>
            </a:r>
          </a:p>
        </p:txBody>
      </p:sp>
      <p:sp>
        <p:nvSpPr>
          <p:cNvPr id="4" name="Date Placeholder 3">
            <a:extLst>
              <a:ext uri="{FF2B5EF4-FFF2-40B4-BE49-F238E27FC236}">
                <a16:creationId xmlns:a16="http://schemas.microsoft.com/office/drawing/2014/main" id="{4FA17618-ECE7-8267-6D1C-94E449F536D0}"/>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DA1CB220-3B99-B8D3-95C9-12288858D04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8E621D0-8AE2-2B55-73C2-FD7E2EE14E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94182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Courier New" panose="02070309020205020404" pitchFamily="49" charset="0"/>
              <a:buChar char="o"/>
            </a:pPr>
            <a:r>
              <a:rPr lang="en-US" sz="2000" b="0" i="0" dirty="0">
                <a:solidFill>
                  <a:srgbClr val="000000"/>
                </a:solidFill>
                <a:effectLst/>
                <a:latin typeface="Times New Roman" panose="02020603050405020304" pitchFamily="18" charset="0"/>
              </a:rPr>
              <a:t>P802.11br - Amendment - Enhanced Light Communications,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pPr marL="0" indent="0"/>
            <a:endParaRPr lang="en-US" sz="2000" dirty="0"/>
          </a:p>
          <a:p>
            <a:r>
              <a:rPr lang="en-US" altLang="en-US" sz="2000" dirty="0"/>
              <a:t>Review the 3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F70E0-08AE-0AE0-0F21-A7F2384C80CB}"/>
              </a:ext>
            </a:extLst>
          </p:cNvPr>
          <p:cNvSpPr>
            <a:spLocks noGrp="1"/>
          </p:cNvSpPr>
          <p:nvPr>
            <p:ph type="title"/>
          </p:nvPr>
        </p:nvSpPr>
        <p:spPr/>
        <p:txBody>
          <a:bodyPr/>
          <a:lstStyle/>
          <a:p>
            <a:r>
              <a:rPr lang="en-US" sz="28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800" b="0" i="0" dirty="0">
                <a:solidFill>
                  <a:srgbClr val="000000"/>
                </a:solidFill>
                <a:effectLst/>
                <a:latin typeface="Times New Roman" panose="02020603050405020304" pitchFamily="18" charset="0"/>
                <a:hlinkClick r:id="rId2"/>
              </a:rPr>
              <a:t>PAR</a:t>
            </a:r>
            <a:endParaRPr lang="en-US" sz="2800" dirty="0"/>
          </a:p>
        </p:txBody>
      </p:sp>
      <p:sp>
        <p:nvSpPr>
          <p:cNvPr id="3" name="Content Placeholder 2">
            <a:extLst>
              <a:ext uri="{FF2B5EF4-FFF2-40B4-BE49-F238E27FC236}">
                <a16:creationId xmlns:a16="http://schemas.microsoft.com/office/drawing/2014/main" id="{0B17BC0E-9FE8-8817-5426-5EEB1745AD66}"/>
              </a:ext>
            </a:extLst>
          </p:cNvPr>
          <p:cNvSpPr>
            <a:spLocks noGrp="1"/>
          </p:cNvSpPr>
          <p:nvPr>
            <p:ph idx="1"/>
          </p:nvPr>
        </p:nvSpPr>
        <p:spPr>
          <a:xfrm>
            <a:off x="914402" y="1981201"/>
            <a:ext cx="10361084" cy="4328119"/>
          </a:xfrm>
        </p:spPr>
        <p:txBody>
          <a:bodyPr/>
          <a:lstStyle/>
          <a:p>
            <a:r>
              <a:rPr lang="en-US" dirty="0"/>
              <a:t>5.2 Scope: Change “use of IEEE 1588(TM) </a:t>
            </a:r>
            <a:r>
              <a:rPr lang="en-US" dirty="0">
                <a:highlight>
                  <a:srgbClr val="FFFF00"/>
                </a:highlight>
              </a:rPr>
              <a:t>specifications</a:t>
            </a:r>
            <a:r>
              <a:rPr lang="en-US" dirty="0"/>
              <a:t> where” to “use of IEEE 1588(TM) where”</a:t>
            </a:r>
          </a:p>
          <a:p>
            <a:r>
              <a:rPr lang="en-US" dirty="0"/>
              <a:t>5.3 Suggest changing response to “ No” if  802.1AS-2020/Cor1 and amendment IEEE Std 802.1ASdr are completed.  If they are not, then it would be better to remove the last sentence “Depending on their progress to approval, other amendments and corrigenda in progress may also be included.”  The last sentence does not give a definitive explanation of the dependency.  Adding other amendments or corrigenda that get identified after the PAR may be included but are not a “dependency”.</a:t>
            </a:r>
          </a:p>
          <a:p>
            <a:r>
              <a:rPr lang="en-US" dirty="0"/>
              <a:t>8.1 consider adding the referenced clause number (per instructions, “Clause number; explanation”)</a:t>
            </a:r>
          </a:p>
        </p:txBody>
      </p:sp>
      <p:sp>
        <p:nvSpPr>
          <p:cNvPr id="4" name="Date Placeholder 3">
            <a:extLst>
              <a:ext uri="{FF2B5EF4-FFF2-40B4-BE49-F238E27FC236}">
                <a16:creationId xmlns:a16="http://schemas.microsoft.com/office/drawing/2014/main" id="{C904625C-ECF5-47EC-2610-171C5A972C10}"/>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EF76DC37-C7E5-1ED5-8DEC-B6C244E44FE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E7EB9D2-B22F-F11C-AD09-54E94FADE56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73062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576A-A252-D260-6380-8513A4793D7E}"/>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P802.15 - Standard  for Low Rate Wireless Networks - Corrigendum to IEEE Standard 802.15.4-2024, </a:t>
            </a:r>
            <a:r>
              <a:rPr lang="en-US" b="0" i="0" dirty="0">
                <a:solidFill>
                  <a:srgbClr val="000000"/>
                </a:solidFill>
                <a:effectLst/>
                <a:latin typeface="Times New Roman" panose="02020603050405020304" pitchFamily="18" charset="0"/>
                <a:hlinkClick r:id="rId2"/>
              </a:rPr>
              <a:t>PAR</a:t>
            </a:r>
            <a:endParaRPr lang="en-US" dirty="0"/>
          </a:p>
        </p:txBody>
      </p:sp>
      <p:sp>
        <p:nvSpPr>
          <p:cNvPr id="3" name="Content Placeholder 2">
            <a:extLst>
              <a:ext uri="{FF2B5EF4-FFF2-40B4-BE49-F238E27FC236}">
                <a16:creationId xmlns:a16="http://schemas.microsoft.com/office/drawing/2014/main" id="{9DF02F86-6459-BBDE-239E-EF501584AE97}"/>
              </a:ext>
            </a:extLst>
          </p:cNvPr>
          <p:cNvSpPr>
            <a:spLocks noGrp="1"/>
          </p:cNvSpPr>
          <p:nvPr>
            <p:ph idx="1"/>
          </p:nvPr>
        </p:nvSpPr>
        <p:spPr/>
        <p:txBody>
          <a:bodyPr/>
          <a:lstStyle/>
          <a:p>
            <a:r>
              <a:rPr lang="en-US" sz="2000" b="0" dirty="0"/>
              <a:t>Why is this not a revision PAR to incorporate the large number of editorial and potential technical changes cited in 802.15-24/0635r1?</a:t>
            </a:r>
          </a:p>
          <a:p>
            <a:r>
              <a:rPr lang="en-US" sz="2000" b="0" dirty="0"/>
              <a:t>It is not clear why a Corrigendum PAR would include  had a need: of “This project is needed to incorporate accumulated maintenance changes and corrigenda (editorial and technical corrections) into the standard.” Would this not be better done as a Revision?</a:t>
            </a:r>
          </a:p>
          <a:p>
            <a:pPr lvl="1"/>
            <a:r>
              <a:rPr lang="en-US" b="1" dirty="0"/>
              <a:t>Definition of Corrigendum: </a:t>
            </a:r>
            <a:r>
              <a:rPr lang="en-US" b="0" i="0" dirty="0">
                <a:solidFill>
                  <a:srgbClr val="333333"/>
                </a:solidFill>
                <a:effectLst/>
                <a:latin typeface="Open Sans" panose="020B0606030504020204" pitchFamily="34" charset="0"/>
              </a:rPr>
              <a:t>A document that only contains technical corrections to an existing IEEE standard.</a:t>
            </a:r>
          </a:p>
          <a:p>
            <a:pPr lvl="1"/>
            <a:r>
              <a:rPr lang="en-US" b="1"/>
              <a:t>Definition of Revision</a:t>
            </a:r>
            <a:r>
              <a:rPr lang="en-US" b="1" dirty="0"/>
              <a:t>: </a:t>
            </a:r>
            <a:r>
              <a:rPr lang="en-US" b="0" i="0" dirty="0">
                <a:solidFill>
                  <a:srgbClr val="333333"/>
                </a:solidFill>
                <a:effectLst/>
                <a:latin typeface="Open Sans" panose="020B0606030504020204" pitchFamily="34" charset="0"/>
              </a:rPr>
              <a:t>A document that updates or replaces an existing IEEE standard in its entirety.</a:t>
            </a:r>
          </a:p>
          <a:p>
            <a:endParaRPr lang="en-US" sz="2000" dirty="0"/>
          </a:p>
          <a:p>
            <a:endParaRPr lang="en-US" sz="2000" dirty="0"/>
          </a:p>
        </p:txBody>
      </p:sp>
      <p:sp>
        <p:nvSpPr>
          <p:cNvPr id="4" name="Date Placeholder 3">
            <a:extLst>
              <a:ext uri="{FF2B5EF4-FFF2-40B4-BE49-F238E27FC236}">
                <a16:creationId xmlns:a16="http://schemas.microsoft.com/office/drawing/2014/main" id="{4BF634DC-38D3-E9BC-389D-D7F6E4AB56A4}"/>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A1232628-6915-0B4D-007C-C17FB4186B1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41F1D7E-93E5-BDFA-44DD-434684FFC9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86132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1604710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3 PARs and CSDs were considered on 10 March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11 March 2025</a:t>
            </a:r>
          </a:p>
          <a:p>
            <a:pPr marL="285750" indent="-285750"/>
            <a:endParaRPr lang="en-US" altLang="en-US" dirty="0"/>
          </a:p>
          <a:p>
            <a:pPr marL="285750" indent="-285750"/>
            <a:r>
              <a:rPr lang="en-US" altLang="en-US" dirty="0"/>
              <a:t>Feedback was reviewed on Thursda</a:t>
            </a:r>
            <a:r>
              <a:rPr lang="en-US" dirty="0"/>
              <a:t>y 13 March 2025 </a:t>
            </a:r>
            <a:r>
              <a:rPr lang="en-US" altLang="en-US" dirty="0"/>
              <a:t>10:30-12:30 PDT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3883370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2025 March IEEE 802 Plenary, the PAR Review SC made comments on x of the 3 PARs/CSDs.</a:t>
            </a:r>
          </a:p>
          <a:p>
            <a:endParaRPr lang="en-US" sz="2000" dirty="0"/>
          </a:p>
          <a:p>
            <a:r>
              <a:rPr lang="en-US" sz="2000" dirty="0"/>
              <a:t>The feedback on our Comments was generally positive and most of our changes were accepted or accepted with minor modification by the respective WG.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11-25/0246rx:</a:t>
            </a:r>
          </a:p>
          <a:p>
            <a:pPr lvl="1"/>
            <a:endParaRPr lang="en-US" dirty="0"/>
          </a:p>
          <a:p>
            <a:pPr lvl="1"/>
            <a:r>
              <a:rPr lang="en-US" dirty="0"/>
              <a:t>as the report from PAR Review SC for the 2025 March IEEE 802 Plenary in Atlanta.</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Plenary minutes - </a:t>
            </a:r>
            <a:r>
              <a:rPr lang="en-US" sz="1800" b="1" dirty="0"/>
              <a:t>from </a:t>
            </a:r>
            <a:r>
              <a:rPr lang="en-US" sz="1800" dirty="0"/>
              <a:t>November</a:t>
            </a:r>
            <a:r>
              <a:rPr lang="en-US" sz="1800" b="1" dirty="0"/>
              <a:t> 2024 doc 11-24/1815r0:</a:t>
            </a:r>
          </a:p>
          <a:p>
            <a:pPr lvl="2"/>
            <a:r>
              <a:rPr lang="en-US" sz="2000" b="1" dirty="0">
                <a:hlinkClick r:id="rId4"/>
              </a:rPr>
              <a:t>https://mentor.ieee.org/802.11/dcn/24/11-24-1815-00-0PAR-minutes-november-2024-session.docx</a:t>
            </a:r>
            <a:r>
              <a:rPr lang="en-US" sz="2000" b="1" dirty="0"/>
              <a:t> </a:t>
            </a:r>
          </a:p>
          <a:p>
            <a:pPr lvl="1"/>
            <a:r>
              <a:rPr lang="en-US" b="1" dirty="0"/>
              <a:t>Current Teleconference minutes:  doc:802-11-24-1815</a:t>
            </a:r>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2025 March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10 March 2025 - 13:30-15:30 ET</a:t>
            </a:r>
          </a:p>
          <a:p>
            <a:pPr lvl="1">
              <a:buAutoNum type="arabicPeriod"/>
            </a:pPr>
            <a:r>
              <a:rPr lang="en-US" sz="1800" dirty="0"/>
              <a:t>Feedback reviewed Thursday: 13 March 2025 - 10:30-12:30 ET</a:t>
            </a:r>
            <a:endParaRPr lang="en-US" altLang="en-US" sz="1800" strike="sngStrike" dirty="0"/>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Footer Placeholder 2">
            <a:extLst>
              <a:ext uri="{FF2B5EF4-FFF2-40B4-BE49-F238E27FC236}">
                <a16:creationId xmlns:a16="http://schemas.microsoft.com/office/drawing/2014/main" id="{B3F138D4-564A-6E6C-797D-2CF2F54CF6CF}"/>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B9B6EC52-7CF2-9458-093E-3DD8E8E334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2025</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2025</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E5996B-D317-4E13-AB38-820D845C4C73}">
  <ds:schemaRefs>
    <ds:schemaRef ds:uri="http://purl.org/dc/dcmitype/"/>
    <ds:schemaRef ds:uri="cc9c437c-ae0c-4066-8d90-a0f7de786127"/>
    <ds:schemaRef ds:uri="http://schemas.microsoft.com/office/2006/metadata/properties"/>
    <ds:schemaRef ds:uri="http://purl.org/dc/elements/1.1/"/>
    <ds:schemaRef ds:uri="ba37140e-f4c5-4a6c-a9b4-20a691ce6c8a"/>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80499</TotalTime>
  <Words>3024</Words>
  <Application>Microsoft Office PowerPoint</Application>
  <PresentationFormat>Widescreen</PresentationFormat>
  <Paragraphs>323</Paragraphs>
  <Slides>28</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Courier New</vt:lpstr>
      <vt:lpstr>DejaVu Sans</vt:lpstr>
      <vt:lpstr>Open Sans</vt:lpstr>
      <vt:lpstr>Times New Roman</vt:lpstr>
      <vt:lpstr>Verdana</vt:lpstr>
      <vt:lpstr>Wingdings</vt:lpstr>
      <vt:lpstr>802-11 Theme</vt:lpstr>
      <vt:lpstr>Document</vt:lpstr>
      <vt:lpstr>PAR Review SC - Mtg Agenda and Comment slides - 2025 March - Atlanta</vt:lpstr>
      <vt:lpstr>PAR Review SC – Snapshot slide Chair: Jon Rosdahl</vt:lpstr>
      <vt:lpstr>Abstract-PAR Review SC PARs under consideration for  2025 March IEEE 802 Mixed-mode Plenary</vt:lpstr>
      <vt:lpstr>Registration for the March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2025 March IEEE 802 Mixed-mode Plenary</vt:lpstr>
      <vt:lpstr>Agenda for PAR Review SC – March 10 and 13, 2025 Chair: Jon Rosdahl</vt:lpstr>
      <vt:lpstr>Motion to approve Previous Minutes</vt:lpstr>
      <vt:lpstr>Proposed Order to consider:</vt:lpstr>
      <vt:lpstr>Par Review SC Comments</vt:lpstr>
      <vt:lpstr>P802.3dp - Amendment - Cabling Restrictions for Single Pair Power over Ethernet (SPoE), PAR and CSD</vt:lpstr>
      <vt:lpstr>P802.3dp - Amendment - Cabling Restrictions for Single Pair Power over Ethernet (SPoE), PAR and CSD</vt:lpstr>
      <vt:lpstr>P802.1AS - Standard - timing and Synchronization for Time-Sensitive Applications - Revision to IEEE Standard 802.1AS-2020, PAR</vt:lpstr>
      <vt:lpstr>P802.15 - Standard  for Low Rate Wireless Networks - Corrigendum to IEEE Standard 802.15.4-2024, PAR</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- 2025 March  - Atlanta</dc:title>
  <dc:subject>March 2025</dc:subject>
  <dc:creator>Jon Rosdahl</dc:creator>
  <cp:keywords>Agenda and Meeting Slides</cp:keywords>
  <dc:description>Jon Rosdahl (Qualcomm)</dc:description>
  <cp:lastModifiedBy>Jon Rosdahl</cp:lastModifiedBy>
  <cp:revision>292</cp:revision>
  <cp:lastPrinted>1601-01-01T00:00:00Z</cp:lastPrinted>
  <dcterms:created xsi:type="dcterms:W3CDTF">2014-04-14T10:59:07Z</dcterms:created>
  <dcterms:modified xsi:type="dcterms:W3CDTF">2025-03-10T18:50:58Z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