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738" r:id="rId4"/>
  </p:sldMasterIdLst>
  <p:notesMasterIdLst>
    <p:notesMasterId r:id="rId29"/>
  </p:notesMasterIdLst>
  <p:handoutMasterIdLst>
    <p:handoutMasterId r:id="rId30"/>
  </p:handoutMasterIdLst>
  <p:sldIdLst>
    <p:sldId id="256" r:id="rId5"/>
    <p:sldId id="287" r:id="rId6"/>
    <p:sldId id="257" r:id="rId7"/>
    <p:sldId id="574" r:id="rId8"/>
    <p:sldId id="2367" r:id="rId9"/>
    <p:sldId id="288" r:id="rId10"/>
    <p:sldId id="289" r:id="rId11"/>
    <p:sldId id="266" r:id="rId12"/>
    <p:sldId id="267" r:id="rId13"/>
    <p:sldId id="281" r:id="rId14"/>
    <p:sldId id="268" r:id="rId15"/>
    <p:sldId id="271" r:id="rId16"/>
    <p:sldId id="285" r:id="rId17"/>
    <p:sldId id="274" r:id="rId18"/>
    <p:sldId id="325" r:id="rId19"/>
    <p:sldId id="2375" r:id="rId20"/>
    <p:sldId id="275" r:id="rId21"/>
    <p:sldId id="328" r:id="rId22"/>
    <p:sldId id="329" r:id="rId23"/>
    <p:sldId id="297" r:id="rId24"/>
    <p:sldId id="284" r:id="rId25"/>
    <p:sldId id="331" r:id="rId26"/>
    <p:sldId id="332" r:id="rId27"/>
    <p:sldId id="264"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C77552E-5380-4C7D-8ACA-7707896C4D4A}" v="8" dt="2025-02-15T16:13:02.44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741" autoAdjust="0"/>
    <p:restoredTop sz="94689" autoAdjust="0"/>
  </p:normalViewPr>
  <p:slideViewPr>
    <p:cSldViewPr>
      <p:cViewPr varScale="1">
        <p:scale>
          <a:sx n="94" d="100"/>
          <a:sy n="94" d="100"/>
        </p:scale>
        <p:origin x="120" y="84"/>
      </p:cViewPr>
      <p:guideLst>
        <p:guide orient="horz" pos="2160"/>
        <p:guide pos="3840"/>
      </p:guideLst>
    </p:cSldViewPr>
  </p:slideViewPr>
  <p:outlineViewPr>
    <p:cViewPr varScale="1">
      <p:scale>
        <a:sx n="33" d="100"/>
        <a:sy n="33" d="100"/>
      </p:scale>
      <p:origin x="0" y="-3164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35" Type="http://schemas.microsoft.com/office/2016/11/relationships/changesInfo" Target="changesInfos/changesInfo1.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AC77552E-5380-4C7D-8ACA-7707896C4D4A}"/>
    <pc:docChg chg="undo custSel addSld delSld modSld modMainMaster">
      <pc:chgData name="Jon Rosdahl" userId="2820f357-2dd4-4127-8713-e0bfde0fd756" providerId="ADAL" clId="{AC77552E-5380-4C7D-8ACA-7707896C4D4A}" dt="2025-02-15T16:18:02.201" v="315" actId="20577"/>
      <pc:docMkLst>
        <pc:docMk/>
      </pc:docMkLst>
      <pc:sldChg chg="modSp mod">
        <pc:chgData name="Jon Rosdahl" userId="2820f357-2dd4-4127-8713-e0bfde0fd756" providerId="ADAL" clId="{AC77552E-5380-4C7D-8ACA-7707896C4D4A}" dt="2025-02-15T00:31:12.952" v="19" actId="6549"/>
        <pc:sldMkLst>
          <pc:docMk/>
          <pc:sldMk cId="0" sldId="256"/>
        </pc:sldMkLst>
        <pc:spChg chg="mod">
          <ac:chgData name="Jon Rosdahl" userId="2820f357-2dd4-4127-8713-e0bfde0fd756" providerId="ADAL" clId="{AC77552E-5380-4C7D-8ACA-7707896C4D4A}" dt="2025-02-15T00:30:34.057" v="12" actId="20577"/>
          <ac:spMkLst>
            <pc:docMk/>
            <pc:sldMk cId="0" sldId="256"/>
            <ac:spMk id="3073" creationId="{00000000-0000-0000-0000-000000000000}"/>
          </ac:spMkLst>
        </pc:spChg>
        <pc:spChg chg="mod">
          <ac:chgData name="Jon Rosdahl" userId="2820f357-2dd4-4127-8713-e0bfde0fd756" providerId="ADAL" clId="{AC77552E-5380-4C7D-8ACA-7707896C4D4A}" dt="2025-02-15T00:31:12.952" v="19" actId="6549"/>
          <ac:spMkLst>
            <pc:docMk/>
            <pc:sldMk cId="0" sldId="256"/>
            <ac:spMk id="3074" creationId="{00000000-0000-0000-0000-000000000000}"/>
          </ac:spMkLst>
        </pc:spChg>
      </pc:sldChg>
      <pc:sldChg chg="modSp mod">
        <pc:chgData name="Jon Rosdahl" userId="2820f357-2dd4-4127-8713-e0bfde0fd756" providerId="ADAL" clId="{AC77552E-5380-4C7D-8ACA-7707896C4D4A}" dt="2025-02-15T00:36:11.915" v="61" actId="6549"/>
        <pc:sldMkLst>
          <pc:docMk/>
          <pc:sldMk cId="0" sldId="257"/>
        </pc:sldMkLst>
        <pc:spChg chg="mod">
          <ac:chgData name="Jon Rosdahl" userId="2820f357-2dd4-4127-8713-e0bfde0fd756" providerId="ADAL" clId="{AC77552E-5380-4C7D-8ACA-7707896C4D4A}" dt="2025-02-15T00:33:51.682" v="36" actId="20577"/>
          <ac:spMkLst>
            <pc:docMk/>
            <pc:sldMk cId="0" sldId="257"/>
            <ac:spMk id="4097" creationId="{00000000-0000-0000-0000-000000000000}"/>
          </ac:spMkLst>
        </pc:spChg>
        <pc:spChg chg="mod">
          <ac:chgData name="Jon Rosdahl" userId="2820f357-2dd4-4127-8713-e0bfde0fd756" providerId="ADAL" clId="{AC77552E-5380-4C7D-8ACA-7707896C4D4A}" dt="2025-02-15T00:36:11.915" v="61" actId="6549"/>
          <ac:spMkLst>
            <pc:docMk/>
            <pc:sldMk cId="0" sldId="257"/>
            <ac:spMk id="4098" creationId="{00000000-0000-0000-0000-000000000000}"/>
          </ac:spMkLst>
        </pc:spChg>
      </pc:sldChg>
      <pc:sldChg chg="modSp mod">
        <pc:chgData name="Jon Rosdahl" userId="2820f357-2dd4-4127-8713-e0bfde0fd756" providerId="ADAL" clId="{AC77552E-5380-4C7D-8ACA-7707896C4D4A}" dt="2025-02-15T00:53:12.200" v="303" actId="403"/>
        <pc:sldMkLst>
          <pc:docMk/>
          <pc:sldMk cId="0" sldId="264"/>
        </pc:sldMkLst>
        <pc:spChg chg="mod">
          <ac:chgData name="Jon Rosdahl" userId="2820f357-2dd4-4127-8713-e0bfde0fd756" providerId="ADAL" clId="{AC77552E-5380-4C7D-8ACA-7707896C4D4A}" dt="2025-02-15T00:53:12.200" v="303" actId="403"/>
          <ac:spMkLst>
            <pc:docMk/>
            <pc:sldMk cId="0" sldId="264"/>
            <ac:spMk id="11266" creationId="{00000000-0000-0000-0000-000000000000}"/>
          </ac:spMkLst>
        </pc:spChg>
      </pc:sldChg>
      <pc:sldChg chg="modSp mod">
        <pc:chgData name="Jon Rosdahl" userId="2820f357-2dd4-4127-8713-e0bfde0fd756" providerId="ADAL" clId="{AC77552E-5380-4C7D-8ACA-7707896C4D4A}" dt="2025-02-15T00:43:53.059" v="130" actId="20577"/>
        <pc:sldMkLst>
          <pc:docMk/>
          <pc:sldMk cId="3439635317" sldId="274"/>
        </pc:sldMkLst>
        <pc:spChg chg="mod">
          <ac:chgData name="Jon Rosdahl" userId="2820f357-2dd4-4127-8713-e0bfde0fd756" providerId="ADAL" clId="{AC77552E-5380-4C7D-8ACA-7707896C4D4A}" dt="2025-02-15T00:42:44.450" v="107" actId="6549"/>
          <ac:spMkLst>
            <pc:docMk/>
            <pc:sldMk cId="3439635317" sldId="274"/>
            <ac:spMk id="2" creationId="{00000000-0000-0000-0000-000000000000}"/>
          </ac:spMkLst>
        </pc:spChg>
        <pc:spChg chg="mod">
          <ac:chgData name="Jon Rosdahl" userId="2820f357-2dd4-4127-8713-e0bfde0fd756" providerId="ADAL" clId="{AC77552E-5380-4C7D-8ACA-7707896C4D4A}" dt="2025-02-15T00:43:53.059" v="130" actId="20577"/>
          <ac:spMkLst>
            <pc:docMk/>
            <pc:sldMk cId="3439635317" sldId="274"/>
            <ac:spMk id="3" creationId="{00000000-0000-0000-0000-000000000000}"/>
          </ac:spMkLst>
        </pc:spChg>
      </pc:sldChg>
      <pc:sldChg chg="modSp mod">
        <pc:chgData name="Jon Rosdahl" userId="2820f357-2dd4-4127-8713-e0bfde0fd756" providerId="ADAL" clId="{AC77552E-5380-4C7D-8ACA-7707896C4D4A}" dt="2025-02-15T00:41:59.889" v="84" actId="947"/>
        <pc:sldMkLst>
          <pc:docMk/>
          <pc:sldMk cId="2099305387" sldId="285"/>
        </pc:sldMkLst>
        <pc:spChg chg="mod">
          <ac:chgData name="Jon Rosdahl" userId="2820f357-2dd4-4127-8713-e0bfde0fd756" providerId="ADAL" clId="{AC77552E-5380-4C7D-8ACA-7707896C4D4A}" dt="2025-02-15T00:40:36.722" v="75" actId="6549"/>
          <ac:spMkLst>
            <pc:docMk/>
            <pc:sldMk cId="2099305387" sldId="285"/>
            <ac:spMk id="2" creationId="{F3B43754-1163-4B0C-8310-62C38E10D93C}"/>
          </ac:spMkLst>
        </pc:spChg>
        <pc:spChg chg="mod">
          <ac:chgData name="Jon Rosdahl" userId="2820f357-2dd4-4127-8713-e0bfde0fd756" providerId="ADAL" clId="{AC77552E-5380-4C7D-8ACA-7707896C4D4A}" dt="2025-02-15T00:41:59.889" v="84" actId="947"/>
          <ac:spMkLst>
            <pc:docMk/>
            <pc:sldMk cId="2099305387" sldId="285"/>
            <ac:spMk id="8" creationId="{A17284DF-72F3-4BE4-A17D-B2B7EC7499F0}"/>
          </ac:spMkLst>
        </pc:spChg>
      </pc:sldChg>
      <pc:sldChg chg="modSp mod">
        <pc:chgData name="Jon Rosdahl" userId="2820f357-2dd4-4127-8713-e0bfde0fd756" providerId="ADAL" clId="{AC77552E-5380-4C7D-8ACA-7707896C4D4A}" dt="2025-02-15T00:39:50.858" v="67" actId="255"/>
        <pc:sldMkLst>
          <pc:docMk/>
          <pc:sldMk cId="822775208" sldId="287"/>
        </pc:sldMkLst>
        <pc:spChg chg="mod">
          <ac:chgData name="Jon Rosdahl" userId="2820f357-2dd4-4127-8713-e0bfde0fd756" providerId="ADAL" clId="{AC77552E-5380-4C7D-8ACA-7707896C4D4A}" dt="2025-02-15T00:39:50.858" v="67" actId="255"/>
          <ac:spMkLst>
            <pc:docMk/>
            <pc:sldMk cId="822775208" sldId="287"/>
            <ac:spMk id="3" creationId="{8A337E3F-2C54-47D6-B9F4-C7408CA692FF}"/>
          </ac:spMkLst>
        </pc:spChg>
      </pc:sldChg>
      <pc:sldChg chg="modSp mod">
        <pc:chgData name="Jon Rosdahl" userId="2820f357-2dd4-4127-8713-e0bfde0fd756" providerId="ADAL" clId="{AC77552E-5380-4C7D-8ACA-7707896C4D4A}" dt="2025-02-15T00:46:37.996" v="148" actId="6549"/>
        <pc:sldMkLst>
          <pc:docMk/>
          <pc:sldMk cId="3866284722" sldId="325"/>
        </pc:sldMkLst>
        <pc:spChg chg="mod">
          <ac:chgData name="Jon Rosdahl" userId="2820f357-2dd4-4127-8713-e0bfde0fd756" providerId="ADAL" clId="{AC77552E-5380-4C7D-8ACA-7707896C4D4A}" dt="2025-02-15T00:46:37.996" v="148" actId="6549"/>
          <ac:spMkLst>
            <pc:docMk/>
            <pc:sldMk cId="3866284722" sldId="325"/>
            <ac:spMk id="3" creationId="{58F48A77-6149-4095-9848-28A693C82088}"/>
          </ac:spMkLst>
        </pc:spChg>
      </pc:sldChg>
      <pc:sldChg chg="modSp mod">
        <pc:chgData name="Jon Rosdahl" userId="2820f357-2dd4-4127-8713-e0bfde0fd756" providerId="ADAL" clId="{AC77552E-5380-4C7D-8ACA-7707896C4D4A}" dt="2025-02-15T00:48:52.772" v="214" actId="20577"/>
        <pc:sldMkLst>
          <pc:docMk/>
          <pc:sldMk cId="2493126378" sldId="329"/>
        </pc:sldMkLst>
        <pc:spChg chg="mod">
          <ac:chgData name="Jon Rosdahl" userId="2820f357-2dd4-4127-8713-e0bfde0fd756" providerId="ADAL" clId="{AC77552E-5380-4C7D-8ACA-7707896C4D4A}" dt="2025-02-15T00:48:52.772" v="214" actId="20577"/>
          <ac:spMkLst>
            <pc:docMk/>
            <pc:sldMk cId="2493126378" sldId="329"/>
            <ac:spMk id="8" creationId="{CB46589D-B045-4F67-96F9-108FD0B249A7}"/>
          </ac:spMkLst>
        </pc:spChg>
      </pc:sldChg>
      <pc:sldChg chg="modSp mod">
        <pc:chgData name="Jon Rosdahl" userId="2820f357-2dd4-4127-8713-e0bfde0fd756" providerId="ADAL" clId="{AC77552E-5380-4C7D-8ACA-7707896C4D4A}" dt="2025-02-15T00:50:18.290" v="255" actId="6549"/>
        <pc:sldMkLst>
          <pc:docMk/>
          <pc:sldMk cId="1784219855" sldId="331"/>
        </pc:sldMkLst>
        <pc:spChg chg="mod">
          <ac:chgData name="Jon Rosdahl" userId="2820f357-2dd4-4127-8713-e0bfde0fd756" providerId="ADAL" clId="{AC77552E-5380-4C7D-8ACA-7707896C4D4A}" dt="2025-02-15T00:50:18.290" v="255" actId="6549"/>
          <ac:spMkLst>
            <pc:docMk/>
            <pc:sldMk cId="1784219855" sldId="331"/>
            <ac:spMk id="8" creationId="{9E0431BB-C713-450C-90C3-EF5AFA8F2E34}"/>
          </ac:spMkLst>
        </pc:spChg>
      </pc:sldChg>
      <pc:sldChg chg="modSp mod">
        <pc:chgData name="Jon Rosdahl" userId="2820f357-2dd4-4127-8713-e0bfde0fd756" providerId="ADAL" clId="{AC77552E-5380-4C7D-8ACA-7707896C4D4A}" dt="2025-02-15T00:51:11.957" v="284" actId="20577"/>
        <pc:sldMkLst>
          <pc:docMk/>
          <pc:sldMk cId="2891040505" sldId="332"/>
        </pc:sldMkLst>
        <pc:spChg chg="mod">
          <ac:chgData name="Jon Rosdahl" userId="2820f357-2dd4-4127-8713-e0bfde0fd756" providerId="ADAL" clId="{AC77552E-5380-4C7D-8ACA-7707896C4D4A}" dt="2025-02-15T00:51:11.957" v="284" actId="20577"/>
          <ac:spMkLst>
            <pc:docMk/>
            <pc:sldMk cId="2891040505" sldId="332"/>
            <ac:spMk id="3" creationId="{FF45EDF8-F8B4-4C62-A574-17EE4A97B753}"/>
          </ac:spMkLst>
        </pc:spChg>
      </pc:sldChg>
      <pc:sldChg chg="add">
        <pc:chgData name="Jon Rosdahl" userId="2820f357-2dd4-4127-8713-e0bfde0fd756" providerId="ADAL" clId="{AC77552E-5380-4C7D-8ACA-7707896C4D4A}" dt="2025-02-15T00:39:04.339" v="62"/>
        <pc:sldMkLst>
          <pc:docMk/>
          <pc:sldMk cId="2395217466" sldId="574"/>
        </pc:sldMkLst>
      </pc:sldChg>
      <pc:sldChg chg="del">
        <pc:chgData name="Jon Rosdahl" userId="2820f357-2dd4-4127-8713-e0bfde0fd756" providerId="ADAL" clId="{AC77552E-5380-4C7D-8ACA-7707896C4D4A}" dt="2025-02-15T00:39:10.513" v="63" actId="47"/>
        <pc:sldMkLst>
          <pc:docMk/>
          <pc:sldMk cId="1968720319" sldId="2366"/>
        </pc:sldMkLst>
      </pc:sldChg>
      <pc:sldChg chg="modSp mod">
        <pc:chgData name="Jon Rosdahl" userId="2820f357-2dd4-4127-8713-e0bfde0fd756" providerId="ADAL" clId="{AC77552E-5380-4C7D-8ACA-7707896C4D4A}" dt="2025-02-15T00:51:29.200" v="285" actId="255"/>
        <pc:sldMkLst>
          <pc:docMk/>
          <pc:sldMk cId="3559692747" sldId="2375"/>
        </pc:sldMkLst>
        <pc:spChg chg="mod">
          <ac:chgData name="Jon Rosdahl" userId="2820f357-2dd4-4127-8713-e0bfde0fd756" providerId="ADAL" clId="{AC77552E-5380-4C7D-8ACA-7707896C4D4A}" dt="2025-02-15T00:47:22.590" v="162" actId="20577"/>
          <ac:spMkLst>
            <pc:docMk/>
            <pc:sldMk cId="3559692747" sldId="2375"/>
            <ac:spMk id="2" creationId="{E7A121F3-9014-44AB-B201-8F2267DE1296}"/>
          </ac:spMkLst>
        </pc:spChg>
        <pc:spChg chg="mod">
          <ac:chgData name="Jon Rosdahl" userId="2820f357-2dd4-4127-8713-e0bfde0fd756" providerId="ADAL" clId="{AC77552E-5380-4C7D-8ACA-7707896C4D4A}" dt="2025-02-15T00:51:29.200" v="285" actId="255"/>
          <ac:spMkLst>
            <pc:docMk/>
            <pc:sldMk cId="3559692747" sldId="2375"/>
            <ac:spMk id="8" creationId="{B2EE2183-289E-0BB1-688B-4D6393839DD6}"/>
          </ac:spMkLst>
        </pc:spChg>
      </pc:sldChg>
      <pc:sldChg chg="del">
        <pc:chgData name="Jon Rosdahl" userId="2820f357-2dd4-4127-8713-e0bfde0fd756" providerId="ADAL" clId="{AC77552E-5380-4C7D-8ACA-7707896C4D4A}" dt="2025-02-15T00:47:43.743" v="163" actId="47"/>
        <pc:sldMkLst>
          <pc:docMk/>
          <pc:sldMk cId="614360764" sldId="2376"/>
        </pc:sldMkLst>
      </pc:sldChg>
      <pc:sldChg chg="del">
        <pc:chgData name="Jon Rosdahl" userId="2820f357-2dd4-4127-8713-e0bfde0fd756" providerId="ADAL" clId="{AC77552E-5380-4C7D-8ACA-7707896C4D4A}" dt="2025-02-15T00:47:45.131" v="164" actId="47"/>
        <pc:sldMkLst>
          <pc:docMk/>
          <pc:sldMk cId="2398587776" sldId="2377"/>
        </pc:sldMkLst>
      </pc:sldChg>
      <pc:sldChg chg="del">
        <pc:chgData name="Jon Rosdahl" userId="2820f357-2dd4-4127-8713-e0bfde0fd756" providerId="ADAL" clId="{AC77552E-5380-4C7D-8ACA-7707896C4D4A}" dt="2025-02-15T00:47:47.139" v="165" actId="47"/>
        <pc:sldMkLst>
          <pc:docMk/>
          <pc:sldMk cId="938079465" sldId="2378"/>
        </pc:sldMkLst>
      </pc:sldChg>
      <pc:sldChg chg="del">
        <pc:chgData name="Jon Rosdahl" userId="2820f357-2dd4-4127-8713-e0bfde0fd756" providerId="ADAL" clId="{AC77552E-5380-4C7D-8ACA-7707896C4D4A}" dt="2025-02-15T00:49:04.400" v="215" actId="47"/>
        <pc:sldMkLst>
          <pc:docMk/>
          <pc:sldMk cId="711922616" sldId="2379"/>
        </pc:sldMkLst>
      </pc:sldChg>
      <pc:sldChg chg="del">
        <pc:chgData name="Jon Rosdahl" userId="2820f357-2dd4-4127-8713-e0bfde0fd756" providerId="ADAL" clId="{AC77552E-5380-4C7D-8ACA-7707896C4D4A}" dt="2025-02-15T00:49:05.294" v="216" actId="47"/>
        <pc:sldMkLst>
          <pc:docMk/>
          <pc:sldMk cId="1027538871" sldId="2380"/>
        </pc:sldMkLst>
      </pc:sldChg>
      <pc:sldChg chg="del">
        <pc:chgData name="Jon Rosdahl" userId="2820f357-2dd4-4127-8713-e0bfde0fd756" providerId="ADAL" clId="{AC77552E-5380-4C7D-8ACA-7707896C4D4A}" dt="2025-02-15T00:49:05.909" v="217" actId="47"/>
        <pc:sldMkLst>
          <pc:docMk/>
          <pc:sldMk cId="1065056948" sldId="2381"/>
        </pc:sldMkLst>
      </pc:sldChg>
      <pc:sldMasterChg chg="modSp mod">
        <pc:chgData name="Jon Rosdahl" userId="2820f357-2dd4-4127-8713-e0bfde0fd756" providerId="ADAL" clId="{AC77552E-5380-4C7D-8ACA-7707896C4D4A}" dt="2025-02-15T16:18:02.201" v="315" actId="20577"/>
        <pc:sldMasterMkLst>
          <pc:docMk/>
          <pc:sldMasterMk cId="350243259" sldId="2147483738"/>
        </pc:sldMasterMkLst>
        <pc:spChg chg="mod">
          <ac:chgData name="Jon Rosdahl" userId="2820f357-2dd4-4127-8713-e0bfde0fd756" providerId="ADAL" clId="{AC77552E-5380-4C7D-8ACA-7707896C4D4A}" dt="2025-02-15T16:18:02.201" v="315" actId="20577"/>
          <ac:spMkLst>
            <pc:docMk/>
            <pc:sldMasterMk cId="350243259" sldId="214748373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802-11-24/1896r2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November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802-11-24/1896r2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November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802-11-24/1896r2</a:t>
            </a:r>
          </a:p>
        </p:txBody>
      </p:sp>
      <p:sp>
        <p:nvSpPr>
          <p:cNvPr id="5" name="Rectangle 3"/>
          <p:cNvSpPr>
            <a:spLocks noGrp="1" noChangeArrowheads="1"/>
          </p:cNvSpPr>
          <p:nvPr>
            <p:ph type="dt"/>
          </p:nvPr>
        </p:nvSpPr>
        <p:spPr>
          <a:ln/>
        </p:spPr>
        <p:txBody>
          <a:bodyPr/>
          <a:lstStyle/>
          <a:p>
            <a:r>
              <a:rPr lang="en-US"/>
              <a:t>November 2024</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R0: posted originally</a:t>
            </a:r>
          </a:p>
          <a:p>
            <a:r>
              <a:rPr lang="en-US" dirty="0"/>
              <a:t>R1: Late posting of comments on PARS under consideration.</a:t>
            </a:r>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802-11-24/1896r2</a:t>
            </a:r>
          </a:p>
        </p:txBody>
      </p:sp>
      <p:sp>
        <p:nvSpPr>
          <p:cNvPr id="5" name="Rectangle 3"/>
          <p:cNvSpPr>
            <a:spLocks noGrp="1" noChangeArrowheads="1"/>
          </p:cNvSpPr>
          <p:nvPr>
            <p:ph type="dt"/>
          </p:nvPr>
        </p:nvSpPr>
        <p:spPr>
          <a:ln/>
        </p:spPr>
        <p:txBody>
          <a:bodyPr/>
          <a:lstStyle/>
          <a:p>
            <a:r>
              <a:rPr lang="en-US"/>
              <a:t>November 2024</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802-11-24/1896r2</a:t>
            </a:r>
          </a:p>
        </p:txBody>
      </p:sp>
      <p:sp>
        <p:nvSpPr>
          <p:cNvPr id="5" name="Rectangle 3"/>
          <p:cNvSpPr>
            <a:spLocks noGrp="1" noChangeArrowheads="1"/>
          </p:cNvSpPr>
          <p:nvPr>
            <p:ph type="dt"/>
          </p:nvPr>
        </p:nvSpPr>
        <p:spPr>
          <a:ln/>
        </p:spPr>
        <p:txBody>
          <a:bodyPr/>
          <a:lstStyle/>
          <a:p>
            <a:r>
              <a:rPr lang="en-US"/>
              <a:t>November 2024</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AOE = Anywhere On Earth (23:59 UTC-12)</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802-11-24/1896r2</a:t>
            </a:r>
          </a:p>
        </p:txBody>
      </p:sp>
      <p:sp>
        <p:nvSpPr>
          <p:cNvPr id="5" name="Date Placeholder 4"/>
          <p:cNvSpPr>
            <a:spLocks noGrp="1"/>
          </p:cNvSpPr>
          <p:nvPr>
            <p:ph type="dt" idx="11"/>
          </p:nvPr>
        </p:nvSpPr>
        <p:spPr/>
        <p:txBody>
          <a:bodyPr/>
          <a:lstStyle/>
          <a:p>
            <a:pPr>
              <a:defRPr/>
            </a:pPr>
            <a:r>
              <a:rPr lang="en-US"/>
              <a:t>November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8</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802-11-24/1896r2</a:t>
            </a:r>
          </a:p>
        </p:txBody>
      </p:sp>
      <p:sp>
        <p:nvSpPr>
          <p:cNvPr id="5" name="Date Placeholder 4"/>
          <p:cNvSpPr>
            <a:spLocks noGrp="1"/>
          </p:cNvSpPr>
          <p:nvPr>
            <p:ph type="dt" idx="11"/>
          </p:nvPr>
        </p:nvSpPr>
        <p:spPr/>
        <p:txBody>
          <a:bodyPr/>
          <a:lstStyle/>
          <a:p>
            <a:pPr>
              <a:defRPr/>
            </a:pPr>
            <a:r>
              <a:rPr lang="en-US"/>
              <a:t>November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802-11-24/1896r2</a:t>
            </a:r>
          </a:p>
        </p:txBody>
      </p:sp>
      <p:sp>
        <p:nvSpPr>
          <p:cNvPr id="5" name="Date Placeholder 4"/>
          <p:cNvSpPr>
            <a:spLocks noGrp="1"/>
          </p:cNvSpPr>
          <p:nvPr>
            <p:ph type="dt" idx="11"/>
          </p:nvPr>
        </p:nvSpPr>
        <p:spPr/>
        <p:txBody>
          <a:bodyPr/>
          <a:lstStyle/>
          <a:p>
            <a:pPr>
              <a:defRPr/>
            </a:pPr>
            <a:r>
              <a:rPr lang="en-US"/>
              <a:t>November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41594990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802-11-24/1896r2</a:t>
            </a:r>
          </a:p>
        </p:txBody>
      </p:sp>
      <p:sp>
        <p:nvSpPr>
          <p:cNvPr id="5" name="Date Placeholder 4"/>
          <p:cNvSpPr>
            <a:spLocks noGrp="1"/>
          </p:cNvSpPr>
          <p:nvPr>
            <p:ph type="dt" idx="11"/>
          </p:nvPr>
        </p:nvSpPr>
        <p:spPr/>
        <p:txBody>
          <a:bodyPr/>
          <a:lstStyle/>
          <a:p>
            <a:pPr>
              <a:defRPr/>
            </a:pPr>
            <a:r>
              <a:rPr lang="en-US"/>
              <a:t>November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altLang="en-US" sz="1200" dirty="0"/>
              <a:t>Normal Schedule:</a:t>
            </a:r>
            <a:br>
              <a:rPr lang="en-US" altLang="en-US" sz="1200" dirty="0"/>
            </a:br>
            <a:r>
              <a:rPr lang="en-US" altLang="en-US" sz="1200" dirty="0"/>
              <a:t>Monday 13:30-15:30 and finish on Tuesday 10:30-12:30 ET.</a:t>
            </a:r>
          </a:p>
          <a:p>
            <a:r>
              <a:rPr lang="en-US" altLang="en-US" sz="1200" dirty="0"/>
              <a:t>Feedback to be reviewed on Thursda</a:t>
            </a:r>
            <a:r>
              <a:rPr lang="en-US" sz="1200" dirty="0"/>
              <a:t>y </a:t>
            </a:r>
            <a:r>
              <a:rPr lang="en-US" altLang="en-US" sz="1200" dirty="0"/>
              <a:t>10:30-12:30 ET </a:t>
            </a:r>
          </a:p>
          <a:p>
            <a:endParaRPr lang="en-US" dirty="0"/>
          </a:p>
        </p:txBody>
      </p:sp>
      <p:sp>
        <p:nvSpPr>
          <p:cNvPr id="4" name="Header Placeholder 3"/>
          <p:cNvSpPr>
            <a:spLocks noGrp="1"/>
          </p:cNvSpPr>
          <p:nvPr>
            <p:ph type="hdr" idx="10"/>
          </p:nvPr>
        </p:nvSpPr>
        <p:spPr/>
        <p:txBody>
          <a:bodyPr/>
          <a:lstStyle/>
          <a:p>
            <a:r>
              <a:rPr lang="en-US"/>
              <a:t>doc.: IEEE 802-11-24/1896r2</a:t>
            </a:r>
          </a:p>
        </p:txBody>
      </p:sp>
      <p:sp>
        <p:nvSpPr>
          <p:cNvPr id="5" name="Date Placeholder 4"/>
          <p:cNvSpPr>
            <a:spLocks noGrp="1"/>
          </p:cNvSpPr>
          <p:nvPr>
            <p:ph type="dt" idx="11"/>
          </p:nvPr>
        </p:nvSpPr>
        <p:spPr/>
        <p:txBody>
          <a:bodyPr/>
          <a:lstStyle/>
          <a:p>
            <a:r>
              <a:rPr lang="en-US"/>
              <a:t>November 2024</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sz="1200" dirty="0"/>
              <a:t>Monday 13:30-15:30 a</a:t>
            </a:r>
          </a:p>
          <a:p>
            <a:r>
              <a:rPr lang="en-US" altLang="en-US" sz="1200" dirty="0"/>
              <a:t>Feedback to be reviewed on Thursda</a:t>
            </a:r>
            <a:r>
              <a:rPr lang="en-US" sz="1200" dirty="0"/>
              <a:t>y, </a:t>
            </a:r>
            <a:r>
              <a:rPr lang="en-US" altLang="en-US" sz="1200" dirty="0"/>
              <a:t>10:30-12:30</a:t>
            </a:r>
          </a:p>
          <a:p>
            <a:endParaRPr lang="en-US" dirty="0"/>
          </a:p>
        </p:txBody>
      </p:sp>
      <p:sp>
        <p:nvSpPr>
          <p:cNvPr id="4" name="Header Placeholder 3"/>
          <p:cNvSpPr>
            <a:spLocks noGrp="1"/>
          </p:cNvSpPr>
          <p:nvPr>
            <p:ph type="hdr"/>
          </p:nvPr>
        </p:nvSpPr>
        <p:spPr/>
        <p:txBody>
          <a:bodyPr/>
          <a:lstStyle/>
          <a:p>
            <a:r>
              <a:rPr lang="en-US"/>
              <a:t>doc.: IEEE 802-11-24/1896r2</a:t>
            </a:r>
          </a:p>
        </p:txBody>
      </p:sp>
      <p:sp>
        <p:nvSpPr>
          <p:cNvPr id="5" name="Date Placeholder 4"/>
          <p:cNvSpPr>
            <a:spLocks noGrp="1"/>
          </p:cNvSpPr>
          <p:nvPr>
            <p:ph type="dt"/>
          </p:nvPr>
        </p:nvSpPr>
        <p:spPr/>
        <p:txBody>
          <a:bodyPr/>
          <a:lstStyle/>
          <a:p>
            <a:r>
              <a:rPr lang="en-US"/>
              <a:t>November 2024</a:t>
            </a:r>
          </a:p>
        </p:txBody>
      </p:sp>
      <p:sp>
        <p:nvSpPr>
          <p:cNvPr id="6" name="Footer Placeholder 5"/>
          <p:cNvSpPr>
            <a:spLocks noGrp="1"/>
          </p:cNvSpPr>
          <p:nvPr>
            <p:ph type="ftr"/>
          </p:nvPr>
        </p:nvSpPr>
        <p:spPr/>
        <p:txBody>
          <a:bodyPr/>
          <a:lstStyle/>
          <a:p>
            <a:r>
              <a:rPr lang="en-US"/>
              <a:t>Jon Rosdahl (Qualcomm)</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27868236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2025</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March 2025</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March 2025</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March 2025</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March 2025</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March 2025</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March 2025</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2025</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2025</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March 2025</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1461939"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Agenda, 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11-25-0246r0</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ec/dcn/17/ec-17-0093-05-0PNP-ieee-802-participation-slide-ppt.ppt" TargetMode="External"/><Relationship Id="rId3" Type="http://schemas.openxmlformats.org/officeDocument/2006/relationships/hyperlink" Target="https://ieee.box.com/v/PandP-LMSC" TargetMode="External"/><Relationship Id="rId7" Type="http://schemas.openxmlformats.org/officeDocument/2006/relationships/hyperlink" Target="https://mentor.ieee.org/802-ec/dcn/17/ec-17-0120-37-0PNP-ieee-802-lmsc-chairs-guidelines.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ec/dcn/21/ec-21-0207-25-0PNP-ieee-802-lmsc-working-group-policies-and-procedures.pdf"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7/ec-17-0090-26-0PNP-ieee-802-lmsc-operations-manual.pdf" TargetMode="External"/><Relationship Id="rId9" Type="http://schemas.openxmlformats.org/officeDocument/2006/relationships/hyperlink" Target="http://www.ieee802.org/11/Rules/rule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2/11-22-1638-04-0000-802-11-operations-manual.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ec/dcn/25/ec-25-0020-00-LMSC-draft-ieee-p802-3dp-par.pdf" TargetMode="External"/><Relationship Id="rId7" Type="http://schemas.openxmlformats.org/officeDocument/2006/relationships/hyperlink" Target="https://mentor.ieee.org/802.15/dcn/25/15-25-0054-01-0mag-par-for-802-15-4-2024-corrigendum-1.pdf" TargetMode="External"/><Relationship Id="rId2" Type="http://schemas.openxmlformats.org/officeDocument/2006/relationships/hyperlink" Target="https://www.ieee802.org/1/files/public/docs2025/as-draft-PAR-0125-v01.pdf" TargetMode="External"/><Relationship Id="rId1" Type="http://schemas.openxmlformats.org/officeDocument/2006/relationships/slideLayout" Target="../slideLayouts/slideLayout2.xml"/><Relationship Id="rId6" Type="http://schemas.openxmlformats.org/officeDocument/2006/relationships/hyperlink" Target="https://mentor.ieee.org/802.11/dcn/24/11-24-1600-03-0elc-csd-proposal-for-elc.docx" TargetMode="External"/><Relationship Id="rId5" Type="http://schemas.openxmlformats.org/officeDocument/2006/relationships/hyperlink" Target="https://mentor.ieee.org/802.11/dcn/25/11-25-0185-00-0elc-draft-p802-11br-par.pdf" TargetMode="External"/><Relationship Id="rId4" Type="http://schemas.openxmlformats.org/officeDocument/2006/relationships/hyperlink" Target="https://mentor.ieee.org/802-ec/dcn/25/ec-25-0021-00-LMSC-draft-ieee-p802-3dp-csd.pdf"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4/11-24-1815-00-0PAR-minutes-november-2024-session.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ec/dcn/25/ec-25-0020-00-LMSC-draft-ieee-p802-3dp-par.pdf" TargetMode="External"/><Relationship Id="rId2" Type="http://schemas.openxmlformats.org/officeDocument/2006/relationships/hyperlink" Target="https://www.ieee802.org/1/files/public/docs2025/as-draft-PAR-0125-v01.pdf" TargetMode="External"/><Relationship Id="rId1" Type="http://schemas.openxmlformats.org/officeDocument/2006/relationships/slideLayout" Target="../slideLayouts/slideLayout2.xml"/><Relationship Id="rId5" Type="http://schemas.openxmlformats.org/officeDocument/2006/relationships/hyperlink" Target="https://mentor.ieee.org/802.15/dcn/25/15-25-0054-01-0mag-par-for-802-15-4-2024-corrigendum-1.pdf" TargetMode="External"/><Relationship Id="rId4" Type="http://schemas.openxmlformats.org/officeDocument/2006/relationships/hyperlink" Target="https://mentor.ieee.org/802-ec/dcn/25/ec-25-0021-00-LMSC-draft-ieee-p802-3dp-csd.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hyperlink" Target="https://ieee802.org/PARs.s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ec/dcn/25/ec-25-0020-00-LMSC-draft-ieee-p802-3dp-par.pdf" TargetMode="External"/><Relationship Id="rId7" Type="http://schemas.openxmlformats.org/officeDocument/2006/relationships/hyperlink" Target="https://mentor.ieee.org/802.15/dcn/25/15-25-0054-01-0mag-par-for-802-15-4-2024-corrigendum-1.pdf" TargetMode="External"/><Relationship Id="rId2" Type="http://schemas.openxmlformats.org/officeDocument/2006/relationships/hyperlink" Target="https://www.ieee802.org/1/files/public/docs2025/as-draft-PAR-0125-v01.pdf" TargetMode="External"/><Relationship Id="rId1" Type="http://schemas.openxmlformats.org/officeDocument/2006/relationships/slideLayout" Target="../slideLayouts/slideLayout2.xml"/><Relationship Id="rId6" Type="http://schemas.openxmlformats.org/officeDocument/2006/relationships/hyperlink" Target="https://mentor.ieee.org/802.11/dcn/24/11-24-1600-03-0elc-csd-proposal-for-elc.docx" TargetMode="External"/><Relationship Id="rId5" Type="http://schemas.openxmlformats.org/officeDocument/2006/relationships/hyperlink" Target="https://mentor.ieee.org/802.11/dcn/25/11-25-0185-00-0elc-draft-p802-11br-par.pdf" TargetMode="External"/><Relationship Id="rId4" Type="http://schemas.openxmlformats.org/officeDocument/2006/relationships/hyperlink" Target="https://mentor.ieee.org/802-ec/dcn/25/ec-25-0021-00-LMSC-draft-ieee-p802-3dp-csd.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24/11-24-1815-00-0PAR-minutes-november-2024-session.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cvent.me/q5le5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PAR Review SC - Mtg Agenda and Comment slides - 2025 March - Atlanta</a:t>
            </a:r>
            <a:endParaRPr lang="en-GB" dirty="0">
              <a:latin typeface="Times New Roman" panose="02020603050405020304" pitchFamily="18" charset="0"/>
              <a:cs typeface="Times New Roman" panose="02020603050405020304" pitchFamily="18" charset="0"/>
            </a:endParaRPr>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2025-03-10</a:t>
            </a:r>
          </a:p>
        </p:txBody>
      </p:sp>
      <p:sp>
        <p:nvSpPr>
          <p:cNvPr id="6" name="Date Placeholder 3"/>
          <p:cNvSpPr>
            <a:spLocks noGrp="1"/>
          </p:cNvSpPr>
          <p:nvPr>
            <p:ph type="dt" idx="10"/>
          </p:nvPr>
        </p:nvSpPr>
        <p:spPr/>
        <p:txBody>
          <a:bodyPr/>
          <a:lstStyle/>
          <a:p>
            <a:r>
              <a:rPr lang="en-US"/>
              <a:t>March 2025</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name="Document" r:id="rId3" imgW="8289564" imgH="2521714" progId="Word.Document.8">
                  <p:embed/>
                </p:oleObj>
              </mc:Choice>
              <mc:Fallback>
                <p:oleObj name="Document" r:id="rId3" imgW="8289564" imgH="2521714" progId="Word.Document.8">
                  <p:embed/>
                  <p:pic>
                    <p:nvPicPr>
                      <p:cNvPr id="3075" name="Object 3"/>
                      <p:cNvPicPr>
                        <a:picLocks noChangeAspect="1" noChangeArrowheads="1"/>
                      </p:cNvPicPr>
                      <p:nvPr/>
                    </p:nvPicPr>
                    <p:blipFill>
                      <a:blip r:embed="rId4"/>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2025</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2" y="1484784"/>
            <a:ext cx="10475382" cy="4896544"/>
          </a:xfrm>
          <a:noFill/>
        </p:spPr>
        <p:txBody>
          <a:bodyPr/>
          <a:lstStyle/>
          <a:p>
            <a:r>
              <a:rPr lang="en-US" b="1" dirty="0"/>
              <a:t>IEEE LMSC 802 policies and procedures/operations manual</a:t>
            </a:r>
          </a:p>
          <a:p>
            <a:pPr>
              <a:buFont typeface="Arial" panose="020B0604020202020204" pitchFamily="34" charset="0"/>
              <a:buChar char="•"/>
            </a:pPr>
            <a:r>
              <a:rPr lang="en-US" dirty="0">
                <a:hlinkClick r:id="rId3"/>
              </a:rPr>
              <a:t>IEEE 802 Policies &amp; Procedures</a:t>
            </a:r>
            <a:r>
              <a:rPr lang="en-US" dirty="0"/>
              <a:t> (link to </a:t>
            </a:r>
            <a:r>
              <a:rPr lang="en-US" dirty="0" err="1"/>
              <a:t>AudCom</a:t>
            </a:r>
            <a:r>
              <a:rPr lang="en-US" dirty="0"/>
              <a:t>, approved by IEEE-SA Standards Board 22 May 2020)</a:t>
            </a:r>
          </a:p>
          <a:p>
            <a:pPr>
              <a:buFont typeface="Arial" panose="020B0604020202020204" pitchFamily="34" charset="0"/>
              <a:buChar char="•"/>
            </a:pPr>
            <a:r>
              <a:rPr lang="en-US" dirty="0">
                <a:hlinkClick r:id="rId4"/>
              </a:rPr>
              <a:t>IEEE 802 Operations Manual</a:t>
            </a:r>
            <a:r>
              <a:rPr lang="en-US" dirty="0"/>
              <a:t>, v26, effective 17 March 2023</a:t>
            </a:r>
          </a:p>
          <a:p>
            <a:pPr marL="742950" lvl="1" indent="-285750">
              <a:buFont typeface="Arial" panose="020B0604020202020204" pitchFamily="34" charset="0"/>
              <a:buChar char="•"/>
            </a:pPr>
            <a:r>
              <a:rPr lang="en-US" dirty="0"/>
              <a:t>Criteria for Standards Development (CSD) in </a:t>
            </a:r>
            <a:r>
              <a:rPr lang="en-US" dirty="0">
                <a:hlinkClick r:id="rId5"/>
              </a:rPr>
              <a:t>Word 97/2000/XP format</a:t>
            </a:r>
            <a:r>
              <a:rPr lang="en-US" dirty="0"/>
              <a:t> </a:t>
            </a:r>
            <a:r>
              <a:rPr lang="en-US" i="1" dirty="0"/>
              <a:t>(revision 1, last updated 31 August 2020)</a:t>
            </a:r>
            <a:r>
              <a:rPr lang="en-US" dirty="0"/>
              <a:t>.</a:t>
            </a:r>
          </a:p>
          <a:p>
            <a:pPr>
              <a:buFont typeface="Arial" panose="020B0604020202020204" pitchFamily="34" charset="0"/>
              <a:buChar char="•"/>
            </a:pPr>
            <a:r>
              <a:rPr lang="en-US" dirty="0">
                <a:hlinkClick r:id="rId6"/>
              </a:rPr>
              <a:t>IEEE 802 Working Group Policies and Procedures</a:t>
            </a:r>
            <a:r>
              <a:rPr lang="en-US" dirty="0"/>
              <a:t> v25, effective 15 July 2022.</a:t>
            </a:r>
          </a:p>
          <a:p>
            <a:pPr>
              <a:buFont typeface="Arial" panose="020B0604020202020204" pitchFamily="34" charset="0"/>
              <a:buChar char="•"/>
            </a:pPr>
            <a:r>
              <a:rPr lang="en-US" dirty="0">
                <a:hlinkClick r:id="rId7"/>
              </a:rPr>
              <a:t>IEEE 802 LMSC Chair's Guidelines</a:t>
            </a:r>
            <a:r>
              <a:rPr lang="en-US" dirty="0"/>
              <a:t>, v37, effective 17 November 2023</a:t>
            </a:r>
          </a:p>
          <a:p>
            <a:pPr algn="l">
              <a:buFont typeface="Arial" panose="020B0604020202020204" pitchFamily="34" charset="0"/>
              <a:buChar char="•"/>
            </a:pPr>
            <a:r>
              <a:rPr lang="en-US" b="1" i="0" dirty="0">
                <a:solidFill>
                  <a:srgbClr val="000000"/>
                </a:solidFill>
                <a:effectLst/>
              </a:rPr>
              <a:t>IEEE Participant Behavior - Individual Method</a:t>
            </a:r>
            <a:endParaRPr lang="en-US" b="0" i="0" dirty="0">
              <a:solidFill>
                <a:srgbClr val="000000"/>
              </a:solidFill>
              <a:effectLst/>
            </a:endParaRPr>
          </a:p>
          <a:p>
            <a:pPr marL="742950" lvl="1" indent="-285750" algn="l">
              <a:buFont typeface="Arial" panose="020B0604020202020204" pitchFamily="34" charset="0"/>
              <a:buChar char="•"/>
            </a:pPr>
            <a:r>
              <a:rPr lang="en-US" b="0" i="0" dirty="0">
                <a:solidFill>
                  <a:srgbClr val="000000"/>
                </a:solidFill>
                <a:effectLst/>
                <a:hlinkClick r:id="rId8"/>
              </a:rPr>
              <a:t>Slide detailing appropriate participant behavior</a:t>
            </a:r>
            <a:r>
              <a:rPr lang="en-US" b="0" i="0" dirty="0">
                <a:solidFill>
                  <a:srgbClr val="000000"/>
                </a:solidFill>
                <a:effectLst/>
              </a:rPr>
              <a:t> (PDF).</a:t>
            </a:r>
          </a:p>
          <a:p>
            <a:r>
              <a:rPr lang="en-US" dirty="0"/>
              <a:t>Policies and Procedures hierarchy</a:t>
            </a:r>
            <a:r>
              <a:rPr lang="en-US" sz="1600" dirty="0"/>
              <a:t>: </a:t>
            </a:r>
            <a:r>
              <a:rPr lang="en-US" sz="1600" b="0" dirty="0">
                <a:hlinkClick r:id="rId9"/>
              </a:rPr>
              <a:t>http://www.ieee802.org/11/Rules/rules.shtml</a:t>
            </a:r>
            <a:endParaRPr lang="en-US" sz="1600" b="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2025</a:t>
            </a:r>
          </a:p>
        </p:txBody>
      </p:sp>
    </p:spTree>
    <p:extLst>
      <p:ext uri="{BB962C8B-B14F-4D97-AF65-F5344CB8AC3E}">
        <p14:creationId xmlns:p14="http://schemas.microsoft.com/office/powerpoint/2010/main" val="233286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19 July 2024): </a:t>
            </a:r>
          </a:p>
          <a:p>
            <a:r>
              <a:rPr lang="en-US" dirty="0"/>
              <a:t>	802-11-22/1638r4:</a:t>
            </a:r>
          </a:p>
          <a:p>
            <a:pPr lvl="1"/>
            <a:r>
              <a:rPr lang="en-US" altLang="en-US" dirty="0">
                <a:hlinkClick r:id="rId3"/>
              </a:rPr>
              <a:t>https://mentor.ieee.org/802.11/dcn/22/11-22-1638-04-0000-802-11-operations-manual.docx</a:t>
            </a:r>
            <a:r>
              <a:rPr lang="en-US" altLang="en-US" dirty="0"/>
              <a:t> </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2025</a:t>
            </a:r>
          </a:p>
        </p:txBody>
      </p:sp>
    </p:spTree>
    <p:extLst>
      <p:ext uri="{BB962C8B-B14F-4D97-AF65-F5344CB8AC3E}">
        <p14:creationId xmlns:p14="http://schemas.microsoft.com/office/powerpoint/2010/main" val="925929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798981"/>
          </a:xfrm>
        </p:spPr>
        <p:txBody>
          <a:bodyPr/>
          <a:lstStyle/>
          <a:p>
            <a:r>
              <a:rPr lang="en-US" sz="2400" dirty="0"/>
              <a:t>IEEE 802 PARs &amp; ICAIDs under consideration</a:t>
            </a:r>
            <a:br>
              <a:rPr lang="en-US" sz="2400" dirty="0"/>
            </a:br>
            <a:r>
              <a:rPr lang="en-US" sz="2400" dirty="0"/>
              <a:t>for 2025 March IEEE 802 Mixed-mode Plenary</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March 2025</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700808"/>
            <a:ext cx="10547392" cy="4630591"/>
          </a:xfrm>
        </p:spPr>
        <p:txBody>
          <a:bodyPr/>
          <a:lstStyle/>
          <a:p>
            <a:pPr algn="l"/>
            <a:r>
              <a:rPr lang="en-US" sz="2000" b="1" i="0" dirty="0">
                <a:solidFill>
                  <a:srgbClr val="000000"/>
                </a:solidFill>
                <a:effectLst/>
                <a:latin typeface="Times New Roman" panose="02020603050405020304" pitchFamily="18" charset="0"/>
              </a:rPr>
              <a:t>Mar 10-15, 2025 Atlanta, Georgia, USA</a:t>
            </a: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P802.1AS - Standard - timing and Synchronization for Time-Sensitive Applications - Revision to IEEE Standard 802.1AS-2020, </a:t>
            </a:r>
            <a:r>
              <a:rPr lang="en-US" sz="2000" b="0" i="0" dirty="0">
                <a:solidFill>
                  <a:srgbClr val="000000"/>
                </a:solidFill>
                <a:effectLst/>
                <a:latin typeface="Times New Roman" panose="02020603050405020304" pitchFamily="18" charset="0"/>
                <a:hlinkClick r:id="rId2"/>
              </a:rPr>
              <a:t>PAR</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P802.3dp - Amendment - Cabling Restrictions for Single Pair Power over Ethernet (</a:t>
            </a:r>
            <a:r>
              <a:rPr lang="en-US" sz="2000" b="0" i="0" dirty="0" err="1">
                <a:solidFill>
                  <a:srgbClr val="000000"/>
                </a:solidFill>
                <a:effectLst/>
                <a:latin typeface="Times New Roman" panose="02020603050405020304" pitchFamily="18" charset="0"/>
              </a:rPr>
              <a:t>SPoE</a:t>
            </a:r>
            <a:r>
              <a:rPr lang="en-US" sz="2000" b="0" i="0" dirty="0">
                <a:solidFill>
                  <a:srgbClr val="000000"/>
                </a:solidFill>
                <a:effectLst/>
                <a:latin typeface="Times New Roman" panose="02020603050405020304" pitchFamily="18" charset="0"/>
              </a:rPr>
              <a:t>), </a:t>
            </a:r>
            <a:r>
              <a:rPr lang="en-US" sz="2000" b="0" i="0" dirty="0">
                <a:solidFill>
                  <a:srgbClr val="000000"/>
                </a:solidFill>
                <a:effectLst/>
                <a:latin typeface="Times New Roman" panose="02020603050405020304" pitchFamily="18" charset="0"/>
                <a:hlinkClick r:id="rId3"/>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4"/>
              </a:rPr>
              <a:t>CSD</a:t>
            </a:r>
            <a:endParaRPr lang="en-US" sz="2000" b="0" i="0"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strike="sngStrike" dirty="0">
                <a:solidFill>
                  <a:srgbClr val="000000"/>
                </a:solidFill>
                <a:effectLst/>
                <a:latin typeface="Times New Roman" panose="02020603050405020304" pitchFamily="18" charset="0"/>
              </a:rPr>
              <a:t>P802.11br - Amendment - Enhanced Light Communications, </a:t>
            </a:r>
            <a:r>
              <a:rPr lang="en-US" sz="2000" b="0" i="0" strike="sngStrike" dirty="0">
                <a:solidFill>
                  <a:srgbClr val="000000"/>
                </a:solidFill>
                <a:effectLst/>
                <a:latin typeface="Times New Roman" panose="02020603050405020304" pitchFamily="18" charset="0"/>
                <a:hlinkClick r:id="rId5"/>
              </a:rPr>
              <a:t>PAR</a:t>
            </a:r>
            <a:r>
              <a:rPr lang="en-US" sz="2000" b="0" i="0" strike="sngStrike" dirty="0">
                <a:solidFill>
                  <a:srgbClr val="000000"/>
                </a:solidFill>
                <a:effectLst/>
                <a:latin typeface="Times New Roman" panose="02020603050405020304" pitchFamily="18" charset="0"/>
              </a:rPr>
              <a:t> and </a:t>
            </a:r>
            <a:r>
              <a:rPr lang="en-US" sz="2000" b="0" i="0" strike="sngStrike" dirty="0">
                <a:solidFill>
                  <a:srgbClr val="000000"/>
                </a:solidFill>
                <a:effectLst/>
                <a:latin typeface="Times New Roman" panose="02020603050405020304" pitchFamily="18" charset="0"/>
                <a:hlinkClick r:id="rId6"/>
              </a:rPr>
              <a:t>CSD</a:t>
            </a:r>
            <a:endParaRPr lang="en-US" sz="2000" b="0" i="0" strike="sngStrike" dirty="0">
              <a:solidFill>
                <a:srgbClr val="000000"/>
              </a:solidFill>
              <a:effectLst/>
              <a:latin typeface="Times New Roman" panose="02020603050405020304" pitchFamily="18" charset="0"/>
            </a:endParaRPr>
          </a:p>
          <a:p>
            <a:pPr algn="l">
              <a:buFont typeface="Arial" panose="020B0604020202020204" pitchFamily="34" charset="0"/>
              <a:buChar char="•"/>
            </a:pPr>
            <a:r>
              <a:rPr lang="en-US" sz="2000" b="0" i="0" dirty="0">
                <a:solidFill>
                  <a:srgbClr val="000000"/>
                </a:solidFill>
                <a:effectLst/>
                <a:latin typeface="Times New Roman" panose="02020603050405020304" pitchFamily="18" charset="0"/>
              </a:rPr>
              <a:t>P802.15 - Standard  for Low Rate Wireless Networks - Corrigendum to IEEE Standard 802.15.4-2024, </a:t>
            </a:r>
            <a:r>
              <a:rPr lang="en-US" sz="2000" b="0" i="0" dirty="0">
                <a:solidFill>
                  <a:srgbClr val="000000"/>
                </a:solidFill>
                <a:effectLst/>
                <a:latin typeface="Times New Roman" panose="02020603050405020304" pitchFamily="18" charset="0"/>
                <a:hlinkClick r:id="rId7"/>
              </a:rPr>
              <a:t>PAR</a:t>
            </a:r>
            <a:endParaRPr lang="en-US" sz="2000" b="0" i="0" dirty="0">
              <a:solidFill>
                <a:srgbClr val="000000"/>
              </a:solidFill>
              <a:effectLst/>
              <a:latin typeface="Times New Roman" panose="02020603050405020304" pitchFamily="18" charset="0"/>
            </a:endParaRPr>
          </a:p>
          <a:p>
            <a:br>
              <a:rPr lang="en-US" sz="1000" dirty="0"/>
            </a:br>
            <a:endParaRPr lang="en-US" sz="1100" dirty="0"/>
          </a:p>
          <a:p>
            <a:r>
              <a:rPr lang="en-US" altLang="en-US" sz="1800" dirty="0"/>
              <a:t>Review 3 PARs from other 802 WGs on Monday 13:30-15:30 and then post feedback to 802 LMSC Reflector by Tuesday 18:30.</a:t>
            </a:r>
          </a:p>
          <a:p>
            <a:r>
              <a:rPr lang="en-US" altLang="en-US" sz="1800" dirty="0"/>
              <a:t>Feedback to be reviewed on Thursda</a:t>
            </a:r>
            <a:r>
              <a:rPr lang="en-US" sz="1800" dirty="0"/>
              <a:t>y, </a:t>
            </a:r>
            <a:r>
              <a:rPr lang="en-US" altLang="en-US" sz="1800" dirty="0"/>
              <a:t>10:30-12:30 ET</a:t>
            </a:r>
            <a:endParaRPr lang="en-US" sz="1800" dirty="0"/>
          </a:p>
        </p:txBody>
      </p:sp>
    </p:spTree>
    <p:extLst>
      <p:ext uri="{BB962C8B-B14F-4D97-AF65-F5344CB8AC3E}">
        <p14:creationId xmlns:p14="http://schemas.microsoft.com/office/powerpoint/2010/main" val="2099305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March 10 and 13, 2025</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92500" lnSpcReduction="10000"/>
          </a:bodyPr>
          <a:lstStyle/>
          <a:p>
            <a:pPr marL="0" indent="0"/>
            <a:r>
              <a:rPr lang="en-US" dirty="0"/>
              <a:t>Agenda:</a:t>
            </a:r>
          </a:p>
          <a:p>
            <a:pPr marL="0" indent="0"/>
            <a:r>
              <a:rPr lang="en-US" dirty="0"/>
              <a:t>Monday 10 March 2025 13:30-15:30 EDT</a:t>
            </a:r>
          </a:p>
          <a:p>
            <a:pPr marL="1257300" lvl="2" indent="-457200">
              <a:buFont typeface="+mj-lt"/>
              <a:buAutoNum type="arabicPeriod"/>
            </a:pPr>
            <a:r>
              <a:rPr lang="en-US" sz="2000" dirty="0"/>
              <a:t>Welcome – Review Policies and Procedures slides.</a:t>
            </a:r>
          </a:p>
          <a:p>
            <a:pPr marL="1257300" lvl="2" indent="-457200">
              <a:buFont typeface="+mj-lt"/>
              <a:buAutoNum type="arabicPeriod"/>
            </a:pPr>
            <a:r>
              <a:rPr lang="en-US" sz="2000" dirty="0"/>
              <a:t>Approve Previous Minutes </a:t>
            </a:r>
          </a:p>
          <a:p>
            <a:pPr marL="1257300" lvl="2" indent="-457200">
              <a:buFont typeface="+mj-lt"/>
              <a:buAutoNum type="arabicPeriod"/>
            </a:pPr>
            <a:r>
              <a:rPr lang="en-US" sz="2000" dirty="0"/>
              <a:t>Determine order of review</a:t>
            </a:r>
          </a:p>
          <a:p>
            <a:pPr marL="1257300" lvl="2" indent="-457200">
              <a:buFont typeface="+mj-lt"/>
              <a:buAutoNum type="arabicPeriod"/>
            </a:pPr>
            <a:r>
              <a:rPr lang="en-US" sz="2000" dirty="0"/>
              <a:t>Review PARs/CSD posted for review this Plenary.</a:t>
            </a:r>
          </a:p>
          <a:p>
            <a:pPr marL="1257300" lvl="2" indent="-457200">
              <a:buFont typeface="+mj-lt"/>
              <a:buAutoNum type="arabicPeriod"/>
            </a:pPr>
            <a:r>
              <a:rPr lang="en-US" sz="2000" dirty="0"/>
              <a:t>Post Feedback to 802 EC Reflector by 11 March 2025, 6:30 pm ET</a:t>
            </a:r>
          </a:p>
          <a:p>
            <a:pPr marL="1257300" lvl="2" indent="-457200">
              <a:buFont typeface="+mj-lt"/>
              <a:buAutoNum type="arabicPeriod"/>
            </a:pPr>
            <a:r>
              <a:rPr lang="en-US" sz="2000" dirty="0"/>
              <a:t>Recess</a:t>
            </a:r>
            <a:endParaRPr lang="en-US" sz="2000" u="sng" dirty="0"/>
          </a:p>
          <a:p>
            <a:pPr marL="857250" lvl="1" indent="-457200">
              <a:buFont typeface="+mj-lt"/>
              <a:buAutoNum type="arabicPeriod"/>
            </a:pPr>
            <a:endParaRPr lang="en-US" u="sng" dirty="0"/>
          </a:p>
          <a:p>
            <a:pPr marL="0" indent="0"/>
            <a:r>
              <a:rPr lang="en-US" dirty="0"/>
              <a:t>Thursday 13 March 2025- 10:30-12:30 EDT</a:t>
            </a:r>
            <a:endParaRPr lang="en-US" b="0" dirty="0"/>
          </a:p>
          <a:p>
            <a:pPr marL="800100" lvl="2" indent="0"/>
            <a:r>
              <a:rPr lang="en-US" b="0" dirty="0"/>
              <a:t>	</a:t>
            </a:r>
            <a:r>
              <a:rPr lang="en-US" sz="1600" b="0" dirty="0"/>
              <a:t>1. Review Responses</a:t>
            </a:r>
          </a:p>
          <a:p>
            <a:pPr marL="800100" lvl="2" indent="0"/>
            <a:r>
              <a:rPr lang="en-US" sz="1600" b="0" dirty="0"/>
              <a:t>	2. Provide any required feedback to WG (email)</a:t>
            </a:r>
          </a:p>
          <a:p>
            <a:pPr marL="800100" lvl="2" indent="0"/>
            <a:r>
              <a:rPr lang="en-US" sz="1600" b="0" dirty="0"/>
              <a:t>	3. Adjourn</a:t>
            </a:r>
          </a:p>
        </p:txBody>
      </p:sp>
      <p:sp>
        <p:nvSpPr>
          <p:cNvPr id="6" name="Date Placeholder 5"/>
          <p:cNvSpPr>
            <a:spLocks noGrp="1"/>
          </p:cNvSpPr>
          <p:nvPr>
            <p:ph type="dt" idx="10"/>
          </p:nvPr>
        </p:nvSpPr>
        <p:spPr/>
        <p:txBody>
          <a:bodyPr/>
          <a:lstStyle/>
          <a:p>
            <a:r>
              <a:rPr lang="en-US"/>
              <a:t>March 2025</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9B48-724F-44AC-933A-C1D772F30F06}"/>
              </a:ext>
            </a:extLst>
          </p:cNvPr>
          <p:cNvSpPr>
            <a:spLocks noGrp="1"/>
          </p:cNvSpPr>
          <p:nvPr>
            <p:ph type="title"/>
          </p:nvPr>
        </p:nvSpPr>
        <p:spPr>
          <a:xfrm>
            <a:off x="914402" y="685803"/>
            <a:ext cx="10361084" cy="654965"/>
          </a:xfrm>
        </p:spPr>
        <p:txBody>
          <a:bodyPr/>
          <a:lstStyle/>
          <a:p>
            <a:r>
              <a:rPr lang="en-US" sz="2800" dirty="0"/>
              <a:t>Motion to approve Previous Minutes</a:t>
            </a:r>
          </a:p>
        </p:txBody>
      </p:sp>
      <p:sp>
        <p:nvSpPr>
          <p:cNvPr id="3" name="Content Placeholder 2">
            <a:extLst>
              <a:ext uri="{FF2B5EF4-FFF2-40B4-BE49-F238E27FC236}">
                <a16:creationId xmlns:a16="http://schemas.microsoft.com/office/drawing/2014/main" id="{58F48A77-6149-4095-9848-28A693C82088}"/>
              </a:ext>
            </a:extLst>
          </p:cNvPr>
          <p:cNvSpPr>
            <a:spLocks noGrp="1"/>
          </p:cNvSpPr>
          <p:nvPr>
            <p:ph idx="1"/>
          </p:nvPr>
        </p:nvSpPr>
        <p:spPr/>
        <p:txBody>
          <a:bodyPr/>
          <a:lstStyle/>
          <a:p>
            <a:r>
              <a:rPr lang="en-US" sz="2000" b="1" dirty="0"/>
              <a:t>Move to approve the minutes from </a:t>
            </a:r>
            <a:r>
              <a:rPr lang="en-US" sz="2000" dirty="0"/>
              <a:t>November </a:t>
            </a:r>
            <a:r>
              <a:rPr lang="en-US" sz="2000" b="1" dirty="0"/>
              <a:t>2024 in document  11-24/1815r0: </a:t>
            </a:r>
            <a:r>
              <a:rPr lang="en-US" sz="2000" b="1" dirty="0">
                <a:hlinkClick r:id="rId2"/>
              </a:rPr>
              <a:t>https://mentor.ieee.org/802.11/dcn/24/11-24-1815-00-0PAR-minutes-november-2024-session.docx</a:t>
            </a:r>
            <a:r>
              <a:rPr lang="en-US" sz="2000" b="1" dirty="0"/>
              <a:t> </a:t>
            </a:r>
            <a:endParaRPr lang="en-US" sz="2000" dirty="0"/>
          </a:p>
          <a:p>
            <a:r>
              <a:rPr lang="en-US" sz="2000" dirty="0"/>
              <a:t>Moved: Michael Montemurro</a:t>
            </a:r>
          </a:p>
          <a:p>
            <a:r>
              <a:rPr lang="en-US" sz="2000" dirty="0"/>
              <a:t>2</a:t>
            </a:r>
            <a:r>
              <a:rPr lang="en-US" sz="2000" baseline="30000" dirty="0"/>
              <a:t>nd</a:t>
            </a:r>
            <a:r>
              <a:rPr lang="en-US" sz="2000" dirty="0"/>
              <a:t>:</a:t>
            </a:r>
          </a:p>
          <a:p>
            <a:r>
              <a:rPr lang="en-US" sz="2000" dirty="0"/>
              <a:t>Results:</a:t>
            </a:r>
            <a:endParaRPr lang="en-US" dirty="0"/>
          </a:p>
        </p:txBody>
      </p:sp>
      <p:sp>
        <p:nvSpPr>
          <p:cNvPr id="4" name="Date Placeholder 3">
            <a:extLst>
              <a:ext uri="{FF2B5EF4-FFF2-40B4-BE49-F238E27FC236}">
                <a16:creationId xmlns:a16="http://schemas.microsoft.com/office/drawing/2014/main" id="{2F4099CA-8337-48FF-9415-776BA80408E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March 2025</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5521205-D607-4B1A-8F09-17C0A4C0558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7977B1C8-1CEA-4903-9610-B1E925DF489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866284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121F3-9014-44AB-B201-8F2267DE1296}"/>
              </a:ext>
            </a:extLst>
          </p:cNvPr>
          <p:cNvSpPr>
            <a:spLocks noGrp="1"/>
          </p:cNvSpPr>
          <p:nvPr>
            <p:ph type="title"/>
          </p:nvPr>
        </p:nvSpPr>
        <p:spPr>
          <a:xfrm>
            <a:off x="914402" y="685803"/>
            <a:ext cx="10361084" cy="438941"/>
          </a:xfrm>
        </p:spPr>
        <p:txBody>
          <a:bodyPr/>
          <a:lstStyle/>
          <a:p>
            <a:r>
              <a:rPr lang="en-US" dirty="0"/>
              <a:t>Proposed Order to consider:</a:t>
            </a:r>
          </a:p>
        </p:txBody>
      </p:sp>
      <p:sp>
        <p:nvSpPr>
          <p:cNvPr id="4" name="Date Placeholder 3">
            <a:extLst>
              <a:ext uri="{FF2B5EF4-FFF2-40B4-BE49-F238E27FC236}">
                <a16:creationId xmlns:a16="http://schemas.microsoft.com/office/drawing/2014/main" id="{A6580590-2951-4A3A-AF5A-A77F31A22704}"/>
              </a:ext>
            </a:extLst>
          </p:cNvPr>
          <p:cNvSpPr>
            <a:spLocks noGrp="1"/>
          </p:cNvSpPr>
          <p:nvPr>
            <p:ph type="dt" idx="10"/>
          </p:nvPr>
        </p:nvSpPr>
        <p:spPr/>
        <p:txBody>
          <a:bodyPr/>
          <a:lstStyle/>
          <a:p>
            <a:r>
              <a:rPr lang="en-US"/>
              <a:t>March 2025</a:t>
            </a:r>
            <a:endParaRPr lang="en-GB" dirty="0"/>
          </a:p>
        </p:txBody>
      </p:sp>
      <p:sp>
        <p:nvSpPr>
          <p:cNvPr id="5" name="Footer Placeholder 4">
            <a:extLst>
              <a:ext uri="{FF2B5EF4-FFF2-40B4-BE49-F238E27FC236}">
                <a16:creationId xmlns:a16="http://schemas.microsoft.com/office/drawing/2014/main" id="{1C7D61F8-E820-4CDD-94CA-5A40630002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1D3143B-4761-4BA3-92BC-111716E04C0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8" name="Rectangle 2">
            <a:extLst>
              <a:ext uri="{FF2B5EF4-FFF2-40B4-BE49-F238E27FC236}">
                <a16:creationId xmlns:a16="http://schemas.microsoft.com/office/drawing/2014/main" id="{B2EE2183-289E-0BB1-688B-4D6393839DD6}"/>
              </a:ext>
            </a:extLst>
          </p:cNvPr>
          <p:cNvSpPr>
            <a:spLocks noGrp="1" noChangeArrowheads="1"/>
          </p:cNvSpPr>
          <p:nvPr>
            <p:ph idx="1"/>
          </p:nvPr>
        </p:nvSpPr>
        <p:spPr bwMode="auto">
          <a:xfrm>
            <a:off x="914402" y="1697469"/>
            <a:ext cx="10361083" cy="29084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457200" indent="-457200" algn="l">
              <a:buFont typeface="+mj-lt"/>
              <a:buAutoNum type="arabicParenR"/>
            </a:pPr>
            <a:r>
              <a:rPr lang="en-US" b="0" i="0" dirty="0">
                <a:solidFill>
                  <a:srgbClr val="000000"/>
                </a:solidFill>
                <a:effectLst/>
                <a:latin typeface="Times New Roman" panose="02020603050405020304" pitchFamily="18" charset="0"/>
              </a:rPr>
              <a:t>P802.1AS - Standard - timing and Synchronization for Time-Sensitive Applications - Revision to IEEE Standard 802.1AS-2020, </a:t>
            </a:r>
            <a:r>
              <a:rPr lang="en-US" b="0" i="0" dirty="0">
                <a:solidFill>
                  <a:srgbClr val="000000"/>
                </a:solidFill>
                <a:effectLst/>
                <a:latin typeface="Times New Roman" panose="02020603050405020304" pitchFamily="18" charset="0"/>
                <a:hlinkClick r:id="rId2"/>
              </a:rPr>
              <a:t>PAR</a:t>
            </a:r>
            <a:endParaRPr lang="en-US" b="0" i="0" dirty="0">
              <a:solidFill>
                <a:srgbClr val="000000"/>
              </a:solidFill>
              <a:effectLst/>
              <a:latin typeface="Times New Roman" panose="02020603050405020304" pitchFamily="18" charset="0"/>
            </a:endParaRPr>
          </a:p>
          <a:p>
            <a:pPr marL="457200" indent="-457200" algn="l">
              <a:buFont typeface="+mj-lt"/>
              <a:buAutoNum type="arabicParenR"/>
            </a:pPr>
            <a:r>
              <a:rPr lang="en-US" b="0" i="0" dirty="0">
                <a:solidFill>
                  <a:srgbClr val="000000"/>
                </a:solidFill>
                <a:effectLst/>
                <a:latin typeface="Times New Roman" panose="02020603050405020304" pitchFamily="18" charset="0"/>
              </a:rPr>
              <a:t>P802.3dp - Amendment - Cabling Restrictions for Single Pair Power over Ethernet (</a:t>
            </a:r>
            <a:r>
              <a:rPr lang="en-US" b="0" i="0" dirty="0" err="1">
                <a:solidFill>
                  <a:srgbClr val="000000"/>
                </a:solidFill>
                <a:effectLst/>
                <a:latin typeface="Times New Roman" panose="02020603050405020304" pitchFamily="18" charset="0"/>
              </a:rPr>
              <a:t>SPoE</a:t>
            </a:r>
            <a:r>
              <a:rPr lang="en-US" b="0" i="0" dirty="0">
                <a:solidFill>
                  <a:srgbClr val="000000"/>
                </a:solidFill>
                <a:effectLst/>
                <a:latin typeface="Times New Roman" panose="02020603050405020304" pitchFamily="18" charset="0"/>
              </a:rPr>
              <a:t>), </a:t>
            </a:r>
            <a:r>
              <a:rPr lang="en-US" b="0" i="0" dirty="0">
                <a:solidFill>
                  <a:srgbClr val="000000"/>
                </a:solidFill>
                <a:effectLst/>
                <a:latin typeface="Times New Roman" panose="02020603050405020304" pitchFamily="18" charset="0"/>
                <a:hlinkClick r:id="rId3"/>
              </a:rPr>
              <a:t>PAR</a:t>
            </a:r>
            <a:r>
              <a:rPr lang="en-US" b="0" i="0" dirty="0">
                <a:solidFill>
                  <a:srgbClr val="000000"/>
                </a:solidFill>
                <a:effectLst/>
                <a:latin typeface="Times New Roman" panose="02020603050405020304" pitchFamily="18" charset="0"/>
              </a:rPr>
              <a:t> and </a:t>
            </a:r>
            <a:r>
              <a:rPr lang="en-US" b="0" i="0" dirty="0">
                <a:solidFill>
                  <a:srgbClr val="000000"/>
                </a:solidFill>
                <a:effectLst/>
                <a:latin typeface="Times New Roman" panose="02020603050405020304" pitchFamily="18" charset="0"/>
                <a:hlinkClick r:id="rId4"/>
              </a:rPr>
              <a:t>CSD</a:t>
            </a:r>
            <a:endParaRPr lang="en-US" b="0" i="0" dirty="0">
              <a:solidFill>
                <a:srgbClr val="000000"/>
              </a:solidFill>
              <a:effectLst/>
              <a:latin typeface="Times New Roman" panose="02020603050405020304" pitchFamily="18" charset="0"/>
            </a:endParaRPr>
          </a:p>
          <a:p>
            <a:pPr marL="457200" indent="-457200" algn="l">
              <a:buFont typeface="+mj-lt"/>
              <a:buAutoNum type="arabicParenR"/>
            </a:pPr>
            <a:r>
              <a:rPr lang="en-US" b="0" i="0" dirty="0">
                <a:solidFill>
                  <a:srgbClr val="000000"/>
                </a:solidFill>
                <a:effectLst/>
                <a:latin typeface="Times New Roman" panose="02020603050405020304" pitchFamily="18" charset="0"/>
              </a:rPr>
              <a:t>P802.15 - Standard  for Low Rate Wireless Networks - Corrigendum to IEEE Standard 802.15.4-2024, </a:t>
            </a:r>
            <a:r>
              <a:rPr lang="en-US" b="0" i="0" dirty="0">
                <a:solidFill>
                  <a:srgbClr val="000000"/>
                </a:solidFill>
                <a:effectLst/>
                <a:latin typeface="Times New Roman" panose="02020603050405020304" pitchFamily="18" charset="0"/>
                <a:hlinkClick r:id="rId5"/>
              </a:rPr>
              <a:t>PAR</a:t>
            </a:r>
            <a:endParaRPr lang="en-US" b="0" i="0" dirty="0">
              <a:solidFill>
                <a:srgbClr val="000000"/>
              </a:solidFill>
              <a:effectLst/>
              <a:latin typeface="Times New Roman" panose="02020603050405020304" pitchFamily="18" charset="0"/>
            </a:endParaRPr>
          </a:p>
          <a:p>
            <a:pPr marL="457200" indent="-457200">
              <a:buFont typeface="+mj-lt"/>
              <a:buAutoNum type="arabicParenR"/>
            </a:pPr>
            <a:endParaRPr lang="en-US" b="0" dirty="0"/>
          </a:p>
        </p:txBody>
      </p:sp>
    </p:spTree>
    <p:extLst>
      <p:ext uri="{BB962C8B-B14F-4D97-AF65-F5344CB8AC3E}">
        <p14:creationId xmlns:p14="http://schemas.microsoft.com/office/powerpoint/2010/main" val="3559692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SC Comments</a:t>
            </a:r>
            <a:endParaRPr lang="en-US" dirty="0"/>
          </a:p>
        </p:txBody>
      </p:sp>
      <p:sp>
        <p:nvSpPr>
          <p:cNvPr id="4" name="Date Placeholder 3"/>
          <p:cNvSpPr>
            <a:spLocks noGrp="1"/>
          </p:cNvSpPr>
          <p:nvPr>
            <p:ph type="dt" idx="10"/>
          </p:nvPr>
        </p:nvSpPr>
        <p:spPr/>
        <p:txBody>
          <a:bodyPr/>
          <a:lstStyle/>
          <a:p>
            <a:r>
              <a:rPr lang="en-US"/>
              <a:t>March 2025</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8315124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Snapshot Report to 802.11 closing plenary</a:t>
            </a:r>
          </a:p>
        </p:txBody>
      </p:sp>
      <p:sp>
        <p:nvSpPr>
          <p:cNvPr id="2" name="Text Placeholder 1"/>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a:t>March 2025</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18</a:t>
            </a:fld>
            <a:endParaRPr lang="en-GB"/>
          </a:p>
        </p:txBody>
      </p:sp>
    </p:spTree>
    <p:extLst>
      <p:ext uri="{BB962C8B-B14F-4D97-AF65-F5344CB8AC3E}">
        <p14:creationId xmlns:p14="http://schemas.microsoft.com/office/powerpoint/2010/main" val="16047104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3723C62-F503-4B28-A6CE-0E72B92714AF}"/>
              </a:ext>
            </a:extLst>
          </p:cNvPr>
          <p:cNvSpPr>
            <a:spLocks noGrp="1"/>
          </p:cNvSpPr>
          <p:nvPr>
            <p:ph type="title"/>
          </p:nvPr>
        </p:nvSpPr>
        <p:spPr>
          <a:xfrm>
            <a:off x="914402" y="685803"/>
            <a:ext cx="10361084" cy="726973"/>
          </a:xfrm>
        </p:spPr>
        <p:txBody>
          <a:bodyPr/>
          <a:lstStyle/>
          <a:p>
            <a:r>
              <a:rPr lang="en-US" sz="2400" dirty="0"/>
              <a:t>PAR Review SC </a:t>
            </a:r>
            <a:br>
              <a:rPr lang="en-US" sz="2400" dirty="0"/>
            </a:br>
            <a:r>
              <a:rPr lang="en-US" sz="2400" dirty="0"/>
              <a:t>Jon Rosdahl, Chair</a:t>
            </a:r>
          </a:p>
        </p:txBody>
      </p:sp>
      <p:sp>
        <p:nvSpPr>
          <p:cNvPr id="8" name="Content Placeholder 7">
            <a:extLst>
              <a:ext uri="{FF2B5EF4-FFF2-40B4-BE49-F238E27FC236}">
                <a16:creationId xmlns:a16="http://schemas.microsoft.com/office/drawing/2014/main" id="{CB46589D-B045-4F67-96F9-108FD0B249A7}"/>
              </a:ext>
            </a:extLst>
          </p:cNvPr>
          <p:cNvSpPr>
            <a:spLocks noGrp="1"/>
          </p:cNvSpPr>
          <p:nvPr>
            <p:ph idx="1"/>
          </p:nvPr>
        </p:nvSpPr>
        <p:spPr>
          <a:xfrm>
            <a:off x="914402" y="1628801"/>
            <a:ext cx="10361084" cy="4465614"/>
          </a:xfrm>
        </p:spPr>
        <p:txBody>
          <a:bodyPr/>
          <a:lstStyle/>
          <a:p>
            <a:pPr marL="285750" indent="-285750"/>
            <a:r>
              <a:rPr lang="en-US" sz="2000" dirty="0"/>
              <a:t>3 PARs and CSDs were considered on 10 March 2025 </a:t>
            </a:r>
            <a:r>
              <a:rPr lang="en-US" altLang="en-US" sz="2000" dirty="0"/>
              <a:t>13:30-15:30 </a:t>
            </a:r>
          </a:p>
          <a:p>
            <a:pPr marL="285750" indent="-285750"/>
            <a:r>
              <a:rPr lang="en-US" altLang="en-US" sz="2000" dirty="0"/>
              <a:t>	</a:t>
            </a:r>
            <a:r>
              <a:rPr lang="en-US" altLang="en-US" dirty="0"/>
              <a:t>See the list here: </a:t>
            </a:r>
            <a:r>
              <a:rPr lang="en-US" altLang="en-US" dirty="0">
                <a:hlinkClick r:id="rId3"/>
              </a:rPr>
              <a:t>https://ieee802.org/PARs.shtml</a:t>
            </a:r>
            <a:r>
              <a:rPr lang="en-US" altLang="en-US" dirty="0"/>
              <a:t> </a:t>
            </a:r>
          </a:p>
          <a:p>
            <a:pPr marL="685800" lvl="1"/>
            <a:r>
              <a:rPr lang="en-US" altLang="en-US" dirty="0"/>
              <a:t>Comments were posted to the EC reflector doc:</a:t>
            </a:r>
          </a:p>
          <a:p>
            <a:pPr marL="685800" lvl="1"/>
            <a:endParaRPr lang="en-US" altLang="en-US" dirty="0"/>
          </a:p>
          <a:p>
            <a:pPr marL="285750" indent="-285750"/>
            <a:r>
              <a:rPr lang="en-US" altLang="en-US" dirty="0"/>
              <a:t>Feedback from WGs was due Tuesday 11 March 2025</a:t>
            </a:r>
          </a:p>
          <a:p>
            <a:pPr marL="285750" indent="-285750"/>
            <a:endParaRPr lang="en-US" altLang="en-US" dirty="0"/>
          </a:p>
          <a:p>
            <a:pPr marL="285750" indent="-285750"/>
            <a:r>
              <a:rPr lang="en-US" altLang="en-US" dirty="0"/>
              <a:t>Feedback was reviewed on Thursda</a:t>
            </a:r>
            <a:r>
              <a:rPr lang="en-US" dirty="0"/>
              <a:t>y 13 March 2025 </a:t>
            </a:r>
            <a:r>
              <a:rPr lang="en-US" altLang="en-US" dirty="0"/>
              <a:t>10:30-12:30 PDT</a:t>
            </a:r>
          </a:p>
          <a:p>
            <a:pPr marL="285750" indent="-285750"/>
            <a:endParaRPr lang="en-US" dirty="0"/>
          </a:p>
          <a:p>
            <a:pPr marL="285750" indent="-285750"/>
            <a:r>
              <a:rPr lang="en-US" dirty="0"/>
              <a:t>A Final report was sent out prior to the Closing 802 EC Plenary Meeting.</a:t>
            </a:r>
          </a:p>
          <a:p>
            <a:pPr marL="285750" indent="-285750"/>
            <a:endParaRPr lang="en-US" dirty="0"/>
          </a:p>
        </p:txBody>
      </p:sp>
      <p:sp>
        <p:nvSpPr>
          <p:cNvPr id="4" name="Date Placeholder 3">
            <a:extLst>
              <a:ext uri="{FF2B5EF4-FFF2-40B4-BE49-F238E27FC236}">
                <a16:creationId xmlns:a16="http://schemas.microsoft.com/office/drawing/2014/main" id="{CFA74791-02E4-4161-A74F-E2C580C09359}"/>
              </a:ext>
            </a:extLst>
          </p:cNvPr>
          <p:cNvSpPr>
            <a:spLocks noGrp="1"/>
          </p:cNvSpPr>
          <p:nvPr>
            <p:ph type="dt" idx="10"/>
          </p:nvPr>
        </p:nvSpPr>
        <p:spPr/>
        <p:txBody>
          <a:bodyPr/>
          <a:lstStyle/>
          <a:p>
            <a:pPr>
              <a:defRPr/>
            </a:pPr>
            <a:r>
              <a:rPr lang="en-US">
                <a:solidFill>
                  <a:srgbClr val="000000"/>
                </a:solidFill>
              </a:rPr>
              <a:t>March 2025</a:t>
            </a:r>
            <a:endParaRPr lang="en-US" dirty="0">
              <a:solidFill>
                <a:srgbClr val="000000"/>
              </a:solidFill>
            </a:endParaRPr>
          </a:p>
        </p:txBody>
      </p:sp>
      <p:sp>
        <p:nvSpPr>
          <p:cNvPr id="5" name="Footer Placeholder 4">
            <a:extLst>
              <a:ext uri="{FF2B5EF4-FFF2-40B4-BE49-F238E27FC236}">
                <a16:creationId xmlns:a16="http://schemas.microsoft.com/office/drawing/2014/main" id="{9E179B68-B8DD-4D01-A19B-C60183D7375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1BACB44-535E-4B7C-96CE-D105B3096CD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19</a:t>
            </a:fld>
            <a:endParaRPr lang="en-US" altLang="en-US">
              <a:solidFill>
                <a:srgbClr val="000000"/>
              </a:solidFill>
            </a:endParaRPr>
          </a:p>
        </p:txBody>
      </p:sp>
    </p:spTree>
    <p:extLst>
      <p:ext uri="{BB962C8B-B14F-4D97-AF65-F5344CB8AC3E}">
        <p14:creationId xmlns:p14="http://schemas.microsoft.com/office/powerpoint/2010/main" val="2493126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883597"/>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pPr algn="l"/>
            <a:r>
              <a:rPr lang="en-US" sz="2000" b="1" i="0" dirty="0">
                <a:solidFill>
                  <a:srgbClr val="000000"/>
                </a:solidFill>
                <a:effectLst/>
                <a:latin typeface="Times New Roman" panose="02020603050405020304" pitchFamily="18" charset="0"/>
              </a:rPr>
              <a:t>Mar 10-15, 2025 Atlanta, Georgia, USA</a:t>
            </a:r>
          </a:p>
          <a:p>
            <a:pPr algn="l">
              <a:buFont typeface="Wingdings" panose="05000000000000000000" pitchFamily="2" charset="2"/>
              <a:buChar char="v"/>
            </a:pPr>
            <a:r>
              <a:rPr lang="en-US" sz="2000" b="0" i="0" dirty="0">
                <a:solidFill>
                  <a:srgbClr val="000000"/>
                </a:solidFill>
                <a:effectLst/>
                <a:latin typeface="Times New Roman" panose="02020603050405020304" pitchFamily="18" charset="0"/>
              </a:rPr>
              <a:t>P802.1AS - Standard - timing and Synchronization for Time-Sensitive Applications - Revision to IEEE Standard 802.1AS-2020, </a:t>
            </a:r>
            <a:r>
              <a:rPr lang="en-US" sz="2000" b="0" i="0" dirty="0">
                <a:solidFill>
                  <a:srgbClr val="000000"/>
                </a:solidFill>
                <a:effectLst/>
                <a:latin typeface="Times New Roman" panose="02020603050405020304" pitchFamily="18" charset="0"/>
                <a:hlinkClick r:id="rId2"/>
              </a:rPr>
              <a:t>PAR</a:t>
            </a:r>
            <a:endParaRPr lang="en-US" sz="2000" b="0" i="0" dirty="0">
              <a:solidFill>
                <a:srgbClr val="000000"/>
              </a:solidFill>
              <a:effectLst/>
              <a:latin typeface="Times New Roman" panose="02020603050405020304" pitchFamily="18" charset="0"/>
            </a:endParaRPr>
          </a:p>
          <a:p>
            <a:pPr algn="l">
              <a:buFont typeface="Wingdings" panose="05000000000000000000" pitchFamily="2" charset="2"/>
              <a:buChar char="v"/>
            </a:pPr>
            <a:r>
              <a:rPr lang="en-US" sz="2000" b="0" i="0" dirty="0">
                <a:solidFill>
                  <a:srgbClr val="000000"/>
                </a:solidFill>
                <a:effectLst/>
                <a:latin typeface="Times New Roman" panose="02020603050405020304" pitchFamily="18" charset="0"/>
              </a:rPr>
              <a:t>P802.3dp - Amendment - Cabling Restrictions for Single Pair Power over Ethernet (</a:t>
            </a:r>
            <a:r>
              <a:rPr lang="en-US" sz="2000" b="0" i="0" dirty="0" err="1">
                <a:solidFill>
                  <a:srgbClr val="000000"/>
                </a:solidFill>
                <a:effectLst/>
                <a:latin typeface="Times New Roman" panose="02020603050405020304" pitchFamily="18" charset="0"/>
              </a:rPr>
              <a:t>SPoE</a:t>
            </a:r>
            <a:r>
              <a:rPr lang="en-US" sz="2000" b="0" i="0" dirty="0">
                <a:solidFill>
                  <a:srgbClr val="000000"/>
                </a:solidFill>
                <a:effectLst/>
                <a:latin typeface="Times New Roman" panose="02020603050405020304" pitchFamily="18" charset="0"/>
              </a:rPr>
              <a:t>), </a:t>
            </a:r>
            <a:r>
              <a:rPr lang="en-US" sz="2000" b="0" i="0" dirty="0">
                <a:solidFill>
                  <a:srgbClr val="000000"/>
                </a:solidFill>
                <a:effectLst/>
                <a:latin typeface="Times New Roman" panose="02020603050405020304" pitchFamily="18" charset="0"/>
                <a:hlinkClick r:id="rId3"/>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4"/>
              </a:rPr>
              <a:t>CSD</a:t>
            </a:r>
            <a:endParaRPr lang="en-US" sz="2000" b="0" i="0" dirty="0">
              <a:solidFill>
                <a:srgbClr val="000000"/>
              </a:solidFill>
              <a:effectLst/>
              <a:latin typeface="Times New Roman" panose="02020603050405020304" pitchFamily="18" charset="0"/>
            </a:endParaRPr>
          </a:p>
          <a:p>
            <a:pPr algn="l">
              <a:buFont typeface="Courier New" panose="02070309020205020404" pitchFamily="49" charset="0"/>
              <a:buChar char="o"/>
            </a:pPr>
            <a:r>
              <a:rPr lang="en-US" sz="2000" b="0" i="0" dirty="0">
                <a:solidFill>
                  <a:srgbClr val="000000"/>
                </a:solidFill>
                <a:effectLst/>
                <a:latin typeface="Times New Roman" panose="02020603050405020304" pitchFamily="18" charset="0"/>
              </a:rPr>
              <a:t>P802.11br - Amendment - Enhanced Light Communications, </a:t>
            </a:r>
            <a:r>
              <a:rPr lang="en-US" sz="2000" b="0" i="0" dirty="0">
                <a:solidFill>
                  <a:srgbClr val="000000"/>
                </a:solidFill>
                <a:effectLst/>
                <a:latin typeface="Times New Roman" panose="02020603050405020304" pitchFamily="18" charset="0"/>
                <a:hlinkClick r:id="rId5"/>
              </a:rPr>
              <a:t>PAR</a:t>
            </a:r>
            <a:r>
              <a:rPr lang="en-US" sz="2000" b="0" i="0" dirty="0">
                <a:solidFill>
                  <a:srgbClr val="000000"/>
                </a:solidFill>
                <a:effectLst/>
                <a:latin typeface="Times New Roman" panose="02020603050405020304" pitchFamily="18" charset="0"/>
              </a:rPr>
              <a:t> and </a:t>
            </a:r>
            <a:r>
              <a:rPr lang="en-US" sz="2000" b="0" i="0" dirty="0">
                <a:solidFill>
                  <a:srgbClr val="000000"/>
                </a:solidFill>
                <a:effectLst/>
                <a:latin typeface="Times New Roman" panose="02020603050405020304" pitchFamily="18" charset="0"/>
                <a:hlinkClick r:id="rId6"/>
              </a:rPr>
              <a:t>CSD</a:t>
            </a:r>
            <a:endParaRPr lang="en-US" sz="2000" b="0" i="0" dirty="0">
              <a:solidFill>
                <a:srgbClr val="000000"/>
              </a:solidFill>
              <a:effectLst/>
              <a:latin typeface="Times New Roman" panose="02020603050405020304" pitchFamily="18" charset="0"/>
            </a:endParaRPr>
          </a:p>
          <a:p>
            <a:pPr algn="l">
              <a:buFont typeface="Wingdings" panose="05000000000000000000" pitchFamily="2" charset="2"/>
              <a:buChar char="v"/>
            </a:pPr>
            <a:r>
              <a:rPr lang="en-US" sz="2000" b="0" i="0" dirty="0">
                <a:solidFill>
                  <a:srgbClr val="000000"/>
                </a:solidFill>
                <a:effectLst/>
                <a:latin typeface="Times New Roman" panose="02020603050405020304" pitchFamily="18" charset="0"/>
              </a:rPr>
              <a:t>P802.15 - Standard  for Low Rate Wireless Networks - Corrigendum to IEEE Standard 802.15.4-2024, </a:t>
            </a:r>
            <a:r>
              <a:rPr lang="en-US" sz="2000" b="0" i="0" dirty="0">
                <a:solidFill>
                  <a:srgbClr val="000000"/>
                </a:solidFill>
                <a:effectLst/>
                <a:latin typeface="Times New Roman" panose="02020603050405020304" pitchFamily="18" charset="0"/>
                <a:hlinkClick r:id="rId7"/>
              </a:rPr>
              <a:t>PAR</a:t>
            </a:r>
            <a:endParaRPr lang="en-US" sz="2000" b="0" i="0" dirty="0">
              <a:solidFill>
                <a:srgbClr val="000000"/>
              </a:solidFill>
              <a:effectLst/>
              <a:latin typeface="Times New Roman" panose="02020603050405020304" pitchFamily="18" charset="0"/>
            </a:endParaRPr>
          </a:p>
          <a:p>
            <a:pPr marL="0" indent="0"/>
            <a:endParaRPr lang="en-US" sz="2000" dirty="0"/>
          </a:p>
          <a:p>
            <a:r>
              <a:rPr lang="en-US" altLang="en-US" sz="2000" dirty="0"/>
              <a:t>Review the 3 marked (4 dots) PARs on Monday 13:30-15:30 and then post feedback to 802 LMSC Reflector by Tuesday 18:30.</a:t>
            </a:r>
          </a:p>
          <a:p>
            <a:r>
              <a:rPr lang="en-US" altLang="en-US" sz="2000" dirty="0"/>
              <a:t>Feedback to be reviewed on Thursda</a:t>
            </a:r>
            <a:r>
              <a:rPr lang="en-US" sz="2000" dirty="0"/>
              <a:t>y, </a:t>
            </a:r>
            <a:r>
              <a:rPr lang="en-US" altLang="en-US" sz="2000" dirty="0"/>
              <a:t>10:30-12:30 ET</a:t>
            </a:r>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March 2025</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March 2025</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20</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March 2025</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21</a:t>
            </a:fld>
            <a:endParaRPr lang="en-GB"/>
          </a:p>
        </p:txBody>
      </p:sp>
    </p:spTree>
    <p:extLst>
      <p:ext uri="{BB962C8B-B14F-4D97-AF65-F5344CB8AC3E}">
        <p14:creationId xmlns:p14="http://schemas.microsoft.com/office/powerpoint/2010/main" val="38833705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7F91B3A-9B93-4C96-ACC3-008910402BEF}"/>
              </a:ext>
            </a:extLst>
          </p:cNvPr>
          <p:cNvSpPr>
            <a:spLocks noGrp="1"/>
          </p:cNvSpPr>
          <p:nvPr>
            <p:ph type="title"/>
          </p:nvPr>
        </p:nvSpPr>
        <p:spPr>
          <a:xfrm>
            <a:off x="914402" y="685803"/>
            <a:ext cx="10361084" cy="654965"/>
          </a:xfrm>
        </p:spPr>
        <p:txBody>
          <a:bodyPr/>
          <a:lstStyle/>
          <a:p>
            <a:r>
              <a:rPr lang="en-US" dirty="0"/>
              <a:t>Final Report to 802.11</a:t>
            </a:r>
          </a:p>
        </p:txBody>
      </p:sp>
      <p:sp>
        <p:nvSpPr>
          <p:cNvPr id="8" name="Content Placeholder 7">
            <a:extLst>
              <a:ext uri="{FF2B5EF4-FFF2-40B4-BE49-F238E27FC236}">
                <a16:creationId xmlns:a16="http://schemas.microsoft.com/office/drawing/2014/main" id="{9E0431BB-C713-450C-90C3-EF5AFA8F2E34}"/>
              </a:ext>
            </a:extLst>
          </p:cNvPr>
          <p:cNvSpPr>
            <a:spLocks noGrp="1"/>
          </p:cNvSpPr>
          <p:nvPr>
            <p:ph idx="1"/>
          </p:nvPr>
        </p:nvSpPr>
        <p:spPr>
          <a:xfrm>
            <a:off x="914402" y="1340768"/>
            <a:ext cx="10361084" cy="4753647"/>
          </a:xfrm>
        </p:spPr>
        <p:txBody>
          <a:bodyPr/>
          <a:lstStyle/>
          <a:p>
            <a:r>
              <a:rPr lang="en-US" sz="2000" dirty="0"/>
              <a:t>After Reviewing the proposed PARs/CSDs that were available for the 2025 March IEEE 802 Plenary, the PAR Review SC made comments on x of the 3 PARs/CSDs.</a:t>
            </a:r>
          </a:p>
          <a:p>
            <a:endParaRPr lang="en-US" sz="2000" dirty="0"/>
          </a:p>
          <a:p>
            <a:r>
              <a:rPr lang="en-US" sz="2000" dirty="0"/>
              <a:t>The feedback on our Comments was generally positive and most of our changes were accepted or accepted with minor modification by the respective WG.  </a:t>
            </a:r>
          </a:p>
          <a:p>
            <a:endParaRPr lang="en-US" sz="2000" dirty="0"/>
          </a:p>
          <a:p>
            <a:r>
              <a:rPr lang="en-US" sz="2000" dirty="0"/>
              <a:t>Respectfully submitted </a:t>
            </a:r>
            <a:br>
              <a:rPr lang="en-US" sz="2000" dirty="0"/>
            </a:br>
            <a:r>
              <a:rPr lang="en-US" sz="2000" dirty="0"/>
              <a:t>Jon Rosdahl</a:t>
            </a:r>
            <a:br>
              <a:rPr lang="en-US" sz="2000" dirty="0"/>
            </a:br>
            <a:r>
              <a:rPr lang="en-US" sz="2000" dirty="0"/>
              <a:t>802.11 PAR Review SC Chair</a:t>
            </a:r>
          </a:p>
        </p:txBody>
      </p:sp>
      <p:sp>
        <p:nvSpPr>
          <p:cNvPr id="4" name="Date Placeholder 3">
            <a:extLst>
              <a:ext uri="{FF2B5EF4-FFF2-40B4-BE49-F238E27FC236}">
                <a16:creationId xmlns:a16="http://schemas.microsoft.com/office/drawing/2014/main" id="{9A6C56FC-AB46-46EA-A9DA-5D096D6D2EA6}"/>
              </a:ext>
            </a:extLst>
          </p:cNvPr>
          <p:cNvSpPr>
            <a:spLocks noGrp="1"/>
          </p:cNvSpPr>
          <p:nvPr>
            <p:ph type="dt" idx="10"/>
          </p:nvPr>
        </p:nvSpPr>
        <p:spPr/>
        <p:txBody>
          <a:bodyPr/>
          <a:lstStyle/>
          <a:p>
            <a:pPr>
              <a:defRPr/>
            </a:pPr>
            <a:r>
              <a:rPr lang="en-US">
                <a:solidFill>
                  <a:srgbClr val="000000"/>
                </a:solidFill>
              </a:rPr>
              <a:t>March 2025</a:t>
            </a:r>
            <a:endParaRPr lang="en-US" dirty="0">
              <a:solidFill>
                <a:srgbClr val="000000"/>
              </a:solidFill>
            </a:endParaRPr>
          </a:p>
        </p:txBody>
      </p:sp>
      <p:sp>
        <p:nvSpPr>
          <p:cNvPr id="5" name="Footer Placeholder 4">
            <a:extLst>
              <a:ext uri="{FF2B5EF4-FFF2-40B4-BE49-F238E27FC236}">
                <a16:creationId xmlns:a16="http://schemas.microsoft.com/office/drawing/2014/main" id="{62F5476E-E58B-459B-BDC7-9ACAD281891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8064680-6662-479C-8AA0-F319FEF3F78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22</a:t>
            </a:fld>
            <a:endParaRPr lang="en-US" altLang="en-US">
              <a:solidFill>
                <a:srgbClr val="000000"/>
              </a:solidFill>
            </a:endParaRPr>
          </a:p>
        </p:txBody>
      </p:sp>
    </p:spTree>
    <p:extLst>
      <p:ext uri="{BB962C8B-B14F-4D97-AF65-F5344CB8AC3E}">
        <p14:creationId xmlns:p14="http://schemas.microsoft.com/office/powerpoint/2010/main" val="17842198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C58C4-9258-49B3-9800-28D4D64B7380}"/>
              </a:ext>
            </a:extLst>
          </p:cNvPr>
          <p:cNvSpPr>
            <a:spLocks noGrp="1"/>
          </p:cNvSpPr>
          <p:nvPr>
            <p:ph type="title"/>
          </p:nvPr>
        </p:nvSpPr>
        <p:spPr/>
        <p:txBody>
          <a:bodyPr/>
          <a:lstStyle/>
          <a:p>
            <a:r>
              <a:rPr lang="en-US" dirty="0"/>
              <a:t>Motion to approve Report</a:t>
            </a:r>
          </a:p>
        </p:txBody>
      </p:sp>
      <p:sp>
        <p:nvSpPr>
          <p:cNvPr id="3" name="Content Placeholder 2">
            <a:extLst>
              <a:ext uri="{FF2B5EF4-FFF2-40B4-BE49-F238E27FC236}">
                <a16:creationId xmlns:a16="http://schemas.microsoft.com/office/drawing/2014/main" id="{FF45EDF8-F8B4-4C62-A574-17EE4A97B753}"/>
              </a:ext>
            </a:extLst>
          </p:cNvPr>
          <p:cNvSpPr>
            <a:spLocks noGrp="1"/>
          </p:cNvSpPr>
          <p:nvPr>
            <p:ph idx="1"/>
          </p:nvPr>
        </p:nvSpPr>
        <p:spPr/>
        <p:txBody>
          <a:bodyPr/>
          <a:lstStyle/>
          <a:p>
            <a:r>
              <a:rPr lang="en-US" dirty="0"/>
              <a:t>Move to accept the report contained in doc 11-25/0246rx:</a:t>
            </a:r>
          </a:p>
          <a:p>
            <a:pPr lvl="1"/>
            <a:endParaRPr lang="en-US" dirty="0"/>
          </a:p>
          <a:p>
            <a:pPr lvl="1"/>
            <a:r>
              <a:rPr lang="en-US" dirty="0"/>
              <a:t>as the report from PAR Review SC for the 2025 March IEEE 802 Plenary in Atlanta.</a:t>
            </a:r>
          </a:p>
          <a:p>
            <a:pPr lvl="1"/>
            <a:endParaRPr lang="en-US" dirty="0"/>
          </a:p>
          <a:p>
            <a:r>
              <a:rPr lang="en-US" dirty="0"/>
              <a:t>    Moved:  </a:t>
            </a:r>
          </a:p>
          <a:p>
            <a:r>
              <a:rPr lang="en-US" dirty="0"/>
              <a:t>	2</a:t>
            </a:r>
            <a:r>
              <a:rPr lang="en-US" baseline="30000" dirty="0"/>
              <a:t>nd</a:t>
            </a:r>
            <a:r>
              <a:rPr lang="en-US" dirty="0"/>
              <a:t>:  </a:t>
            </a:r>
          </a:p>
          <a:p>
            <a:r>
              <a:rPr lang="en-US" dirty="0"/>
              <a:t>	Results:</a:t>
            </a:r>
            <a:br>
              <a:rPr lang="en-US" dirty="0"/>
            </a:br>
            <a:endParaRPr lang="en-US" dirty="0"/>
          </a:p>
        </p:txBody>
      </p:sp>
      <p:sp>
        <p:nvSpPr>
          <p:cNvPr id="4" name="Date Placeholder 3">
            <a:extLst>
              <a:ext uri="{FF2B5EF4-FFF2-40B4-BE49-F238E27FC236}">
                <a16:creationId xmlns:a16="http://schemas.microsoft.com/office/drawing/2014/main" id="{2471E1EE-344C-47B3-9380-3DAB4BFA473D}"/>
              </a:ext>
            </a:extLst>
          </p:cNvPr>
          <p:cNvSpPr>
            <a:spLocks noGrp="1"/>
          </p:cNvSpPr>
          <p:nvPr>
            <p:ph type="dt" idx="10"/>
          </p:nvPr>
        </p:nvSpPr>
        <p:spPr/>
        <p:txBody>
          <a:bodyPr/>
          <a:lstStyle/>
          <a:p>
            <a:r>
              <a:rPr lang="en-US"/>
              <a:t>March 2025</a:t>
            </a:r>
            <a:endParaRPr lang="en-GB" dirty="0"/>
          </a:p>
        </p:txBody>
      </p:sp>
      <p:sp>
        <p:nvSpPr>
          <p:cNvPr id="5" name="Footer Placeholder 4">
            <a:extLst>
              <a:ext uri="{FF2B5EF4-FFF2-40B4-BE49-F238E27FC236}">
                <a16:creationId xmlns:a16="http://schemas.microsoft.com/office/drawing/2014/main" id="{28941623-2AE7-4561-97CC-266C84FE46C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D3053F-90D2-4FCE-8C1A-E71EF24BF633}"/>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8910405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pPr lvl="1"/>
            <a:r>
              <a:rPr lang="en-US" sz="2400" b="1" dirty="0"/>
              <a:t>Previous Plenary minutes - </a:t>
            </a:r>
            <a:r>
              <a:rPr lang="en-US" sz="1800" b="1" dirty="0"/>
              <a:t>from </a:t>
            </a:r>
            <a:r>
              <a:rPr lang="en-US" sz="1800" dirty="0"/>
              <a:t>November</a:t>
            </a:r>
            <a:r>
              <a:rPr lang="en-US" sz="1800" b="1" dirty="0"/>
              <a:t> 2024 doc 11-24/1815r0:</a:t>
            </a:r>
          </a:p>
          <a:p>
            <a:pPr lvl="2"/>
            <a:r>
              <a:rPr lang="en-US" sz="2000" b="1" dirty="0">
                <a:hlinkClick r:id="rId4"/>
              </a:rPr>
              <a:t>https://mentor.ieee.org/802.11/dcn/24/11-24-1815-00-0PAR-minutes-november-2024-session.docx</a:t>
            </a:r>
            <a:r>
              <a:rPr lang="en-US" sz="2000" b="1" dirty="0"/>
              <a:t> </a:t>
            </a:r>
          </a:p>
          <a:p>
            <a:pPr lvl="1"/>
            <a:r>
              <a:rPr lang="en-US" b="1" dirty="0"/>
              <a:t>Current Teleconference minutes:  doc:802-11-24-1815</a:t>
            </a:r>
          </a:p>
        </p:txBody>
      </p:sp>
      <p:sp>
        <p:nvSpPr>
          <p:cNvPr id="4" name="Date Placeholder 3"/>
          <p:cNvSpPr>
            <a:spLocks noGrp="1"/>
          </p:cNvSpPr>
          <p:nvPr>
            <p:ph type="dt" idx="10"/>
          </p:nvPr>
        </p:nvSpPr>
        <p:spPr/>
        <p:txBody>
          <a:bodyPr/>
          <a:lstStyle/>
          <a:p>
            <a:r>
              <a:rPr lang="en-US"/>
              <a:t>March 2025</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24</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786279"/>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Abstract-PAR Review SC PARs under consideration for </a:t>
            </a:r>
            <a:br>
              <a:rPr lang="en-GB" sz="2400" dirty="0"/>
            </a:br>
            <a:r>
              <a:rPr lang="en-GB" sz="2400" dirty="0"/>
              <a:t>2025 March IEEE 802 Mixed-mode Plenary</a:t>
            </a:r>
          </a:p>
        </p:txBody>
      </p:sp>
      <p:sp>
        <p:nvSpPr>
          <p:cNvPr id="4098" name="Rectangle 2"/>
          <p:cNvSpPr>
            <a:spLocks noGrp="1" noChangeArrowheads="1"/>
          </p:cNvSpPr>
          <p:nvPr>
            <p:ph idx="1"/>
          </p:nvPr>
        </p:nvSpPr>
        <p:spPr>
          <a:xfrm>
            <a:off x="730206" y="1412776"/>
            <a:ext cx="10731588" cy="5043364"/>
          </a:xfrm>
          <a:ln/>
        </p:spPr>
        <p:txBody>
          <a:bodyPr>
            <a:noAutofit/>
          </a:bodyPr>
          <a:lstStyle/>
          <a:p>
            <a:r>
              <a:rPr lang="en-US" sz="1800" dirty="0"/>
              <a:t>PARs to be considered for approval by the IEEE 802 LMSC during the IEEE 802 LMSC Closing Meeting shall pass through the following process: </a:t>
            </a:r>
          </a:p>
          <a:p>
            <a:r>
              <a:rPr lang="en-US" sz="1800" dirty="0"/>
              <a:t>	1. The proposed PAR shall be available at a publicly accessible URL and an email sent to the IEEE 802 LMSC reflector that contains the URL required for viewing the PAR and associated documentation no later than 30-days prior to the plenary.</a:t>
            </a:r>
          </a:p>
          <a:p>
            <a:r>
              <a:rPr lang="en-US" sz="1800" dirty="0"/>
              <a:t>	2. Working Groups, other than the proposing Working Group, shall express concerns to the proposing Working Group as soon as possible and shall submit comments to the proposing Working Group and the IEEE 802 LMSC by e-mail not later than Tuesday 18:30 during the plenary week.</a:t>
            </a:r>
          </a:p>
          <a:p>
            <a:r>
              <a:rPr lang="en-US" sz="1800" dirty="0"/>
              <a:t>	3. The proposing Working Group shall post a response to commenting Working Group and to the IEEE 802 LMSC together with a Final PAR on a public website and circulate the relevant URL on the IEEE 802 LMSC reflector not later than Wednesday, 18:30 during the plenary week.</a:t>
            </a:r>
          </a:p>
          <a:p>
            <a:r>
              <a:rPr lang="en-US" sz="1800" dirty="0"/>
              <a:t>The Proposed PARs are posted to the “IEEE 802 PARs Under consideration Webpage:</a:t>
            </a:r>
          </a:p>
          <a:p>
            <a:pPr lvl="1"/>
            <a:r>
              <a:rPr lang="en-US" sz="1800" dirty="0"/>
              <a:t>	</a:t>
            </a:r>
            <a:r>
              <a:rPr lang="en-US" sz="1800" dirty="0">
                <a:solidFill>
                  <a:schemeClr val="accent6"/>
                </a:solidFill>
                <a:hlinkClick r:id="rId3"/>
              </a:rPr>
              <a:t>http://grouper.ieee.org/groups/802/PARs.shtml</a:t>
            </a:r>
            <a:endParaRPr lang="en-US" sz="1800" dirty="0">
              <a:solidFill>
                <a:schemeClr val="accent6"/>
              </a:solidFill>
            </a:endParaRPr>
          </a:p>
          <a:p>
            <a:pPr marL="285750" indent="-285750"/>
            <a:r>
              <a:rPr lang="en-US" altLang="en-US" sz="1800" dirty="0"/>
              <a:t>802.11 PAR Review SC Meeting times: </a:t>
            </a:r>
          </a:p>
          <a:p>
            <a:pPr lvl="1">
              <a:buAutoNum type="arabicPeriod"/>
            </a:pPr>
            <a:r>
              <a:rPr lang="en-US" sz="1800" dirty="0"/>
              <a:t>Monday: 10 March 2025 - 13:30-15:30 ET</a:t>
            </a:r>
          </a:p>
          <a:p>
            <a:pPr lvl="1">
              <a:buAutoNum type="arabicPeriod"/>
            </a:pPr>
            <a:r>
              <a:rPr lang="en-US" sz="1800" dirty="0"/>
              <a:t>Feedback reviewed Thursday: 13 March 2025 - 10:30-12:30 ET</a:t>
            </a:r>
            <a:endParaRPr lang="en-US" altLang="en-US" sz="1800" strike="sngStrike" dirty="0"/>
          </a:p>
        </p:txBody>
      </p:sp>
      <p:sp>
        <p:nvSpPr>
          <p:cNvPr id="4" name="Date Placeholder 3"/>
          <p:cNvSpPr>
            <a:spLocks noGrp="1"/>
          </p:cNvSpPr>
          <p:nvPr>
            <p:ph type="dt" idx="10"/>
          </p:nvPr>
        </p:nvSpPr>
        <p:spPr/>
        <p:txBody>
          <a:bodyPr/>
          <a:lstStyle/>
          <a:p>
            <a:r>
              <a:rPr lang="en-US"/>
              <a:t>March 2025</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March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March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GB" dirty="0">
                <a:hlinkClick r:id="rId3"/>
              </a:rPr>
              <a:t>https://cvent.me/q5le5L</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
        <p:nvSpPr>
          <p:cNvPr id="29703" name="Rectangle 4">
            <a:extLst>
              <a:ext uri="{FF2B5EF4-FFF2-40B4-BE49-F238E27FC236}">
                <a16:creationId xmlns:a16="http://schemas.microsoft.com/office/drawing/2014/main" id="{B73DE696-F46C-451C-98BC-2F62C4E15980}"/>
              </a:ext>
            </a:extLst>
          </p:cNvPr>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March 2025</a:t>
            </a:r>
            <a:endParaRPr lang="en-US" altLang="en-US" sz="1800" dirty="0"/>
          </a:p>
        </p:txBody>
      </p:sp>
      <p:sp>
        <p:nvSpPr>
          <p:cNvPr id="2" name="Rectangle 5">
            <a:extLst>
              <a:ext uri="{FF2B5EF4-FFF2-40B4-BE49-F238E27FC236}">
                <a16:creationId xmlns:a16="http://schemas.microsoft.com/office/drawing/2014/main" id="{1C7DA76F-6B30-05C9-65C6-466AB9F2B221}"/>
              </a:ext>
            </a:extLst>
          </p:cNvPr>
          <p:cNvSpPr txBox="1">
            <a:spLocks noChangeArrowheads="1"/>
          </p:cNvSpPr>
          <p:nvPr/>
        </p:nvSpPr>
        <p:spPr>
          <a:xfrm>
            <a:off x="7896200" y="6475414"/>
            <a:ext cx="3565593" cy="24763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GB"/>
            </a:defPPr>
            <a:lvl1pPr algn="l" defTabSz="449263" rtl="0" eaLnBrk="0" fontAlgn="base" hangingPunct="0">
              <a:spcBef>
                <a:spcPct val="20000"/>
              </a:spcBef>
              <a:spcAft>
                <a:spcPct val="0"/>
              </a:spcAft>
              <a:buClr>
                <a:srgbClr val="000000"/>
              </a:buClr>
              <a:buSzPct val="100000"/>
              <a:buFont typeface="Times New Roman" pitchFamily="16" charset="0"/>
              <a:buChar char="•"/>
              <a:defRPr sz="2400" b="1" kern="1200">
                <a:solidFill>
                  <a:schemeClr val="tx1"/>
                </a:solidFill>
                <a:latin typeface="Times New Roman" panose="02020603050405020304" pitchFamily="18" charset="0"/>
                <a:ea typeface="MS Gothic" charset="-128"/>
                <a:cs typeface="+mn-cs"/>
              </a:defRPr>
            </a:lvl1pPr>
            <a:lvl2pPr marL="742950" indent="-285750" algn="l" defTabSz="449263" rtl="0" eaLnBrk="0" fontAlgn="base" hangingPunct="0">
              <a:spcBef>
                <a:spcPct val="20000"/>
              </a:spcBef>
              <a:spcAft>
                <a:spcPct val="0"/>
              </a:spcAft>
              <a:buClr>
                <a:srgbClr val="000000"/>
              </a:buClr>
              <a:buSzPct val="100000"/>
              <a:buFont typeface="Times New Roman" pitchFamily="16" charset="0"/>
              <a:buChar char="–"/>
              <a:defRPr sz="2000" kern="1200">
                <a:solidFill>
                  <a:schemeClr val="tx1"/>
                </a:solidFill>
                <a:latin typeface="Times New Roman" panose="02020603050405020304" pitchFamily="18" charset="0"/>
                <a:ea typeface="MS Gothic" charset="-128"/>
                <a:cs typeface="+mn-cs"/>
              </a:defRPr>
            </a:lvl2pPr>
            <a:lvl3pPr marL="1143000" indent="-228600" algn="l" defTabSz="449263" rtl="0" eaLnBrk="0" fontAlgn="base" hangingPunct="0">
              <a:spcBef>
                <a:spcPct val="20000"/>
              </a:spcBef>
              <a:spcAft>
                <a:spcPct val="0"/>
              </a:spcAft>
              <a:buClr>
                <a:srgbClr val="000000"/>
              </a:buClr>
              <a:buSzPct val="100000"/>
              <a:buFont typeface="Times New Roman" pitchFamily="16" charset="0"/>
              <a:buChar char="•"/>
              <a:defRPr sz="2400" kern="1200">
                <a:solidFill>
                  <a:schemeClr val="tx1"/>
                </a:solidFill>
                <a:latin typeface="Times New Roman" panose="02020603050405020304" pitchFamily="18" charset="0"/>
                <a:ea typeface="MS Gothic" charset="-128"/>
                <a:cs typeface="+mn-cs"/>
              </a:defRPr>
            </a:lvl3pPr>
            <a:lvl4pPr marL="16002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4pPr>
            <a:lvl5pPr marL="2057400" indent="-228600" algn="l" defTabSz="449263" rtl="0" eaLnBrk="0" fontAlgn="base" hangingPunct="0">
              <a:spcBef>
                <a:spcPct val="20000"/>
              </a:spcBef>
              <a:spcAft>
                <a:spcPct val="0"/>
              </a:spcAft>
              <a:buClr>
                <a:srgbClr val="000000"/>
              </a:buClr>
              <a:buSzPct val="100000"/>
              <a:buFont typeface="Times New Roman" pitchFamily="16" charset="0"/>
              <a:buChar char="•"/>
              <a:defRPr sz="1600" kern="1200">
                <a:solidFill>
                  <a:schemeClr val="tx1"/>
                </a:solidFill>
                <a:latin typeface="Times New Roman" panose="02020603050405020304" pitchFamily="18" charset="0"/>
                <a:ea typeface="MS Gothic"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MS Gothic" charset="-128"/>
                <a:cs typeface="+mn-cs"/>
              </a:defRPr>
            </a:lvl9pPr>
          </a:lstStyle>
          <a:p>
            <a:pPr algn="r">
              <a:spcBef>
                <a:spcPct val="0"/>
              </a:spcBef>
              <a:buFontTx/>
              <a:buNone/>
            </a:pPr>
            <a:r>
              <a:rPr lang="en-US" altLang="en-US" sz="1200" b="0" dirty="0"/>
              <a:t>Stephen McCann, Huawei</a:t>
            </a:r>
          </a:p>
        </p:txBody>
      </p:sp>
      <p:sp>
        <p:nvSpPr>
          <p:cNvPr id="3" name="Footer Placeholder 2">
            <a:extLst>
              <a:ext uri="{FF2B5EF4-FFF2-40B4-BE49-F238E27FC236}">
                <a16:creationId xmlns:a16="http://schemas.microsoft.com/office/drawing/2014/main" id="{B3F138D4-564A-6E6C-797D-2CF2F54CF6CF}"/>
              </a:ext>
            </a:extLst>
          </p:cNvPr>
          <p:cNvSpPr>
            <a:spLocks noGrp="1"/>
          </p:cNvSpPr>
          <p:nvPr>
            <p:ph type="ftr" idx="11"/>
          </p:nvPr>
        </p:nvSpPr>
        <p:spPr/>
        <p:txBody>
          <a:bodyPr/>
          <a:lstStyle/>
          <a:p>
            <a:r>
              <a:rPr lang="en-GB"/>
              <a:t>Jon Rosdahl (Qualcomm)</a:t>
            </a:r>
            <a:endParaRPr lang="en-GB" dirty="0"/>
          </a:p>
        </p:txBody>
      </p:sp>
      <p:sp>
        <p:nvSpPr>
          <p:cNvPr id="4" name="Slide Number Placeholder 3">
            <a:extLst>
              <a:ext uri="{FF2B5EF4-FFF2-40B4-BE49-F238E27FC236}">
                <a16:creationId xmlns:a16="http://schemas.microsoft.com/office/drawing/2014/main" id="{B9B6EC52-7CF2-9458-093E-3DD8E8E3344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3952174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2025</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2025</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2025</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361084" cy="4840924"/>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March 2025</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March 2025</a:t>
            </a:r>
            <a:endParaRPr lang="en-US" dirty="0"/>
          </a:p>
        </p:txBody>
      </p:sp>
    </p:spTree>
    <p:extLst>
      <p:ext uri="{BB962C8B-B14F-4D97-AF65-F5344CB8AC3E}">
        <p14:creationId xmlns:p14="http://schemas.microsoft.com/office/powerpoint/2010/main" val="2221805549"/>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0E5996B-D317-4E13-AB38-820D845C4C73}">
  <ds:schemaRefs>
    <ds:schemaRef ds:uri="http://purl.org/dc/dcmitype/"/>
    <ds:schemaRef ds:uri="cc9c437c-ae0c-4066-8d90-a0f7de786127"/>
    <ds:schemaRef ds:uri="http://schemas.microsoft.com/office/2006/metadata/properties"/>
    <ds:schemaRef ds:uri="http://purl.org/dc/elements/1.1/"/>
    <ds:schemaRef ds:uri="ba37140e-f4c5-4a6c-a9b4-20a691ce6c8a"/>
    <ds:schemaRef ds:uri="http://purl.org/dc/terms/"/>
    <ds:schemaRef ds:uri="http://schemas.microsoft.com/office/2006/documentManagement/types"/>
    <ds:schemaRef ds:uri="http://www.w3.org/XML/1998/namespace"/>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7FE6FC-CC99-4B5D-B8EF-C52B94830FC2}">
  <ds:schemaRefs>
    <ds:schemaRef ds:uri="http://schemas.microsoft.com/sharepoint/v3/contenttype/forms"/>
  </ds:schemaRefs>
</ds:datastoreItem>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80418</TotalTime>
  <Words>2361</Words>
  <Application>Microsoft Office PowerPoint</Application>
  <PresentationFormat>Widescreen</PresentationFormat>
  <Paragraphs>286</Paragraphs>
  <Slides>24</Slides>
  <Notes>10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2" baseType="lpstr">
      <vt:lpstr>Arial</vt:lpstr>
      <vt:lpstr>Courier New</vt:lpstr>
      <vt:lpstr>DejaVu Sans</vt:lpstr>
      <vt:lpstr>Times New Roman</vt:lpstr>
      <vt:lpstr>Verdana</vt:lpstr>
      <vt:lpstr>Wingdings</vt:lpstr>
      <vt:lpstr>802-11 Theme</vt:lpstr>
      <vt:lpstr>Document</vt:lpstr>
      <vt:lpstr>PAR Review SC - Mtg Agenda and Comment slides - 2025 March - Atlanta</vt:lpstr>
      <vt:lpstr>PAR Review SC – Snapshot slide Chair: Jon Rosdahl</vt:lpstr>
      <vt:lpstr>Abstract-PAR Review SC PARs under consideration for  2025 March IEEE 802 Mixed-mode Plenary</vt:lpstr>
      <vt:lpstr>Registration for the March IEEE 802 plenary session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IEEE 802 PARs &amp; ICAIDs under consideration for 2025 March IEEE 802 Mixed-mode Plenary</vt:lpstr>
      <vt:lpstr>Agenda for PAR Review SC – March 10 and 13, 2025 Chair: Jon Rosdahl</vt:lpstr>
      <vt:lpstr>Motion to approve Previous Minutes</vt:lpstr>
      <vt:lpstr>Proposed Order to consider:</vt:lpstr>
      <vt:lpstr>Par Review SC Comments</vt:lpstr>
      <vt:lpstr>Snapshot Report to 802.11 closing plenary</vt:lpstr>
      <vt:lpstr>PAR Review SC  Jon Rosdahl, Chair</vt:lpstr>
      <vt:lpstr>Responses from 802 Working Groups</vt:lpstr>
      <vt:lpstr>Final Report to 802.11</vt:lpstr>
      <vt:lpstr>Final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Mtg Agenda and Comment slides - 2025 March  - Atlanta</dc:title>
  <dc:subject>March 2025</dc:subject>
  <dc:creator>Jon Rosdahl</dc:creator>
  <cp:keywords>Agenda and Meeting Slides</cp:keywords>
  <dc:description>Jon Rosdahl (Qualcomm)</dc:description>
  <cp:lastModifiedBy>Jon Rosdahl</cp:lastModifiedBy>
  <cp:revision>291</cp:revision>
  <cp:lastPrinted>1601-01-01T00:00:00Z</cp:lastPrinted>
  <dcterms:created xsi:type="dcterms:W3CDTF">2014-04-14T10:59:07Z</dcterms:created>
  <dcterms:modified xsi:type="dcterms:W3CDTF">2025-02-15T16:18:10Z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