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vsdx" ContentType="application/vnd.ms-visio.drawi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9" r:id="rId3"/>
    <p:sldId id="258" r:id="rId4"/>
    <p:sldId id="299" r:id="rId5"/>
    <p:sldId id="300" r:id="rId6"/>
    <p:sldId id="301" r:id="rId7"/>
    <p:sldId id="304" r:id="rId8"/>
    <p:sldId id="302" r:id="rId9"/>
    <p:sldId id="303" r:id="rId10"/>
    <p:sldId id="287" r:id="rId11"/>
    <p:sldId id="290" r:id="rId12"/>
    <p:sldId id="305" r:id="rId13"/>
    <p:sldId id="264" r:id="rId14"/>
    <p:sldId id="273"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97" autoAdjust="0"/>
    <p:restoredTop sz="86369" autoAdjust="0"/>
  </p:normalViewPr>
  <p:slideViewPr>
    <p:cSldViewPr>
      <p:cViewPr varScale="1">
        <p:scale>
          <a:sx n="72" d="100"/>
          <a:sy n="72" d="100"/>
        </p:scale>
        <p:origin x="468" y="5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2" d="100"/>
          <a:sy n="82" d="100"/>
        </p:scale>
        <p:origin x="393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1031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816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63770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5154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38176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13215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11725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01697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6233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09112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07482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dirty="0"/>
              <a:t>November 2024</a:t>
            </a:r>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标题 6">
            <a:extLst>
              <a:ext uri="{FF2B5EF4-FFF2-40B4-BE49-F238E27FC236}">
                <a16:creationId xmlns:a16="http://schemas.microsoft.com/office/drawing/2014/main" id="{5E5DCC0B-EE85-4DBC-BE61-360BC5CB7C18}"/>
              </a:ext>
            </a:extLst>
          </p:cNvPr>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6.emf"/><Relationship Id="rId4" Type="http://schemas.openxmlformats.org/officeDocument/2006/relationships/package" Target="../embeddings/Microsoft_Visio___.vsdx"/></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png"/><Relationship Id="rId5" Type="http://schemas.openxmlformats.org/officeDocument/2006/relationships/image" Target="../media/image7.emf"/><Relationship Id="rId4" Type="http://schemas.openxmlformats.org/officeDocument/2006/relationships/package" Target="../embeddings/Microsoft_Visio___1.vsdx"/></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hyperlink" Target="http://commons.wikimedia.org/wiki/file:drop-shape-drawing-1_nevit_104.sv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hyperlink" Target="http://commons.wikimedia.org/wiki/file:drop-shape-drawing-1_nevit_104.sv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hyperlink" Target="http://commons.wikimedia.org/wiki/file:drop-shape-drawing-1_nevit_104.sv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hyperlink" Target="http://commons.wikimedia.org/wiki/file:drop-shape-drawing-1_nevit_104.sv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Localization driven IMMW beam management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2024-11-30</a:t>
            </a:r>
          </a:p>
        </p:txBody>
      </p:sp>
      <p:sp>
        <p:nvSpPr>
          <p:cNvPr id="6" name="Date Placeholder 3"/>
          <p:cNvSpPr>
            <a:spLocks noGrp="1"/>
          </p:cNvSpPr>
          <p:nvPr>
            <p:ph type="dt" idx="10"/>
          </p:nvPr>
        </p:nvSpPr>
        <p:spPr/>
        <p:txBody>
          <a:bodyPr/>
          <a:lstStyle/>
          <a:p>
            <a:r>
              <a:rPr lang="en-US" altLang="zh-CN" dirty="0"/>
              <a:t>November 2024</a:t>
            </a:r>
            <a:endParaRPr lang="en-GB" altLang="zh-CN" dirty="0"/>
          </a:p>
        </p:txBody>
      </p:sp>
      <p:sp>
        <p:nvSpPr>
          <p:cNvPr id="7" name="Footer Placeholder 4"/>
          <p:cNvSpPr>
            <a:spLocks noGrp="1"/>
          </p:cNvSpPr>
          <p:nvPr>
            <p:ph type="ftr" idx="11"/>
          </p:nvPr>
        </p:nvSpPr>
        <p:spPr/>
        <p:txBody>
          <a:bodyPr/>
          <a:lstStyle/>
          <a:p>
            <a:r>
              <a:rPr lang="en-GB" altLang="zh-CN" dirty="0"/>
              <a:t> </a:t>
            </a:r>
            <a:r>
              <a:rPr lang="en-GB" altLang="zh-CN" dirty="0" err="1"/>
              <a:t>Maolin</a:t>
            </a:r>
            <a:r>
              <a:rPr lang="en-GB" altLang="zh-CN" dirty="0"/>
              <a:t> Zhang,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92047668"/>
              </p:ext>
            </p:extLst>
          </p:nvPr>
        </p:nvGraphicFramePr>
        <p:xfrm>
          <a:off x="1487487" y="2933700"/>
          <a:ext cx="9217025" cy="3106738"/>
        </p:xfrm>
        <a:graphic>
          <a:graphicData uri="http://schemas.openxmlformats.org/presentationml/2006/ole">
            <mc:AlternateContent xmlns:mc="http://schemas.openxmlformats.org/markup-compatibility/2006">
              <mc:Choice xmlns:v="urn:schemas-microsoft-com:vml" Requires="v">
                <p:oleObj spid="_x0000_s1800" name="Document" r:id="rId4" imgW="10179635" imgH="3439257" progId="Word.Document.8">
                  <p:embed/>
                </p:oleObj>
              </mc:Choice>
              <mc:Fallback>
                <p:oleObj name="Document" r:id="rId4" imgW="10179635" imgH="3439257" progId="Word.Document.8">
                  <p:embed/>
                  <p:pic>
                    <p:nvPicPr>
                      <p:cNvPr id="0" name="Picture 3"/>
                      <p:cNvPicPr>
                        <a:picLocks noChangeAspect="1" noChangeArrowheads="1"/>
                      </p:cNvPicPr>
                      <p:nvPr/>
                    </p:nvPicPr>
                    <p:blipFill>
                      <a:blip r:embed="rId5"/>
                      <a:srcRect/>
                      <a:stretch>
                        <a:fillRect/>
                      </a:stretch>
                    </p:blipFill>
                    <p:spPr bwMode="auto">
                      <a:xfrm>
                        <a:off x="1487487" y="2933700"/>
                        <a:ext cx="9217025" cy="3106738"/>
                      </a:xfrm>
                      <a:prstGeom prst="rect">
                        <a:avLst/>
                      </a:prstGeom>
                      <a:noFill/>
                    </p:spPr>
                  </p:pic>
                </p:oleObj>
              </mc:Fallback>
            </mc:AlternateContent>
          </a:graphicData>
        </a:graphic>
      </p:graphicFrame>
      <p:sp>
        <p:nvSpPr>
          <p:cNvPr id="3076" name="Rectangle 4"/>
          <p:cNvSpPr>
            <a:spLocks noChangeArrowheads="1"/>
          </p:cNvSpPr>
          <p:nvPr/>
        </p:nvSpPr>
        <p:spPr bwMode="auto">
          <a:xfrm>
            <a:off x="1559496" y="244065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18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1:</a:t>
            </a:r>
            <a:r>
              <a:rPr lang="zh-CN" altLang="en-US" dirty="0"/>
              <a:t> </a:t>
            </a:r>
            <a:r>
              <a:rPr lang="en-US" altLang="zh-CN" dirty="0"/>
              <a:t>Determining whether there is LOS</a:t>
            </a:r>
            <a:endParaRPr lang="en-GB" dirty="0"/>
          </a:p>
        </p:txBody>
      </p:sp>
      <p:sp>
        <p:nvSpPr>
          <p:cNvPr id="5122" name="Rectangle 2"/>
          <p:cNvSpPr>
            <a:spLocks noGrp="1" noChangeArrowheads="1"/>
          </p:cNvSpPr>
          <p:nvPr>
            <p:ph idx="1"/>
          </p:nvPr>
        </p:nvSpPr>
        <p:spPr>
          <a:xfrm>
            <a:off x="929217" y="4027266"/>
            <a:ext cx="10670583" cy="1065213"/>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Option1: Using Wi-Fi low-frequency to help determine whether there is LOS.  For example, judging LOS or NLOS based </a:t>
            </a:r>
            <a:r>
              <a:rPr lang="en-US" altLang="zh-CN" sz="1600" b="0"/>
              <a:t>on CSI </a:t>
            </a:r>
            <a:r>
              <a:rPr lang="en-US" altLang="zh-CN" sz="1600" b="0" dirty="0"/>
              <a:t>(whether the signal component of the shortest path is the strongest).</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Option2: Aligning beams based on relative spatial position, sending millimeter wave signals to measure RSSI, and comparing the measured RSSI with the link budget results to see if the difference exceeds an threshold value, thereby determining whether it is LOS or NLOS.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6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10</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pic>
        <p:nvPicPr>
          <p:cNvPr id="3074" name="Picture 2" descr="C:\Users\z00841149\AppData\Roaming\eSpace_Desktop\UserData\z00841149\imagefiles\C8F29F41-9500-4899-A528-5CB32DA02778.png">
            <a:extLst>
              <a:ext uri="{FF2B5EF4-FFF2-40B4-BE49-F238E27FC236}">
                <a16:creationId xmlns:a16="http://schemas.microsoft.com/office/drawing/2014/main" id="{D17EC9C8-D067-49BD-AE17-7BEF4544EF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1862" y="2649635"/>
            <a:ext cx="3871456" cy="79000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z00841149\AppData\Roaming\eSpace_Desktop\UserData\z00841149\imagefiles\17586310-E55B-4494-A34E-82107E641A92.png">
            <a:extLst>
              <a:ext uri="{FF2B5EF4-FFF2-40B4-BE49-F238E27FC236}">
                <a16:creationId xmlns:a16="http://schemas.microsoft.com/office/drawing/2014/main" id="{AB951A40-EB1F-45AB-B1FF-4399AA582FA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8882" y="1710669"/>
            <a:ext cx="4118573" cy="1831784"/>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a:extLst>
              <a:ext uri="{FF2B5EF4-FFF2-40B4-BE49-F238E27FC236}">
                <a16:creationId xmlns:a16="http://schemas.microsoft.com/office/drawing/2014/main" id="{99760CD2-9B23-4DEE-A2DD-FC7378183003}"/>
              </a:ext>
            </a:extLst>
          </p:cNvPr>
          <p:cNvSpPr/>
          <p:nvPr/>
        </p:nvSpPr>
        <p:spPr>
          <a:xfrm>
            <a:off x="2917268" y="3671525"/>
            <a:ext cx="1880643" cy="338554"/>
          </a:xfrm>
          <a:prstGeom prst="rect">
            <a:avLst/>
          </a:prstGeom>
        </p:spPr>
        <p:txBody>
          <a:bodyPr wrap="none">
            <a:spAutoFit/>
          </a:bodyPr>
          <a:lstStyle/>
          <a:p>
            <a:r>
              <a:rPr lang="en-US" altLang="zh-CN" sz="1600" dirty="0">
                <a:solidFill>
                  <a:schemeClr val="tx1"/>
                </a:solidFill>
              </a:rPr>
              <a:t>LOS (Line-of-Sight)</a:t>
            </a:r>
            <a:endParaRPr lang="zh-CN" altLang="en-US" sz="1600" dirty="0">
              <a:solidFill>
                <a:schemeClr val="tx1"/>
              </a:solidFill>
            </a:endParaRPr>
          </a:p>
        </p:txBody>
      </p:sp>
      <p:sp>
        <p:nvSpPr>
          <p:cNvPr id="35" name="矩形 34">
            <a:extLst>
              <a:ext uri="{FF2B5EF4-FFF2-40B4-BE49-F238E27FC236}">
                <a16:creationId xmlns:a16="http://schemas.microsoft.com/office/drawing/2014/main" id="{7B66CF2E-1202-41FB-BF6C-B3D3FDF04C6E}"/>
              </a:ext>
            </a:extLst>
          </p:cNvPr>
          <p:cNvSpPr/>
          <p:nvPr/>
        </p:nvSpPr>
        <p:spPr>
          <a:xfrm>
            <a:off x="7416291" y="3688712"/>
            <a:ext cx="2382383" cy="338554"/>
          </a:xfrm>
          <a:prstGeom prst="rect">
            <a:avLst/>
          </a:prstGeom>
        </p:spPr>
        <p:txBody>
          <a:bodyPr wrap="none">
            <a:spAutoFit/>
          </a:bodyPr>
          <a:lstStyle/>
          <a:p>
            <a:r>
              <a:rPr lang="en-US" altLang="zh-CN" sz="1600" dirty="0">
                <a:solidFill>
                  <a:schemeClr val="tx1"/>
                </a:solidFill>
              </a:rPr>
              <a:t>NLOS (Non-line-of-Sight)</a:t>
            </a:r>
            <a:endParaRPr lang="zh-CN" altLang="en-US" sz="1600" dirty="0">
              <a:solidFill>
                <a:schemeClr val="tx1"/>
              </a:solidFill>
            </a:endParaRPr>
          </a:p>
        </p:txBody>
      </p:sp>
    </p:spTree>
    <p:extLst>
      <p:ext uri="{BB962C8B-B14F-4D97-AF65-F5344CB8AC3E}">
        <p14:creationId xmlns:p14="http://schemas.microsoft.com/office/powerpoint/2010/main" val="364361978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1" end="1"/>
                                            </p:txEl>
                                          </p:spTgt>
                                        </p:tgtEl>
                                        <p:attrNameLst>
                                          <p:attrName>style.visibility</p:attrName>
                                        </p:attrNameLst>
                                      </p:cBhvr>
                                      <p:to>
                                        <p:strVal val="visible"/>
                                      </p:to>
                                    </p:set>
                                    <p:animEffect transition="in" filter="fade">
                                      <p:cBhvr>
                                        <p:cTn id="7" dur="500"/>
                                        <p:tgtEl>
                                          <p:spTgt spid="51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2">
                                            <p:txEl>
                                              <p:pRg st="3" end="3"/>
                                            </p:txEl>
                                          </p:spTgt>
                                        </p:tgtEl>
                                        <p:attrNameLst>
                                          <p:attrName>style.visibility</p:attrName>
                                        </p:attrNameLst>
                                      </p:cBhvr>
                                      <p:to>
                                        <p:strVal val="visible"/>
                                      </p:to>
                                    </p:set>
                                    <p:animEffect transition="in" filter="fade">
                                      <p:cBhvr>
                                        <p:cTn id="12" dur="500"/>
                                        <p:tgtEl>
                                          <p:spTgt spid="51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Beam training with prior information </a:t>
            </a:r>
            <a:endParaRPr lang="en-GB" dirty="0"/>
          </a:p>
        </p:txBody>
      </p:sp>
      <p:sp>
        <p:nvSpPr>
          <p:cNvPr id="5122" name="Rectangle 2"/>
          <p:cNvSpPr>
            <a:spLocks noGrp="1" noChangeArrowheads="1"/>
          </p:cNvSpPr>
          <p:nvPr>
            <p:ph idx="1"/>
          </p:nvPr>
        </p:nvSpPr>
        <p:spPr>
          <a:xfrm>
            <a:off x="914401" y="4707097"/>
            <a:ext cx="10798223" cy="1065213"/>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TX can determine relative direction based on location information or localization results in LOS scenarios.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TX scans the inner beam group first, then scans the outer beam group, and records some measurement results of each group.</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RX uses Wi-Fi low-frequency link to feedback measurement results during the scanning process.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optimal beam quality in the current group is less than the optimal beam quality in the previous group, TX stops scanning and aligns the beam by the optimal beam from the previous group.</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11</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graphicFrame>
        <p:nvGraphicFramePr>
          <p:cNvPr id="26" name="对象 25">
            <a:extLst>
              <a:ext uri="{FF2B5EF4-FFF2-40B4-BE49-F238E27FC236}">
                <a16:creationId xmlns:a16="http://schemas.microsoft.com/office/drawing/2014/main" id="{F22FF21B-CB9B-4543-98F2-97594A799EDA}"/>
              </a:ext>
            </a:extLst>
          </p:cNvPr>
          <p:cNvGraphicFramePr>
            <a:graphicFrameLocks noChangeAspect="1"/>
          </p:cNvGraphicFramePr>
          <p:nvPr>
            <p:extLst>
              <p:ext uri="{D42A27DB-BD31-4B8C-83A1-F6EECF244321}">
                <p14:modId xmlns:p14="http://schemas.microsoft.com/office/powerpoint/2010/main" val="1882172190"/>
              </p:ext>
            </p:extLst>
          </p:nvPr>
        </p:nvGraphicFramePr>
        <p:xfrm>
          <a:off x="5951984" y="1510321"/>
          <a:ext cx="5572720" cy="3558886"/>
        </p:xfrm>
        <a:graphic>
          <a:graphicData uri="http://schemas.openxmlformats.org/presentationml/2006/ole">
            <mc:AlternateContent xmlns:mc="http://schemas.openxmlformats.org/markup-compatibility/2006">
              <mc:Choice xmlns:v="urn:schemas-microsoft-com:vml" Requires="v">
                <p:oleObj spid="_x0000_s2167" name="Visio" r:id="rId4" imgW="3419544" imgH="2209967" progId="Visio.Drawing.15">
                  <p:embed/>
                </p:oleObj>
              </mc:Choice>
              <mc:Fallback>
                <p:oleObj name="Visio" r:id="rId4" imgW="3419544" imgH="2209967" progId="Visio.Drawing.15">
                  <p:embed/>
                  <p:pic>
                    <p:nvPicPr>
                      <p:cNvPr id="11" name="对象 10">
                        <a:extLst>
                          <a:ext uri="{FF2B5EF4-FFF2-40B4-BE49-F238E27FC236}">
                            <a16:creationId xmlns:a16="http://schemas.microsoft.com/office/drawing/2014/main" id="{FA784FFC-4502-43DD-B152-CD6C509A5919}"/>
                          </a:ext>
                        </a:extLst>
                      </p:cNvPr>
                      <p:cNvPicPr>
                        <a:picLocks noChangeAspect="1" noChangeArrowheads="1"/>
                      </p:cNvPicPr>
                      <p:nvPr/>
                    </p:nvPicPr>
                    <p:blipFill>
                      <a:blip r:embed="rId5"/>
                      <a:srcRect/>
                      <a:stretch>
                        <a:fillRect/>
                      </a:stretch>
                    </p:blipFill>
                    <p:spPr bwMode="auto">
                      <a:xfrm>
                        <a:off x="5951984" y="1510321"/>
                        <a:ext cx="5572720" cy="3558886"/>
                      </a:xfrm>
                      <a:prstGeom prst="rect">
                        <a:avLst/>
                      </a:prstGeom>
                      <a:noFill/>
                    </p:spPr>
                  </p:pic>
                </p:oleObj>
              </mc:Fallback>
            </mc:AlternateContent>
          </a:graphicData>
        </a:graphic>
      </p:graphicFrame>
      <p:pic>
        <p:nvPicPr>
          <p:cNvPr id="29" name="Picture 2" descr="C:\Users\z00841149\AppData\Roaming\eSpace_Desktop\UserData\z00841149\imagefiles\C8F29F41-9500-4899-A528-5CB32DA02778.png">
            <a:extLst>
              <a:ext uri="{FF2B5EF4-FFF2-40B4-BE49-F238E27FC236}">
                <a16:creationId xmlns:a16="http://schemas.microsoft.com/office/drawing/2014/main" id="{8FD09F19-475B-4824-B244-648D0F777FB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1862" y="3033998"/>
            <a:ext cx="3871456" cy="7900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74861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fade">
                                      <p:cBhvr>
                                        <p:cTn id="7" dur="500"/>
                                        <p:tgtEl>
                                          <p:spTgt spid="51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2">
                                            <p:txEl>
                                              <p:pRg st="1" end="1"/>
                                            </p:txEl>
                                          </p:spTgt>
                                        </p:tgtEl>
                                        <p:attrNameLst>
                                          <p:attrName>style.visibility</p:attrName>
                                        </p:attrNameLst>
                                      </p:cBhvr>
                                      <p:to>
                                        <p:strVal val="visible"/>
                                      </p:to>
                                    </p:set>
                                    <p:animEffect transition="in" filter="fade">
                                      <p:cBhvr>
                                        <p:cTn id="12" dur="500"/>
                                        <p:tgtEl>
                                          <p:spTgt spid="51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2">
                                            <p:txEl>
                                              <p:pRg st="2" end="2"/>
                                            </p:txEl>
                                          </p:spTgt>
                                        </p:tgtEl>
                                        <p:attrNameLst>
                                          <p:attrName>style.visibility</p:attrName>
                                        </p:attrNameLst>
                                      </p:cBhvr>
                                      <p:to>
                                        <p:strVal val="visible"/>
                                      </p:to>
                                    </p:set>
                                    <p:animEffect transition="in" filter="fade">
                                      <p:cBhvr>
                                        <p:cTn id="17" dur="500"/>
                                        <p:tgtEl>
                                          <p:spTgt spid="51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122">
                                            <p:txEl>
                                              <p:pRg st="3" end="3"/>
                                            </p:txEl>
                                          </p:spTgt>
                                        </p:tgtEl>
                                        <p:attrNameLst>
                                          <p:attrName>style.visibility</p:attrName>
                                        </p:attrNameLst>
                                      </p:cBhvr>
                                      <p:to>
                                        <p:strVal val="visible"/>
                                      </p:to>
                                    </p:set>
                                    <p:animEffect transition="in" filter="fade">
                                      <p:cBhvr>
                                        <p:cTn id="22" dur="500"/>
                                        <p:tgtEl>
                                          <p:spTgt spid="51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Proposal 2:</a:t>
            </a:r>
            <a:r>
              <a:rPr lang="zh-CN" altLang="en-US" dirty="0"/>
              <a:t> </a:t>
            </a:r>
            <a:r>
              <a:rPr lang="en-US" altLang="zh-CN" dirty="0"/>
              <a:t>Beam training with prior information </a:t>
            </a:r>
            <a:endParaRPr lang="en-GB"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12</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graphicFrame>
        <p:nvGraphicFramePr>
          <p:cNvPr id="26" name="对象 25">
            <a:extLst>
              <a:ext uri="{FF2B5EF4-FFF2-40B4-BE49-F238E27FC236}">
                <a16:creationId xmlns:a16="http://schemas.microsoft.com/office/drawing/2014/main" id="{F22FF21B-CB9B-4543-98F2-97594A799EDA}"/>
              </a:ext>
            </a:extLst>
          </p:cNvPr>
          <p:cNvGraphicFramePr>
            <a:graphicFrameLocks noChangeAspect="1"/>
          </p:cNvGraphicFramePr>
          <p:nvPr>
            <p:extLst>
              <p:ext uri="{D42A27DB-BD31-4B8C-83A1-F6EECF244321}">
                <p14:modId xmlns:p14="http://schemas.microsoft.com/office/powerpoint/2010/main" val="3216071907"/>
              </p:ext>
            </p:extLst>
          </p:nvPr>
        </p:nvGraphicFramePr>
        <p:xfrm>
          <a:off x="5951538" y="1509713"/>
          <a:ext cx="5573712" cy="3559175"/>
        </p:xfrm>
        <a:graphic>
          <a:graphicData uri="http://schemas.openxmlformats.org/presentationml/2006/ole">
            <mc:AlternateContent xmlns:mc="http://schemas.openxmlformats.org/markup-compatibility/2006">
              <mc:Choice xmlns:v="urn:schemas-microsoft-com:vml" Requires="v">
                <p:oleObj spid="_x0000_s4211" name="Visio" r:id="rId4" imgW="3419544" imgH="2209967" progId="Visio.Drawing.15">
                  <p:embed/>
                </p:oleObj>
              </mc:Choice>
              <mc:Fallback>
                <p:oleObj name="Visio" r:id="rId4" imgW="3419544" imgH="2209967" progId="Visio.Drawing.15">
                  <p:embed/>
                  <p:pic>
                    <p:nvPicPr>
                      <p:cNvPr id="26" name="对象 25">
                        <a:extLst>
                          <a:ext uri="{FF2B5EF4-FFF2-40B4-BE49-F238E27FC236}">
                            <a16:creationId xmlns:a16="http://schemas.microsoft.com/office/drawing/2014/main" id="{F22FF21B-CB9B-4543-98F2-97594A799EDA}"/>
                          </a:ext>
                        </a:extLst>
                      </p:cNvPr>
                      <p:cNvPicPr>
                        <a:picLocks noChangeAspect="1" noChangeArrowheads="1"/>
                      </p:cNvPicPr>
                      <p:nvPr/>
                    </p:nvPicPr>
                    <p:blipFill>
                      <a:blip r:embed="rId5"/>
                      <a:srcRect/>
                      <a:stretch>
                        <a:fillRect/>
                      </a:stretch>
                    </p:blipFill>
                    <p:spPr bwMode="auto">
                      <a:xfrm>
                        <a:off x="5951538" y="1509713"/>
                        <a:ext cx="5573712" cy="3559175"/>
                      </a:xfrm>
                      <a:prstGeom prst="rect">
                        <a:avLst/>
                      </a:prstGeom>
                      <a:noFill/>
                    </p:spPr>
                  </p:pic>
                </p:oleObj>
              </mc:Fallback>
            </mc:AlternateContent>
          </a:graphicData>
        </a:graphic>
      </p:graphicFrame>
      <p:sp>
        <p:nvSpPr>
          <p:cNvPr id="12" name="Rectangle 2">
            <a:extLst>
              <a:ext uri="{FF2B5EF4-FFF2-40B4-BE49-F238E27FC236}">
                <a16:creationId xmlns:a16="http://schemas.microsoft.com/office/drawing/2014/main" id="{0BB9D2F7-B861-4B0C-84E8-C2896FAF4334}"/>
              </a:ext>
            </a:extLst>
          </p:cNvPr>
          <p:cNvSpPr>
            <a:spLocks noGrp="1" noChangeArrowheads="1"/>
          </p:cNvSpPr>
          <p:nvPr>
            <p:ph idx="1"/>
          </p:nvPr>
        </p:nvSpPr>
        <p:spPr>
          <a:xfrm>
            <a:off x="914401" y="4707097"/>
            <a:ext cx="10610849" cy="1065213"/>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In NLOS/LOS scenarios, hierarchical beam scanning can be performed firstly. TX can determine the fine beam scanning range and relative direction (the central axis of the cone) based on the coarse beam scanning results.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TX scans the inner beam group first, then scans the outer beam group, and records some measurement results of each group.</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RX uses Wi-Fi low-frequency link to feedback measurement results during the scanning process.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600" b="0" dirty="0"/>
              <a:t>If the optimal beam quality in the current group is less than the optimal beam quality in the previous group, TX stops scanning and aligns the beam by the optimal beam from the previous group.</a:t>
            </a:r>
          </a:p>
        </p:txBody>
      </p:sp>
      <p:pic>
        <p:nvPicPr>
          <p:cNvPr id="13" name="Picture 4" descr="C:\Users\z00841149\AppData\Roaming\eSpace_Desktop\UserData\z00841149\imagefiles\17586310-E55B-4494-A34E-82107E641A92.png">
            <a:extLst>
              <a:ext uri="{FF2B5EF4-FFF2-40B4-BE49-F238E27FC236}">
                <a16:creationId xmlns:a16="http://schemas.microsoft.com/office/drawing/2014/main" id="{D8A4CA4C-B96E-433F-BCF5-819BC72D0BD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33411" y="2150903"/>
            <a:ext cx="4118573" cy="1831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0686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animEffect transition="in" filter="fade">
                                      <p:cBhvr>
                                        <p:cTn id="15" dur="500"/>
                                        <p:tgtEl>
                                          <p:spTgt spid="12">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2">
                                            <p:txEl>
                                              <p:pRg st="3" end="3"/>
                                            </p:txEl>
                                          </p:spTgt>
                                        </p:tgtEl>
                                        <p:attrNameLst>
                                          <p:attrName>style.visibility</p:attrName>
                                        </p:attrNameLst>
                                      </p:cBhvr>
                                      <p:to>
                                        <p:strVal val="visible"/>
                                      </p:to>
                                    </p:set>
                                    <p:animEffect transition="in" filter="fade">
                                      <p:cBhvr>
                                        <p:cTn id="18"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2" name="Content Placeholder 1"/>
          <p:cNvSpPr>
            <a:spLocks noGrp="1"/>
          </p:cNvSpPr>
          <p:nvPr>
            <p:ph idx="1"/>
          </p:nvPr>
        </p:nvSpPr>
        <p:spPr>
          <a:xfrm>
            <a:off x="1085771" y="2204864"/>
            <a:ext cx="10018344" cy="2705683"/>
          </a:xfrm>
        </p:spPr>
        <p:txBody>
          <a:bodyPr/>
          <a:lstStyle/>
          <a:p>
            <a:pPr marL="0" algn="just">
              <a:spcBef>
                <a:spcPts val="0"/>
              </a:spcBef>
              <a:buFont typeface="Arial" panose="020B0604020202020204" pitchFamily="34" charset="0"/>
              <a:buChar char="•"/>
            </a:pPr>
            <a:r>
              <a:rPr lang="en-US" altLang="zh-CN" sz="1800" dirty="0"/>
              <a:t>In this contribution, we propose to make use of prior information to help IMMW beam management. We can utilize prior information from localization, sensing, intermediate results of hierarchical scanning, historical location etc. to narrow the beam scanning range and perform group scanning to improve beam alignment efficiency. </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Scanning the beam group with high probability first.</a:t>
            </a:r>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endParaRPr lang="en-US" altLang="zh-CN" sz="1800" dirty="0"/>
          </a:p>
          <a:p>
            <a:pPr marL="0" algn="just">
              <a:spcBef>
                <a:spcPts val="0"/>
              </a:spcBef>
              <a:buFont typeface="Arial" panose="020B0604020202020204" pitchFamily="34" charset="0"/>
              <a:buChar char="•"/>
            </a:pPr>
            <a:r>
              <a:rPr lang="en-US" altLang="zh-CN" sz="1800" dirty="0"/>
              <a:t>During the beam scanning process, the low-frequency link is used to feedback measurement results so that the beam scanning can be terminated when the alignment conditions are met. </a:t>
            </a:r>
          </a:p>
          <a:p>
            <a:pPr marL="377100" indent="0" algn="just">
              <a:spcBef>
                <a:spcPts val="0"/>
              </a:spcBef>
            </a:pPr>
            <a:endParaRPr lang="en-US" altLang="zh-CN" sz="1800" b="0" dirty="0"/>
          </a:p>
          <a:p>
            <a:pPr marL="0" indent="0" algn="just">
              <a:spcBef>
                <a:spcPts val="0"/>
              </a:spcBef>
            </a:pPr>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2041286" y="2276872"/>
            <a:ext cx="8208912" cy="3384376"/>
          </a:xfrm>
        </p:spPr>
        <p:txBody>
          <a:bodyPr/>
          <a:lstStyle/>
          <a:p>
            <a:r>
              <a:rPr lang="en-US" altLang="zh-CN" sz="1800" dirty="0"/>
              <a:t>[1] 11-24-0116-07-immw-immw-draft-proposed-par</a:t>
            </a:r>
          </a:p>
          <a:p>
            <a:r>
              <a:rPr lang="en-US" altLang="zh-CN" sz="1800" dirty="0"/>
              <a:t>[2] 11-23-1968-00-immw-discussion-on-general-direction-of-integrated-mmwave</a:t>
            </a:r>
          </a:p>
          <a:p>
            <a:endParaRPr lang="en-US" altLang="zh-CN" sz="1800" dirty="0"/>
          </a:p>
          <a:p>
            <a:endParaRPr lang="en-US" altLang="zh-CN" sz="1800" dirty="0"/>
          </a:p>
          <a:p>
            <a:endParaRPr lang="en-US" altLang="zh-CN" sz="1800" dirty="0"/>
          </a:p>
          <a:p>
            <a:endParaRPr lang="en-US" altLang="zh-CN" sz="1800" dirty="0"/>
          </a:p>
          <a:p>
            <a:endParaRPr lang="en-US" altLang="zh-CN" dirty="0"/>
          </a:p>
          <a:p>
            <a:endParaRPr lang="en-US" altLang="zh-CN" dirty="0"/>
          </a:p>
          <a:p>
            <a:endParaRPr lang="en-US" altLang="zh-CN" dirty="0"/>
          </a:p>
          <a:p>
            <a:endParaRPr lang="en-US" altLang="zh-CN" dirty="0"/>
          </a:p>
          <a:p>
            <a:endParaRPr lang="en-US" altLang="zh-CN"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extLst>
      <p:ext uri="{BB962C8B-B14F-4D97-AF65-F5344CB8AC3E}">
        <p14:creationId xmlns:p14="http://schemas.microsoft.com/office/powerpoint/2010/main" val="34451920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5122" name="Rectangle 2"/>
          <p:cNvSpPr>
            <a:spLocks noGrp="1" noChangeArrowheads="1"/>
          </p:cNvSpPr>
          <p:nvPr>
            <p:ph idx="1"/>
          </p:nvPr>
        </p:nvSpPr>
        <p:spPr>
          <a:xfrm>
            <a:off x="839416" y="2132856"/>
            <a:ext cx="10361085" cy="3482007"/>
          </a:xfrm>
          <a:ln/>
        </p:spPr>
        <p:txBody>
          <a:bodyPr/>
          <a:lstStyle/>
          <a:p>
            <a:pPr>
              <a:buFont typeface="Arial" pitchFamily="34" charset="0"/>
              <a:buChar char="•"/>
            </a:pPr>
            <a:r>
              <a:rPr lang="en-US" altLang="zh-CN" sz="1800" b="0" dirty="0"/>
              <a:t>Integrated </a:t>
            </a:r>
            <a:r>
              <a:rPr lang="en-US" altLang="zh-CN" sz="1800" b="0" dirty="0" err="1"/>
              <a:t>mmWave</a:t>
            </a:r>
            <a:r>
              <a:rPr lang="en-US" altLang="zh-CN" sz="1800" b="0" dirty="0"/>
              <a:t> (IMMW) is promising for the whole Wi-Fi industry.</a:t>
            </a:r>
          </a:p>
          <a:p>
            <a:pPr>
              <a:buFont typeface="Arial" pitchFamily="34" charset="0"/>
              <a:buChar char="•"/>
            </a:pPr>
            <a:endParaRPr lang="en-US" altLang="zh-CN" sz="1800" b="0" dirty="0"/>
          </a:p>
          <a:p>
            <a:pPr>
              <a:buFont typeface="Arial" pitchFamily="34" charset="0"/>
              <a:buChar char="•"/>
            </a:pPr>
            <a:r>
              <a:rPr lang="en-US" altLang="zh-CN" sz="1800" b="0" dirty="0"/>
              <a:t>In this contribution, we would like to consider beam management in IMMW.</a:t>
            </a:r>
            <a:endParaRPr lang="en-US" altLang="zh-CN"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2</a:t>
            </a:fld>
            <a:endParaRPr lang="en-GB" dirty="0"/>
          </a:p>
        </p:txBody>
      </p:sp>
      <p:sp>
        <p:nvSpPr>
          <p:cNvPr id="5" name="Footer Placeholder 4"/>
          <p:cNvSpPr>
            <a:spLocks noGrp="1"/>
          </p:cNvSpPr>
          <p:nvPr>
            <p:ph type="ftr" idx="14"/>
          </p:nvPr>
        </p:nvSpPr>
        <p:spPr/>
        <p:txBody>
          <a:bodyPr/>
          <a:lstStyle/>
          <a:p>
            <a:r>
              <a:rPr lang="en-GB" altLang="zh-CN" dirty="0" err="1"/>
              <a:t>Maolin</a:t>
            </a:r>
            <a:r>
              <a:rPr lang="en-GB" altLang="zh-CN" dirty="0"/>
              <a:t> Zhang, Huawei</a:t>
            </a:r>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Tree>
    <p:extLst>
      <p:ext uri="{BB962C8B-B14F-4D97-AF65-F5344CB8AC3E}">
        <p14:creationId xmlns:p14="http://schemas.microsoft.com/office/powerpoint/2010/main" val="26703371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943027"/>
            <a:ext cx="10592292" cy="693885"/>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2.4/5/6 GHz Wi-Fi : Omni directional transmission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3</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21" name="Rectangle: Rounded Corners 5">
            <a:extLst>
              <a:ext uri="{FF2B5EF4-FFF2-40B4-BE49-F238E27FC236}">
                <a16:creationId xmlns:a16="http://schemas.microsoft.com/office/drawing/2014/main" id="{39497DE5-4E2E-49FA-89E4-C645F5E6F247}"/>
              </a:ext>
            </a:extLst>
          </p:cNvPr>
          <p:cNvSpPr/>
          <p:nvPr/>
        </p:nvSpPr>
        <p:spPr>
          <a:xfrm>
            <a:off x="1508991"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CA" sz="3600" b="0" i="0" u="none" strike="noStrike" kern="0" cap="none" spc="0" normalizeH="0" baseline="0" noProof="0" dirty="0">
                <a:ln>
                  <a:noFill/>
                </a:ln>
                <a:solidFill>
                  <a:prstClr val="black"/>
                </a:solidFill>
                <a:effectLst/>
                <a:uLnTx/>
                <a:uFillTx/>
                <a:latin typeface="Calibri" panose="020F0502020204030204"/>
                <a:ea typeface="+mn-ea"/>
                <a:cs typeface="+mn-cs"/>
                <a:sym typeface="Arial"/>
              </a:rPr>
              <a:t>AP</a:t>
            </a:r>
          </a:p>
        </p:txBody>
      </p:sp>
      <p:cxnSp>
        <p:nvCxnSpPr>
          <p:cNvPr id="22" name="Straight Connector 7">
            <a:extLst>
              <a:ext uri="{FF2B5EF4-FFF2-40B4-BE49-F238E27FC236}">
                <a16:creationId xmlns:a16="http://schemas.microsoft.com/office/drawing/2014/main" id="{0F52515C-5304-47D9-B3EA-15502C512BF5}"/>
              </a:ext>
            </a:extLst>
          </p:cNvPr>
          <p:cNvCxnSpPr>
            <a:cxnSpLocks/>
          </p:cNvCxnSpPr>
          <p:nvPr/>
        </p:nvCxnSpPr>
        <p:spPr>
          <a:xfrm flipV="1">
            <a:off x="2706024" y="4121844"/>
            <a:ext cx="0" cy="592973"/>
          </a:xfrm>
          <a:prstGeom prst="line">
            <a:avLst/>
          </a:prstGeom>
          <a:noFill/>
          <a:ln w="57150" cap="flat" cmpd="sng" algn="ctr">
            <a:solidFill>
              <a:sysClr val="windowText" lastClr="000000"/>
            </a:solidFill>
            <a:prstDash val="solid"/>
            <a:miter lim="800000"/>
          </a:ln>
          <a:effectLst/>
        </p:spPr>
      </p:cxnSp>
      <p:sp>
        <p:nvSpPr>
          <p:cNvPr id="23" name="Isosceles Triangle 8">
            <a:extLst>
              <a:ext uri="{FF2B5EF4-FFF2-40B4-BE49-F238E27FC236}">
                <a16:creationId xmlns:a16="http://schemas.microsoft.com/office/drawing/2014/main" id="{4E9E94A9-8625-4245-A59B-F10502CC22BB}"/>
              </a:ext>
            </a:extLst>
          </p:cNvPr>
          <p:cNvSpPr/>
          <p:nvPr/>
        </p:nvSpPr>
        <p:spPr>
          <a:xfrm rot="10800000">
            <a:off x="2516401" y="4107385"/>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sp>
        <p:nvSpPr>
          <p:cNvPr id="24" name="Rectangle: Rounded Corners 10">
            <a:extLst>
              <a:ext uri="{FF2B5EF4-FFF2-40B4-BE49-F238E27FC236}">
                <a16:creationId xmlns:a16="http://schemas.microsoft.com/office/drawing/2014/main" id="{9B2DB965-B825-4334-AD06-BBA70ED34361}"/>
              </a:ext>
            </a:extLst>
          </p:cNvPr>
          <p:cNvSpPr/>
          <p:nvPr/>
        </p:nvSpPr>
        <p:spPr>
          <a:xfrm>
            <a:off x="8957934"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CA" sz="3600" kern="0" dirty="0">
                <a:solidFill>
                  <a:prstClr val="black"/>
                </a:solidFill>
                <a:latin typeface="Calibri" panose="020F0502020204030204"/>
                <a:ea typeface="+mn-ea"/>
                <a:sym typeface="Arial"/>
              </a:rPr>
              <a:t>STA</a:t>
            </a:r>
            <a:endParaRPr kumimoji="0" lang="en-CA" sz="3600" b="0" i="0" u="none" strike="noStrike" kern="0" cap="none" spc="0" normalizeH="0" baseline="0" noProof="0" dirty="0">
              <a:ln>
                <a:noFill/>
              </a:ln>
              <a:solidFill>
                <a:prstClr val="black"/>
              </a:solidFill>
              <a:effectLst/>
              <a:uLnTx/>
              <a:uFillTx/>
              <a:latin typeface="Calibri" panose="020F0502020204030204"/>
              <a:ea typeface="+mn-ea"/>
              <a:cs typeface="+mn-cs"/>
              <a:sym typeface="Arial"/>
            </a:endParaRPr>
          </a:p>
        </p:txBody>
      </p:sp>
      <p:cxnSp>
        <p:nvCxnSpPr>
          <p:cNvPr id="29" name="Straight Connector 11">
            <a:extLst>
              <a:ext uri="{FF2B5EF4-FFF2-40B4-BE49-F238E27FC236}">
                <a16:creationId xmlns:a16="http://schemas.microsoft.com/office/drawing/2014/main" id="{2CFF4EE3-9076-4828-B1CC-80F4C90DD7AD}"/>
              </a:ext>
            </a:extLst>
          </p:cNvPr>
          <p:cNvCxnSpPr>
            <a:cxnSpLocks/>
          </p:cNvCxnSpPr>
          <p:nvPr/>
        </p:nvCxnSpPr>
        <p:spPr>
          <a:xfrm flipV="1">
            <a:off x="9202467" y="4136303"/>
            <a:ext cx="0" cy="592973"/>
          </a:xfrm>
          <a:prstGeom prst="line">
            <a:avLst/>
          </a:prstGeom>
          <a:noFill/>
          <a:ln w="57150" cap="flat" cmpd="sng" algn="ctr">
            <a:solidFill>
              <a:sysClr val="windowText" lastClr="000000"/>
            </a:solidFill>
            <a:prstDash val="solid"/>
            <a:miter lim="800000"/>
          </a:ln>
          <a:effectLst/>
        </p:spPr>
      </p:cxnSp>
      <p:sp>
        <p:nvSpPr>
          <p:cNvPr id="32" name="Isosceles Triangle 12">
            <a:extLst>
              <a:ext uri="{FF2B5EF4-FFF2-40B4-BE49-F238E27FC236}">
                <a16:creationId xmlns:a16="http://schemas.microsoft.com/office/drawing/2014/main" id="{84864E2A-5B0E-437F-9C76-EAAD04B27031}"/>
              </a:ext>
            </a:extLst>
          </p:cNvPr>
          <p:cNvSpPr/>
          <p:nvPr/>
        </p:nvSpPr>
        <p:spPr>
          <a:xfrm rot="10800000">
            <a:off x="9012844" y="4121844"/>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sp>
        <p:nvSpPr>
          <p:cNvPr id="33" name="Oval 4">
            <a:extLst>
              <a:ext uri="{FF2B5EF4-FFF2-40B4-BE49-F238E27FC236}">
                <a16:creationId xmlns:a16="http://schemas.microsoft.com/office/drawing/2014/main" id="{08A75471-6613-4614-AB2C-8F8681FCD54D}"/>
              </a:ext>
            </a:extLst>
          </p:cNvPr>
          <p:cNvSpPr/>
          <p:nvPr/>
        </p:nvSpPr>
        <p:spPr>
          <a:xfrm>
            <a:off x="2315363" y="3710816"/>
            <a:ext cx="822055" cy="822055"/>
          </a:xfrm>
          <a:prstGeom prst="ellipse">
            <a:avLst/>
          </a:prstGeom>
          <a:noFill/>
          <a:ln w="12700" cap="flat" cmpd="sng" algn="ctr">
            <a:solidFill>
              <a:srgbClr val="FF0000">
                <a:alpha val="61176"/>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dirty="0">
              <a:ln>
                <a:noFill/>
              </a:ln>
              <a:solidFill>
                <a:prstClr val="white"/>
              </a:solidFill>
              <a:effectLst/>
              <a:uLnTx/>
              <a:uFillTx/>
              <a:latin typeface="Calibri" panose="020F0502020204030204"/>
              <a:ea typeface="+mn-ea"/>
              <a:cs typeface="+mn-cs"/>
              <a:sym typeface="Arial"/>
            </a:endParaRPr>
          </a:p>
        </p:txBody>
      </p:sp>
      <p:sp>
        <p:nvSpPr>
          <p:cNvPr id="34" name="Oval 22">
            <a:extLst>
              <a:ext uri="{FF2B5EF4-FFF2-40B4-BE49-F238E27FC236}">
                <a16:creationId xmlns:a16="http://schemas.microsoft.com/office/drawing/2014/main" id="{F1CC914D-3190-49B1-B4D8-7927A61DDBDE}"/>
              </a:ext>
            </a:extLst>
          </p:cNvPr>
          <p:cNvSpPr/>
          <p:nvPr/>
        </p:nvSpPr>
        <p:spPr>
          <a:xfrm>
            <a:off x="2315363" y="3710815"/>
            <a:ext cx="822055" cy="822055"/>
          </a:xfrm>
          <a:prstGeom prst="ellipse">
            <a:avLst/>
          </a:prstGeom>
          <a:noFill/>
          <a:ln w="12700" cap="flat" cmpd="sng" algn="ctr">
            <a:solidFill>
              <a:srgbClr val="FF0000">
                <a:alpha val="61176"/>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dirty="0">
              <a:ln>
                <a:noFill/>
              </a:ln>
              <a:solidFill>
                <a:prstClr val="white"/>
              </a:solidFill>
              <a:effectLst/>
              <a:uLnTx/>
              <a:uFillTx/>
              <a:latin typeface="Calibri" panose="020F0502020204030204"/>
              <a:ea typeface="+mn-ea"/>
              <a:cs typeface="+mn-cs"/>
              <a:sym typeface="Arial"/>
            </a:endParaRPr>
          </a:p>
        </p:txBody>
      </p:sp>
      <p:sp>
        <p:nvSpPr>
          <p:cNvPr id="35" name="Oval 23">
            <a:extLst>
              <a:ext uri="{FF2B5EF4-FFF2-40B4-BE49-F238E27FC236}">
                <a16:creationId xmlns:a16="http://schemas.microsoft.com/office/drawing/2014/main" id="{43A4A090-E6D9-44D6-A0CA-D51520D970F4}"/>
              </a:ext>
            </a:extLst>
          </p:cNvPr>
          <p:cNvSpPr/>
          <p:nvPr/>
        </p:nvSpPr>
        <p:spPr>
          <a:xfrm>
            <a:off x="2315363" y="3703587"/>
            <a:ext cx="822055" cy="822055"/>
          </a:xfrm>
          <a:prstGeom prst="ellipse">
            <a:avLst/>
          </a:prstGeom>
          <a:noFill/>
          <a:ln w="12700" cap="flat" cmpd="sng" algn="ctr">
            <a:solidFill>
              <a:srgbClr val="FF0000">
                <a:alpha val="61176"/>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dirty="0">
              <a:ln>
                <a:noFill/>
              </a:ln>
              <a:solidFill>
                <a:prstClr val="white"/>
              </a:solidFill>
              <a:effectLst/>
              <a:uLnTx/>
              <a:uFillTx/>
              <a:latin typeface="Calibri" panose="020F0502020204030204"/>
              <a:ea typeface="+mn-ea"/>
              <a:cs typeface="+mn-cs"/>
              <a:sym typeface="Aria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4"/>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par>
                          <p:cTn id="11" fill="hold">
                            <p:stCondLst>
                              <p:cond delay="0"/>
                            </p:stCondLst>
                            <p:childTnLst>
                              <p:par>
                                <p:cTn id="12" presetID="6" presetClass="emph" presetSubtype="0" repeatCount="indefinite" fill="hold" grpId="0" nodeType="afterEffect">
                                  <p:stCondLst>
                                    <p:cond delay="0"/>
                                  </p:stCondLst>
                                  <p:endCondLst>
                                    <p:cond evt="onNext" delay="0">
                                      <p:tgtEl>
                                        <p:sldTgt/>
                                      </p:tgtEl>
                                    </p:cond>
                                  </p:endCondLst>
                                  <p:childTnLst>
                                    <p:animScale>
                                      <p:cBhvr>
                                        <p:cTn id="13" dur="2000" fill="hold"/>
                                        <p:tgtEl>
                                          <p:spTgt spid="33"/>
                                        </p:tgtEl>
                                      </p:cBhvr>
                                      <p:by x="3000000" y="3000000"/>
                                    </p:animScale>
                                  </p:childTnLst>
                                </p:cTn>
                              </p:par>
                              <p:par>
                                <p:cTn id="14" presetID="6" presetClass="emph" presetSubtype="0" repeatCount="indefinite" fill="hold" grpId="0" nodeType="withEffect">
                                  <p:stCondLst>
                                    <p:cond delay="100"/>
                                  </p:stCondLst>
                                  <p:endCondLst>
                                    <p:cond evt="onNext" delay="0">
                                      <p:tgtEl>
                                        <p:sldTgt/>
                                      </p:tgtEl>
                                    </p:cond>
                                  </p:endCondLst>
                                  <p:childTnLst>
                                    <p:animScale>
                                      <p:cBhvr>
                                        <p:cTn id="15" dur="2000" fill="hold"/>
                                        <p:tgtEl>
                                          <p:spTgt spid="34"/>
                                        </p:tgtEl>
                                      </p:cBhvr>
                                      <p:by x="3000000" y="3000000"/>
                                    </p:animScale>
                                  </p:childTnLst>
                                </p:cTn>
                              </p:par>
                              <p:par>
                                <p:cTn id="16" presetID="6" presetClass="emph" presetSubtype="0" repeatCount="indefinite" fill="hold" grpId="0" nodeType="withEffect">
                                  <p:stCondLst>
                                    <p:cond delay="200"/>
                                  </p:stCondLst>
                                  <p:endCondLst>
                                    <p:cond evt="onNext" delay="0">
                                      <p:tgtEl>
                                        <p:sldTgt/>
                                      </p:tgtEl>
                                    </p:cond>
                                  </p:endCondLst>
                                  <p:childTnLst>
                                    <p:animScale>
                                      <p:cBhvr>
                                        <p:cTn id="17" dur="2000" fill="hold"/>
                                        <p:tgtEl>
                                          <p:spTgt spid="35"/>
                                        </p:tgtEl>
                                      </p:cBhvr>
                                      <p:by x="3000000" y="30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autoUpdateAnimBg="0"/>
      <p:bldP spid="33" grpId="1" animBg="1"/>
      <p:bldP spid="34" grpId="0" animBg="1" autoUpdateAnimBg="0"/>
      <p:bldP spid="34" grpId="1" animBg="1"/>
      <p:bldP spid="35" grpId="0" animBg="1" autoUpdateAnimBg="0"/>
      <p:bldP spid="3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943027"/>
            <a:ext cx="10592292" cy="693885"/>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solidFill>
                  <a:schemeClr val="tx1"/>
                </a:solidFill>
              </a:rPr>
              <a:t>Millimeter wave</a:t>
            </a:r>
            <a:r>
              <a:rPr lang="en-US" altLang="zh-CN" sz="1800" b="0" dirty="0"/>
              <a:t>: High attenuation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4</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17" name="Rectangle: Rounded Corners 5">
            <a:extLst>
              <a:ext uri="{FF2B5EF4-FFF2-40B4-BE49-F238E27FC236}">
                <a16:creationId xmlns:a16="http://schemas.microsoft.com/office/drawing/2014/main" id="{1F91E99A-E88A-4077-914C-72ECB7B68225}"/>
              </a:ext>
            </a:extLst>
          </p:cNvPr>
          <p:cNvSpPr/>
          <p:nvPr/>
        </p:nvSpPr>
        <p:spPr>
          <a:xfrm>
            <a:off x="1508991"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r>
              <a:rPr lang="en-CA" sz="3600" kern="0" dirty="0">
                <a:solidFill>
                  <a:prstClr val="black"/>
                </a:solidFill>
                <a:latin typeface="Calibri" panose="020F0502020204030204"/>
                <a:ea typeface="+mn-ea"/>
                <a:sym typeface="Arial"/>
              </a:rPr>
              <a:t>AP</a:t>
            </a:r>
          </a:p>
        </p:txBody>
      </p:sp>
      <p:cxnSp>
        <p:nvCxnSpPr>
          <p:cNvPr id="18" name="Straight Connector 7">
            <a:extLst>
              <a:ext uri="{FF2B5EF4-FFF2-40B4-BE49-F238E27FC236}">
                <a16:creationId xmlns:a16="http://schemas.microsoft.com/office/drawing/2014/main" id="{D54FF03A-79DA-469C-92B5-713C56AF739A}"/>
              </a:ext>
            </a:extLst>
          </p:cNvPr>
          <p:cNvCxnSpPr>
            <a:cxnSpLocks/>
          </p:cNvCxnSpPr>
          <p:nvPr/>
        </p:nvCxnSpPr>
        <p:spPr>
          <a:xfrm flipV="1">
            <a:off x="2706024" y="4121844"/>
            <a:ext cx="0" cy="592973"/>
          </a:xfrm>
          <a:prstGeom prst="line">
            <a:avLst/>
          </a:prstGeom>
          <a:noFill/>
          <a:ln w="57150" cap="flat" cmpd="sng" algn="ctr">
            <a:solidFill>
              <a:sysClr val="windowText" lastClr="000000"/>
            </a:solidFill>
            <a:prstDash val="solid"/>
            <a:miter lim="800000"/>
          </a:ln>
          <a:effectLst/>
        </p:spPr>
      </p:cxnSp>
      <p:sp>
        <p:nvSpPr>
          <p:cNvPr id="19" name="Isosceles Triangle 8">
            <a:extLst>
              <a:ext uri="{FF2B5EF4-FFF2-40B4-BE49-F238E27FC236}">
                <a16:creationId xmlns:a16="http://schemas.microsoft.com/office/drawing/2014/main" id="{18D57624-CFCC-4BB7-9567-024B2BDE3B2F}"/>
              </a:ext>
            </a:extLst>
          </p:cNvPr>
          <p:cNvSpPr/>
          <p:nvPr/>
        </p:nvSpPr>
        <p:spPr>
          <a:xfrm rot="10800000">
            <a:off x="2516401" y="4107385"/>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a:solidFill>
                <a:prstClr val="white"/>
              </a:solidFill>
              <a:latin typeface="Calibri" panose="020F0502020204030204"/>
              <a:ea typeface="+mn-ea"/>
              <a:sym typeface="Arial"/>
            </a:endParaRPr>
          </a:p>
        </p:txBody>
      </p:sp>
      <p:sp>
        <p:nvSpPr>
          <p:cNvPr id="20" name="Rectangle: Rounded Corners 10">
            <a:extLst>
              <a:ext uri="{FF2B5EF4-FFF2-40B4-BE49-F238E27FC236}">
                <a16:creationId xmlns:a16="http://schemas.microsoft.com/office/drawing/2014/main" id="{F687BD04-5F8C-4CA1-B16A-2CB3A7CCAAA7}"/>
              </a:ext>
            </a:extLst>
          </p:cNvPr>
          <p:cNvSpPr/>
          <p:nvPr/>
        </p:nvSpPr>
        <p:spPr>
          <a:xfrm>
            <a:off x="8957934"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r>
              <a:rPr lang="en-CA" sz="3600" kern="0" dirty="0">
                <a:solidFill>
                  <a:prstClr val="black"/>
                </a:solidFill>
                <a:latin typeface="Calibri" panose="020F0502020204030204"/>
                <a:ea typeface="+mn-ea"/>
                <a:sym typeface="Arial"/>
              </a:rPr>
              <a:t>STA</a:t>
            </a:r>
          </a:p>
        </p:txBody>
      </p:sp>
      <p:cxnSp>
        <p:nvCxnSpPr>
          <p:cNvPr id="25" name="Straight Connector 11">
            <a:extLst>
              <a:ext uri="{FF2B5EF4-FFF2-40B4-BE49-F238E27FC236}">
                <a16:creationId xmlns:a16="http://schemas.microsoft.com/office/drawing/2014/main" id="{E2C4FE14-BC01-4B67-B103-990E753EEEF1}"/>
              </a:ext>
            </a:extLst>
          </p:cNvPr>
          <p:cNvCxnSpPr>
            <a:cxnSpLocks/>
          </p:cNvCxnSpPr>
          <p:nvPr/>
        </p:nvCxnSpPr>
        <p:spPr>
          <a:xfrm flipV="1">
            <a:off x="9202467" y="4136303"/>
            <a:ext cx="0" cy="592973"/>
          </a:xfrm>
          <a:prstGeom prst="line">
            <a:avLst/>
          </a:prstGeom>
          <a:noFill/>
          <a:ln w="57150" cap="flat" cmpd="sng" algn="ctr">
            <a:solidFill>
              <a:sysClr val="windowText" lastClr="000000"/>
            </a:solidFill>
            <a:prstDash val="solid"/>
            <a:miter lim="800000"/>
          </a:ln>
          <a:effectLst/>
        </p:spPr>
      </p:cxnSp>
      <p:sp>
        <p:nvSpPr>
          <p:cNvPr id="26" name="Isosceles Triangle 12">
            <a:extLst>
              <a:ext uri="{FF2B5EF4-FFF2-40B4-BE49-F238E27FC236}">
                <a16:creationId xmlns:a16="http://schemas.microsoft.com/office/drawing/2014/main" id="{5112DF21-F465-4196-8514-EE00847E5E77}"/>
              </a:ext>
            </a:extLst>
          </p:cNvPr>
          <p:cNvSpPr/>
          <p:nvPr/>
        </p:nvSpPr>
        <p:spPr>
          <a:xfrm rot="10800000">
            <a:off x="9012844" y="4121844"/>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a:solidFill>
                <a:prstClr val="white"/>
              </a:solidFill>
              <a:latin typeface="Calibri" panose="020F0502020204030204"/>
              <a:ea typeface="+mn-ea"/>
              <a:sym typeface="Arial"/>
            </a:endParaRPr>
          </a:p>
        </p:txBody>
      </p:sp>
      <p:sp>
        <p:nvSpPr>
          <p:cNvPr id="30" name="Oval 13">
            <a:extLst>
              <a:ext uri="{FF2B5EF4-FFF2-40B4-BE49-F238E27FC236}">
                <a16:creationId xmlns:a16="http://schemas.microsoft.com/office/drawing/2014/main" id="{1F146374-E442-4342-B184-4F9D6DC14B7F}"/>
              </a:ext>
            </a:extLst>
          </p:cNvPr>
          <p:cNvSpPr/>
          <p:nvPr/>
        </p:nvSpPr>
        <p:spPr>
          <a:xfrm>
            <a:off x="2315363" y="3710816"/>
            <a:ext cx="822055" cy="822055"/>
          </a:xfrm>
          <a:prstGeom prst="ellipse">
            <a:avLst/>
          </a:prstGeom>
          <a:noFill/>
          <a:ln w="12700" cap="flat" cmpd="sng" algn="ctr">
            <a:solidFill>
              <a:srgbClr val="FF0000">
                <a:alpha val="61176"/>
              </a:srgbClr>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dirty="0">
              <a:solidFill>
                <a:prstClr val="white"/>
              </a:solidFill>
              <a:latin typeface="Calibri" panose="020F0502020204030204"/>
              <a:ea typeface="+mn-ea"/>
              <a:sym typeface="Arial"/>
            </a:endParaRPr>
          </a:p>
        </p:txBody>
      </p:sp>
      <p:sp>
        <p:nvSpPr>
          <p:cNvPr id="31" name="Oval 14">
            <a:extLst>
              <a:ext uri="{FF2B5EF4-FFF2-40B4-BE49-F238E27FC236}">
                <a16:creationId xmlns:a16="http://schemas.microsoft.com/office/drawing/2014/main" id="{E0298589-4D33-448E-8139-467533C4D6BD}"/>
              </a:ext>
            </a:extLst>
          </p:cNvPr>
          <p:cNvSpPr/>
          <p:nvPr/>
        </p:nvSpPr>
        <p:spPr>
          <a:xfrm>
            <a:off x="2315363" y="3710815"/>
            <a:ext cx="822055" cy="822055"/>
          </a:xfrm>
          <a:prstGeom prst="ellipse">
            <a:avLst/>
          </a:prstGeom>
          <a:noFill/>
          <a:ln w="12700" cap="flat" cmpd="sng" algn="ctr">
            <a:solidFill>
              <a:srgbClr val="FF0000">
                <a:alpha val="61176"/>
              </a:srgbClr>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dirty="0">
              <a:solidFill>
                <a:prstClr val="white"/>
              </a:solidFill>
              <a:latin typeface="Calibri" panose="020F0502020204030204"/>
              <a:ea typeface="+mn-ea"/>
              <a:sym typeface="Arial"/>
            </a:endParaRPr>
          </a:p>
        </p:txBody>
      </p:sp>
      <p:sp>
        <p:nvSpPr>
          <p:cNvPr id="36" name="Oval 17">
            <a:extLst>
              <a:ext uri="{FF2B5EF4-FFF2-40B4-BE49-F238E27FC236}">
                <a16:creationId xmlns:a16="http://schemas.microsoft.com/office/drawing/2014/main" id="{E71E3455-305B-4CCC-ACFA-2A4FEBB511CD}"/>
              </a:ext>
            </a:extLst>
          </p:cNvPr>
          <p:cNvSpPr/>
          <p:nvPr/>
        </p:nvSpPr>
        <p:spPr>
          <a:xfrm>
            <a:off x="2315363" y="3703587"/>
            <a:ext cx="822055" cy="822055"/>
          </a:xfrm>
          <a:prstGeom prst="ellipse">
            <a:avLst/>
          </a:prstGeom>
          <a:noFill/>
          <a:ln w="12700" cap="flat" cmpd="sng" algn="ctr">
            <a:solidFill>
              <a:srgbClr val="FF0000">
                <a:alpha val="61176"/>
              </a:srgbClr>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dirty="0">
              <a:solidFill>
                <a:prstClr val="white"/>
              </a:solidFill>
              <a:latin typeface="Calibri" panose="020F0502020204030204"/>
              <a:ea typeface="+mn-ea"/>
              <a:sym typeface="Arial"/>
            </a:endParaRPr>
          </a:p>
        </p:txBody>
      </p:sp>
    </p:spTree>
    <p:extLst>
      <p:ext uri="{BB962C8B-B14F-4D97-AF65-F5344CB8AC3E}">
        <p14:creationId xmlns:p14="http://schemas.microsoft.com/office/powerpoint/2010/main" val="238065998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6" presetClass="emph" presetSubtype="0" repeatCount="indefinite" fill="hold" grpId="0" nodeType="withEffect">
                                  <p:stCondLst>
                                    <p:cond delay="0"/>
                                  </p:stCondLst>
                                  <p:endCondLst>
                                    <p:cond evt="onNext" delay="0">
                                      <p:tgtEl>
                                        <p:sldTgt/>
                                      </p:tgtEl>
                                    </p:cond>
                                  </p:endCondLst>
                                  <p:childTnLst>
                                    <p:animScale>
                                      <p:cBhvr>
                                        <p:cTn id="12" dur="1000" fill="hold"/>
                                        <p:tgtEl>
                                          <p:spTgt spid="30"/>
                                        </p:tgtEl>
                                      </p:cBhvr>
                                      <p:by x="400000" y="400000"/>
                                    </p:animScale>
                                  </p:childTnLst>
                                </p:cTn>
                              </p:par>
                              <p:par>
                                <p:cTn id="13" presetID="6" presetClass="emph" presetSubtype="0" repeatCount="indefinite" fill="hold" grpId="0" nodeType="withEffect">
                                  <p:stCondLst>
                                    <p:cond delay="100"/>
                                  </p:stCondLst>
                                  <p:endCondLst>
                                    <p:cond evt="onNext" delay="0">
                                      <p:tgtEl>
                                        <p:sldTgt/>
                                      </p:tgtEl>
                                    </p:cond>
                                  </p:endCondLst>
                                  <p:childTnLst>
                                    <p:animScale>
                                      <p:cBhvr>
                                        <p:cTn id="14" dur="1000" fill="hold"/>
                                        <p:tgtEl>
                                          <p:spTgt spid="31"/>
                                        </p:tgtEl>
                                      </p:cBhvr>
                                      <p:by x="400000" y="400000"/>
                                    </p:animScale>
                                  </p:childTnLst>
                                </p:cTn>
                              </p:par>
                              <p:par>
                                <p:cTn id="15" presetID="6" presetClass="emph" presetSubtype="0" repeatCount="indefinite" fill="hold" grpId="0" nodeType="withEffect">
                                  <p:stCondLst>
                                    <p:cond delay="200"/>
                                  </p:stCondLst>
                                  <p:endCondLst>
                                    <p:cond evt="onNext" delay="0">
                                      <p:tgtEl>
                                        <p:sldTgt/>
                                      </p:tgtEl>
                                    </p:cond>
                                  </p:endCondLst>
                                  <p:childTnLst>
                                    <p:animScale>
                                      <p:cBhvr>
                                        <p:cTn id="16" dur="1000" fill="hold"/>
                                        <p:tgtEl>
                                          <p:spTgt spid="36"/>
                                        </p:tgtEl>
                                      </p:cBhvr>
                                      <p:by x="400000" y="4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autoUpdateAnimBg="0"/>
      <p:bldP spid="30" grpId="1" animBg="1"/>
      <p:bldP spid="31" grpId="0" animBg="1" autoUpdateAnimBg="0"/>
      <p:bldP spid="31" grpId="1" animBg="1"/>
      <p:bldP spid="36" grpId="0" animBg="1" autoUpdateAnimBg="0"/>
      <p:bldP spid="36"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943027"/>
            <a:ext cx="10592292" cy="693885"/>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solidFill>
                  <a:schemeClr val="tx1"/>
                </a:solidFill>
              </a:rPr>
              <a:t>Millimeter wave</a:t>
            </a:r>
            <a:r>
              <a:rPr lang="en-US" altLang="zh-CN" sz="1800" b="0" dirty="0"/>
              <a:t>: High attenuation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5</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17" name="Rectangle: Rounded Corners 5">
            <a:extLst>
              <a:ext uri="{FF2B5EF4-FFF2-40B4-BE49-F238E27FC236}">
                <a16:creationId xmlns:a16="http://schemas.microsoft.com/office/drawing/2014/main" id="{1F91E99A-E88A-4077-914C-72ECB7B68225}"/>
              </a:ext>
            </a:extLst>
          </p:cNvPr>
          <p:cNvSpPr/>
          <p:nvPr/>
        </p:nvSpPr>
        <p:spPr>
          <a:xfrm>
            <a:off x="1508991"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r>
              <a:rPr lang="en-CA" sz="3600" kern="0" dirty="0">
                <a:solidFill>
                  <a:prstClr val="black"/>
                </a:solidFill>
                <a:latin typeface="Calibri" panose="020F0502020204030204"/>
                <a:ea typeface="+mn-ea"/>
                <a:sym typeface="Arial"/>
              </a:rPr>
              <a:t>AP</a:t>
            </a:r>
          </a:p>
        </p:txBody>
      </p:sp>
      <p:cxnSp>
        <p:nvCxnSpPr>
          <p:cNvPr id="18" name="Straight Connector 7">
            <a:extLst>
              <a:ext uri="{FF2B5EF4-FFF2-40B4-BE49-F238E27FC236}">
                <a16:creationId xmlns:a16="http://schemas.microsoft.com/office/drawing/2014/main" id="{D54FF03A-79DA-469C-92B5-713C56AF739A}"/>
              </a:ext>
            </a:extLst>
          </p:cNvPr>
          <p:cNvCxnSpPr>
            <a:cxnSpLocks/>
          </p:cNvCxnSpPr>
          <p:nvPr/>
        </p:nvCxnSpPr>
        <p:spPr>
          <a:xfrm flipV="1">
            <a:off x="2706024" y="4121844"/>
            <a:ext cx="0" cy="592973"/>
          </a:xfrm>
          <a:prstGeom prst="line">
            <a:avLst/>
          </a:prstGeom>
          <a:noFill/>
          <a:ln w="57150" cap="flat" cmpd="sng" algn="ctr">
            <a:solidFill>
              <a:sysClr val="windowText" lastClr="000000"/>
            </a:solidFill>
            <a:prstDash val="solid"/>
            <a:miter lim="800000"/>
          </a:ln>
          <a:effectLst/>
        </p:spPr>
      </p:cxnSp>
      <p:sp>
        <p:nvSpPr>
          <p:cNvPr id="19" name="Isosceles Triangle 8">
            <a:extLst>
              <a:ext uri="{FF2B5EF4-FFF2-40B4-BE49-F238E27FC236}">
                <a16:creationId xmlns:a16="http://schemas.microsoft.com/office/drawing/2014/main" id="{18D57624-CFCC-4BB7-9567-024B2BDE3B2F}"/>
              </a:ext>
            </a:extLst>
          </p:cNvPr>
          <p:cNvSpPr/>
          <p:nvPr/>
        </p:nvSpPr>
        <p:spPr>
          <a:xfrm rot="10800000">
            <a:off x="2516401" y="4107385"/>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a:solidFill>
                <a:prstClr val="white"/>
              </a:solidFill>
              <a:latin typeface="Calibri" panose="020F0502020204030204"/>
              <a:ea typeface="+mn-ea"/>
              <a:sym typeface="Arial"/>
            </a:endParaRPr>
          </a:p>
        </p:txBody>
      </p:sp>
      <p:sp>
        <p:nvSpPr>
          <p:cNvPr id="20" name="Rectangle: Rounded Corners 10">
            <a:extLst>
              <a:ext uri="{FF2B5EF4-FFF2-40B4-BE49-F238E27FC236}">
                <a16:creationId xmlns:a16="http://schemas.microsoft.com/office/drawing/2014/main" id="{F687BD04-5F8C-4CA1-B16A-2CB3A7CCAAA7}"/>
              </a:ext>
            </a:extLst>
          </p:cNvPr>
          <p:cNvSpPr/>
          <p:nvPr/>
        </p:nvSpPr>
        <p:spPr>
          <a:xfrm>
            <a:off x="8957934"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r>
              <a:rPr lang="en-CA" sz="3600" kern="0" dirty="0">
                <a:solidFill>
                  <a:prstClr val="black"/>
                </a:solidFill>
                <a:latin typeface="Calibri" panose="020F0502020204030204"/>
                <a:ea typeface="+mn-ea"/>
                <a:sym typeface="Arial"/>
              </a:rPr>
              <a:t>STA</a:t>
            </a:r>
          </a:p>
        </p:txBody>
      </p:sp>
      <p:cxnSp>
        <p:nvCxnSpPr>
          <p:cNvPr id="25" name="Straight Connector 11">
            <a:extLst>
              <a:ext uri="{FF2B5EF4-FFF2-40B4-BE49-F238E27FC236}">
                <a16:creationId xmlns:a16="http://schemas.microsoft.com/office/drawing/2014/main" id="{E2C4FE14-BC01-4B67-B103-990E753EEEF1}"/>
              </a:ext>
            </a:extLst>
          </p:cNvPr>
          <p:cNvCxnSpPr>
            <a:cxnSpLocks/>
          </p:cNvCxnSpPr>
          <p:nvPr/>
        </p:nvCxnSpPr>
        <p:spPr>
          <a:xfrm flipV="1">
            <a:off x="9202467" y="4136303"/>
            <a:ext cx="0" cy="592973"/>
          </a:xfrm>
          <a:prstGeom prst="line">
            <a:avLst/>
          </a:prstGeom>
          <a:noFill/>
          <a:ln w="57150" cap="flat" cmpd="sng" algn="ctr">
            <a:solidFill>
              <a:sysClr val="windowText" lastClr="000000"/>
            </a:solidFill>
            <a:prstDash val="solid"/>
            <a:miter lim="800000"/>
          </a:ln>
          <a:effectLst/>
        </p:spPr>
      </p:cxnSp>
      <p:sp>
        <p:nvSpPr>
          <p:cNvPr id="26" name="Isosceles Triangle 12">
            <a:extLst>
              <a:ext uri="{FF2B5EF4-FFF2-40B4-BE49-F238E27FC236}">
                <a16:creationId xmlns:a16="http://schemas.microsoft.com/office/drawing/2014/main" id="{5112DF21-F465-4196-8514-EE00847E5E77}"/>
              </a:ext>
            </a:extLst>
          </p:cNvPr>
          <p:cNvSpPr/>
          <p:nvPr/>
        </p:nvSpPr>
        <p:spPr>
          <a:xfrm rot="10800000">
            <a:off x="9012844" y="4121844"/>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a:solidFill>
                <a:prstClr val="white"/>
              </a:solidFill>
              <a:latin typeface="Calibri" panose="020F0502020204030204"/>
              <a:ea typeface="+mn-ea"/>
              <a:sym typeface="Arial"/>
            </a:endParaRPr>
          </a:p>
        </p:txBody>
      </p:sp>
      <p:sp>
        <p:nvSpPr>
          <p:cNvPr id="30" name="Oval 13">
            <a:extLst>
              <a:ext uri="{FF2B5EF4-FFF2-40B4-BE49-F238E27FC236}">
                <a16:creationId xmlns:a16="http://schemas.microsoft.com/office/drawing/2014/main" id="{1F146374-E442-4342-B184-4F9D6DC14B7F}"/>
              </a:ext>
            </a:extLst>
          </p:cNvPr>
          <p:cNvSpPr/>
          <p:nvPr/>
        </p:nvSpPr>
        <p:spPr>
          <a:xfrm>
            <a:off x="2315363" y="3710816"/>
            <a:ext cx="822055" cy="822055"/>
          </a:xfrm>
          <a:prstGeom prst="ellipse">
            <a:avLst/>
          </a:prstGeom>
          <a:noFill/>
          <a:ln w="12700" cap="flat" cmpd="sng" algn="ctr">
            <a:solidFill>
              <a:srgbClr val="FF0000">
                <a:alpha val="61176"/>
              </a:srgbClr>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dirty="0">
              <a:solidFill>
                <a:prstClr val="white"/>
              </a:solidFill>
              <a:latin typeface="Calibri" panose="020F0502020204030204"/>
              <a:ea typeface="+mn-ea"/>
              <a:sym typeface="Arial"/>
            </a:endParaRPr>
          </a:p>
        </p:txBody>
      </p:sp>
      <p:sp>
        <p:nvSpPr>
          <p:cNvPr id="31" name="Oval 14">
            <a:extLst>
              <a:ext uri="{FF2B5EF4-FFF2-40B4-BE49-F238E27FC236}">
                <a16:creationId xmlns:a16="http://schemas.microsoft.com/office/drawing/2014/main" id="{E0298589-4D33-448E-8139-467533C4D6BD}"/>
              </a:ext>
            </a:extLst>
          </p:cNvPr>
          <p:cNvSpPr/>
          <p:nvPr/>
        </p:nvSpPr>
        <p:spPr>
          <a:xfrm>
            <a:off x="2315363" y="3710815"/>
            <a:ext cx="822055" cy="822055"/>
          </a:xfrm>
          <a:prstGeom prst="ellipse">
            <a:avLst/>
          </a:prstGeom>
          <a:noFill/>
          <a:ln w="12700" cap="flat" cmpd="sng" algn="ctr">
            <a:solidFill>
              <a:srgbClr val="FF0000">
                <a:alpha val="61176"/>
              </a:srgbClr>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dirty="0">
              <a:solidFill>
                <a:prstClr val="white"/>
              </a:solidFill>
              <a:latin typeface="Calibri" panose="020F0502020204030204"/>
              <a:ea typeface="+mn-ea"/>
              <a:sym typeface="Arial"/>
            </a:endParaRPr>
          </a:p>
        </p:txBody>
      </p:sp>
      <p:sp>
        <p:nvSpPr>
          <p:cNvPr id="36" name="Oval 17">
            <a:extLst>
              <a:ext uri="{FF2B5EF4-FFF2-40B4-BE49-F238E27FC236}">
                <a16:creationId xmlns:a16="http://schemas.microsoft.com/office/drawing/2014/main" id="{E71E3455-305B-4CCC-ACFA-2A4FEBB511CD}"/>
              </a:ext>
            </a:extLst>
          </p:cNvPr>
          <p:cNvSpPr/>
          <p:nvPr/>
        </p:nvSpPr>
        <p:spPr>
          <a:xfrm>
            <a:off x="2315363" y="3703587"/>
            <a:ext cx="822055" cy="822055"/>
          </a:xfrm>
          <a:prstGeom prst="ellipse">
            <a:avLst/>
          </a:prstGeom>
          <a:noFill/>
          <a:ln w="12700" cap="flat" cmpd="sng" algn="ctr">
            <a:solidFill>
              <a:srgbClr val="FF0000">
                <a:alpha val="61176"/>
              </a:srgbClr>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dirty="0">
              <a:solidFill>
                <a:prstClr val="white"/>
              </a:solidFill>
              <a:latin typeface="Calibri" panose="020F0502020204030204"/>
              <a:ea typeface="+mn-ea"/>
              <a:sym typeface="Arial"/>
            </a:endParaRPr>
          </a:p>
        </p:txBody>
      </p:sp>
    </p:spTree>
    <p:extLst>
      <p:ext uri="{BB962C8B-B14F-4D97-AF65-F5344CB8AC3E}">
        <p14:creationId xmlns:p14="http://schemas.microsoft.com/office/powerpoint/2010/main" val="396648518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6" presetClass="emph" presetSubtype="0" repeatCount="indefinite" fill="hold" grpId="0" nodeType="withEffect">
                                  <p:stCondLst>
                                    <p:cond delay="0"/>
                                  </p:stCondLst>
                                  <p:endCondLst>
                                    <p:cond evt="onNext" delay="0">
                                      <p:tgtEl>
                                        <p:sldTgt/>
                                      </p:tgtEl>
                                    </p:cond>
                                  </p:endCondLst>
                                  <p:childTnLst>
                                    <p:animScale>
                                      <p:cBhvr>
                                        <p:cTn id="12" dur="1000" fill="hold"/>
                                        <p:tgtEl>
                                          <p:spTgt spid="30"/>
                                        </p:tgtEl>
                                      </p:cBhvr>
                                      <p:by x="400000" y="400000"/>
                                    </p:animScale>
                                  </p:childTnLst>
                                </p:cTn>
                              </p:par>
                              <p:par>
                                <p:cTn id="13" presetID="6" presetClass="emph" presetSubtype="0" repeatCount="indefinite" fill="hold" grpId="0" nodeType="withEffect">
                                  <p:stCondLst>
                                    <p:cond delay="100"/>
                                  </p:stCondLst>
                                  <p:endCondLst>
                                    <p:cond evt="onNext" delay="0">
                                      <p:tgtEl>
                                        <p:sldTgt/>
                                      </p:tgtEl>
                                    </p:cond>
                                  </p:endCondLst>
                                  <p:childTnLst>
                                    <p:animScale>
                                      <p:cBhvr>
                                        <p:cTn id="14" dur="1000" fill="hold"/>
                                        <p:tgtEl>
                                          <p:spTgt spid="31"/>
                                        </p:tgtEl>
                                      </p:cBhvr>
                                      <p:by x="400000" y="400000"/>
                                    </p:animScale>
                                  </p:childTnLst>
                                </p:cTn>
                              </p:par>
                              <p:par>
                                <p:cTn id="15" presetID="6" presetClass="emph" presetSubtype="0" repeatCount="indefinite" fill="hold" grpId="0" nodeType="withEffect">
                                  <p:stCondLst>
                                    <p:cond delay="200"/>
                                  </p:stCondLst>
                                  <p:endCondLst>
                                    <p:cond evt="onNext" delay="0">
                                      <p:tgtEl>
                                        <p:sldTgt/>
                                      </p:tgtEl>
                                    </p:cond>
                                  </p:endCondLst>
                                  <p:childTnLst>
                                    <p:animScale>
                                      <p:cBhvr>
                                        <p:cTn id="16" dur="1000" fill="hold"/>
                                        <p:tgtEl>
                                          <p:spTgt spid="36"/>
                                        </p:tgtEl>
                                      </p:cBhvr>
                                      <p:by x="400000" y="4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autoUpdateAnimBg="0"/>
      <p:bldP spid="30" grpId="1" animBg="1"/>
      <p:bldP spid="31" grpId="0" animBg="1" autoUpdateAnimBg="0"/>
      <p:bldP spid="31" grpId="1" animBg="1"/>
      <p:bldP spid="36" grpId="0" animBg="1" autoUpdateAnimBg="0"/>
      <p:bldP spid="3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943027"/>
            <a:ext cx="10592292" cy="693885"/>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solidFill>
                  <a:schemeClr val="tx1"/>
                </a:solidFill>
              </a:rPr>
              <a:t>Millimeter wave</a:t>
            </a:r>
            <a:r>
              <a:rPr lang="en-US" altLang="zh-CN" sz="1800" b="0" dirty="0"/>
              <a:t>: High attenuation</a:t>
            </a:r>
            <a:r>
              <a:rPr lang="en-CA" altLang="zh-CN" sz="1800" b="0" kern="1200" dirty="0">
                <a:solidFill>
                  <a:sysClr val="windowText" lastClr="000000"/>
                </a:solidFill>
                <a:latin typeface="Calibri" panose="020F0502020204030204"/>
                <a:sym typeface="Wingdings" panose="05000000000000000000" pitchFamily="2" charset="2"/>
              </a:rPr>
              <a:t>  </a:t>
            </a:r>
            <a:r>
              <a:rPr lang="en-US" altLang="zh-CN" sz="1800" b="0" kern="1200" dirty="0">
                <a:solidFill>
                  <a:sysClr val="windowText" lastClr="000000"/>
                </a:solidFill>
                <a:latin typeface="Times New Roman" panose="02020603050405020304" pitchFamily="18" charset="0"/>
                <a:cs typeface="Times New Roman" panose="02020603050405020304" pitchFamily="18" charset="0"/>
                <a:sym typeface="Wingdings" panose="05000000000000000000" pitchFamily="2" charset="2"/>
              </a:rPr>
              <a:t>Beamforming  Beam scanning  </a:t>
            </a:r>
            <a:endParaRPr lang="en-US" altLang="zh-CN" sz="1800" b="0" dirty="0">
              <a:latin typeface="Times New Roman" panose="02020603050405020304" pitchFamily="18" charset="0"/>
              <a:cs typeface="Times New Roman" panose="02020603050405020304" pitchFamily="18" charset="0"/>
            </a:endParaRP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6</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21" name="Rectangle: Rounded Corners 5">
            <a:extLst>
              <a:ext uri="{FF2B5EF4-FFF2-40B4-BE49-F238E27FC236}">
                <a16:creationId xmlns:a16="http://schemas.microsoft.com/office/drawing/2014/main" id="{1E79B701-435A-4DDE-BE80-39065FFB2328}"/>
              </a:ext>
            </a:extLst>
          </p:cNvPr>
          <p:cNvSpPr/>
          <p:nvPr/>
        </p:nvSpPr>
        <p:spPr>
          <a:xfrm>
            <a:off x="1508991"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prstClr val="black"/>
                </a:solidFill>
                <a:effectLst/>
                <a:uLnTx/>
                <a:uFillTx/>
                <a:latin typeface="Calibri" panose="020F0502020204030204"/>
                <a:ea typeface="+mn-ea"/>
                <a:cs typeface="+mn-cs"/>
                <a:sym typeface="Arial"/>
              </a:rPr>
              <a:t>AP</a:t>
            </a:r>
            <a:endParaRPr kumimoji="0" lang="en-CA" sz="3600" b="0" i="0" u="none" strike="noStrike" kern="0" cap="none" spc="0" normalizeH="0" baseline="0" noProof="0" dirty="0">
              <a:ln>
                <a:noFill/>
              </a:ln>
              <a:solidFill>
                <a:prstClr val="black"/>
              </a:solidFill>
              <a:effectLst/>
              <a:uLnTx/>
              <a:uFillTx/>
              <a:latin typeface="Calibri" panose="020F0502020204030204"/>
              <a:ea typeface="+mn-ea"/>
              <a:cs typeface="+mn-cs"/>
              <a:sym typeface="Arial"/>
            </a:endParaRPr>
          </a:p>
        </p:txBody>
      </p:sp>
      <p:cxnSp>
        <p:nvCxnSpPr>
          <p:cNvPr id="22" name="Straight Connector 7">
            <a:extLst>
              <a:ext uri="{FF2B5EF4-FFF2-40B4-BE49-F238E27FC236}">
                <a16:creationId xmlns:a16="http://schemas.microsoft.com/office/drawing/2014/main" id="{92FA0581-44F9-44DF-BAF7-6C29D964350A}"/>
              </a:ext>
            </a:extLst>
          </p:cNvPr>
          <p:cNvCxnSpPr>
            <a:cxnSpLocks/>
          </p:cNvCxnSpPr>
          <p:nvPr/>
        </p:nvCxnSpPr>
        <p:spPr>
          <a:xfrm flipV="1">
            <a:off x="2706024" y="4121844"/>
            <a:ext cx="0" cy="592973"/>
          </a:xfrm>
          <a:prstGeom prst="line">
            <a:avLst/>
          </a:prstGeom>
          <a:noFill/>
          <a:ln w="57150" cap="flat" cmpd="sng" algn="ctr">
            <a:solidFill>
              <a:sysClr val="windowText" lastClr="000000"/>
            </a:solidFill>
            <a:prstDash val="solid"/>
            <a:miter lim="800000"/>
          </a:ln>
          <a:effectLst/>
        </p:spPr>
      </p:cxnSp>
      <p:sp>
        <p:nvSpPr>
          <p:cNvPr id="23" name="Isosceles Triangle 8">
            <a:extLst>
              <a:ext uri="{FF2B5EF4-FFF2-40B4-BE49-F238E27FC236}">
                <a16:creationId xmlns:a16="http://schemas.microsoft.com/office/drawing/2014/main" id="{CBB6D7D6-64EB-4C25-ABF0-C18CC2C6A9DF}"/>
              </a:ext>
            </a:extLst>
          </p:cNvPr>
          <p:cNvSpPr/>
          <p:nvPr/>
        </p:nvSpPr>
        <p:spPr>
          <a:xfrm rot="10800000">
            <a:off x="2516401" y="4107385"/>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sp>
        <p:nvSpPr>
          <p:cNvPr id="24" name="Rectangle: Rounded Corners 10">
            <a:extLst>
              <a:ext uri="{FF2B5EF4-FFF2-40B4-BE49-F238E27FC236}">
                <a16:creationId xmlns:a16="http://schemas.microsoft.com/office/drawing/2014/main" id="{B35B5C9D-FFCE-4FFF-B32A-95A0D7CB8C8D}"/>
              </a:ext>
            </a:extLst>
          </p:cNvPr>
          <p:cNvSpPr/>
          <p:nvPr/>
        </p:nvSpPr>
        <p:spPr>
          <a:xfrm>
            <a:off x="8957934"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CA" sz="3600" kern="0" dirty="0">
                <a:solidFill>
                  <a:prstClr val="black"/>
                </a:solidFill>
                <a:latin typeface="Calibri" panose="020F0502020204030204"/>
                <a:ea typeface="+mn-ea"/>
                <a:sym typeface="Arial"/>
              </a:rPr>
              <a:t>STA</a:t>
            </a:r>
          </a:p>
        </p:txBody>
      </p:sp>
      <p:cxnSp>
        <p:nvCxnSpPr>
          <p:cNvPr id="29" name="Straight Connector 11">
            <a:extLst>
              <a:ext uri="{FF2B5EF4-FFF2-40B4-BE49-F238E27FC236}">
                <a16:creationId xmlns:a16="http://schemas.microsoft.com/office/drawing/2014/main" id="{AA299018-5CE6-4335-8584-7065D9E00337}"/>
              </a:ext>
            </a:extLst>
          </p:cNvPr>
          <p:cNvCxnSpPr>
            <a:cxnSpLocks/>
          </p:cNvCxnSpPr>
          <p:nvPr/>
        </p:nvCxnSpPr>
        <p:spPr>
          <a:xfrm flipV="1">
            <a:off x="9202467" y="4136303"/>
            <a:ext cx="0" cy="592973"/>
          </a:xfrm>
          <a:prstGeom prst="line">
            <a:avLst/>
          </a:prstGeom>
          <a:noFill/>
          <a:ln w="57150" cap="flat" cmpd="sng" algn="ctr">
            <a:solidFill>
              <a:sysClr val="windowText" lastClr="000000"/>
            </a:solidFill>
            <a:prstDash val="solid"/>
            <a:miter lim="800000"/>
          </a:ln>
          <a:effectLst/>
        </p:spPr>
      </p:cxnSp>
      <p:sp>
        <p:nvSpPr>
          <p:cNvPr id="32" name="Isosceles Triangle 12">
            <a:extLst>
              <a:ext uri="{FF2B5EF4-FFF2-40B4-BE49-F238E27FC236}">
                <a16:creationId xmlns:a16="http://schemas.microsoft.com/office/drawing/2014/main" id="{25220AA4-ECFC-411C-95FC-4711A038B185}"/>
              </a:ext>
            </a:extLst>
          </p:cNvPr>
          <p:cNvSpPr/>
          <p:nvPr/>
        </p:nvSpPr>
        <p:spPr>
          <a:xfrm rot="10800000">
            <a:off x="9012844" y="4121844"/>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grpSp>
        <p:nvGrpSpPr>
          <p:cNvPr id="37" name="Group 1">
            <a:extLst>
              <a:ext uri="{FF2B5EF4-FFF2-40B4-BE49-F238E27FC236}">
                <a16:creationId xmlns:a16="http://schemas.microsoft.com/office/drawing/2014/main" id="{1C6C0B4C-5A07-4155-A9C1-39222DA33965}"/>
              </a:ext>
            </a:extLst>
          </p:cNvPr>
          <p:cNvGrpSpPr/>
          <p:nvPr/>
        </p:nvGrpSpPr>
        <p:grpSpPr>
          <a:xfrm rot="19160335">
            <a:off x="1261101" y="3744496"/>
            <a:ext cx="3253561" cy="725778"/>
            <a:chOff x="1211717" y="3737974"/>
            <a:chExt cx="3253561" cy="725778"/>
          </a:xfrm>
        </p:grpSpPr>
        <p:pic>
          <p:nvPicPr>
            <p:cNvPr id="38" name="Picture 6">
              <a:extLst>
                <a:ext uri="{FF2B5EF4-FFF2-40B4-BE49-F238E27FC236}">
                  <a16:creationId xmlns:a16="http://schemas.microsoft.com/office/drawing/2014/main" id="{A93D3BB8-DCAB-41D6-B129-05F9FAD021BD}"/>
                </a:ext>
              </a:extLst>
            </p:cNvPr>
            <p:cNvPicPr>
              <a:picLocks noChangeAspect="1"/>
            </p:cNvPicPr>
            <p:nvPr/>
          </p:nvPicPr>
          <p:blipFill>
            <a:blip r:embed="rId3" cstate="print">
              <a:alphaModFix amt="50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6200000">
              <a:off x="3288999" y="3287473"/>
              <a:ext cx="725778" cy="1626780"/>
            </a:xfrm>
            <a:prstGeom prst="rect">
              <a:avLst/>
            </a:prstGeom>
          </p:spPr>
        </p:pic>
        <p:pic>
          <p:nvPicPr>
            <p:cNvPr id="39" name="Picture 13">
              <a:extLst>
                <a:ext uri="{FF2B5EF4-FFF2-40B4-BE49-F238E27FC236}">
                  <a16:creationId xmlns:a16="http://schemas.microsoft.com/office/drawing/2014/main" id="{4A0777ED-6F6C-4666-8959-C2989F9A5D9E}"/>
                </a:ext>
              </a:extLst>
            </p:cNvPr>
            <p:cNvPicPr>
              <a:picLocks noChangeAspect="1"/>
            </p:cNvPicPr>
            <p:nvPr/>
          </p:nvPicPr>
          <p:blipFill>
            <a:blip r:embed="rId5" cstate="print">
              <a:alphaModFix amt="50000"/>
              <a:extLst>
                <a:ext uri="{BEBA8EAE-BF5A-486C-A8C5-ECC9F3942E4B}">
                  <a14:imgProps xmlns:a14="http://schemas.microsoft.com/office/drawing/2010/main">
                    <a14:imgLayer r:embed="rId6">
                      <a14:imgEffect>
                        <a14:backgroundRemoval t="10000" b="90000" l="10000" r="90000">
                          <a14:backgroundMark x1="19420" y1="71285" x2="19420" y2="71285"/>
                          <a14:backgroundMark x1="19420" y1="71285" x2="19420" y2="71285"/>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5400000">
              <a:off x="1662218" y="3287473"/>
              <a:ext cx="725778" cy="1626780"/>
            </a:xfrm>
            <a:prstGeom prst="rect">
              <a:avLst/>
            </a:prstGeom>
          </p:spPr>
        </p:pic>
      </p:grpSp>
    </p:spTree>
    <p:extLst>
      <p:ext uri="{BB962C8B-B14F-4D97-AF65-F5344CB8AC3E}">
        <p14:creationId xmlns:p14="http://schemas.microsoft.com/office/powerpoint/2010/main" val="28773008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5400000">
                                      <p:cBhvr>
                                        <p:cTn id="6" dur="2000" fill="hold"/>
                                        <p:tgtEl>
                                          <p:spTgt spid="3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943027"/>
            <a:ext cx="10592292" cy="693885"/>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solidFill>
                  <a:schemeClr val="tx1"/>
                </a:solidFill>
              </a:rPr>
              <a:t>Millimeter wave</a:t>
            </a:r>
            <a:r>
              <a:rPr lang="en-US" altLang="zh-CN" sz="1800" b="0" dirty="0"/>
              <a:t>: High attenuation</a:t>
            </a:r>
            <a:r>
              <a:rPr lang="en-CA" altLang="zh-CN" sz="1800" b="0" kern="1200" dirty="0">
                <a:solidFill>
                  <a:sysClr val="windowText" lastClr="000000"/>
                </a:solidFill>
                <a:latin typeface="Calibri" panose="020F0502020204030204"/>
                <a:sym typeface="Wingdings" panose="05000000000000000000" pitchFamily="2" charset="2"/>
              </a:rPr>
              <a:t>  </a:t>
            </a:r>
            <a:r>
              <a:rPr lang="en-CA" altLang="zh-CN" sz="1800" b="0" kern="1200" dirty="0">
                <a:solidFill>
                  <a:sysClr val="windowText" lastClr="000000"/>
                </a:solidFill>
                <a:latin typeface="Times New Roman" panose="02020603050405020304" pitchFamily="18" charset="0"/>
                <a:cs typeface="Times New Roman" panose="02020603050405020304" pitchFamily="18" charset="0"/>
                <a:sym typeface="Wingdings" panose="05000000000000000000" pitchFamily="2" charset="2"/>
              </a:rPr>
              <a:t>Beamforming  Beam scanning  Beam alignment</a:t>
            </a:r>
            <a:endParaRPr lang="en-US" altLang="zh-CN" sz="1800" b="0" dirty="0">
              <a:latin typeface="Times New Roman" panose="02020603050405020304" pitchFamily="18" charset="0"/>
              <a:cs typeface="Times New Roman" panose="02020603050405020304" pitchFamily="18" charset="0"/>
            </a:endParaRP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7</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21" name="Rectangle: Rounded Corners 5">
            <a:extLst>
              <a:ext uri="{FF2B5EF4-FFF2-40B4-BE49-F238E27FC236}">
                <a16:creationId xmlns:a16="http://schemas.microsoft.com/office/drawing/2014/main" id="{1E79B701-435A-4DDE-BE80-39065FFB2328}"/>
              </a:ext>
            </a:extLst>
          </p:cNvPr>
          <p:cNvSpPr/>
          <p:nvPr/>
        </p:nvSpPr>
        <p:spPr>
          <a:xfrm>
            <a:off x="1508991"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a:ln>
                  <a:noFill/>
                </a:ln>
                <a:solidFill>
                  <a:prstClr val="black"/>
                </a:solidFill>
                <a:effectLst/>
                <a:uLnTx/>
                <a:uFillTx/>
                <a:latin typeface="Calibri" panose="020F0502020204030204"/>
                <a:ea typeface="+mn-ea"/>
                <a:cs typeface="+mn-cs"/>
                <a:sym typeface="Arial"/>
              </a:rPr>
              <a:t>AP</a:t>
            </a:r>
            <a:endParaRPr kumimoji="0" lang="en-CA" sz="3600" b="0" i="0" u="none" strike="noStrike" kern="0" cap="none" spc="0" normalizeH="0" baseline="0" noProof="0" dirty="0">
              <a:ln>
                <a:noFill/>
              </a:ln>
              <a:solidFill>
                <a:prstClr val="black"/>
              </a:solidFill>
              <a:effectLst/>
              <a:uLnTx/>
              <a:uFillTx/>
              <a:latin typeface="Calibri" panose="020F0502020204030204"/>
              <a:ea typeface="+mn-ea"/>
              <a:cs typeface="+mn-cs"/>
              <a:sym typeface="Arial"/>
            </a:endParaRPr>
          </a:p>
        </p:txBody>
      </p:sp>
      <p:cxnSp>
        <p:nvCxnSpPr>
          <p:cNvPr id="22" name="Straight Connector 7">
            <a:extLst>
              <a:ext uri="{FF2B5EF4-FFF2-40B4-BE49-F238E27FC236}">
                <a16:creationId xmlns:a16="http://schemas.microsoft.com/office/drawing/2014/main" id="{92FA0581-44F9-44DF-BAF7-6C29D964350A}"/>
              </a:ext>
            </a:extLst>
          </p:cNvPr>
          <p:cNvCxnSpPr>
            <a:cxnSpLocks/>
          </p:cNvCxnSpPr>
          <p:nvPr/>
        </p:nvCxnSpPr>
        <p:spPr>
          <a:xfrm flipV="1">
            <a:off x="2706024" y="4121844"/>
            <a:ext cx="0" cy="592973"/>
          </a:xfrm>
          <a:prstGeom prst="line">
            <a:avLst/>
          </a:prstGeom>
          <a:noFill/>
          <a:ln w="57150" cap="flat" cmpd="sng" algn="ctr">
            <a:solidFill>
              <a:sysClr val="windowText" lastClr="000000"/>
            </a:solidFill>
            <a:prstDash val="solid"/>
            <a:miter lim="800000"/>
          </a:ln>
          <a:effectLst/>
        </p:spPr>
      </p:cxnSp>
      <p:sp>
        <p:nvSpPr>
          <p:cNvPr id="23" name="Isosceles Triangle 8">
            <a:extLst>
              <a:ext uri="{FF2B5EF4-FFF2-40B4-BE49-F238E27FC236}">
                <a16:creationId xmlns:a16="http://schemas.microsoft.com/office/drawing/2014/main" id="{CBB6D7D6-64EB-4C25-ABF0-C18CC2C6A9DF}"/>
              </a:ext>
            </a:extLst>
          </p:cNvPr>
          <p:cNvSpPr/>
          <p:nvPr/>
        </p:nvSpPr>
        <p:spPr>
          <a:xfrm rot="10800000">
            <a:off x="2516401" y="4107385"/>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sp>
        <p:nvSpPr>
          <p:cNvPr id="24" name="Rectangle: Rounded Corners 10">
            <a:extLst>
              <a:ext uri="{FF2B5EF4-FFF2-40B4-BE49-F238E27FC236}">
                <a16:creationId xmlns:a16="http://schemas.microsoft.com/office/drawing/2014/main" id="{B35B5C9D-FFCE-4FFF-B32A-95A0D7CB8C8D}"/>
              </a:ext>
            </a:extLst>
          </p:cNvPr>
          <p:cNvSpPr/>
          <p:nvPr/>
        </p:nvSpPr>
        <p:spPr>
          <a:xfrm>
            <a:off x="8957934"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CA" sz="3600" kern="0" dirty="0">
                <a:solidFill>
                  <a:prstClr val="black"/>
                </a:solidFill>
                <a:latin typeface="Calibri" panose="020F0502020204030204"/>
                <a:ea typeface="+mn-ea"/>
                <a:sym typeface="Arial"/>
              </a:rPr>
              <a:t>STA</a:t>
            </a:r>
          </a:p>
        </p:txBody>
      </p:sp>
      <p:cxnSp>
        <p:nvCxnSpPr>
          <p:cNvPr id="29" name="Straight Connector 11">
            <a:extLst>
              <a:ext uri="{FF2B5EF4-FFF2-40B4-BE49-F238E27FC236}">
                <a16:creationId xmlns:a16="http://schemas.microsoft.com/office/drawing/2014/main" id="{AA299018-5CE6-4335-8584-7065D9E00337}"/>
              </a:ext>
            </a:extLst>
          </p:cNvPr>
          <p:cNvCxnSpPr>
            <a:cxnSpLocks/>
          </p:cNvCxnSpPr>
          <p:nvPr/>
        </p:nvCxnSpPr>
        <p:spPr>
          <a:xfrm flipV="1">
            <a:off x="9202467" y="4136303"/>
            <a:ext cx="0" cy="592973"/>
          </a:xfrm>
          <a:prstGeom prst="line">
            <a:avLst/>
          </a:prstGeom>
          <a:noFill/>
          <a:ln w="57150" cap="flat" cmpd="sng" algn="ctr">
            <a:solidFill>
              <a:sysClr val="windowText" lastClr="000000"/>
            </a:solidFill>
            <a:prstDash val="solid"/>
            <a:miter lim="800000"/>
          </a:ln>
          <a:effectLst/>
        </p:spPr>
      </p:cxnSp>
      <p:sp>
        <p:nvSpPr>
          <p:cNvPr id="32" name="Isosceles Triangle 12">
            <a:extLst>
              <a:ext uri="{FF2B5EF4-FFF2-40B4-BE49-F238E27FC236}">
                <a16:creationId xmlns:a16="http://schemas.microsoft.com/office/drawing/2014/main" id="{25220AA4-ECFC-411C-95FC-4711A038B185}"/>
              </a:ext>
            </a:extLst>
          </p:cNvPr>
          <p:cNvSpPr/>
          <p:nvPr/>
        </p:nvSpPr>
        <p:spPr>
          <a:xfrm rot="10800000">
            <a:off x="9012844" y="4121844"/>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grpSp>
        <p:nvGrpSpPr>
          <p:cNvPr id="33" name="Group 1">
            <a:extLst>
              <a:ext uri="{FF2B5EF4-FFF2-40B4-BE49-F238E27FC236}">
                <a16:creationId xmlns:a16="http://schemas.microsoft.com/office/drawing/2014/main" id="{345E237D-44E7-48B2-AD52-B2B43F407454}"/>
              </a:ext>
            </a:extLst>
          </p:cNvPr>
          <p:cNvGrpSpPr/>
          <p:nvPr/>
        </p:nvGrpSpPr>
        <p:grpSpPr>
          <a:xfrm>
            <a:off x="1211717" y="3737974"/>
            <a:ext cx="3253561" cy="725778"/>
            <a:chOff x="1211717" y="3737974"/>
            <a:chExt cx="3253561" cy="725778"/>
          </a:xfrm>
        </p:grpSpPr>
        <p:pic>
          <p:nvPicPr>
            <p:cNvPr id="34" name="Picture 6">
              <a:extLst>
                <a:ext uri="{FF2B5EF4-FFF2-40B4-BE49-F238E27FC236}">
                  <a16:creationId xmlns:a16="http://schemas.microsoft.com/office/drawing/2014/main" id="{206D47F6-248E-424A-9517-ADE043AB3FB6}"/>
                </a:ext>
              </a:extLst>
            </p:cNvPr>
            <p:cNvPicPr>
              <a:picLocks noChangeAspect="1"/>
            </p:cNvPicPr>
            <p:nvPr/>
          </p:nvPicPr>
          <p:blipFill>
            <a:blip r:embed="rId3" cstate="print">
              <a:alphaModFix amt="50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6200000">
              <a:off x="3288999" y="3287473"/>
              <a:ext cx="725778" cy="1626780"/>
            </a:xfrm>
            <a:prstGeom prst="rect">
              <a:avLst/>
            </a:prstGeom>
          </p:spPr>
        </p:pic>
        <p:pic>
          <p:nvPicPr>
            <p:cNvPr id="35" name="Picture 13">
              <a:extLst>
                <a:ext uri="{FF2B5EF4-FFF2-40B4-BE49-F238E27FC236}">
                  <a16:creationId xmlns:a16="http://schemas.microsoft.com/office/drawing/2014/main" id="{2D7BB646-EED9-42C3-AEF7-519D27EE00CB}"/>
                </a:ext>
              </a:extLst>
            </p:cNvPr>
            <p:cNvPicPr>
              <a:picLocks noChangeAspect="1"/>
            </p:cNvPicPr>
            <p:nvPr/>
          </p:nvPicPr>
          <p:blipFill>
            <a:blip r:embed="rId5" cstate="print">
              <a:alphaModFix amt="50000"/>
              <a:extLst>
                <a:ext uri="{BEBA8EAE-BF5A-486C-A8C5-ECC9F3942E4B}">
                  <a14:imgProps xmlns:a14="http://schemas.microsoft.com/office/drawing/2010/main">
                    <a14:imgLayer r:embed="rId6">
                      <a14:imgEffect>
                        <a14:backgroundRemoval t="10000" b="90000" l="10000" r="90000">
                          <a14:backgroundMark x1="19420" y1="71285" x2="19420" y2="71285"/>
                          <a14:backgroundMark x1="19420" y1="71285" x2="19420" y2="71285"/>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5400000">
              <a:off x="1662218" y="3287473"/>
              <a:ext cx="725778" cy="1626780"/>
            </a:xfrm>
            <a:prstGeom prst="rect">
              <a:avLst/>
            </a:prstGeom>
          </p:spPr>
        </p:pic>
      </p:grpSp>
    </p:spTree>
    <p:extLst>
      <p:ext uri="{BB962C8B-B14F-4D97-AF65-F5344CB8AC3E}">
        <p14:creationId xmlns:p14="http://schemas.microsoft.com/office/powerpoint/2010/main" val="316120280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943027"/>
            <a:ext cx="10592292" cy="693885"/>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solidFill>
                  <a:schemeClr val="tx1"/>
                </a:solidFill>
              </a:rPr>
              <a:t>Millimeter wave</a:t>
            </a:r>
            <a:r>
              <a:rPr lang="en-US" altLang="zh-CN" sz="1800" b="0" dirty="0"/>
              <a:t>: High attenuation</a:t>
            </a:r>
            <a:r>
              <a:rPr lang="en-CA" altLang="zh-CN" sz="1800" b="0" kern="1200" dirty="0">
                <a:solidFill>
                  <a:sysClr val="windowText" lastClr="000000"/>
                </a:solidFill>
                <a:latin typeface="Calibri" panose="020F0502020204030204"/>
                <a:sym typeface="Wingdings" panose="05000000000000000000" pitchFamily="2" charset="2"/>
              </a:rPr>
              <a:t>  </a:t>
            </a:r>
            <a:r>
              <a:rPr lang="en-CA" altLang="zh-CN" sz="1800" b="0" kern="1200" dirty="0">
                <a:solidFill>
                  <a:sysClr val="windowText" lastClr="000000"/>
                </a:solidFill>
                <a:latin typeface="Times New Roman" panose="02020603050405020304" pitchFamily="18" charset="0"/>
                <a:cs typeface="Times New Roman" panose="02020603050405020304" pitchFamily="18" charset="0"/>
                <a:sym typeface="Wingdings" panose="05000000000000000000" pitchFamily="2" charset="2"/>
              </a:rPr>
              <a:t>Beamforming  Beam scanning  Beam alignment</a:t>
            </a:r>
            <a:endParaRPr lang="en-US" altLang="zh-CN" sz="1800" b="0" dirty="0">
              <a:latin typeface="Times New Roman" panose="02020603050405020304" pitchFamily="18" charset="0"/>
              <a:cs typeface="Times New Roman" panose="02020603050405020304" pitchFamily="18" charset="0"/>
            </a:endParaRP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8</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17" name="Rectangle: Rounded Corners 5">
            <a:extLst>
              <a:ext uri="{FF2B5EF4-FFF2-40B4-BE49-F238E27FC236}">
                <a16:creationId xmlns:a16="http://schemas.microsoft.com/office/drawing/2014/main" id="{64C40F79-AF67-4DF5-8E11-13714388A0BA}"/>
              </a:ext>
            </a:extLst>
          </p:cNvPr>
          <p:cNvSpPr/>
          <p:nvPr/>
        </p:nvSpPr>
        <p:spPr>
          <a:xfrm>
            <a:off x="1508991"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r>
              <a:rPr lang="en-US" altLang="zh-CN" sz="3600" kern="0" dirty="0">
                <a:solidFill>
                  <a:prstClr val="black"/>
                </a:solidFill>
                <a:latin typeface="Calibri" panose="020F0502020204030204"/>
                <a:ea typeface="等线" panose="02010600030101010101" pitchFamily="2" charset="-122"/>
                <a:sym typeface="Arial"/>
              </a:rPr>
              <a:t>AP</a:t>
            </a:r>
            <a:endParaRPr lang="en-CA" sz="3600" kern="0" dirty="0">
              <a:solidFill>
                <a:prstClr val="black"/>
              </a:solidFill>
              <a:latin typeface="Calibri" panose="020F0502020204030204"/>
              <a:ea typeface="+mn-ea"/>
              <a:sym typeface="Arial"/>
            </a:endParaRPr>
          </a:p>
        </p:txBody>
      </p:sp>
      <p:cxnSp>
        <p:nvCxnSpPr>
          <p:cNvPr id="18" name="Straight Connector 7">
            <a:extLst>
              <a:ext uri="{FF2B5EF4-FFF2-40B4-BE49-F238E27FC236}">
                <a16:creationId xmlns:a16="http://schemas.microsoft.com/office/drawing/2014/main" id="{5C6590AE-494F-4F42-AF49-7C94FF78549E}"/>
              </a:ext>
            </a:extLst>
          </p:cNvPr>
          <p:cNvCxnSpPr>
            <a:cxnSpLocks/>
          </p:cNvCxnSpPr>
          <p:nvPr/>
        </p:nvCxnSpPr>
        <p:spPr>
          <a:xfrm flipV="1">
            <a:off x="2706024" y="4121844"/>
            <a:ext cx="0" cy="592973"/>
          </a:xfrm>
          <a:prstGeom prst="line">
            <a:avLst/>
          </a:prstGeom>
          <a:noFill/>
          <a:ln w="57150" cap="flat" cmpd="sng" algn="ctr">
            <a:solidFill>
              <a:sysClr val="windowText" lastClr="000000"/>
            </a:solidFill>
            <a:prstDash val="solid"/>
            <a:miter lim="800000"/>
          </a:ln>
          <a:effectLst/>
        </p:spPr>
      </p:cxnSp>
      <p:sp>
        <p:nvSpPr>
          <p:cNvPr id="19" name="Isosceles Triangle 8">
            <a:extLst>
              <a:ext uri="{FF2B5EF4-FFF2-40B4-BE49-F238E27FC236}">
                <a16:creationId xmlns:a16="http://schemas.microsoft.com/office/drawing/2014/main" id="{398E455C-D317-4F26-85B1-BC727B596064}"/>
              </a:ext>
            </a:extLst>
          </p:cNvPr>
          <p:cNvSpPr/>
          <p:nvPr/>
        </p:nvSpPr>
        <p:spPr>
          <a:xfrm rot="10800000">
            <a:off x="2516401" y="4107385"/>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a:solidFill>
                <a:prstClr val="white"/>
              </a:solidFill>
              <a:latin typeface="Calibri" panose="020F0502020204030204"/>
              <a:ea typeface="+mn-ea"/>
              <a:sym typeface="Arial"/>
            </a:endParaRPr>
          </a:p>
        </p:txBody>
      </p:sp>
      <p:sp>
        <p:nvSpPr>
          <p:cNvPr id="20" name="Rectangle: Rounded Corners 10">
            <a:extLst>
              <a:ext uri="{FF2B5EF4-FFF2-40B4-BE49-F238E27FC236}">
                <a16:creationId xmlns:a16="http://schemas.microsoft.com/office/drawing/2014/main" id="{D7EEFFF9-28C3-4B85-A298-2D194FEA29F7}"/>
              </a:ext>
            </a:extLst>
          </p:cNvPr>
          <p:cNvSpPr/>
          <p:nvPr/>
        </p:nvSpPr>
        <p:spPr>
          <a:xfrm>
            <a:off x="8957934"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r>
              <a:rPr lang="en-CA" sz="3600" kern="0" dirty="0">
                <a:solidFill>
                  <a:prstClr val="black"/>
                </a:solidFill>
                <a:latin typeface="Calibri" panose="020F0502020204030204"/>
                <a:ea typeface="+mn-ea"/>
                <a:sym typeface="Arial"/>
              </a:rPr>
              <a:t>STA</a:t>
            </a:r>
          </a:p>
        </p:txBody>
      </p:sp>
      <p:cxnSp>
        <p:nvCxnSpPr>
          <p:cNvPr id="25" name="Straight Connector 11">
            <a:extLst>
              <a:ext uri="{FF2B5EF4-FFF2-40B4-BE49-F238E27FC236}">
                <a16:creationId xmlns:a16="http://schemas.microsoft.com/office/drawing/2014/main" id="{F1D96F2E-9A2B-4D93-BA5B-44641EB58593}"/>
              </a:ext>
            </a:extLst>
          </p:cNvPr>
          <p:cNvCxnSpPr>
            <a:cxnSpLocks/>
          </p:cNvCxnSpPr>
          <p:nvPr/>
        </p:nvCxnSpPr>
        <p:spPr>
          <a:xfrm flipV="1">
            <a:off x="9202467" y="4136303"/>
            <a:ext cx="0" cy="592973"/>
          </a:xfrm>
          <a:prstGeom prst="line">
            <a:avLst/>
          </a:prstGeom>
          <a:noFill/>
          <a:ln w="57150" cap="flat" cmpd="sng" algn="ctr">
            <a:solidFill>
              <a:sysClr val="windowText" lastClr="000000"/>
            </a:solidFill>
            <a:prstDash val="solid"/>
            <a:miter lim="800000"/>
          </a:ln>
          <a:effectLst/>
        </p:spPr>
      </p:cxnSp>
      <p:sp>
        <p:nvSpPr>
          <p:cNvPr id="26" name="Isosceles Triangle 12">
            <a:extLst>
              <a:ext uri="{FF2B5EF4-FFF2-40B4-BE49-F238E27FC236}">
                <a16:creationId xmlns:a16="http://schemas.microsoft.com/office/drawing/2014/main" id="{24315E55-269B-4B0C-BF37-F66B2CE1364B}"/>
              </a:ext>
            </a:extLst>
          </p:cNvPr>
          <p:cNvSpPr/>
          <p:nvPr/>
        </p:nvSpPr>
        <p:spPr>
          <a:xfrm rot="10800000">
            <a:off x="9012844" y="4121844"/>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algn="ctr" defTabSz="914400" eaLnBrk="1" fontAlgn="auto" hangingPunct="1">
              <a:spcBef>
                <a:spcPts val="0"/>
              </a:spcBef>
              <a:spcAft>
                <a:spcPts val="0"/>
              </a:spcAft>
              <a:buClrTx/>
              <a:buSzTx/>
              <a:buFontTx/>
              <a:buNone/>
              <a:defRPr/>
            </a:pPr>
            <a:endParaRPr lang="en-CA" sz="1800" kern="0">
              <a:solidFill>
                <a:prstClr val="white"/>
              </a:solidFill>
              <a:latin typeface="Calibri" panose="020F0502020204030204"/>
              <a:ea typeface="+mn-ea"/>
              <a:sym typeface="Arial"/>
            </a:endParaRPr>
          </a:p>
        </p:txBody>
      </p:sp>
      <p:grpSp>
        <p:nvGrpSpPr>
          <p:cNvPr id="30" name="Group 1">
            <a:extLst>
              <a:ext uri="{FF2B5EF4-FFF2-40B4-BE49-F238E27FC236}">
                <a16:creationId xmlns:a16="http://schemas.microsoft.com/office/drawing/2014/main" id="{0C7323A1-217D-40CE-BB76-EECD77C77AF3}"/>
              </a:ext>
            </a:extLst>
          </p:cNvPr>
          <p:cNvGrpSpPr/>
          <p:nvPr/>
        </p:nvGrpSpPr>
        <p:grpSpPr>
          <a:xfrm>
            <a:off x="1211717" y="3737974"/>
            <a:ext cx="3253561" cy="725778"/>
            <a:chOff x="1211717" y="3737974"/>
            <a:chExt cx="3253561" cy="725778"/>
          </a:xfrm>
        </p:grpSpPr>
        <p:pic>
          <p:nvPicPr>
            <p:cNvPr id="31" name="Picture 6">
              <a:extLst>
                <a:ext uri="{FF2B5EF4-FFF2-40B4-BE49-F238E27FC236}">
                  <a16:creationId xmlns:a16="http://schemas.microsoft.com/office/drawing/2014/main" id="{9C355CF4-5B1D-43B4-8B9D-7269C815F9DA}"/>
                </a:ext>
              </a:extLst>
            </p:cNvPr>
            <p:cNvPicPr>
              <a:picLocks noChangeAspect="1"/>
            </p:cNvPicPr>
            <p:nvPr/>
          </p:nvPicPr>
          <p:blipFill>
            <a:blip r:embed="rId3" cstate="print">
              <a:alphaModFix amt="50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6200000">
              <a:off x="3288999" y="3287473"/>
              <a:ext cx="725778" cy="1626780"/>
            </a:xfrm>
            <a:prstGeom prst="rect">
              <a:avLst/>
            </a:prstGeom>
          </p:spPr>
        </p:pic>
        <p:pic>
          <p:nvPicPr>
            <p:cNvPr id="36" name="Picture 13">
              <a:extLst>
                <a:ext uri="{FF2B5EF4-FFF2-40B4-BE49-F238E27FC236}">
                  <a16:creationId xmlns:a16="http://schemas.microsoft.com/office/drawing/2014/main" id="{B0043A2A-9557-417E-8FC6-69B86F1B588D}"/>
                </a:ext>
              </a:extLst>
            </p:cNvPr>
            <p:cNvPicPr>
              <a:picLocks noChangeAspect="1"/>
            </p:cNvPicPr>
            <p:nvPr/>
          </p:nvPicPr>
          <p:blipFill>
            <a:blip r:embed="rId5" cstate="print">
              <a:alphaModFix amt="50000"/>
              <a:extLst>
                <a:ext uri="{BEBA8EAE-BF5A-486C-A8C5-ECC9F3942E4B}">
                  <a14:imgProps xmlns:a14="http://schemas.microsoft.com/office/drawing/2010/main">
                    <a14:imgLayer r:embed="rId6">
                      <a14:imgEffect>
                        <a14:backgroundRemoval t="10000" b="90000" l="10000" r="90000">
                          <a14:backgroundMark x1="19420" y1="71285" x2="19420" y2="71285"/>
                          <a14:backgroundMark x1="19420" y1="71285" x2="19420" y2="71285"/>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5400000">
              <a:off x="1662218" y="3287473"/>
              <a:ext cx="725778" cy="1626780"/>
            </a:xfrm>
            <a:prstGeom prst="rect">
              <a:avLst/>
            </a:prstGeom>
          </p:spPr>
        </p:pic>
      </p:grpSp>
      <p:grpSp>
        <p:nvGrpSpPr>
          <p:cNvPr id="37" name="Group 1">
            <a:extLst>
              <a:ext uri="{FF2B5EF4-FFF2-40B4-BE49-F238E27FC236}">
                <a16:creationId xmlns:a16="http://schemas.microsoft.com/office/drawing/2014/main" id="{57B94FA1-E84A-437D-8839-56D36AD2C6AB}"/>
              </a:ext>
            </a:extLst>
          </p:cNvPr>
          <p:cNvGrpSpPr/>
          <p:nvPr/>
        </p:nvGrpSpPr>
        <p:grpSpPr>
          <a:xfrm rot="8803258">
            <a:off x="7386064" y="3737972"/>
            <a:ext cx="3253561" cy="725778"/>
            <a:chOff x="1211717" y="3737974"/>
            <a:chExt cx="3253561" cy="725778"/>
          </a:xfrm>
        </p:grpSpPr>
        <p:pic>
          <p:nvPicPr>
            <p:cNvPr id="38" name="Picture 6">
              <a:extLst>
                <a:ext uri="{FF2B5EF4-FFF2-40B4-BE49-F238E27FC236}">
                  <a16:creationId xmlns:a16="http://schemas.microsoft.com/office/drawing/2014/main" id="{CF00A366-F1D1-40F9-994A-FA2D2FE3E5F7}"/>
                </a:ext>
              </a:extLst>
            </p:cNvPr>
            <p:cNvPicPr>
              <a:picLocks noChangeAspect="1"/>
            </p:cNvPicPr>
            <p:nvPr/>
          </p:nvPicPr>
          <p:blipFill>
            <a:blip r:embed="rId3" cstate="print">
              <a:alphaModFix amt="50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6200000">
              <a:off x="3288999" y="3287473"/>
              <a:ext cx="725778" cy="1626780"/>
            </a:xfrm>
            <a:prstGeom prst="rect">
              <a:avLst/>
            </a:prstGeom>
          </p:spPr>
        </p:pic>
        <p:pic>
          <p:nvPicPr>
            <p:cNvPr id="39" name="Picture 13">
              <a:extLst>
                <a:ext uri="{FF2B5EF4-FFF2-40B4-BE49-F238E27FC236}">
                  <a16:creationId xmlns:a16="http://schemas.microsoft.com/office/drawing/2014/main" id="{E1405524-C354-4F3A-A6F2-0CF0F3C4FA70}"/>
                </a:ext>
              </a:extLst>
            </p:cNvPr>
            <p:cNvPicPr>
              <a:picLocks noChangeAspect="1"/>
            </p:cNvPicPr>
            <p:nvPr/>
          </p:nvPicPr>
          <p:blipFill>
            <a:blip r:embed="rId5" cstate="print">
              <a:alphaModFix amt="50000"/>
              <a:extLst>
                <a:ext uri="{BEBA8EAE-BF5A-486C-A8C5-ECC9F3942E4B}">
                  <a14:imgProps xmlns:a14="http://schemas.microsoft.com/office/drawing/2010/main">
                    <a14:imgLayer r:embed="rId6">
                      <a14:imgEffect>
                        <a14:backgroundRemoval t="10000" b="90000" l="10000" r="90000">
                          <a14:backgroundMark x1="19420" y1="71285" x2="19420" y2="71285"/>
                          <a14:backgroundMark x1="19420" y1="71285" x2="19420" y2="71285"/>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5400000">
              <a:off x="1662218" y="3287473"/>
              <a:ext cx="725778" cy="1626780"/>
            </a:xfrm>
            <a:prstGeom prst="rect">
              <a:avLst/>
            </a:prstGeom>
          </p:spPr>
        </p:pic>
      </p:grpSp>
    </p:spTree>
    <p:extLst>
      <p:ext uri="{BB962C8B-B14F-4D97-AF65-F5344CB8AC3E}">
        <p14:creationId xmlns:p14="http://schemas.microsoft.com/office/powerpoint/2010/main" val="219742008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5400000">
                                      <p:cBhvr>
                                        <p:cTn id="6" dur="2000" fill="hold"/>
                                        <p:tgtEl>
                                          <p:spTgt spid="3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5122" name="Rectangle 2"/>
          <p:cNvSpPr>
            <a:spLocks noGrp="1" noChangeArrowheads="1"/>
          </p:cNvSpPr>
          <p:nvPr>
            <p:ph idx="1"/>
          </p:nvPr>
        </p:nvSpPr>
        <p:spPr>
          <a:xfrm>
            <a:off x="797492" y="1943027"/>
            <a:ext cx="10592292" cy="693885"/>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solidFill>
                  <a:schemeClr val="tx1"/>
                </a:solidFill>
              </a:rPr>
              <a:t>Millimeter wave</a:t>
            </a:r>
            <a:r>
              <a:rPr lang="en-US" altLang="zh-CN" sz="1800" b="0" dirty="0"/>
              <a:t>: High attenuation</a:t>
            </a:r>
            <a:r>
              <a:rPr lang="en-CA" altLang="zh-CN" sz="1800" b="0" kern="1200" dirty="0">
                <a:solidFill>
                  <a:sysClr val="windowText" lastClr="000000"/>
                </a:solidFill>
                <a:latin typeface="Calibri" panose="020F0502020204030204"/>
                <a:sym typeface="Wingdings" panose="05000000000000000000" pitchFamily="2" charset="2"/>
              </a:rPr>
              <a:t>  </a:t>
            </a:r>
            <a:r>
              <a:rPr lang="en-CA" altLang="zh-CN" sz="1800" b="0" kern="1200" dirty="0">
                <a:solidFill>
                  <a:sysClr val="windowText" lastClr="000000"/>
                </a:solidFill>
                <a:latin typeface="Times New Roman" panose="02020603050405020304" pitchFamily="18" charset="0"/>
                <a:cs typeface="Times New Roman" panose="02020603050405020304" pitchFamily="18" charset="0"/>
                <a:sym typeface="Wingdings" panose="05000000000000000000" pitchFamily="2" charset="2"/>
              </a:rPr>
              <a:t>Beamforming  Beam scanning  Beam alignment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Millimeter wave has the key problem of high beam-training overhead, which limits its large-scale commercial use.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Exhaustive scanning in a wide range of directions results in the high beam-training overhead or high latency.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sz="1800" b="0" dirty="0"/>
              <a:t>Make full use of IMMW characteristics to help IMMW beam management.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1800" b="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9</a:t>
            </a:fld>
            <a:endParaRPr lang="en-GB"/>
          </a:p>
        </p:txBody>
      </p:sp>
      <p:sp>
        <p:nvSpPr>
          <p:cNvPr id="4" name="Date Placeholder 3"/>
          <p:cNvSpPr>
            <a:spLocks noGrp="1"/>
          </p:cNvSpPr>
          <p:nvPr>
            <p:ph type="dt" idx="15"/>
          </p:nvPr>
        </p:nvSpPr>
        <p:spPr/>
        <p:txBody>
          <a:bodyPr/>
          <a:lstStyle/>
          <a:p>
            <a:r>
              <a:rPr lang="en-US" altLang="zh-CN" dirty="0"/>
              <a:t>November 2024</a:t>
            </a:r>
            <a:endParaRPr lang="en-GB" altLang="zh-CN" dirty="0"/>
          </a:p>
        </p:txBody>
      </p:sp>
      <p:sp>
        <p:nvSpPr>
          <p:cNvPr id="27" name="Slide Number Placeholder 5">
            <a:extLst>
              <a:ext uri="{FF2B5EF4-FFF2-40B4-BE49-F238E27FC236}">
                <a16:creationId xmlns:a16="http://schemas.microsoft.com/office/drawing/2014/main" id="{06C24151-D844-49B0-BDA2-2632EA6C2B7A}"/>
              </a:ext>
            </a:extLst>
          </p:cNvPr>
          <p:cNvSpPr txBox="1">
            <a:spLocks/>
          </p:cNvSpPr>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B3165115-9078-433B-A278-1F5ED971F63A}" type="slidenum">
              <a:rPr lang="en-GB" smtClean="0"/>
              <a:pPr/>
              <a:t>9</a:t>
            </a:fld>
            <a:endParaRPr lang="en-GB"/>
          </a:p>
        </p:txBody>
      </p:sp>
      <p:sp>
        <p:nvSpPr>
          <p:cNvPr id="28" name="Footer Placeholder 4">
            <a:extLst>
              <a:ext uri="{FF2B5EF4-FFF2-40B4-BE49-F238E27FC236}">
                <a16:creationId xmlns:a16="http://schemas.microsoft.com/office/drawing/2014/main" id="{B48102CB-3130-40D8-82E5-0BDDFE25FFCA}"/>
              </a:ext>
            </a:extLst>
          </p:cNvPr>
          <p:cNvSpPr>
            <a:spLocks noGrp="1"/>
          </p:cNvSpPr>
          <p:nvPr>
            <p:ph type="ftr" idx="14"/>
          </p:nvPr>
        </p:nvSpPr>
        <p:spPr>
          <a:xfrm>
            <a:off x="7143757" y="6475414"/>
            <a:ext cx="4246027" cy="180975"/>
          </a:xfrm>
        </p:spPr>
        <p:txBody>
          <a:bodyPr/>
          <a:lstStyle/>
          <a:p>
            <a:r>
              <a:rPr lang="en-GB" altLang="zh-CN" dirty="0" err="1"/>
              <a:t>Maolin</a:t>
            </a:r>
            <a:r>
              <a:rPr lang="en-GB" altLang="zh-CN" dirty="0"/>
              <a:t> Zhang, Huawei</a:t>
            </a:r>
          </a:p>
        </p:txBody>
      </p:sp>
      <p:sp>
        <p:nvSpPr>
          <p:cNvPr id="21" name="Rectangle: Rounded Corners 5">
            <a:extLst>
              <a:ext uri="{FF2B5EF4-FFF2-40B4-BE49-F238E27FC236}">
                <a16:creationId xmlns:a16="http://schemas.microsoft.com/office/drawing/2014/main" id="{0487B9B5-B3D4-45D6-8D8F-38F8FD1B54E3}"/>
              </a:ext>
            </a:extLst>
          </p:cNvPr>
          <p:cNvSpPr/>
          <p:nvPr/>
        </p:nvSpPr>
        <p:spPr>
          <a:xfrm>
            <a:off x="1508991"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zh-CN" sz="3600" kern="0" dirty="0">
                <a:solidFill>
                  <a:prstClr val="black"/>
                </a:solidFill>
                <a:latin typeface="Calibri" panose="020F0502020204030204"/>
                <a:sym typeface="Arial"/>
              </a:rPr>
              <a:t>AP</a:t>
            </a:r>
            <a:endParaRPr kumimoji="0" lang="en-CA" sz="3600" b="0" i="0" u="none" strike="noStrike" kern="0" cap="none" spc="0" normalizeH="0" baseline="0" noProof="0" dirty="0">
              <a:ln>
                <a:noFill/>
              </a:ln>
              <a:solidFill>
                <a:prstClr val="black"/>
              </a:solidFill>
              <a:effectLst/>
              <a:uLnTx/>
              <a:uFillTx/>
              <a:latin typeface="Calibri" panose="020F0502020204030204"/>
              <a:ea typeface="+mn-ea"/>
              <a:cs typeface="+mn-cs"/>
              <a:sym typeface="Arial"/>
            </a:endParaRPr>
          </a:p>
        </p:txBody>
      </p:sp>
      <p:cxnSp>
        <p:nvCxnSpPr>
          <p:cNvPr id="22" name="Straight Connector 7">
            <a:extLst>
              <a:ext uri="{FF2B5EF4-FFF2-40B4-BE49-F238E27FC236}">
                <a16:creationId xmlns:a16="http://schemas.microsoft.com/office/drawing/2014/main" id="{864B25C4-6527-4D8E-9673-A895F5F4AC58}"/>
              </a:ext>
            </a:extLst>
          </p:cNvPr>
          <p:cNvCxnSpPr>
            <a:cxnSpLocks/>
          </p:cNvCxnSpPr>
          <p:nvPr/>
        </p:nvCxnSpPr>
        <p:spPr>
          <a:xfrm flipV="1">
            <a:off x="2706024" y="4121844"/>
            <a:ext cx="0" cy="592973"/>
          </a:xfrm>
          <a:prstGeom prst="line">
            <a:avLst/>
          </a:prstGeom>
          <a:noFill/>
          <a:ln w="57150" cap="flat" cmpd="sng" algn="ctr">
            <a:solidFill>
              <a:sysClr val="windowText" lastClr="000000"/>
            </a:solidFill>
            <a:prstDash val="solid"/>
            <a:miter lim="800000"/>
          </a:ln>
          <a:effectLst/>
        </p:spPr>
      </p:cxnSp>
      <p:sp>
        <p:nvSpPr>
          <p:cNvPr id="23" name="Isosceles Triangle 8">
            <a:extLst>
              <a:ext uri="{FF2B5EF4-FFF2-40B4-BE49-F238E27FC236}">
                <a16:creationId xmlns:a16="http://schemas.microsoft.com/office/drawing/2014/main" id="{AC9F0399-3127-4DB9-B222-6965DC50F4F8}"/>
              </a:ext>
            </a:extLst>
          </p:cNvPr>
          <p:cNvSpPr/>
          <p:nvPr/>
        </p:nvSpPr>
        <p:spPr>
          <a:xfrm rot="10800000">
            <a:off x="2516401" y="4107385"/>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sp>
        <p:nvSpPr>
          <p:cNvPr id="24" name="Rectangle: Rounded Corners 10">
            <a:extLst>
              <a:ext uri="{FF2B5EF4-FFF2-40B4-BE49-F238E27FC236}">
                <a16:creationId xmlns:a16="http://schemas.microsoft.com/office/drawing/2014/main" id="{B5143375-2D67-4C9B-A3E3-AD96D66BB02B}"/>
              </a:ext>
            </a:extLst>
          </p:cNvPr>
          <p:cNvSpPr/>
          <p:nvPr/>
        </p:nvSpPr>
        <p:spPr>
          <a:xfrm>
            <a:off x="8957934" y="4722046"/>
            <a:ext cx="1435331" cy="740236"/>
          </a:xfrm>
          <a:prstGeom prst="roundRect">
            <a:avLst/>
          </a:prstGeom>
          <a:solidFill>
            <a:sysClr val="window" lastClr="FFFFFF"/>
          </a:solidFill>
          <a:ln w="571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CA" sz="3600" kern="0" dirty="0">
                <a:solidFill>
                  <a:prstClr val="black"/>
                </a:solidFill>
                <a:latin typeface="Calibri" panose="020F0502020204030204"/>
                <a:ea typeface="+mn-ea"/>
                <a:sym typeface="Arial"/>
              </a:rPr>
              <a:t>STA</a:t>
            </a:r>
          </a:p>
        </p:txBody>
      </p:sp>
      <p:cxnSp>
        <p:nvCxnSpPr>
          <p:cNvPr id="29" name="Straight Connector 11">
            <a:extLst>
              <a:ext uri="{FF2B5EF4-FFF2-40B4-BE49-F238E27FC236}">
                <a16:creationId xmlns:a16="http://schemas.microsoft.com/office/drawing/2014/main" id="{EEFEA5E9-BC61-481D-AE6F-A8496CCF90AB}"/>
              </a:ext>
            </a:extLst>
          </p:cNvPr>
          <p:cNvCxnSpPr>
            <a:cxnSpLocks/>
          </p:cNvCxnSpPr>
          <p:nvPr/>
        </p:nvCxnSpPr>
        <p:spPr>
          <a:xfrm flipV="1">
            <a:off x="9202467" y="4136303"/>
            <a:ext cx="0" cy="592973"/>
          </a:xfrm>
          <a:prstGeom prst="line">
            <a:avLst/>
          </a:prstGeom>
          <a:noFill/>
          <a:ln w="57150" cap="flat" cmpd="sng" algn="ctr">
            <a:solidFill>
              <a:sysClr val="windowText" lastClr="000000"/>
            </a:solidFill>
            <a:prstDash val="solid"/>
            <a:miter lim="800000"/>
          </a:ln>
          <a:effectLst/>
        </p:spPr>
      </p:cxnSp>
      <p:sp>
        <p:nvSpPr>
          <p:cNvPr id="32" name="Isosceles Triangle 12">
            <a:extLst>
              <a:ext uri="{FF2B5EF4-FFF2-40B4-BE49-F238E27FC236}">
                <a16:creationId xmlns:a16="http://schemas.microsoft.com/office/drawing/2014/main" id="{4EC2F26A-6B56-4F67-A2D2-F3278E421FD1}"/>
              </a:ext>
            </a:extLst>
          </p:cNvPr>
          <p:cNvSpPr/>
          <p:nvPr/>
        </p:nvSpPr>
        <p:spPr>
          <a:xfrm rot="10800000">
            <a:off x="9012844" y="4121844"/>
            <a:ext cx="379246" cy="341907"/>
          </a:xfrm>
          <a:prstGeom prst="triangle">
            <a:avLst/>
          </a:prstGeom>
          <a:noFill/>
          <a:ln w="381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CA" sz="1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grpSp>
        <p:nvGrpSpPr>
          <p:cNvPr id="33" name="Group 1">
            <a:extLst>
              <a:ext uri="{FF2B5EF4-FFF2-40B4-BE49-F238E27FC236}">
                <a16:creationId xmlns:a16="http://schemas.microsoft.com/office/drawing/2014/main" id="{A64C17D9-DF9B-4639-BAF9-84D666BD45C4}"/>
              </a:ext>
            </a:extLst>
          </p:cNvPr>
          <p:cNvGrpSpPr/>
          <p:nvPr/>
        </p:nvGrpSpPr>
        <p:grpSpPr>
          <a:xfrm>
            <a:off x="1211717" y="3737974"/>
            <a:ext cx="3253561" cy="725778"/>
            <a:chOff x="1211717" y="3737974"/>
            <a:chExt cx="3253561" cy="725778"/>
          </a:xfrm>
        </p:grpSpPr>
        <p:pic>
          <p:nvPicPr>
            <p:cNvPr id="34" name="Picture 6">
              <a:extLst>
                <a:ext uri="{FF2B5EF4-FFF2-40B4-BE49-F238E27FC236}">
                  <a16:creationId xmlns:a16="http://schemas.microsoft.com/office/drawing/2014/main" id="{548F67A4-1A9F-4C33-B71D-11A0B31B83B8}"/>
                </a:ext>
              </a:extLst>
            </p:cNvPr>
            <p:cNvPicPr>
              <a:picLocks noChangeAspect="1"/>
            </p:cNvPicPr>
            <p:nvPr/>
          </p:nvPicPr>
          <p:blipFill>
            <a:blip r:embed="rId3" cstate="print">
              <a:alphaModFix amt="50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6200000">
              <a:off x="3288999" y="3287473"/>
              <a:ext cx="725778" cy="1626780"/>
            </a:xfrm>
            <a:prstGeom prst="rect">
              <a:avLst/>
            </a:prstGeom>
          </p:spPr>
        </p:pic>
        <p:pic>
          <p:nvPicPr>
            <p:cNvPr id="35" name="Picture 13">
              <a:extLst>
                <a:ext uri="{FF2B5EF4-FFF2-40B4-BE49-F238E27FC236}">
                  <a16:creationId xmlns:a16="http://schemas.microsoft.com/office/drawing/2014/main" id="{CF2ED39B-747B-4B4C-85AA-EC6DCBCF13E0}"/>
                </a:ext>
              </a:extLst>
            </p:cNvPr>
            <p:cNvPicPr>
              <a:picLocks noChangeAspect="1"/>
            </p:cNvPicPr>
            <p:nvPr/>
          </p:nvPicPr>
          <p:blipFill>
            <a:blip r:embed="rId5" cstate="print">
              <a:alphaModFix amt="50000"/>
              <a:extLst>
                <a:ext uri="{BEBA8EAE-BF5A-486C-A8C5-ECC9F3942E4B}">
                  <a14:imgProps xmlns:a14="http://schemas.microsoft.com/office/drawing/2010/main">
                    <a14:imgLayer r:embed="rId6">
                      <a14:imgEffect>
                        <a14:backgroundRemoval t="10000" b="90000" l="10000" r="90000">
                          <a14:backgroundMark x1="19420" y1="71285" x2="19420" y2="71285"/>
                          <a14:backgroundMark x1="19420" y1="71285" x2="19420" y2="71285"/>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5400000">
              <a:off x="1662218" y="3287473"/>
              <a:ext cx="725778" cy="1626780"/>
            </a:xfrm>
            <a:prstGeom prst="rect">
              <a:avLst/>
            </a:prstGeom>
          </p:spPr>
        </p:pic>
      </p:grpSp>
      <p:grpSp>
        <p:nvGrpSpPr>
          <p:cNvPr id="40" name="Group 1">
            <a:extLst>
              <a:ext uri="{FF2B5EF4-FFF2-40B4-BE49-F238E27FC236}">
                <a16:creationId xmlns:a16="http://schemas.microsoft.com/office/drawing/2014/main" id="{80FA3FAD-0ACA-4109-BED1-6FBF9221ECBD}"/>
              </a:ext>
            </a:extLst>
          </p:cNvPr>
          <p:cNvGrpSpPr/>
          <p:nvPr/>
        </p:nvGrpSpPr>
        <p:grpSpPr>
          <a:xfrm rot="10800000">
            <a:off x="7282479" y="3737973"/>
            <a:ext cx="3253561" cy="725778"/>
            <a:chOff x="1211717" y="3737974"/>
            <a:chExt cx="3253561" cy="725778"/>
          </a:xfrm>
        </p:grpSpPr>
        <p:pic>
          <p:nvPicPr>
            <p:cNvPr id="41" name="Picture 6">
              <a:extLst>
                <a:ext uri="{FF2B5EF4-FFF2-40B4-BE49-F238E27FC236}">
                  <a16:creationId xmlns:a16="http://schemas.microsoft.com/office/drawing/2014/main" id="{9C5D3AF2-F3CF-49DE-B302-37D390D3BCBA}"/>
                </a:ext>
              </a:extLst>
            </p:cNvPr>
            <p:cNvPicPr>
              <a:picLocks noChangeAspect="1"/>
            </p:cNvPicPr>
            <p:nvPr/>
          </p:nvPicPr>
          <p:blipFill>
            <a:blip r:embed="rId3" cstate="print">
              <a:alphaModFix amt="50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16200000">
              <a:off x="3288999" y="3287473"/>
              <a:ext cx="725778" cy="1626780"/>
            </a:xfrm>
            <a:prstGeom prst="rect">
              <a:avLst/>
            </a:prstGeom>
          </p:spPr>
        </p:pic>
        <p:pic>
          <p:nvPicPr>
            <p:cNvPr id="42" name="Picture 13">
              <a:extLst>
                <a:ext uri="{FF2B5EF4-FFF2-40B4-BE49-F238E27FC236}">
                  <a16:creationId xmlns:a16="http://schemas.microsoft.com/office/drawing/2014/main" id="{9C435E2D-82CB-408F-B6FB-C9C35115FAE8}"/>
                </a:ext>
              </a:extLst>
            </p:cNvPr>
            <p:cNvPicPr>
              <a:picLocks noChangeAspect="1"/>
            </p:cNvPicPr>
            <p:nvPr/>
          </p:nvPicPr>
          <p:blipFill>
            <a:blip r:embed="rId5" cstate="print">
              <a:alphaModFix amt="50000"/>
              <a:extLst>
                <a:ext uri="{BEBA8EAE-BF5A-486C-A8C5-ECC9F3942E4B}">
                  <a14:imgProps xmlns:a14="http://schemas.microsoft.com/office/drawing/2010/main">
                    <a14:imgLayer r:embed="rId6">
                      <a14:imgEffect>
                        <a14:backgroundRemoval t="10000" b="90000" l="10000" r="90000">
                          <a14:backgroundMark x1="19420" y1="71285" x2="19420" y2="71285"/>
                          <a14:backgroundMark x1="19420" y1="71285" x2="19420" y2="71285"/>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5400000">
              <a:off x="1662218" y="3287473"/>
              <a:ext cx="725778" cy="1626780"/>
            </a:xfrm>
            <a:prstGeom prst="rect">
              <a:avLst/>
            </a:prstGeom>
          </p:spPr>
        </p:pic>
      </p:grpSp>
    </p:spTree>
    <p:extLst>
      <p:ext uri="{BB962C8B-B14F-4D97-AF65-F5344CB8AC3E}">
        <p14:creationId xmlns:p14="http://schemas.microsoft.com/office/powerpoint/2010/main" val="1024546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122">
                                            <p:txEl>
                                              <p:pRg st="1" end="1"/>
                                            </p:txEl>
                                          </p:spTgt>
                                        </p:tgtEl>
                                        <p:attrNameLst>
                                          <p:attrName>style.visibility</p:attrName>
                                        </p:attrNameLst>
                                      </p:cBhvr>
                                      <p:to>
                                        <p:strVal val="visible"/>
                                      </p:to>
                                    </p:set>
                                    <p:animEffect transition="in" filter="fade">
                                      <p:cBhvr>
                                        <p:cTn id="7" dur="500"/>
                                        <p:tgtEl>
                                          <p:spTgt spid="512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2">
                                            <p:txEl>
                                              <p:pRg st="2" end="2"/>
                                            </p:txEl>
                                          </p:spTgt>
                                        </p:tgtEl>
                                        <p:attrNameLst>
                                          <p:attrName>style.visibility</p:attrName>
                                        </p:attrNameLst>
                                      </p:cBhvr>
                                      <p:to>
                                        <p:strVal val="visible"/>
                                      </p:to>
                                    </p:set>
                                    <p:animEffect transition="in" filter="fade">
                                      <p:cBhvr>
                                        <p:cTn id="12" dur="500"/>
                                        <p:tgtEl>
                                          <p:spTgt spid="512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2">
                                            <p:txEl>
                                              <p:pRg st="3" end="3"/>
                                            </p:txEl>
                                          </p:spTgt>
                                        </p:tgtEl>
                                        <p:attrNameLst>
                                          <p:attrName>style.visibility</p:attrName>
                                        </p:attrNameLst>
                                      </p:cBhvr>
                                      <p:to>
                                        <p:strVal val="visible"/>
                                      </p:to>
                                    </p:set>
                                    <p:animEffect transition="in" filter="fade">
                                      <p:cBhvr>
                                        <p:cTn id="17" dur="500"/>
                                        <p:tgtEl>
                                          <p:spTgt spid="51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18685</TotalTime>
  <Words>936</Words>
  <Application>Microsoft Office PowerPoint</Application>
  <PresentationFormat>宽屏</PresentationFormat>
  <Paragraphs>180</Paragraphs>
  <Slides>14</Slides>
  <Notes>14</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2</vt:i4>
      </vt:variant>
      <vt:variant>
        <vt:lpstr>幻灯片标题</vt:lpstr>
      </vt:variant>
      <vt:variant>
        <vt:i4>14</vt:i4>
      </vt:variant>
    </vt:vector>
  </HeadingPairs>
  <TitlesOfParts>
    <vt:vector size="20" baseType="lpstr">
      <vt:lpstr>Arial</vt:lpstr>
      <vt:lpstr>Calibri</vt:lpstr>
      <vt:lpstr>Times New Roman</vt:lpstr>
      <vt:lpstr>Office 主题​​</vt:lpstr>
      <vt:lpstr>Document</vt:lpstr>
      <vt:lpstr>Visio</vt:lpstr>
      <vt:lpstr>Localization driven IMMW beam management</vt:lpstr>
      <vt:lpstr>Introduction</vt:lpstr>
      <vt:lpstr>Motivation</vt:lpstr>
      <vt:lpstr>Motivation</vt:lpstr>
      <vt:lpstr>Motivation</vt:lpstr>
      <vt:lpstr>Motivation</vt:lpstr>
      <vt:lpstr>Motivation</vt:lpstr>
      <vt:lpstr>Motivation</vt:lpstr>
      <vt:lpstr>Motivation</vt:lpstr>
      <vt:lpstr>Proposal 1: Determining whether there is LOS</vt:lpstr>
      <vt:lpstr>Proposal 2: Beam training with prior information </vt:lpstr>
      <vt:lpstr>Proposal 2: Beam training with prior information </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maozhi (C)</dc:creator>
  <cp:keywords/>
  <cp:lastModifiedBy>zhangmaolin</cp:lastModifiedBy>
  <cp:revision>599</cp:revision>
  <cp:lastPrinted>1601-01-01T00:00:00Z</cp:lastPrinted>
  <dcterms:created xsi:type="dcterms:W3CDTF">2024-02-17T02:53:22Z</dcterms:created>
  <dcterms:modified xsi:type="dcterms:W3CDTF">2025-04-30T16:43:14Z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(3)EPLTsDAm6cx33VYkwyY802HK8iOSU+GfXh3qkrqyrh4xIyIBXx8lJPmvQpB1F6Pql8C+UXyB
YHHC+J1uRvHViU4Iy6B6djVh5SAO9pmIXLMQ4957BYwlcFrtf5FhEG6cN1vUZmec04zfAn/z
jTlSWXTokflNpDskpy1FSTxLzepZpBwRwY3vPhRpsUjS08MUotGGh3hcLHmzmQ3WDtCvgboH
rjgCpXR4OTF24TmemU</vt:lpwstr>
  </property>
  <property fmtid="{D5CDD505-2E9C-101B-9397-08002B2CF9AE}" pid="3" name="_2015_ms_pID_7253431">
    <vt:lpwstr>kYhY2ZiOu0qyesfTMqQo/2JkWYIoOGbpqN931cTdsu+jEyZIicFKYb
p7ahnSxtM3rr5QK/fVBL/K177i5rwX268MI8RntM7YFbSWHMvrQTudZ5KUjKF59xl/DiMhHF
QepzGMnWMmyFTOLlqoio57bujWC7orBO3+2bIe7B5C89EdCGdT79ZivnNzsRZPFNYgwQ4ADT
RevbOqcjjDglUhYKJGM2KrqV+7gh3QSoCvCV</vt:lpwstr>
  </property>
  <property fmtid="{D5CDD505-2E9C-101B-9397-08002B2CF9AE}" pid="4" name="_2015_ms_pID_7253432">
    <vt:lpwstr>GC903bYPvEVaEWxhDqX/1Sw=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1744356011</vt:lpwstr>
  </property>
</Properties>
</file>