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611" r:id="rId3"/>
    <p:sldId id="672" r:id="rId4"/>
    <p:sldId id="671" r:id="rId5"/>
    <p:sldId id="618" r:id="rId6"/>
    <p:sldId id="312" r:id="rId7"/>
    <p:sldId id="621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B065EC2-255B-EB54-0AD7-19A576C2F3B5}" name="Chunyu Hu" initials="CH" userId="S::chunyuhu@fb.com::98f12de9-3d6a-4c20-ab50-c5ddda7fb39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hangmaolin" initials="z" lastIdx="2" clrIdx="0">
    <p:extLst>
      <p:ext uri="{19B8F6BF-5375-455C-9EA6-DF929625EA0E}">
        <p15:presenceInfo xmlns:p15="http://schemas.microsoft.com/office/powerpoint/2012/main" userId="S-1-5-21-147214757-305610072-1517763936-100242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45" autoAdjust="0"/>
    <p:restoredTop sz="95101" autoAdjust="0"/>
  </p:normalViewPr>
  <p:slideViewPr>
    <p:cSldViewPr>
      <p:cViewPr varScale="1">
        <p:scale>
          <a:sx n="124" d="100"/>
          <a:sy n="124" d="100"/>
        </p:scale>
        <p:origin x="1446" y="108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11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9063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5327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Data Transmission</a:t>
            </a:r>
          </a:p>
          <a:p>
            <a:r>
              <a:rPr lang="en-US" altLang="zh-CN" dirty="0"/>
              <a:t>1</a:t>
            </a:r>
            <a:r>
              <a:rPr lang="zh-CN" altLang="en-US" dirty="0"/>
              <a:t>）</a:t>
            </a:r>
            <a:r>
              <a:rPr lang="en-US" altLang="zh-CN" dirty="0"/>
              <a:t>TWT enhancement for </a:t>
            </a:r>
            <a:r>
              <a:rPr lang="en-US" altLang="zh-CN" dirty="0" err="1"/>
              <a:t>mmW</a:t>
            </a:r>
            <a:r>
              <a:rPr lang="en-US" altLang="zh-CN" dirty="0"/>
              <a:t>, Amend  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463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36713" y="332601"/>
            <a:ext cx="33214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802.11-25/0</a:t>
            </a:r>
            <a:r>
              <a:rPr lang="en-US" altLang="zh-CN" sz="1800" b="1"/>
              <a:t>xxx</a:t>
            </a:r>
            <a:r>
              <a:rPr lang="en-US" altLang="en-US" sz="1800" b="1"/>
              <a:t>r0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 smtClean="0"/>
              <a:t>February </a:t>
            </a:r>
            <a:r>
              <a:rPr lang="en-US" altLang="en-US" sz="1800" b="1" dirty="0"/>
              <a:t>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116-07-immw-immw-draft-proposed-par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8200"/>
            <a:ext cx="8686800" cy="10668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IMMW System Reuses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</a:t>
            </a:r>
            <a:r>
              <a:rPr lang="en-US" altLang="en-US" sz="2000" b="0" dirty="0" smtClean="0">
                <a:cs typeface="Arial" panose="020B0604020202020204" pitchFamily="34" charset="0"/>
              </a:rPr>
              <a:t>2025-02-0</a:t>
            </a:r>
            <a:r>
              <a:rPr lang="en-US" altLang="zh-CN" sz="2000" b="0" dirty="0" smtClean="0">
                <a:cs typeface="Arial" panose="020B0604020202020204" pitchFamily="34" charset="0"/>
              </a:rPr>
              <a:t>8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6571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D0D039D2-C163-484F-9CA9-D3BC5C2D6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071515"/>
              </p:ext>
            </p:extLst>
          </p:nvPr>
        </p:nvGraphicFramePr>
        <p:xfrm>
          <a:off x="719138" y="3049044"/>
          <a:ext cx="7858124" cy="31887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2684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40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Yanchun</a:t>
                      </a:r>
                      <a:r>
                        <a:rPr lang="en-US" altLang="ko-KR" sz="1600" b="0" kern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Li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Huawei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liyanchun@huawei.com</a:t>
                      </a:r>
                      <a:endParaRPr lang="ko-KR" sz="16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8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0" kern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6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Li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494611671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6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Ming Gan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742429262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Fan Xu</a:t>
                      </a:r>
                      <a:endParaRPr lang="zh-CN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18120347"/>
                  </a:ext>
                </a:extLst>
              </a:tr>
              <a:tr h="270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 Xin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</a:tr>
              <a:tr h="270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Maolin</a:t>
                      </a:r>
                      <a:r>
                        <a:rPr lang="en-US" altLang="ko-KR" sz="16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Zhang</a:t>
                      </a:r>
                      <a:endParaRPr lang="ko-KR" altLang="zh-CN" sz="1600" b="0" kern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</a:tr>
              <a:tr h="2250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Xiang Wang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</a:tr>
              <a:tr h="2250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Xin Li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</a:tr>
              <a:tr h="2250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Xuming</a:t>
                      </a:r>
                      <a:r>
                        <a:rPr lang="en-US" altLang="ko-KR" sz="16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Wu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</a:tr>
              <a:tr h="2250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Jian Li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711706489"/>
                  </a:ext>
                </a:extLst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7055050" y="6428194"/>
            <a:ext cx="15222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600" dirty="0"/>
              <a:t>IMMW PAR[1] defined the basic requirements and scope of the new </a:t>
            </a:r>
            <a:r>
              <a:rPr lang="en-US" altLang="zh-CN" sz="1600" dirty="0" err="1"/>
              <a:t>mmW</a:t>
            </a:r>
            <a:r>
              <a:rPr lang="en-US" altLang="zh-CN" sz="1600" dirty="0"/>
              <a:t> spec, which emphasizes the reuse and MLO framework: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600" b="0" kern="1200" dirty="0"/>
              <a:t>Use non-standalone operation in unlicensed bands in 42~71 GHz using SU OFDM based transmissions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600" b="0" kern="1200" dirty="0"/>
              <a:t>Expand the multi-link operation (MLO) defined in the sub-7.25 GHz band specifications to support non-standalone operation in the unlicensed bands between 42 GHz and 71 GHz.</a:t>
            </a:r>
            <a:endParaRPr lang="en-US" altLang="zh-TW" sz="12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TW" sz="1600" dirty="0"/>
              <a:t>By reusing sub-7 GHz MAC/PHY, the system complexity and cost can be reduced. 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dirty="0"/>
          </a:p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600" dirty="0"/>
              <a:t>This contribution considers the tradeoff between reuse and efficiency. Moderate beam searching procedure is needed to support indoor low mobility use cases.</a:t>
            </a:r>
          </a:p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endParaRPr lang="zh-CN" altLang="zh-CN" sz="1600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7924800" cy="1066800"/>
          </a:xfrm>
        </p:spPr>
        <p:txBody>
          <a:bodyPr/>
          <a:lstStyle/>
          <a:p>
            <a:r>
              <a:rPr lang="en-US" altLang="zh-CN" dirty="0"/>
              <a:t>Proposed IMMW MAC Reuse/Ame</a:t>
            </a:r>
            <a:r>
              <a:rPr lang="en-US" altLang="zh-CN" dirty="0">
                <a:solidFill>
                  <a:schemeClr val="tx1"/>
                </a:solidFill>
              </a:rPr>
              <a:t>n</a:t>
            </a:r>
            <a:r>
              <a:rPr lang="en-US" altLang="zh-CN" dirty="0"/>
              <a:t>dment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graphicFrame>
        <p:nvGraphicFramePr>
          <p:cNvPr id="8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0715933"/>
              </p:ext>
            </p:extLst>
          </p:nvPr>
        </p:nvGraphicFramePr>
        <p:xfrm>
          <a:off x="228599" y="3192705"/>
          <a:ext cx="8763004" cy="2598495"/>
        </p:xfrm>
        <a:graphic>
          <a:graphicData uri="http://schemas.openxmlformats.org/drawingml/2006/table">
            <a:tbl>
              <a:tblPr firstRow="1" bandRow="1"/>
              <a:tblGrid>
                <a:gridCol w="5088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088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950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529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1529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5182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4207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72063">
                  <a:extLst>
                    <a:ext uri="{9D8B030D-6E8A-4147-A177-3AD203B41FA5}">
                      <a16:colId xmlns="" xmlns:a16="http://schemas.microsoft.com/office/drawing/2014/main" val="3327616769"/>
                    </a:ext>
                  </a:extLst>
                </a:gridCol>
                <a:gridCol w="672063"/>
                <a:gridCol w="43268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46555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68435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608087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456464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</a:tblGrid>
              <a:tr h="3677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zh-CN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000" dirty="0"/>
                        <a:t>IMMW Initial Link Setup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kern="1200" dirty="0">
                          <a:solidFill>
                            <a:schemeClr val="lt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Beam </a:t>
                      </a:r>
                      <a:r>
                        <a:rPr lang="en-US" altLang="zh-CN" sz="1000" b="1" kern="1200" dirty="0" smtClean="0">
                          <a:solidFill>
                            <a:schemeClr val="lt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searching</a:t>
                      </a:r>
                      <a:br>
                        <a:rPr lang="en-US" altLang="zh-CN" sz="1000" b="1" kern="1200" dirty="0" smtClean="0">
                          <a:solidFill>
                            <a:schemeClr val="lt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lang="en-US" altLang="zh-CN" sz="1000" b="1" kern="1200" dirty="0" smtClean="0">
                          <a:solidFill>
                            <a:schemeClr val="lt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/</a:t>
                      </a:r>
                      <a:r>
                        <a:rPr lang="en-US" altLang="zh-CN" sz="1000" b="1" kern="1200" dirty="0">
                          <a:solidFill>
                            <a:schemeClr val="lt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tracking</a:t>
                      </a:r>
                      <a:endParaRPr lang="zh-CN" altLang="en-US" sz="1000" b="1" kern="1200" dirty="0">
                        <a:solidFill>
                          <a:schemeClr val="lt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kern="1200" dirty="0" smtClean="0">
                          <a:solidFill>
                            <a:schemeClr val="lt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Digital MIMO</a:t>
                      </a:r>
                      <a:endParaRPr lang="zh-CN" altLang="en-US" sz="1000" b="1" kern="1200" dirty="0">
                        <a:solidFill>
                          <a:schemeClr val="lt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000" dirty="0"/>
                        <a:t>Data</a:t>
                      </a:r>
                      <a:r>
                        <a:rPr lang="en-US" altLang="zh-CN" sz="1000" baseline="0" dirty="0"/>
                        <a:t> Transmission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000" dirty="0"/>
                        <a:t>Power Saving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67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0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Scan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6000" marR="3600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0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Synchronization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6000" marR="3600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0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Authenticate/</a:t>
                      </a:r>
                      <a:br>
                        <a:rPr lang="en-US" altLang="zh-CN" sz="10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lang="en-US" altLang="zh-CN" sz="1000" kern="1200" dirty="0" err="1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Deauthenticate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6000" marR="3600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Associate/</a:t>
                      </a:r>
                      <a:br>
                        <a:rPr lang="en-US" altLang="zh-CN" sz="1000" kern="120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lang="en-US" altLang="zh-CN" sz="1000" kern="120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Reassociate/Disassociate</a:t>
                      </a:r>
                      <a:endParaRPr lang="zh-CN" altLang="en-US" sz="1000" kern="120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6000" marR="3600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0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Measurement Request/</a:t>
                      </a:r>
                      <a:br>
                        <a:rPr lang="en-US" altLang="zh-CN" sz="10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lang="en-US" altLang="zh-CN" sz="10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Report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6000" marR="3600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000" kern="1200" dirty="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NDP Sounding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0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Block </a:t>
                      </a:r>
                      <a:r>
                        <a:rPr lang="en-US" altLang="zh-CN" sz="1000" kern="1200" dirty="0" err="1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Ack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6000" marR="3600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0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TDLS/</a:t>
                      </a:r>
                    </a:p>
                    <a:p>
                      <a:r>
                        <a:rPr lang="en-US" altLang="zh-CN" sz="10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P2P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6000" marR="3600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0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Multi-link Operation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6000" marR="3600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000" kern="120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TWT Power Saving</a:t>
                      </a:r>
                      <a:endParaRPr lang="zh-CN" altLang="en-US" sz="1000" kern="120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SMPS</a:t>
                      </a:r>
                      <a:endParaRPr lang="zh-CN" altLang="en-US" sz="1000" kern="1200" dirty="0" smtClean="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/OMI</a:t>
                      </a:r>
                      <a:b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/etc.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6000" marR="3600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80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/>
                        <a:t>Reuse</a:t>
                      </a:r>
                      <a:br>
                        <a:rPr lang="en-US" altLang="zh-CN" sz="1000"/>
                      </a:br>
                      <a:r>
                        <a:rPr lang="en-US" altLang="zh-CN" sz="1000"/>
                        <a:t>(or</a:t>
                      </a:r>
                      <a:r>
                        <a:rPr lang="en-US" altLang="zh-CN" sz="1000" baseline="0"/>
                        <a:t> </a:t>
                      </a:r>
                      <a:r>
                        <a:rPr lang="en-US" altLang="zh-CN" sz="1000"/>
                        <a:t>minor changes)</a:t>
                      </a:r>
                      <a:endParaRPr lang="zh-CN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zh-CN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/>
                        <a:t>●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/>
                        <a:t>●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zh-CN" altLang="en-US" sz="1000" kern="1200" dirty="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kern="1200" dirty="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kern="1200" dirty="0" smtClean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●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zh-CN" altLang="en-US" sz="10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/>
                        <a:t>●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 smtClean="0"/>
                        <a:t>●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6673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Amendment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7200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/>
                        <a:t>Sub-</a:t>
                      </a:r>
                      <a:endParaRPr lang="zh-CN" altLang="en-US" sz="100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/>
                        <a:t>7GHz based</a:t>
                      </a:r>
                      <a:endParaRPr lang="zh-CN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/>
                        <a:t>●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/>
                        <a:t>●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kern="1200" dirty="0" smtClean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●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kern="1200" dirty="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zh-CN" altLang="en-US" sz="1000" kern="120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zh-CN" altLang="en-US" sz="1000" kern="120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zh-CN" altLang="en-US" sz="1000" kern="1200" dirty="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zh-CN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zh-CN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774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/>
                        <a:t>mmW</a:t>
                      </a:r>
                      <a:endParaRPr lang="zh-CN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/>
                        <a:t>●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kern="1200" dirty="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zh-CN" altLang="en-US" sz="1000" kern="1200" dirty="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zh-CN" altLang="en-US" sz="1000" kern="1200" dirty="0">
                        <a:solidFill>
                          <a:schemeClr val="dk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zh-CN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533400" y="2027397"/>
            <a:ext cx="826585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rPr>
              <a:t>Initial Considerations on MAC Design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altLang="zh-CN" sz="1600" dirty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rPr>
              <a:t>Reuse and perform most of management procedures in sub-7GHz band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altLang="zh-CN" sz="1600" dirty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rPr>
              <a:t>NAV (Channel Sensing/RTS/CTS/NAV) in </a:t>
            </a:r>
            <a:r>
              <a:rPr lang="en-US" altLang="zh-CN" sz="1600" dirty="0" err="1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rPr>
              <a:t>mmW</a:t>
            </a:r>
            <a:r>
              <a:rPr lang="en-US" altLang="zh-CN" sz="1600" dirty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rPr>
              <a:t> band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altLang="zh-CN" sz="1600" dirty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rPr>
              <a:t>Amend </a:t>
            </a:r>
            <a:r>
              <a:rPr lang="en-US" altLang="zh-CN" sz="1600" dirty="0" err="1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rPr>
              <a:t>mmW</a:t>
            </a:r>
            <a:r>
              <a:rPr lang="en-US" altLang="zh-CN" sz="1600" dirty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rPr>
              <a:t> Beam sweeping process to keep efficient and </a:t>
            </a:r>
            <a:r>
              <a:rPr lang="en-US" altLang="zh-CN" sz="1600" dirty="0" smtClean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rPr>
              <a:t>timely </a:t>
            </a:r>
            <a:r>
              <a:rPr lang="en-US" altLang="zh-CN" sz="1600" dirty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rPr>
              <a:t>beam searching/tracking</a:t>
            </a:r>
            <a:endParaRPr lang="zh-CN" altLang="en-US" sz="1600" dirty="0">
              <a:solidFill>
                <a:prstClr val="black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57140" y="6047080"/>
            <a:ext cx="35541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Note: black dot sign means involves amendment/reuse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59194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IMMW PHY Reuse/Ame</a:t>
            </a:r>
            <a:r>
              <a:rPr lang="en-US" altLang="zh-CN" dirty="0">
                <a:solidFill>
                  <a:schemeClr val="tx1"/>
                </a:solidFill>
              </a:rPr>
              <a:t>n</a:t>
            </a:r>
            <a:r>
              <a:rPr lang="en-US" altLang="zh-CN" dirty="0"/>
              <a:t>dment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230077" y="6494491"/>
            <a:ext cx="2313848" cy="138499"/>
          </a:xfrm>
        </p:spPr>
        <p:txBody>
          <a:bodyPr/>
          <a:lstStyle/>
          <a:p>
            <a:pPr>
              <a:defRPr/>
            </a:pPr>
            <a:r>
              <a:rPr lang="en-US" altLang="ko-KR" sz="900"/>
              <a:t>Yanchun Li (</a:t>
            </a:r>
            <a:r>
              <a:rPr lang="en-US" altLang="zh-CN" sz="900"/>
              <a:t>Huawei</a:t>
            </a:r>
            <a:r>
              <a:rPr lang="en-US" altLang="ko-KR" sz="900"/>
              <a:t>)</a:t>
            </a:r>
            <a:endParaRPr lang="en-US" altLang="ko-KR" sz="9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490464" y="6494459"/>
            <a:ext cx="323807" cy="138499"/>
          </a:xfrm>
        </p:spPr>
        <p:txBody>
          <a:bodyPr/>
          <a:lstStyle/>
          <a:p>
            <a:r>
              <a:rPr lang="en-US" altLang="en-US" sz="900"/>
              <a:t>Slide </a:t>
            </a:r>
            <a:fld id="{0FF88134-36A3-492E-B6B5-2F4703E76746}" type="slidenum">
              <a:rPr lang="en-US" altLang="en-US" sz="900" smtClean="0"/>
              <a:t>4</a:t>
            </a:fld>
            <a:endParaRPr lang="en-US" altLang="en-US" sz="900"/>
          </a:p>
        </p:txBody>
      </p:sp>
      <p:graphicFrame>
        <p:nvGraphicFramePr>
          <p:cNvPr id="11" name="内容占位符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2631315"/>
              </p:ext>
            </p:extLst>
          </p:nvPr>
        </p:nvGraphicFramePr>
        <p:xfrm>
          <a:off x="2895600" y="1898912"/>
          <a:ext cx="5562600" cy="4191185"/>
        </p:xfrm>
        <a:graphic>
          <a:graphicData uri="http://schemas.openxmlformats.org/drawingml/2006/table">
            <a:tbl>
              <a:tblPr firstRow="1"/>
              <a:tblGrid>
                <a:gridCol w="13906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906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906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906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562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0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000"/>
                        <a:t>Reuses</a:t>
                      </a:r>
                      <a:endParaRPr lang="zh-CN" altLang="en-US" sz="100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00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62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00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000"/>
                        <a:t>11be</a:t>
                      </a:r>
                      <a:endParaRPr lang="zh-CN" altLang="en-US" sz="100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000"/>
                        <a:t>11bn</a:t>
                      </a:r>
                      <a:endParaRPr lang="zh-CN" altLang="en-US" sz="100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000"/>
                        <a:t>Amemded</a:t>
                      </a:r>
                      <a:r>
                        <a:rPr lang="en-US" altLang="zh-CN" sz="1000" baseline="0"/>
                        <a:t> in </a:t>
                      </a:r>
                      <a:r>
                        <a:rPr lang="en-US" altLang="zh-CN" sz="1000"/>
                        <a:t>11bq</a:t>
                      </a:r>
                      <a:endParaRPr lang="zh-CN" altLang="en-US" sz="100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54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000" dirty="0"/>
                        <a:t>PPDU Structure</a:t>
                      </a:r>
                      <a:endParaRPr lang="zh-CN" altLang="en-US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/>
                        <a:t>●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/>
                        <a:t>●</a:t>
                      </a:r>
                      <a:endParaRPr lang="en-US" altLang="zh-CN" sz="1000" dirty="0"/>
                    </a:p>
                    <a:p>
                      <a:pPr marL="53340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altLang="zh-CN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ELR</a:t>
                      </a:r>
                      <a:r>
                        <a:rPr lang="zh-CN" alt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PPDU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00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54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OFDM Symbols</a:t>
                      </a:r>
                      <a:endParaRPr lang="zh-CN" altLang="en-US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 smtClean="0"/>
                        <a:t>●</a:t>
                      </a:r>
                      <a:endParaRPr lang="en-US" altLang="zh-CN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zh-CN" altLang="en-US" sz="1000" dirty="0" smtClean="0"/>
                        <a:t>●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00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757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000"/>
                        <a:t>MCS</a:t>
                      </a:r>
                      <a:endParaRPr lang="zh-CN" altLang="en-US" sz="100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/>
                        <a:t>●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/>
                        <a:t>●</a:t>
                      </a:r>
                      <a:endParaRPr lang="en-US" altLang="zh-CN" sz="1000" dirty="0"/>
                    </a:p>
                    <a:p>
                      <a:pPr marL="53340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altLang="zh-CN" sz="1000" dirty="0"/>
                        <a:t>UEQM</a:t>
                      </a:r>
                    </a:p>
                    <a:p>
                      <a:pPr marL="53340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altLang="zh-CN" sz="1000" dirty="0"/>
                        <a:t>New MCS</a:t>
                      </a:r>
                    </a:p>
                    <a:p>
                      <a:pPr marL="53340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altLang="zh-CN" sz="1000" dirty="0"/>
                        <a:t>2x LDPC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54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000" dirty="0" err="1"/>
                        <a:t>Beamforming</a:t>
                      </a:r>
                      <a:endParaRPr lang="zh-CN" altLang="en-US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000" dirty="0"/>
                        <a:t>RTS/CTS based</a:t>
                      </a:r>
                      <a:endParaRPr lang="zh-CN" altLang="en-US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0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000" baseline="0" dirty="0" smtClean="0">
                          <a:solidFill>
                            <a:schemeClr val="tx1"/>
                          </a:solidFill>
                        </a:rPr>
                        <a:t>Beam searching/tracking</a:t>
                      </a:r>
                      <a:endParaRPr lang="en-US" altLang="zh-CN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757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000" dirty="0"/>
                        <a:t>Tx specification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000" dirty="0"/>
                        <a:t>Spectral Mask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000" dirty="0"/>
                        <a:t>Spectral</a:t>
                      </a:r>
                      <a:r>
                        <a:rPr lang="en-US" altLang="zh-CN" sz="1000" baseline="0" dirty="0"/>
                        <a:t> Flatness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000" baseline="0" dirty="0"/>
                        <a:t>EVM</a:t>
                      </a:r>
                      <a:endParaRPr lang="zh-CN" altLang="en-US" sz="10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00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00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/>
                        <a:t>●</a:t>
                      </a:r>
                      <a:endParaRPr lang="zh-CN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54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000" dirty="0"/>
                        <a:t>Rx specification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000" dirty="0"/>
                        <a:t>CCA sensitivity</a:t>
                      </a:r>
                      <a:endParaRPr lang="zh-CN" altLang="en-US" sz="10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00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00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zh-CN" altLang="en-US" sz="1000"/>
                        <a:t>●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54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000" dirty="0"/>
                        <a:t>Channelization/</a:t>
                      </a:r>
                      <a:br>
                        <a:rPr lang="en-US" altLang="zh-CN" sz="1000" dirty="0"/>
                      </a:br>
                      <a:r>
                        <a:rPr lang="en-US" altLang="zh-CN" sz="1000" dirty="0"/>
                        <a:t>Ch Numbering</a:t>
                      </a:r>
                      <a:endParaRPr lang="zh-CN" altLang="en-US" sz="10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00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00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zh-CN" altLang="en-US" sz="1000" dirty="0"/>
                        <a:t>●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" name="圆角矩形 11"/>
          <p:cNvSpPr/>
          <p:nvPr/>
        </p:nvSpPr>
        <p:spPr>
          <a:xfrm>
            <a:off x="7086600" y="4475295"/>
            <a:ext cx="1371600" cy="1614802"/>
          </a:xfrm>
          <a:prstGeom prst="roundRect">
            <a:avLst>
              <a:gd name="adj" fmla="val 4804"/>
            </a:avLst>
          </a:prstGeom>
          <a:noFill/>
          <a:ln w="28575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5705276" y="2151091"/>
            <a:ext cx="2752924" cy="2268509"/>
          </a:xfrm>
          <a:prstGeom prst="roundRect">
            <a:avLst>
              <a:gd name="adj" fmla="val 4804"/>
            </a:avLst>
          </a:prstGeom>
          <a:noFill/>
          <a:ln w="28575" cap="flat" cmpd="sng" algn="ctr">
            <a:solidFill>
              <a:srgbClr val="4472C4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4267200" y="2151091"/>
            <a:ext cx="1334369" cy="2268509"/>
          </a:xfrm>
          <a:prstGeom prst="roundRect">
            <a:avLst>
              <a:gd name="adj" fmla="val 4804"/>
            </a:avLst>
          </a:prstGeom>
          <a:noFill/>
          <a:ln w="28575" cap="flat" cmpd="sng" algn="ctr">
            <a:solidFill>
              <a:srgbClr val="70AD47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63470" y="1884213"/>
            <a:ext cx="19685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rPr>
              <a:t>11be + 11bq RF spec allows quick adoption of IMMW in Initial Phase.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rPr>
              <a:t>11bn + 11bq new beam searching + 11bq RF spec allows advanced experience with enhanced coverage and better Beam Tracking later on.</a:t>
            </a:r>
            <a:endParaRPr lang="zh-CN" altLang="en-US" sz="1400" dirty="0">
              <a:solidFill>
                <a:prstClr val="black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5676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3058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600" dirty="0"/>
              <a:t>This contribution discussed the detailed reuse and amendment under the scope of IMMW PAR.</a:t>
            </a:r>
          </a:p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endParaRPr lang="en-US" altLang="zh-CN" sz="1600" dirty="0"/>
          </a:p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600" dirty="0"/>
              <a:t>A flexible reuse framework allows IMMW system to be built on both 11be and 11bn. Such two-phase approach has benefit of promoting early adoption of IMMW/make use of 60GHz spectrum and also provide advanced performance.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b="0" dirty="0"/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b="0" dirty="0"/>
          </a:p>
          <a:p>
            <a:endParaRPr lang="en-US" altLang="zh-CN" sz="1600" b="0" kern="1200" dirty="0">
              <a:solidFill>
                <a:schemeClr val="tx2"/>
              </a:solidFill>
            </a:endParaRPr>
          </a:p>
          <a:p>
            <a:endParaRPr lang="en-US" altLang="zh-CN" sz="1600" b="0" kern="1200" dirty="0">
              <a:solidFill>
                <a:schemeClr val="tx2"/>
              </a:solidFill>
            </a:endParaRPr>
          </a:p>
          <a:p>
            <a:endParaRPr lang="zh-CN" altLang="en-US" sz="1600" b="0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55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305800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600" b="0" dirty="0"/>
              <a:t>[1</a:t>
            </a:r>
            <a:r>
              <a:rPr lang="en-US" altLang="zh-CN" sz="1600" b="0"/>
              <a:t>] IMMW </a:t>
            </a:r>
            <a:r>
              <a:rPr lang="en-US" altLang="zh-CN" sz="1600" b="0" dirty="0"/>
              <a:t>proposed PAR</a:t>
            </a:r>
            <a:r>
              <a:rPr lang="en-US" altLang="zh-CN" sz="1600" b="0"/>
              <a:t>, </a:t>
            </a:r>
            <a:r>
              <a:rPr lang="en-US" altLang="zh-CN" sz="1600" b="0">
                <a:hlinkClick r:id="rId2"/>
              </a:rPr>
              <a:t>https://mentor.ieee.org/802.11/dcn/24/11-24-0116-07-immw-immw-draft-proposed-par.docx</a:t>
            </a:r>
            <a:endParaRPr lang="en-US" altLang="zh-CN" sz="1600" b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522212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597729"/>
            <a:ext cx="8018781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1600" b="1" dirty="0">
                <a:solidFill>
                  <a:schemeClr val="tx2"/>
                </a:solidFill>
              </a:rPr>
              <a:t>SP : Do you support to </a:t>
            </a:r>
            <a:r>
              <a:rPr lang="en-US" altLang="zh-CN" sz="1600" dirty="0"/>
              <a:t>define a flexible reuse framework that allows IMMW system to be built on </a:t>
            </a:r>
            <a:r>
              <a:rPr lang="en-US" altLang="zh-CN" sz="1600" dirty="0" smtClean="0"/>
              <a:t>11be </a:t>
            </a:r>
            <a:r>
              <a:rPr lang="en-US" altLang="zh-CN" sz="1600" dirty="0"/>
              <a:t>and 11bn, in SFD</a:t>
            </a:r>
            <a:r>
              <a:rPr lang="en-US" altLang="zh-CN" sz="1600" b="1" dirty="0">
                <a:solidFill>
                  <a:schemeClr val="tx2"/>
                </a:solidFill>
              </a:rPr>
              <a:t>?</a:t>
            </a:r>
            <a:endParaRPr lang="zh-CN" altLang="zh-CN" sz="1600" b="1" dirty="0">
              <a:solidFill>
                <a:schemeClr val="tx2"/>
              </a:solidFill>
            </a:endParaRPr>
          </a:p>
          <a:p>
            <a:pPr marL="263525" indent="2746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b="1" dirty="0">
                <a:solidFill>
                  <a:schemeClr val="tx2"/>
                </a:solidFill>
              </a:rPr>
              <a:t>Yes</a:t>
            </a:r>
          </a:p>
          <a:p>
            <a:pPr marL="263525" indent="2746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b="1" dirty="0">
                <a:solidFill>
                  <a:schemeClr val="tx2"/>
                </a:solidFill>
              </a:rPr>
              <a:t>No</a:t>
            </a:r>
          </a:p>
          <a:p>
            <a:pPr marL="263525" indent="2746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b="1" dirty="0">
                <a:solidFill>
                  <a:schemeClr val="tx2"/>
                </a:solidFill>
              </a:rPr>
              <a:t>Abs</a:t>
            </a:r>
            <a:endParaRPr lang="zh-CN" altLang="en-US" sz="16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b="1" dirty="0">
              <a:solidFill>
                <a:schemeClr val="tx2"/>
              </a:solidFill>
            </a:endParaRPr>
          </a:p>
          <a:p>
            <a:pPr marL="287655" indent="-287655">
              <a:buFont typeface="Wingdings" panose="05000000000000000000" pitchFamily="2" charset="2"/>
              <a:buChar char="q"/>
            </a:pPr>
            <a:endParaRPr lang="zh-CN" altLang="zh-CN" sz="1600" b="1" dirty="0">
              <a:solidFill>
                <a:schemeClr val="tx2"/>
              </a:solidFill>
            </a:endParaRPr>
          </a:p>
          <a:p>
            <a:r>
              <a:rPr lang="en-US" altLang="zh-CN" sz="1600" dirty="0"/>
              <a:t> </a:t>
            </a:r>
            <a:endParaRPr lang="zh-CN" altLang="zh-CN" sz="1600" dirty="0"/>
          </a:p>
          <a:p>
            <a:pPr marL="287655" indent="-287655">
              <a:buFont typeface="Wingdings" panose="05000000000000000000" pitchFamily="2" charset="2"/>
              <a:buChar char="q"/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522212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0866940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26961</TotalTime>
  <Words>514</Words>
  <Application>Microsoft Office PowerPoint</Application>
  <PresentationFormat>全屏显示(4:3)</PresentationFormat>
  <Paragraphs>149</Paragraphs>
  <Slides>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Malgun Gothic</vt:lpstr>
      <vt:lpstr>MS PGothic</vt:lpstr>
      <vt:lpstr>宋体</vt:lpstr>
      <vt:lpstr>Arial</vt:lpstr>
      <vt:lpstr>Calibri</vt:lpstr>
      <vt:lpstr>Times New Roman</vt:lpstr>
      <vt:lpstr>Wingdings</vt:lpstr>
      <vt:lpstr>802-11-Submission</vt:lpstr>
      <vt:lpstr>IMMW System Reuses</vt:lpstr>
      <vt:lpstr>Introduction</vt:lpstr>
      <vt:lpstr>Proposed IMMW MAC Reuse/Amendment</vt:lpstr>
      <vt:lpstr>Proposed IMMW PHY Reuse/Amendment</vt:lpstr>
      <vt:lpstr>Summary</vt:lpstr>
      <vt:lpstr>References</vt:lpstr>
      <vt:lpstr>SP</vt:lpstr>
    </vt:vector>
  </TitlesOfParts>
  <Company>Marvell Semiconductor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Liyanchun (CTL)</cp:lastModifiedBy>
  <cp:revision>3827</cp:revision>
  <cp:lastPrinted>2014-11-04T15:04:00Z</cp:lastPrinted>
  <dcterms:created xsi:type="dcterms:W3CDTF">2007-04-17T18:10:00Z</dcterms:created>
  <dcterms:modified xsi:type="dcterms:W3CDTF">2025-02-08T08:02:28Z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NewReviewCycle">
    <vt:lpwstr/>
  </property>
  <property fmtid="{D5CDD505-2E9C-101B-9397-08002B2CF9AE}" pid="27" name="KSOProductBuildVer">
    <vt:lpwstr>2052-10.1.0.6395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1735523291</vt:lpwstr>
  </property>
</Properties>
</file>