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  <p:sldMasterId id="2147483658" r:id="rId3"/>
  </p:sldMasterIdLst>
  <p:notesMasterIdLst>
    <p:notesMasterId r:id="rId5"/>
  </p:notesMasterIdLst>
  <p:handoutMasterIdLst>
    <p:handoutMasterId r:id="rId15"/>
  </p:handoutMasterIdLst>
  <p:sldIdLst>
    <p:sldId id="256" r:id="rId4"/>
    <p:sldId id="257" r:id="rId6"/>
    <p:sldId id="293" r:id="rId7"/>
    <p:sldId id="294" r:id="rId8"/>
    <p:sldId id="295" r:id="rId9"/>
    <p:sldId id="298" r:id="rId10"/>
    <p:sldId id="274" r:id="rId11"/>
    <p:sldId id="296" r:id="rId12"/>
    <p:sldId id="297" r:id="rId13"/>
    <p:sldId id="264" r:id="rId14"/>
  </p:sldIdLst>
  <p:sldSz cx="12192000" cy="6858000"/>
  <p:notesSz cx="6934200" cy="9280525"/>
  <p:defaultTextStyle>
    <a:defPPr>
      <a:defRPr lang="en-GB"/>
    </a:defPPr>
    <a:lvl1pPr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1pPr>
    <a:lvl2pPr marL="742950" indent="-28575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2pPr>
    <a:lvl3pPr marL="11430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3pPr>
    <a:lvl4pPr marL="16002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4pPr>
    <a:lvl5pPr marL="20574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howGuides="1">
      <p:cViewPr varScale="1">
        <p:scale>
          <a:sx n="92" d="100"/>
          <a:sy n="92" d="100"/>
        </p:scale>
        <p:origin x="106" y="197"/>
      </p:cViewPr>
      <p:guideLst>
        <p:guide orient="horz" pos="2160"/>
        <p:guide pos="3871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22"/>
        <p:guide pos="220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handoutMaster" Target="handoutMasters/handoutMaster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3600" tIns="46080" rIns="93600" bIns="46080" numCol="1" anchor="t" anchorCtr="0" compatLnSpc="1"/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1pPr>
    <a:lvl2pPr marL="742950" indent="-28575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2pPr>
    <a:lvl3pPr marL="11430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3pPr>
    <a:lvl4pPr marL="16002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4pPr>
    <a:lvl5pPr marL="20574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3765" algn="l"/>
                <a:tab pos="1828165" algn="l"/>
                <a:tab pos="2742565" algn="l"/>
                <a:tab pos="3656965" algn="l"/>
                <a:tab pos="4571365" algn="l"/>
                <a:tab pos="5485765" algn="l"/>
                <a:tab pos="6400165" algn="l"/>
                <a:tab pos="7314565" algn="l"/>
                <a:tab pos="8228965" algn="l"/>
                <a:tab pos="9143365" algn="l"/>
                <a:tab pos="10057765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3765" algn="l"/>
                <a:tab pos="1828165" algn="l"/>
                <a:tab pos="2742565" algn="l"/>
                <a:tab pos="3656965" algn="l"/>
                <a:tab pos="4571365" algn="l"/>
                <a:tab pos="5485765" algn="l"/>
                <a:tab pos="6400165" algn="l"/>
                <a:tab pos="7314565" algn="l"/>
                <a:tab pos="8228965" algn="l"/>
                <a:tab pos="9143365" algn="l"/>
                <a:tab pos="10057765" algn="l"/>
              </a:tabLst>
              <a:defRPr sz="18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February 2025</a:t>
            </a:r>
            <a:endParaRPr lang="en-GB" dirty="0"/>
          </a:p>
        </p:txBody>
      </p:sp>
    </p:spTree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February 2025</a:t>
            </a:r>
            <a:endParaRPr lang="en-GB" dirty="0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0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/>
              <a:t>Click to edit the title text format</a:t>
            </a:r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/>
              <a:t>Click to edit the outline text format</a:t>
            </a:r>
            <a:endParaRPr lang="en-GB"/>
          </a:p>
          <a:p>
            <a:pPr lvl="1"/>
            <a:r>
              <a:rPr lang="en-GB"/>
              <a:t>Second Outline Level</a:t>
            </a:r>
            <a:endParaRPr lang="en-GB"/>
          </a:p>
          <a:p>
            <a:pPr lvl="2"/>
            <a:r>
              <a:rPr lang="en-GB"/>
              <a:t>Third Outline Level</a:t>
            </a:r>
            <a:endParaRPr lang="en-GB"/>
          </a:p>
          <a:p>
            <a:pPr lvl="3"/>
            <a:r>
              <a:rPr lang="en-GB"/>
              <a:t>Fourth Outline Level</a:t>
            </a:r>
            <a:endParaRPr lang="en-GB"/>
          </a:p>
          <a:p>
            <a:pPr lvl="4"/>
            <a:r>
              <a:rPr lang="en-GB"/>
              <a:t>Fifth Outline Level</a:t>
            </a:r>
            <a:endParaRPr lang="en-GB"/>
          </a:p>
          <a:p>
            <a:pPr lvl="4"/>
            <a:r>
              <a:rPr lang="en-GB"/>
              <a:t>Sixth Outline Level</a:t>
            </a:r>
            <a:endParaRPr lang="en-GB"/>
          </a:p>
          <a:p>
            <a:pPr lvl="4"/>
            <a:r>
              <a:rPr lang="en-GB"/>
              <a:t>Seventh Outline Level</a:t>
            </a:r>
            <a:endParaRPr lang="en-GB"/>
          </a:p>
          <a:p>
            <a:pPr lvl="4"/>
            <a:r>
              <a:rPr lang="en-GB"/>
              <a:t>Eighth Outline Level</a:t>
            </a:r>
            <a:endParaRPr lang="en-GB"/>
          </a:p>
          <a:p>
            <a:pPr lvl="4"/>
            <a:r>
              <a:rPr lang="en-GB"/>
              <a:t>Ninth Outline Level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25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/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0237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r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0</a:t>
            </a:r>
            <a:endParaRPr kumimoji="0" lang="en-US" alt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6" charset="0"/>
              <a:ea typeface="MS Gothic" panose="020B0609070205080204" charset="-128"/>
              <a:cs typeface="Arial Unicode MS" panose="020B0604020202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/>
              <a:t>Click to edit the title text format</a:t>
            </a:r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/>
              <a:t>Click to edit the outline text format</a:t>
            </a:r>
            <a:endParaRPr lang="en-GB"/>
          </a:p>
          <a:p>
            <a:pPr lvl="1"/>
            <a:r>
              <a:rPr lang="en-GB"/>
              <a:t>Second Outline Level</a:t>
            </a:r>
            <a:endParaRPr lang="en-GB"/>
          </a:p>
          <a:p>
            <a:pPr lvl="2"/>
            <a:r>
              <a:rPr lang="en-GB"/>
              <a:t>Third Outline Level</a:t>
            </a:r>
            <a:endParaRPr lang="en-GB"/>
          </a:p>
          <a:p>
            <a:pPr lvl="3"/>
            <a:r>
              <a:rPr lang="en-GB"/>
              <a:t>Fourth Outline Level</a:t>
            </a:r>
            <a:endParaRPr lang="en-GB"/>
          </a:p>
          <a:p>
            <a:pPr lvl="4"/>
            <a:r>
              <a:rPr lang="en-GB"/>
              <a:t>Fifth Outline Level</a:t>
            </a:r>
            <a:endParaRPr lang="en-GB"/>
          </a:p>
          <a:p>
            <a:pPr lvl="4"/>
            <a:r>
              <a:rPr lang="en-GB"/>
              <a:t>Sixth Outline Level</a:t>
            </a:r>
            <a:endParaRPr lang="en-GB"/>
          </a:p>
          <a:p>
            <a:pPr lvl="4"/>
            <a:r>
              <a:rPr lang="en-GB"/>
              <a:t>Seventh Outline Level</a:t>
            </a:r>
            <a:endParaRPr lang="en-GB"/>
          </a:p>
          <a:p>
            <a:pPr lvl="4"/>
            <a:r>
              <a:rPr lang="en-GB"/>
              <a:t>Eighth Outline Level</a:t>
            </a:r>
            <a:endParaRPr lang="en-GB"/>
          </a:p>
          <a:p>
            <a:pPr lvl="4"/>
            <a:r>
              <a:rPr lang="en-GB"/>
              <a:t>Ninth Outline Level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3765" algn="l"/>
                <a:tab pos="1828165" algn="l"/>
                <a:tab pos="2742565" algn="l"/>
                <a:tab pos="3656965" algn="l"/>
                <a:tab pos="4571365" algn="l"/>
                <a:tab pos="5485765" algn="l"/>
                <a:tab pos="6400165" algn="l"/>
                <a:tab pos="7314565" algn="l"/>
                <a:tab pos="8228965" algn="l"/>
                <a:tab pos="9143365" algn="l"/>
                <a:tab pos="10057765" algn="l"/>
              </a:tabLst>
              <a:defRPr sz="18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3765" algn="l"/>
                <a:tab pos="1828165" algn="l"/>
                <a:tab pos="2742565" algn="l"/>
                <a:tab pos="3656965" algn="l"/>
                <a:tab pos="4571365" algn="l"/>
                <a:tab pos="5485765" algn="l"/>
                <a:tab pos="6400165" algn="l"/>
                <a:tab pos="7314565" algn="l"/>
                <a:tab pos="8228965" algn="l"/>
                <a:tab pos="9143365" algn="l"/>
                <a:tab pos="10057765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3765" algn="l"/>
                <a:tab pos="1828165" algn="l"/>
                <a:tab pos="2742565" algn="l"/>
                <a:tab pos="3656965" algn="l"/>
                <a:tab pos="4571365" algn="l"/>
                <a:tab pos="5485765" algn="l"/>
                <a:tab pos="6400165" algn="l"/>
                <a:tab pos="7314565" algn="l"/>
                <a:tab pos="8228965" algn="l"/>
                <a:tab pos="9143365" algn="l"/>
                <a:tab pos="10057765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3765" algn="l"/>
                <a:tab pos="1828165" algn="l"/>
                <a:tab pos="2742565" algn="l"/>
                <a:tab pos="3656965" algn="l"/>
                <a:tab pos="4571365" algn="l"/>
                <a:tab pos="5485765" algn="l"/>
                <a:tab pos="6400165" algn="l"/>
                <a:tab pos="7314565" algn="l"/>
                <a:tab pos="8228965" algn="l"/>
                <a:tab pos="9143365" algn="l"/>
                <a:tab pos="10057765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3765" algn="l"/>
                <a:tab pos="1828165" algn="l"/>
                <a:tab pos="2742565" algn="l"/>
                <a:tab pos="3656965" algn="l"/>
                <a:tab pos="4571365" algn="l"/>
                <a:tab pos="5485765" algn="l"/>
                <a:tab pos="6400165" algn="l"/>
                <a:tab pos="7314565" algn="l"/>
                <a:tab pos="8228965" algn="l"/>
                <a:tab pos="9143365" algn="l"/>
                <a:tab pos="10057765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25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/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0237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r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0</a:t>
            </a:r>
            <a:endParaRPr kumimoji="0" lang="en-US" alt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6" charset="0"/>
              <a:ea typeface="MS Gothic" panose="020B0609070205080204" charset="-128"/>
              <a:cs typeface="Arial Unicode MS" panose="020B0604020202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</p:sldLayoutIdLst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13410"/>
            <a:ext cx="10363200" cy="1470025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/>
              <a:t>Access Delay for Seamless Roaming</a:t>
            </a:r>
            <a:endParaRPr lang="en-US" altLang="en-GB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72285"/>
            <a:ext cx="8534400" cy="476250"/>
          </a:xfrm>
        </p:spPr>
        <p:txBody>
          <a:bodyPr/>
          <a:lstStyle/>
          <a:p>
            <a:pPr algn="ctr">
              <a:spcBef>
                <a:spcPts val="500"/>
              </a:spcBef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altLang="en-GB" sz="2000" b="0" dirty="0"/>
              <a:t>2025</a:t>
            </a:r>
            <a:r>
              <a:rPr lang="en-GB" sz="2000" b="0" dirty="0"/>
              <a:t>-</a:t>
            </a:r>
            <a:r>
              <a:rPr lang="en-US" altLang="en-GB" sz="2000" b="0" dirty="0"/>
              <a:t>2</a:t>
            </a:r>
            <a:r>
              <a:rPr lang="en-GB" sz="2000" b="0" dirty="0"/>
              <a:t>-</a:t>
            </a:r>
            <a:r>
              <a:rPr lang="en-US" altLang="en-GB" sz="2000" b="0" dirty="0"/>
              <a:t>5</a:t>
            </a:r>
            <a:endParaRPr lang="en-US" alt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5" name="表格 4"/>
          <p:cNvGraphicFramePr/>
          <p:nvPr/>
        </p:nvGraphicFramePr>
        <p:xfrm>
          <a:off x="1127125" y="2427605"/>
          <a:ext cx="9822180" cy="1905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8185"/>
                <a:gridCol w="1988820"/>
                <a:gridCol w="3084830"/>
                <a:gridCol w="2760345"/>
              </a:tblGrid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altLang="zh-CN" b="1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altLang="zh-CN" b="1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altLang="zh-CN" b="1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altLang="zh-CN" b="1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Haorui Yang</a:t>
                      </a:r>
                      <a:endParaRPr lang="en-US" altLang="zh-CN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China Mobile</a:t>
                      </a:r>
                      <a:endParaRPr lang="en-US" altLang="zh-CN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Hangzhou, Zhejiang, China</a:t>
                      </a:r>
                      <a:endParaRPr lang="en-US" altLang="zh-CN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yanghaorui0217@163.com</a:t>
                      </a:r>
                      <a:endParaRPr lang="en-US" altLang="zh-CN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  <a:endParaRPr lang="en-GB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GB"/>
              <a:t>[1]: 24/0209r8, Specification Framework for TGbn</a:t>
            </a: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/>
              <a:t>Introduction</a:t>
            </a:r>
            <a:endParaRPr lang="en-US" altLang="en-GB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defTabSz="449580">
              <a:buSzTx/>
              <a:buChar char="•"/>
            </a:pPr>
            <a:r>
              <a:rPr lang="en-GB"/>
              <a:t>In [1], </a:t>
            </a:r>
            <a:r>
              <a:rPr lang="en-US" altLang="en-GB"/>
              <a:t>many Motions have been passed for seamless roaming, including the framework, request/responce frame exchange between non-AP MLD and AP MLD.</a:t>
            </a:r>
            <a:endParaRPr lang="en-US" altLang="en-GB"/>
          </a:p>
          <a:p>
            <a:pPr algn="l" defTabSz="449580">
              <a:buSzTx/>
              <a:buChar char="•"/>
            </a:pPr>
            <a:r>
              <a:rPr lang="en-US" altLang="en-GB"/>
              <a:t>The whole SR procedure consists of the optional preparation phase and the mandatory execution phase, and is expected to be a long-duration procedure.</a:t>
            </a:r>
            <a:endParaRPr lang="en-US" altLang="en-GB"/>
          </a:p>
          <a:p>
            <a:pPr lvl="1" algn="l" defTabSz="449580">
              <a:buSzTx/>
              <a:buChar char="•"/>
            </a:pPr>
            <a:r>
              <a:rPr lang="en-US" altLang="en-GB"/>
              <a:t>The preparation phase consists of the frame exchange between non-AP MLD and source AP MLD, the context transfer between the source AP MLD and target AP MLD and the link setup with target AP MLD.</a:t>
            </a:r>
            <a:endParaRPr lang="en-US" altLang="en-GB"/>
          </a:p>
          <a:p>
            <a:pPr lvl="1" algn="l" defTabSz="449580">
              <a:buSzTx/>
              <a:buChar char="•"/>
            </a:pPr>
            <a:r>
              <a:rPr lang="en-US" altLang="en-GB">
                <a:cs typeface="+mn-ea"/>
                <a:sym typeface="+mn-ea"/>
              </a:rPr>
              <a:t>The execution phase consists of the frame exchange between non-AP MLD and (source or target) AP MLD, the context transfer between the source AP MLD and target AP MLD and the in-coverage acknowlege from non-AP MLD to target AP MLD.</a:t>
            </a: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Design Principle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algn="l" defTabSz="449580">
              <a:buSzTx/>
              <a:buChar char="•"/>
            </a:pPr>
            <a:r>
              <a:rPr lang="en-US" altLang="en-GB" sz="2400">
                <a:sym typeface="+mn-ea"/>
              </a:rPr>
              <a:t>One of the most important aspects of SR is to minimize the whole duration.</a:t>
            </a:r>
            <a:endParaRPr lang="en-US" altLang="en-GB" sz="2400"/>
          </a:p>
          <a:p>
            <a:pPr lvl="1" algn="l" defTabSz="449580">
              <a:buSzTx/>
              <a:buChar char="•"/>
            </a:pPr>
            <a:r>
              <a:rPr lang="en-US" altLang="en-GB" sz="2400">
                <a:sym typeface="+mn-ea"/>
              </a:rPr>
              <a:t>The coverage of BSS is relatively small in deployment, such as a few tens of meters.</a:t>
            </a:r>
            <a:endParaRPr lang="en-US" altLang="en-GB" sz="2400">
              <a:sym typeface="+mn-ea"/>
            </a:endParaRPr>
          </a:p>
          <a:p>
            <a:pPr lvl="1" algn="l" defTabSz="449580">
              <a:buSzTx/>
              <a:buChar char="•"/>
            </a:pPr>
            <a:r>
              <a:rPr lang="en-US" altLang="en-GB" sz="2400">
                <a:sym typeface="+mn-ea"/>
              </a:rPr>
              <a:t>The movement from the source AP MLD to the target AP MLD will be fast compared to the SR procedure duration, especially for the dense deployment.</a:t>
            </a:r>
            <a:endParaRPr lang="en-US" altLang="en-GB" sz="2400"/>
          </a:p>
          <a:p>
            <a:pPr lvl="1" algn="l" defTabSz="449580">
              <a:buSzTx/>
              <a:buChar char="•"/>
            </a:pPr>
            <a:r>
              <a:rPr lang="en-US" altLang="en-GB" sz="2400">
                <a:sym typeface="+mn-ea"/>
              </a:rPr>
              <a:t>Therefore, the SR procedure should be completed as soon as possible.</a:t>
            </a:r>
            <a:endParaRPr lang="en-US" altLang="en-GB" sz="2400">
              <a:sym typeface="+mn-ea"/>
            </a:endParaRPr>
          </a:p>
          <a:p>
            <a:pPr lvl="2" algn="l" defTabSz="449580">
              <a:buSzTx/>
              <a:buChar char="•"/>
            </a:pPr>
            <a:r>
              <a:rPr lang="en-US" altLang="en-GB" sz="2160">
                <a:sym typeface="+mn-ea"/>
              </a:rPr>
              <a:t>Avoiding the scenario that the non-AP MLD has moved into the coverage of the target AP MLD but the SR procedure with non-AP MLD initiating to the source AP MLD is not completed.</a:t>
            </a:r>
            <a:endParaRPr lang="en-US" altLang="en-GB" sz="2160"/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February 2025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Focus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algn="l">
              <a:buSzTx/>
              <a:buChar char="•"/>
            </a:pPr>
            <a:r>
              <a:rPr lang="en-US" altLang="en-GB">
                <a:sym typeface="+mn-ea"/>
              </a:rPr>
              <a:t>The frame exchange over the air between non-AP MLD and AP MLD, possibly also between two AP MLDs, should firstly obtain the TXOP by EDCA in the baseline.</a:t>
            </a:r>
            <a:endParaRPr lang="en-US" altLang="en-GB">
              <a:sym typeface="+mn-ea"/>
            </a:endParaRPr>
          </a:p>
          <a:p>
            <a:pPr algn="l">
              <a:buSzTx/>
              <a:buChar char="•"/>
            </a:pPr>
            <a:r>
              <a:rPr lang="en-US" altLang="en-GB">
                <a:sym typeface="+mn-ea"/>
              </a:rPr>
              <a:t>Therefore, this submission focus on how to reduce the access delay for the frame exchange over the air.</a:t>
            </a:r>
            <a:endParaRPr lang="en-US" altLang="en-GB">
              <a:sym typeface="+mn-ea"/>
            </a:endParaRPr>
          </a:p>
          <a:p>
            <a:pPr algn="l">
              <a:buSzTx/>
              <a:buChar char="•"/>
            </a:pPr>
            <a:endParaRPr lang="en-US" altLang="en-GB"/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February 2025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Solution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algn="l">
              <a:buSzTx/>
              <a:buChar char="•"/>
            </a:pPr>
            <a:r>
              <a:rPr lang="en-US" altLang="en-GB">
                <a:sym typeface="+mn-ea"/>
              </a:rPr>
              <a:t>To save the time used for EDCA, all the frame exchanged over the air shall be treated with AC_VO.</a:t>
            </a:r>
            <a:endParaRPr lang="en-US" altLang="en-GB">
              <a:sym typeface="+mn-ea"/>
            </a:endParaRPr>
          </a:p>
          <a:p>
            <a:pPr lvl="1" algn="l">
              <a:buSzTx/>
              <a:buChar char="•"/>
            </a:pPr>
            <a:r>
              <a:rPr lang="en-US" altLang="en-GB">
                <a:sym typeface="+mn-ea"/>
              </a:rPr>
              <a:t>The existing QMF feature can be reused with adding the newly defined frame for SR, if supported.</a:t>
            </a:r>
            <a:endParaRPr lang="en-US" altLang="en-GB">
              <a:sym typeface="+mn-ea"/>
            </a:endParaRPr>
          </a:p>
          <a:p>
            <a:pPr lvl="1" algn="l">
              <a:buSzTx/>
              <a:buChar char="•"/>
            </a:pPr>
            <a:r>
              <a:rPr lang="en-US" altLang="en-GB">
                <a:sym typeface="+mn-ea"/>
              </a:rPr>
              <a:t>For the preparation phase, the request frame from non-AP MLD is suggested to be a new Action frame with the AC_VO.</a:t>
            </a:r>
            <a:endParaRPr lang="en-US" altLang="en-GB">
              <a:sym typeface="+mn-ea"/>
            </a:endParaRPr>
          </a:p>
          <a:p>
            <a:pPr lvl="2" algn="l">
              <a:buSzTx/>
              <a:buChar char="•"/>
            </a:pPr>
            <a:r>
              <a:rPr lang="en-US" altLang="en-GB">
                <a:sym typeface="+mn-ea"/>
              </a:rPr>
              <a:t>The ML reconfiguration in the baseline to add the other link is not appropriate, becasue:</a:t>
            </a:r>
            <a:endParaRPr lang="en-US" altLang="en-GB">
              <a:sym typeface="+mn-ea"/>
            </a:endParaRPr>
          </a:p>
          <a:p>
            <a:pPr lvl="3" algn="l">
              <a:buSzTx/>
              <a:buChar char="•"/>
            </a:pPr>
            <a:r>
              <a:rPr lang="en-US" altLang="en-GB">
                <a:sym typeface="+mn-ea"/>
              </a:rPr>
              <a:t>There is no target AP MLD MAC address in the frame, with only the link ID in the pre-STA profile.</a:t>
            </a:r>
            <a:endParaRPr lang="en-US" altLang="en-GB">
              <a:sym typeface="+mn-ea"/>
            </a:endParaRPr>
          </a:p>
          <a:p>
            <a:pPr lvl="3" algn="l">
              <a:buSzTx/>
              <a:buChar char="•"/>
            </a:pPr>
            <a:r>
              <a:rPr lang="en-US" altLang="en-GB">
                <a:sym typeface="+mn-ea"/>
              </a:rPr>
              <a:t>After adding the link, all TIDs are mapped to the newly added link until TTLM is updated. </a:t>
            </a:r>
            <a:endParaRPr lang="en-US" altLang="en-GB">
              <a:sym typeface="+mn-ea"/>
            </a:endParaRPr>
          </a:p>
          <a:p>
            <a:pPr lvl="2" algn="l">
              <a:buSzTx/>
              <a:buChar char="•"/>
            </a:pPr>
            <a:r>
              <a:rPr lang="en-US" altLang="en-GB" sz="1800">
                <a:sym typeface="+mn-ea"/>
              </a:rPr>
              <a:t>Reassociation request frame is against the idea of adding a new link to the target AP MLD.</a:t>
            </a:r>
            <a:endParaRPr lang="en-US" altLang="en-GB">
              <a:sym typeface="+mn-ea"/>
            </a:endParaRPr>
          </a:p>
          <a:p>
            <a:pPr lvl="1" algn="l">
              <a:buSzTx/>
              <a:buChar char="•"/>
            </a:pPr>
            <a:endParaRPr lang="en-US" altLang="en-GB">
              <a:sym typeface="+mn-ea"/>
            </a:endParaRPr>
          </a:p>
          <a:p>
            <a:pPr lvl="0" algn="l">
              <a:buSzTx/>
              <a:buChar char="•"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February 2025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Solution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lvl="0" algn="l">
              <a:buSzTx/>
              <a:buChar char="•"/>
            </a:pPr>
            <a:r>
              <a:rPr lang="en-US" altLang="en-GB">
                <a:sym typeface="+mn-ea"/>
              </a:rPr>
              <a:t>During the execution phase triggered to source AP MLD, the target AP MLD can send a trigger frame with RU allocation to the non-AP MLD via the source AP MLD.</a:t>
            </a:r>
            <a:endParaRPr lang="en-US" altLang="en-GB">
              <a:sym typeface="+mn-ea"/>
            </a:endParaRPr>
          </a:p>
          <a:p>
            <a:pPr lvl="1" algn="l">
              <a:buSzTx/>
              <a:buChar char="•"/>
            </a:pPr>
            <a:r>
              <a:rPr lang="en-US" altLang="en-GB">
                <a:sym typeface="+mn-ea"/>
              </a:rPr>
              <a:t>The trigger frame can be put in a container in the frame sent by source AP MLD to non-AP MLD.</a:t>
            </a:r>
            <a:endParaRPr lang="en-US" altLang="en-GB">
              <a:sym typeface="+mn-ea"/>
            </a:endParaRPr>
          </a:p>
          <a:p>
            <a:pPr lvl="0" algn="l">
              <a:buSzTx/>
              <a:buChar char="•"/>
            </a:pPr>
            <a:r>
              <a:rPr lang="en-US" altLang="en-GB">
                <a:sym typeface="+mn-ea"/>
              </a:rPr>
              <a:t>When the non-AP MLD moves under target AP MLD, non-AP MLD sends TB PPDU to the target AP MLD to inform its in-coverage by using the allocated RU. 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February 2025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/>
              <a:t>Summary</a:t>
            </a:r>
            <a:endParaRPr lang="en-US" altLang="en-GB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anose="02020603050405020304" pitchFamily="16" charset="0"/>
              <a:buChar char="•"/>
            </a:pPr>
            <a:r>
              <a:rPr lang="en-US" altLang="en-GB"/>
              <a:t>This submission proposes to reduece the access delay for SR.</a:t>
            </a:r>
            <a:endParaRPr lang="en-US" altLang="en-GB"/>
          </a:p>
          <a:p>
            <a:pPr>
              <a:buFont typeface="Times New Roman" panose="02020603050405020304" pitchFamily="16" charset="0"/>
              <a:buChar char="•"/>
            </a:pPr>
            <a:r>
              <a:rPr lang="en-US" altLang="en-GB"/>
              <a:t>The proposed solution includes: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/>
              <a:t>All the </a:t>
            </a:r>
            <a:r>
              <a:rPr lang="en-US" altLang="en-GB">
                <a:sym typeface="+mn-ea"/>
              </a:rPr>
              <a:t>individually addressed management </a:t>
            </a:r>
            <a:r>
              <a:rPr lang="en-US" altLang="en-GB"/>
              <a:t>frame exchanged over the air shall be treated with AC_VO.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/>
              <a:t>The target AP MLD sends Trigger frame to non-AP MLD via the source AP MLD to allocate the RU used by non-AP MLD to inform its in-coverage to target AP MLD.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Straw Poll 1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algn="l">
              <a:buChar char="•"/>
            </a:pPr>
            <a:r>
              <a:rPr lang="en-US" altLang="en-GB">
                <a:sym typeface="+mn-ea"/>
              </a:rPr>
              <a:t>Do you support to include the following in 11bn SFD?</a:t>
            </a:r>
            <a:endParaRPr lang="en-US" altLang="en-GB">
              <a:sym typeface="+mn-ea"/>
            </a:endParaRPr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>
                <a:sym typeface="+mn-ea"/>
              </a:rPr>
              <a:t>All the seamless roaming related individually addressed management frame exchanged over the air between source AP MLD and non-AP MLD STA/target AP MLD shall be treated with AC_VO.</a:t>
            </a:r>
            <a:endParaRPr lang="en-US" altLang="en-GB">
              <a:sym typeface="+mn-ea"/>
            </a:endParaRPr>
          </a:p>
          <a:p>
            <a:pPr marL="457200" lvl="1" indent="0">
              <a:buFont typeface="Times New Roman" panose="02020603050405020304" pitchFamily="16" charset="0"/>
              <a:buNone/>
            </a:pPr>
            <a:endParaRPr lang="en-US" altLang="en-GB" sz="1600">
              <a:sym typeface="+mn-ea"/>
            </a:endParaRPr>
          </a:p>
          <a:p>
            <a:pPr marL="457200" lvl="1" indent="0">
              <a:buFont typeface="Times New Roman" panose="02020603050405020304" pitchFamily="16" charset="0"/>
              <a:buNone/>
            </a:pPr>
            <a:r>
              <a:rPr lang="en-US" altLang="en-GB" sz="1600">
                <a:sym typeface="+mn-ea"/>
              </a:rPr>
              <a:t>Supporting List: [25/0237]	</a:t>
            </a:r>
            <a:endParaRPr lang="en-US" altLang="en-GB" sz="1600"/>
          </a:p>
          <a:p>
            <a:pPr lvl="1" algn="l">
              <a:buChar char="•"/>
            </a:pPr>
            <a:endParaRPr lang="en-US" altLang="en-GB" sz="160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February 2025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Straw Poll 2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algn="l">
              <a:buChar char="•"/>
            </a:pPr>
            <a:r>
              <a:rPr lang="en-US" altLang="en-GB">
                <a:sym typeface="+mn-ea"/>
              </a:rPr>
              <a:t>Do you support to include the following in 11bn SFD?</a:t>
            </a:r>
            <a:endParaRPr lang="en-US" altLang="en-GB">
              <a:sym typeface="+mn-ea"/>
            </a:endParaRPr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>
                <a:sym typeface="+mn-ea"/>
              </a:rPr>
              <a:t>During the execution phase triggered to source AP MLD, the target AP MLD can send a trigger frame with RU allocation to the non-AP MLD via the source AP MLD.</a:t>
            </a:r>
            <a:endParaRPr lang="en-US" altLang="en-GB">
              <a:sym typeface="+mn-ea"/>
            </a:endParaRPr>
          </a:p>
          <a:p>
            <a:pPr lvl="1">
              <a:buFont typeface="Times New Roman" panose="02020603050405020304" pitchFamily="16" charset="0"/>
              <a:buChar char="•"/>
            </a:pPr>
            <a:endParaRPr lang="en-US" altLang="en-GB"/>
          </a:p>
          <a:p>
            <a:pPr marL="0" lvl="1" indent="457200" algn="l">
              <a:buNone/>
            </a:pPr>
            <a:r>
              <a:rPr lang="en-US" altLang="en-GB" sz="1600">
                <a:sym typeface="+mn-ea"/>
              </a:rPr>
              <a:t>Supporting List: [25/0237]	</a:t>
            </a:r>
            <a:endParaRPr lang="en-US" altLang="en-GB" sz="1600"/>
          </a:p>
          <a:p>
            <a:pPr lvl="1" algn="l">
              <a:buChar char="•"/>
            </a:pPr>
            <a:endParaRPr lang="en-US" altLang="en-GB" sz="160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February 2025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4173</Words>
  <Application>WPS 演示</Application>
  <PresentationFormat>Widescreen</PresentationFormat>
  <Paragraphs>151</Paragraphs>
  <Slides>10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20" baseType="lpstr">
      <vt:lpstr>Arial</vt:lpstr>
      <vt:lpstr>宋体</vt:lpstr>
      <vt:lpstr>Wingdings</vt:lpstr>
      <vt:lpstr>Times New Roman</vt:lpstr>
      <vt:lpstr>MS Gothic</vt:lpstr>
      <vt:lpstr>Arial Unicode MS</vt:lpstr>
      <vt:lpstr>微软雅黑</vt:lpstr>
      <vt:lpstr>Calibri</vt:lpstr>
      <vt:lpstr>Office Theme</vt:lpstr>
      <vt:lpstr>1_Office Theme</vt:lpstr>
      <vt:lpstr>Access Delay for Seamless Roaming</vt:lpstr>
      <vt:lpstr>Introduction</vt:lpstr>
      <vt:lpstr>Design Principle</vt:lpstr>
      <vt:lpstr>Focus</vt:lpstr>
      <vt:lpstr>Solution</vt:lpstr>
      <vt:lpstr>Solution</vt:lpstr>
      <vt:lpstr>Summary</vt:lpstr>
      <vt:lpstr>Straw Poll 1</vt:lpstr>
      <vt:lpstr>Straw Poll 2</vt:lpstr>
      <vt:lpstr>References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doc: IEEE 802.11-yy/xxxxr0</dc:title>
  <dc:creator/>
  <cp:category>Name, Affiliation</cp:category>
  <cp:lastModifiedBy>Haorui Yang-CMHI</cp:lastModifiedBy>
  <cp:revision>181</cp:revision>
  <cp:lastPrinted>2113-01-01T00:00:00Z</cp:lastPrinted>
  <dcterms:created xsi:type="dcterms:W3CDTF">2014-04-14T10:59:00Z</dcterms:created>
  <dcterms:modified xsi:type="dcterms:W3CDTF">2025-03-07T02:42:09Z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991DD7FC85F340D38CBE52E284B1BA9D</vt:lpwstr>
  </property>
  <property fmtid="{D5CDD505-2E9C-101B-9397-08002B2CF9AE}" pid="3" name="KSOProductBuildVer">
    <vt:lpwstr>2052-12.8.2.19315</vt:lpwstr>
  </property>
</Properties>
</file>