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0" r:id="rId3"/>
    <p:sldMasterId id="214748368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4" r:id="rId6"/>
    <p:sldId id="319" r:id="rId7"/>
    <p:sldId id="318" r:id="rId8"/>
    <p:sldId id="2147309901" r:id="rId9"/>
    <p:sldId id="2147309902" r:id="rId10"/>
    <p:sldId id="308" r:id="rId11"/>
    <p:sldId id="264" r:id="rId12"/>
    <p:sldId id="2147309896" r:id="rId13"/>
    <p:sldId id="2147309894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1C3E4E5-B5B3-48A8-A28B-58DB03D4A5B7}">
          <p14:sldIdLst>
            <p14:sldId id="256"/>
            <p14:sldId id="274"/>
            <p14:sldId id="319"/>
            <p14:sldId id="318"/>
            <p14:sldId id="2147309901"/>
            <p14:sldId id="2147309902"/>
            <p14:sldId id="308"/>
            <p14:sldId id="264"/>
            <p14:sldId id="2147309896"/>
            <p14:sldId id="21473098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B1934-689F-981B-E166-D7E78EAE2252}" name="白川淳/主任研究員" initials="白川淳/主任研究員" userId="S::S124203@win.sharp.co.jp::7b10b453-eb49-418f-a7ad-e0a50a2639f8" providerId="AD"/>
  <p188:author id="{575154A7-0E93-60B5-0E95-23B029BA094E}" name="sharp" initials="s" userId="sharp" providerId="None"/>
  <p188:author id="{7C6EBAAA-10E4-AC30-994C-7388C2239E1B}" name="佐藤拓広/研究員" initials="佐藤拓広/研究員" userId="S::S141598@win.sharp.co.jp::6a081072-ea46-41fe-9d7c-90aef55243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B0D3EB"/>
    <a:srgbClr val="FFFFFF"/>
    <a:srgbClr val="3F93D0"/>
    <a:srgbClr val="FFB0B0"/>
    <a:srgbClr val="00B050"/>
    <a:srgbClr val="FF6600"/>
    <a:srgbClr val="FFCC9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60064" autoAdjust="0"/>
  </p:normalViewPr>
  <p:slideViewPr>
    <p:cSldViewPr>
      <p:cViewPr varScale="1">
        <p:scale>
          <a:sx n="72" d="100"/>
          <a:sy n="72" d="100"/>
        </p:scale>
        <p:origin x="1968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doc.: IEEE 802.11-24/0625r0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802.11-24/0625r0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802.11-24/0625r0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altLang="ja-JP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802.11-24/0625r0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4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802.11-24/0625r0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Page </a:t>
            </a:r>
            <a:fld id="{EA25EADA-8DDC-4EE3-B5F1-3BBBDDDD6B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5999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altLang="ja-JP" b="0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802.11-24/0625r0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7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lang="en-US" altLang="ja-JP" i="1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802.11-24/0625r0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200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802.11-24/0625r0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0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altLang="ja-JP" i="1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802.11-24/0625r0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2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802.11-24/0625r0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4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802.11-24/0625r0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E6AF579C-E269-44CC-A9F4-B7D1E2EA383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802.11-24/0625r0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Page </a:t>
            </a:r>
            <a:fld id="{EA25EADA-8DDC-4EE3-B5F1-3BBBDDDD6B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955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/>
              <a:t>Takuhiro Sato</a:t>
            </a:r>
            <a:r>
              <a:rPr lang="en-GB" dirty="0"/>
              <a:t>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4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Ryota Yamada, Sharp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Apr.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86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9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78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6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2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3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30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Apr.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Ryota Yamada,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/>
              <a:t>Takuhiro Sato</a:t>
            </a:r>
            <a:r>
              <a:rPr lang="en-GB" dirty="0"/>
              <a:t>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3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34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/>
              <a:t>Takuhiro Sato</a:t>
            </a:r>
            <a:r>
              <a:rPr lang="en-GB" dirty="0"/>
              <a:t>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62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3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431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/>
              <a:t>Takuhiro Sato</a:t>
            </a:r>
            <a:r>
              <a:rPr lang="en-GB" dirty="0"/>
              <a:t>, Sharp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36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16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26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21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2057400"/>
            <a:ext cx="12192000" cy="939800"/>
          </a:xfrm>
        </p:spPr>
        <p:txBody>
          <a:bodyPr anchor="ctr"/>
          <a:lstStyle>
            <a:lvl1pPr algn="ctr">
              <a:defRPr sz="3200" b="1" baseline="0">
                <a:solidFill>
                  <a:srgbClr val="59574C"/>
                </a:solidFill>
                <a:latin typeface="源ノ角ゴシック JP Bold" panose="020B0800000000000000" pitchFamily="34" charset="-128"/>
                <a:ea typeface="源ノ角ゴシック JP Bold" panose="020B0800000000000000" pitchFamily="34" charset="-128"/>
                <a:cs typeface="源ノ角ゴシック JP Bold" panose="020B0800000000000000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 hasCustomPrompt="1"/>
          </p:nvPr>
        </p:nvSpPr>
        <p:spPr bwMode="gray">
          <a:xfrm>
            <a:off x="1828802" y="4114803"/>
            <a:ext cx="8534400" cy="175259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r>
              <a:rPr lang="ja-JP" altLang="en-US" dirty="0"/>
              <a:t>部署名の書式設定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0896DDCA-0EAE-4A74-A32F-B0174A1F7E62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654" y="720000"/>
            <a:ext cx="1746693" cy="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6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6735" y="836712"/>
            <a:ext cx="11658050" cy="5472013"/>
          </a:xfrm>
        </p:spPr>
        <p:txBody>
          <a:bodyPr/>
          <a:lstStyle>
            <a:lvl1pPr>
              <a:lnSpc>
                <a:spcPct val="130000"/>
              </a:lnSpc>
              <a:buClr>
                <a:srgbClr val="59574C"/>
              </a:buClr>
              <a:buSzPct val="100000"/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1pPr>
            <a:lvl2pPr>
              <a:lnSpc>
                <a:spcPct val="130000"/>
              </a:lnSpc>
              <a:buClr>
                <a:srgbClr val="59574C"/>
              </a:buClr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2pPr>
            <a:lvl3pPr>
              <a:lnSpc>
                <a:spcPct val="130000"/>
              </a:lnSpc>
              <a:buClr>
                <a:srgbClr val="59574C"/>
              </a:buClr>
              <a:buFont typeface="Wingdings" pitchFamily="2" charset="2"/>
              <a:buChar char="ü"/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3pPr>
            <a:lvl4pPr>
              <a:lnSpc>
                <a:spcPct val="130000"/>
              </a:lnSpc>
              <a:buClr>
                <a:srgbClr val="59574C"/>
              </a:buClr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4pPr>
            <a:lvl5pPr>
              <a:lnSpc>
                <a:spcPct val="130000"/>
              </a:lnSpc>
              <a:buClr>
                <a:srgbClr val="59574C"/>
              </a:buClr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1pPr>
          </a:lstStyle>
          <a:p>
            <a:fld id="{25CF7B02-302F-419C-94D3-D87D5EAEB976}" type="datetime1">
              <a:rPr kumimoji="1" lang="ja-JP" altLang="en-US" smtClean="0"/>
              <a:pPr/>
              <a:t>2025/2/27</a:t>
            </a:fld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 baseline="0">
                <a:solidFill>
                  <a:srgbClr val="5957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ＭＳ Ｐゴシック" panose="020B0600070205080204" pitchFamily="50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5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/>
              <a:t>Takuhiro Sato</a:t>
            </a:r>
            <a:r>
              <a:rPr lang="en-GB" dirty="0"/>
              <a:t>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2611" y="764705"/>
            <a:ext cx="5433114" cy="554402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buSzPct val="100000"/>
              <a:defRPr kumimoji="1" lang="ja-JP" altLang="en-US" sz="16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  <a:lvl2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4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2pPr>
            <a:lvl3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3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3pPr>
            <a:lvl4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2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4pPr>
            <a:lvl5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200" baseline="0" dirty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48922" y="764705"/>
            <a:ext cx="5530468" cy="554402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buSzPct val="100000"/>
              <a:defRPr kumimoji="1" lang="ja-JP" altLang="en-US" sz="16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  <a:lvl2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4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2pPr>
            <a:lvl3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3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3pPr>
            <a:lvl4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200" baseline="0" dirty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4pPr>
            <a:lvl5pPr algn="l" rtl="0" eaLnBrk="1" fontAlgn="base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200" baseline="0" dirty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E8A15342-4B49-46DE-8BEB-68DBB4407193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983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764704"/>
            <a:ext cx="5386917" cy="504056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  <a:lvl2pPr marL="451896" indent="0">
              <a:buNone/>
              <a:defRPr sz="2000" b="1"/>
            </a:lvl2pPr>
            <a:lvl3pPr marL="903793" indent="0">
              <a:buNone/>
              <a:defRPr sz="1800" b="1"/>
            </a:lvl3pPr>
            <a:lvl4pPr marL="1355689" indent="0">
              <a:buNone/>
              <a:defRPr sz="1600" b="1"/>
            </a:lvl4pPr>
            <a:lvl5pPr marL="1807586" indent="0">
              <a:buNone/>
              <a:defRPr sz="1600" b="1"/>
            </a:lvl5pPr>
            <a:lvl6pPr marL="2259482" indent="0">
              <a:buNone/>
              <a:defRPr sz="1600" b="1"/>
            </a:lvl6pPr>
            <a:lvl7pPr marL="2711379" indent="0">
              <a:buNone/>
              <a:defRPr sz="1600" b="1"/>
            </a:lvl7pPr>
            <a:lvl8pPr marL="3163275" indent="0">
              <a:buNone/>
              <a:defRPr sz="1600" b="1"/>
            </a:lvl8pPr>
            <a:lvl9pPr marL="361517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1268761"/>
            <a:ext cx="5386917" cy="5112568"/>
          </a:xfrm>
        </p:spPr>
        <p:txBody>
          <a:bodyPr/>
          <a:lstStyle>
            <a:lvl1pPr>
              <a:buSzPct val="100000"/>
              <a:defRPr sz="16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  <a:lvl2pPr>
              <a:defRPr sz="16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2pPr>
            <a:lvl3pPr>
              <a:defRPr sz="14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3pPr>
            <a:lvl4pPr>
              <a:defRPr sz="14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4pPr>
            <a:lvl5pPr>
              <a:defRPr sz="14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0" y="764704"/>
            <a:ext cx="5389034" cy="504056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  <a:lvl2pPr marL="451896" indent="0">
              <a:buNone/>
              <a:defRPr sz="2000" b="1"/>
            </a:lvl2pPr>
            <a:lvl3pPr marL="903793" indent="0">
              <a:buNone/>
              <a:defRPr sz="1800" b="1"/>
            </a:lvl3pPr>
            <a:lvl4pPr marL="1355689" indent="0">
              <a:buNone/>
              <a:defRPr sz="1600" b="1"/>
            </a:lvl4pPr>
            <a:lvl5pPr marL="1807586" indent="0">
              <a:buNone/>
              <a:defRPr sz="1600" b="1"/>
            </a:lvl5pPr>
            <a:lvl6pPr marL="2259482" indent="0">
              <a:buNone/>
              <a:defRPr sz="1600" b="1"/>
            </a:lvl6pPr>
            <a:lvl7pPr marL="2711379" indent="0">
              <a:buNone/>
              <a:defRPr sz="1600" b="1"/>
            </a:lvl7pPr>
            <a:lvl8pPr marL="3163275" indent="0">
              <a:buNone/>
              <a:defRPr sz="1600" b="1"/>
            </a:lvl8pPr>
            <a:lvl9pPr marL="3615172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0" y="1268761"/>
            <a:ext cx="5389034" cy="511256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buSzPct val="100000"/>
              <a:defRPr kumimoji="1" lang="ja-JP" altLang="en-US" sz="1600" baseline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600" baseline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600" baseline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600" baseline="0" smtClean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74C"/>
              </a:buClr>
              <a:defRPr kumimoji="1" lang="ja-JP" altLang="en-US" sz="16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DE38AB4F-A080-45C7-B57C-80AA6AB3067E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246735" y="44450"/>
            <a:ext cx="11658050" cy="576238"/>
          </a:xfrm>
        </p:spPr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4047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86E0CE91-8D02-4AD8-A3E6-A369BEF35885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10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F48BF29B-FB54-4BB3-9C5E-AD7651BDFFCF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28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AAF0FCCC-85C2-4D5D-9E24-0783CC2BC8AE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Picture 1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71825"/>
            <a:ext cx="3657600" cy="51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332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ロゴ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</a:defRPr>
            </a:lvl1pPr>
          </a:lstStyle>
          <a:p>
            <a:fld id="{A35E64F9-ED6B-4CE3-BDD8-5515B0EE485C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2" y="628313"/>
            <a:ext cx="10256410" cy="5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ロゴ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9574C"/>
                </a:solidFill>
              </a:defRPr>
            </a:lvl1pPr>
          </a:lstStyle>
          <a:p>
            <a:fld id="{19B93EB7-A99A-4DAE-9542-2D5052DF69DA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74C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74C"/>
                </a:solidFill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80" y="2034462"/>
            <a:ext cx="6105241" cy="27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9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912284" y="1989139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929218" y="332602"/>
            <a:ext cx="16329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2171681-F00D-4FA4-9058-E147041C4225}" type="datetime1">
              <a:rPr kumimoji="1" lang="ja-JP" altLang="en-US" smtClean="0"/>
              <a:pPr/>
              <a:t>2025/2/27</a:t>
            </a:fld>
            <a:endParaRPr kumimoji="1" lang="ja-JP" altLang="en-US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6967" cy="18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5833E606-3709-4087-97AA-FE1B0069EF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538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dirty="0"/>
              <a:t>Takuhiro Sato</a:t>
            </a:r>
            <a:r>
              <a:rPr lang="en-GB" dirty="0"/>
              <a:t>, Sharp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Feb.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802.11-25/0235r0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Apr.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Ryota Yamada, Sharp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0235</a:t>
            </a:r>
            <a:r>
              <a:rPr kumimoji="0" lang="en-GB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</p:spTree>
    <p:extLst>
      <p:ext uri="{BB962C8B-B14F-4D97-AF65-F5344CB8AC3E}">
        <p14:creationId xmlns:p14="http://schemas.microsoft.com/office/powerpoint/2010/main" val="276045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/>
              <a:t>Jul.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Takuhiro Sato, Sharp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802.11-25/0235r0</a:t>
            </a:r>
          </a:p>
        </p:txBody>
      </p:sp>
    </p:spTree>
    <p:extLst>
      <p:ext uri="{BB962C8B-B14F-4D97-AF65-F5344CB8AC3E}">
        <p14:creationId xmlns:p14="http://schemas.microsoft.com/office/powerpoint/2010/main" val="148953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643791" y="836713"/>
            <a:ext cx="10904418" cy="54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1713" y="6597650"/>
            <a:ext cx="115863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007" tIns="45504" rIns="91007" bIns="455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000" b="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46C59159-2929-43EB-B7B8-1BA9DB185CDB}" type="datetime1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6031" y="6597650"/>
            <a:ext cx="576189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007" tIns="45504" rIns="91007" bIns="45504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0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11339" y="6489700"/>
            <a:ext cx="1422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5504" rIns="0" bIns="455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baseline="0">
                <a:solidFill>
                  <a:srgbClr val="59574C"/>
                </a:solidFill>
                <a:latin typeface="源ノ角ゴシック JP Normal" panose="020B0400000000000000" pitchFamily="34" charset="-128"/>
                <a:ea typeface="源ノ角ゴシック JP Normal" panose="020B0400000000000000" pitchFamily="34" charset="-128"/>
                <a:cs typeface="源ノ角ゴシック JP Normal" panose="020B0400000000000000" pitchFamily="34" charset="-128"/>
              </a:defRPr>
            </a:lvl1pPr>
          </a:lstStyle>
          <a:p>
            <a:fld id="{5833E606-3709-4087-97AA-FE1B0069EF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46735" y="44450"/>
            <a:ext cx="11658050" cy="5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7" tIns="72000" rIns="91007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34723" y="197326"/>
            <a:ext cx="1230046" cy="361350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225231" y="647502"/>
            <a:ext cx="11741538" cy="0"/>
          </a:xfrm>
          <a:prstGeom prst="line">
            <a:avLst/>
          </a:prstGeom>
          <a:ln w="19050">
            <a:solidFill>
              <a:srgbClr val="DBDA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b="0" baseline="0">
          <a:solidFill>
            <a:srgbClr val="59574C"/>
          </a:solidFill>
          <a:latin typeface="源ノ角ゴシック JP Normal" panose="020B0400000000000000" pitchFamily="34" charset="-128"/>
          <a:ea typeface="源ノ角ゴシック JP Normal" panose="020B0400000000000000" pitchFamily="34" charset="-128"/>
          <a:cs typeface="源ノ角ゴシック JP Normal" panose="020B0400000000000000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bg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451896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HGPｺﾞｼｯｸM" pitchFamily="50" charset="-128"/>
        </a:defRPr>
      </a:lvl6pPr>
      <a:lvl7pPr marL="903793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HGPｺﾞｼｯｸM" pitchFamily="50" charset="-128"/>
        </a:defRPr>
      </a:lvl7pPr>
      <a:lvl8pPr marL="1355689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HGPｺﾞｼｯｸM" pitchFamily="50" charset="-128"/>
        </a:defRPr>
      </a:lvl8pPr>
      <a:lvl9pPr marL="1807586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Tahoma" pitchFamily="34" charset="0"/>
          <a:ea typeface="HGPｺﾞｼｯｸM" pitchFamily="50" charset="-128"/>
        </a:defRPr>
      </a:lvl9pPr>
    </p:titleStyle>
    <p:bodyStyle>
      <a:lvl1pPr marL="265113" indent="-265113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59574C"/>
        </a:buClr>
        <a:buSzPct val="90000"/>
        <a:buFont typeface="Wingdings" pitchFamily="2" charset="2"/>
        <a:buChar char="l"/>
        <a:defRPr kumimoji="1" baseline="0">
          <a:solidFill>
            <a:srgbClr val="59574C"/>
          </a:solidFill>
          <a:latin typeface="源ノ角ゴシック JP Normal" panose="020B0400000000000000" pitchFamily="34" charset="-128"/>
          <a:ea typeface="源ノ角ゴシック JP Normal" panose="020B0400000000000000" pitchFamily="34" charset="-128"/>
          <a:cs typeface="源ノ角ゴシック JP Normal" panose="020B0400000000000000" pitchFamily="34" charset="-128"/>
        </a:defRPr>
      </a:lvl1pPr>
      <a:lvl2pPr marL="538163" indent="-276225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59574C"/>
        </a:buClr>
        <a:buSzPct val="80000"/>
        <a:buFont typeface="源ノ角ゴシック JP Normal" panose="020B0400000000000000" pitchFamily="34" charset="-128"/>
        <a:buChar char="‐"/>
        <a:defRPr kumimoji="1" sz="1600" baseline="0">
          <a:solidFill>
            <a:srgbClr val="59574C"/>
          </a:solidFill>
          <a:latin typeface="源ノ角ゴシック JP Normal" panose="020B0400000000000000" pitchFamily="34" charset="-128"/>
          <a:ea typeface="源ノ角ゴシック JP Normal" panose="020B0400000000000000" pitchFamily="34" charset="-128"/>
          <a:cs typeface="源ノ角ゴシック JP Normal" panose="020B0400000000000000" pitchFamily="34" charset="-128"/>
        </a:defRPr>
      </a:lvl2pPr>
      <a:lvl3pPr marL="809625" indent="-273050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59574C"/>
        </a:buClr>
        <a:buSzPct val="70000"/>
        <a:buFont typeface="Wingdings" pitchFamily="2" charset="2"/>
        <a:buChar char="ü"/>
        <a:defRPr kumimoji="1" sz="1400" baseline="0">
          <a:solidFill>
            <a:srgbClr val="59574C"/>
          </a:solidFill>
          <a:latin typeface="源ノ角ゴシック JP Normal" panose="020B0400000000000000" pitchFamily="34" charset="-128"/>
          <a:ea typeface="源ノ角ゴシック JP Normal" panose="020B0400000000000000" pitchFamily="34" charset="-128"/>
          <a:cs typeface="源ノ角ゴシック JP Normal" panose="020B0400000000000000" pitchFamily="34" charset="-128"/>
        </a:defRPr>
      </a:lvl3pPr>
      <a:lvl4pPr marL="985838" indent="-187325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59574C"/>
        </a:buClr>
        <a:buSzPct val="50000"/>
        <a:buFont typeface="Wingdings" panose="05000000000000000000" pitchFamily="2" charset="2"/>
        <a:buChar char="n"/>
        <a:defRPr kumimoji="1" sz="1300" baseline="0">
          <a:solidFill>
            <a:srgbClr val="59574C"/>
          </a:solidFill>
          <a:latin typeface="源ノ角ゴシック JP Normal" panose="020B0400000000000000" pitchFamily="34" charset="-128"/>
          <a:ea typeface="源ノ角ゴシック JP Normal" panose="020B0400000000000000" pitchFamily="34" charset="-128"/>
          <a:cs typeface="源ノ角ゴシック JP Normal" panose="020B0400000000000000" pitchFamily="34" charset="-128"/>
        </a:defRPr>
      </a:lvl4pPr>
      <a:lvl5pPr marL="1258888" indent="-198438" algn="l" rtl="0" eaLnBrk="1" fontAlgn="base" hangingPunct="1">
        <a:lnSpc>
          <a:spcPct val="130000"/>
        </a:lnSpc>
        <a:spcBef>
          <a:spcPct val="20000"/>
        </a:spcBef>
        <a:spcAft>
          <a:spcPct val="0"/>
        </a:spcAft>
        <a:buClr>
          <a:srgbClr val="59574C"/>
        </a:buClr>
        <a:buSzPct val="70000"/>
        <a:buFont typeface="源ノ角ゴシック JP Normal" panose="020B0400000000000000" pitchFamily="34" charset="-128"/>
        <a:buChar char="•"/>
        <a:defRPr kumimoji="1" sz="1200" baseline="0">
          <a:solidFill>
            <a:srgbClr val="59574C"/>
          </a:solidFill>
          <a:latin typeface="源ノ角ゴシック JP Normal" panose="020B0400000000000000" pitchFamily="34" charset="-128"/>
          <a:ea typeface="源ノ角ゴシック JP Normal" panose="020B0400000000000000" pitchFamily="34" charset="-128"/>
          <a:cs typeface="源ノ角ゴシック JP Normal" panose="020B0400000000000000" pitchFamily="34" charset="-128"/>
        </a:defRPr>
      </a:lvl5pPr>
      <a:lvl6pPr marL="2485431" indent="-22594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2937327" indent="-22594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389224" indent="-22594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3841120" indent="-22594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96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793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689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586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482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379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275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172" algn="l" defTabSz="90379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/>
              <a:t>Considerations on SCS enhancement – Follow up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96741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>
                <a:latin typeface="+mj-lt"/>
              </a:rPr>
              <a:t>Date:</a:t>
            </a:r>
            <a:r>
              <a:rPr lang="en-GB" sz="2000" b="0" dirty="0">
                <a:latin typeface="+mj-lt"/>
              </a:rPr>
              <a:t> 2025-</a:t>
            </a:r>
            <a:r>
              <a:rPr lang="en-US" sz="2000" b="0" dirty="0">
                <a:latin typeface="+mj-lt"/>
              </a:rPr>
              <a:t>02</a:t>
            </a:r>
            <a:r>
              <a:rPr lang="en-GB" sz="2000" b="0" dirty="0">
                <a:latin typeface="+mj-lt"/>
              </a:rPr>
              <a:t>-XX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dirty="0">
              <a:latin typeface="+mj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Takuhiro Sato, Sharp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Slide </a:t>
            </a:r>
            <a:fld id="{93823DB3-BAA4-4F4A-B4B3-ED9ABE70E976}" type="slidenum">
              <a:rPr lang="en-GB">
                <a:latin typeface="+mj-lt"/>
              </a:rPr>
              <a:pPr/>
              <a:t>1</a:t>
            </a:fld>
            <a:endParaRPr lang="en-GB" dirty="0">
              <a:latin typeface="+mj-lt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415394"/>
              </p:ext>
            </p:extLst>
          </p:nvPr>
        </p:nvGraphicFramePr>
        <p:xfrm>
          <a:off x="985838" y="2414588"/>
          <a:ext cx="10017125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2549931" progId="Word.Document.8">
                  <p:embed/>
                </p:oleObj>
              </mc:Choice>
              <mc:Fallback>
                <p:oleObj name="Document" r:id="rId3" imgW="10439485" imgH="254993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414588"/>
                        <a:ext cx="10017125" cy="2435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E17DA6-B42F-986A-EE40-B5C16604FB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440F5867-744E-4AA6-B0ED-4C44D2DFB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171EA-4497-9129-6FC4-736A2EF8571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Takuhiro Sato, Sharp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2ADBDA8-655C-FDC3-2C98-E93F3E94F42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Feb. 2025</a:t>
            </a:r>
            <a:endParaRPr lang="en-GB" altLang="ja-JP" dirty="0"/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99FA70BB-71CD-4B91-A5FA-7B3859C14055}"/>
              </a:ext>
            </a:extLst>
          </p:cNvPr>
          <p:cNvSpPr txBox="1"/>
          <p:nvPr/>
        </p:nvSpPr>
        <p:spPr>
          <a:xfrm>
            <a:off x="7026368" y="1272268"/>
            <a:ext cx="2998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24E6A49-9C80-7EDA-0D63-BB67391ECFBB}"/>
              </a:ext>
            </a:extLst>
          </p:cNvPr>
          <p:cNvSpPr txBox="1"/>
          <p:nvPr/>
        </p:nvSpPr>
        <p:spPr>
          <a:xfrm>
            <a:off x="3452623" y="3815616"/>
            <a:ext cx="23187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AGVs report </a:t>
            </a: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location information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to the associated AP </a:t>
            </a:r>
            <a:r>
              <a:rPr kumimoji="1" lang="en-US" altLang="ja-JP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while moving</a:t>
            </a:r>
            <a:endParaRPr kumimoji="1" lang="ja-JP" altLang="en-US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098E29BF-0201-AA1A-2E07-CACDAC6DBAFD}"/>
              </a:ext>
            </a:extLst>
          </p:cNvPr>
          <p:cNvGrpSpPr/>
          <p:nvPr/>
        </p:nvGrpSpPr>
        <p:grpSpPr>
          <a:xfrm>
            <a:off x="452273" y="1214013"/>
            <a:ext cx="5074419" cy="4597591"/>
            <a:chOff x="425631" y="1214013"/>
            <a:chExt cx="5720429" cy="4597591"/>
          </a:xfrm>
        </p:grpSpPr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1923868B-9312-A00F-17C5-0F0A322ABFB0}"/>
                </a:ext>
              </a:extLst>
            </p:cNvPr>
            <p:cNvGrpSpPr/>
            <p:nvPr/>
          </p:nvGrpSpPr>
          <p:grpSpPr>
            <a:xfrm>
              <a:off x="914149" y="1787521"/>
              <a:ext cx="4150907" cy="759494"/>
              <a:chOff x="4833294" y="2996117"/>
              <a:chExt cx="6417430" cy="1147897"/>
            </a:xfrm>
          </p:grpSpPr>
          <p:sp>
            <p:nvSpPr>
              <p:cNvPr id="229" name="フローチャート: データ 228">
                <a:extLst>
                  <a:ext uri="{FF2B5EF4-FFF2-40B4-BE49-F238E27FC236}">
                    <a16:creationId xmlns:a16="http://schemas.microsoft.com/office/drawing/2014/main" id="{02D6EAC5-D3A6-B83C-6AF2-AD154E5B72E1}"/>
                  </a:ext>
                </a:extLst>
              </p:cNvPr>
              <p:cNvSpPr/>
              <p:nvPr/>
            </p:nvSpPr>
            <p:spPr bwMode="auto">
              <a:xfrm>
                <a:off x="4833294" y="3008803"/>
                <a:ext cx="6417430" cy="1132040"/>
              </a:xfrm>
              <a:prstGeom prst="flowChartInputOutpu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endParaRPr>
              </a:p>
            </p:txBody>
          </p:sp>
          <p:cxnSp>
            <p:nvCxnSpPr>
              <p:cNvPr id="230" name="直線コネクタ 229">
                <a:extLst>
                  <a:ext uri="{FF2B5EF4-FFF2-40B4-BE49-F238E27FC236}">
                    <a16:creationId xmlns:a16="http://schemas.microsoft.com/office/drawing/2014/main" id="{8688BB2E-E8B8-654E-1758-5F7569089F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303912" y="3732172"/>
                <a:ext cx="5112568" cy="0"/>
              </a:xfrm>
              <a:prstGeom prst="line">
                <a:avLst/>
              </a:prstGeom>
              <a:solidFill>
                <a:srgbClr val="00B8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1" name="グループ化 230">
                <a:extLst>
                  <a:ext uri="{FF2B5EF4-FFF2-40B4-BE49-F238E27FC236}">
                    <a16:creationId xmlns:a16="http://schemas.microsoft.com/office/drawing/2014/main" id="{C5AEE2A8-27E0-47E6-AADF-728126C62D03}"/>
                  </a:ext>
                </a:extLst>
              </p:cNvPr>
              <p:cNvGrpSpPr/>
              <p:nvPr/>
            </p:nvGrpSpPr>
            <p:grpSpPr>
              <a:xfrm>
                <a:off x="5395389" y="3002460"/>
                <a:ext cx="2287144" cy="1138383"/>
                <a:chOff x="5395389" y="3002460"/>
                <a:chExt cx="2287144" cy="1138383"/>
              </a:xfrm>
            </p:grpSpPr>
            <p:cxnSp>
              <p:nvCxnSpPr>
                <p:cNvPr id="241" name="直線コネクタ 240">
                  <a:extLst>
                    <a:ext uri="{FF2B5EF4-FFF2-40B4-BE49-F238E27FC236}">
                      <a16:creationId xmlns:a16="http://schemas.microsoft.com/office/drawing/2014/main" id="{903DD53D-793E-0616-F6C1-892FBADC9B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395389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直線コネクタ 241">
                  <a:extLst>
                    <a:ext uri="{FF2B5EF4-FFF2-40B4-BE49-F238E27FC236}">
                      <a16:creationId xmlns:a16="http://schemas.microsoft.com/office/drawing/2014/main" id="{BD213658-CBA9-457C-D71E-B19CA94B08E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943542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直線コネクタ 242">
                  <a:extLst>
                    <a:ext uri="{FF2B5EF4-FFF2-40B4-BE49-F238E27FC236}">
                      <a16:creationId xmlns:a16="http://schemas.microsoft.com/office/drawing/2014/main" id="{A315582B-C9C5-2E8B-4C00-9674B624828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448488" y="3002460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2" name="グループ化 231">
                <a:extLst>
                  <a:ext uri="{FF2B5EF4-FFF2-40B4-BE49-F238E27FC236}">
                    <a16:creationId xmlns:a16="http://schemas.microsoft.com/office/drawing/2014/main" id="{244349E2-9576-39C4-EAFE-DA8E8365518E}"/>
                  </a:ext>
                </a:extLst>
              </p:cNvPr>
              <p:cNvGrpSpPr/>
              <p:nvPr/>
            </p:nvGrpSpPr>
            <p:grpSpPr>
              <a:xfrm>
                <a:off x="6929058" y="2996117"/>
                <a:ext cx="2287143" cy="1138383"/>
                <a:chOff x="5395389" y="3002460"/>
                <a:chExt cx="2287143" cy="1138383"/>
              </a:xfrm>
            </p:grpSpPr>
            <p:cxnSp>
              <p:nvCxnSpPr>
                <p:cNvPr id="238" name="直線コネクタ 237">
                  <a:extLst>
                    <a:ext uri="{FF2B5EF4-FFF2-40B4-BE49-F238E27FC236}">
                      <a16:creationId xmlns:a16="http://schemas.microsoft.com/office/drawing/2014/main" id="{951BB06C-BF6E-3C54-E3C9-EF2B286EC61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395389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直線コネクタ 238">
                  <a:extLst>
                    <a:ext uri="{FF2B5EF4-FFF2-40B4-BE49-F238E27FC236}">
                      <a16:creationId xmlns:a16="http://schemas.microsoft.com/office/drawing/2014/main" id="{FF8374B2-A723-D3FD-9A51-1414AC10B3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943542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直線コネクタ 239">
                  <a:extLst>
                    <a:ext uri="{FF2B5EF4-FFF2-40B4-BE49-F238E27FC236}">
                      <a16:creationId xmlns:a16="http://schemas.microsoft.com/office/drawing/2014/main" id="{E83C0322-DBD2-1E46-7A1A-054A7ABBE96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448487" y="3002460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3" name="グループ化 232">
                <a:extLst>
                  <a:ext uri="{FF2B5EF4-FFF2-40B4-BE49-F238E27FC236}">
                    <a16:creationId xmlns:a16="http://schemas.microsoft.com/office/drawing/2014/main" id="{7F7DAEB3-62B8-E86A-8B98-7076E629EED9}"/>
                  </a:ext>
                </a:extLst>
              </p:cNvPr>
              <p:cNvGrpSpPr/>
              <p:nvPr/>
            </p:nvGrpSpPr>
            <p:grpSpPr>
              <a:xfrm>
                <a:off x="8500010" y="3005631"/>
                <a:ext cx="2243935" cy="1138383"/>
                <a:chOff x="5523145" y="3002460"/>
                <a:chExt cx="2243935" cy="1138383"/>
              </a:xfrm>
            </p:grpSpPr>
            <p:cxnSp>
              <p:nvCxnSpPr>
                <p:cNvPr id="235" name="直線コネクタ 234">
                  <a:extLst>
                    <a:ext uri="{FF2B5EF4-FFF2-40B4-BE49-F238E27FC236}">
                      <a16:creationId xmlns:a16="http://schemas.microsoft.com/office/drawing/2014/main" id="{72F34B33-49AB-D8A8-7E70-86B69B86BB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523145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直線コネクタ 235">
                  <a:extLst>
                    <a:ext uri="{FF2B5EF4-FFF2-40B4-BE49-F238E27FC236}">
                      <a16:creationId xmlns:a16="http://schemas.microsoft.com/office/drawing/2014/main" id="{A7C10DCF-FB39-63A1-829E-2288F3A6CA5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028089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直線コネクタ 236">
                  <a:extLst>
                    <a:ext uri="{FF2B5EF4-FFF2-40B4-BE49-F238E27FC236}">
                      <a16:creationId xmlns:a16="http://schemas.microsoft.com/office/drawing/2014/main" id="{559606B5-5F15-CCCD-51F8-0199EB4E4FE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533035" y="3002460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34" name="直線コネクタ 233">
                <a:extLst>
                  <a:ext uri="{FF2B5EF4-FFF2-40B4-BE49-F238E27FC236}">
                    <a16:creationId xmlns:a16="http://schemas.microsoft.com/office/drawing/2014/main" id="{781F22D6-307C-B2DE-93C4-38EBC73B08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769361" y="3336343"/>
                <a:ext cx="5112568" cy="0"/>
              </a:xfrm>
              <a:prstGeom prst="line">
                <a:avLst/>
              </a:prstGeom>
              <a:solidFill>
                <a:srgbClr val="00B8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B3107DFD-C757-B1E8-50A1-780C7ED72F8C}"/>
                </a:ext>
              </a:extLst>
            </p:cNvPr>
            <p:cNvGrpSpPr/>
            <p:nvPr/>
          </p:nvGrpSpPr>
          <p:grpSpPr>
            <a:xfrm>
              <a:off x="1247076" y="3320494"/>
              <a:ext cx="3674886" cy="2358482"/>
              <a:chOff x="-2026602" y="1781271"/>
              <a:chExt cx="3674886" cy="2358482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D7CD6279-5024-5869-0E1A-26383AC8D758}"/>
                  </a:ext>
                </a:extLst>
              </p:cNvPr>
              <p:cNvGrpSpPr/>
              <p:nvPr/>
            </p:nvGrpSpPr>
            <p:grpSpPr>
              <a:xfrm>
                <a:off x="-1563322" y="1781271"/>
                <a:ext cx="3204347" cy="1839143"/>
                <a:chOff x="8455508" y="2642232"/>
                <a:chExt cx="2809871" cy="1612733"/>
              </a:xfrm>
            </p:grpSpPr>
            <p:pic>
              <p:nvPicPr>
                <p:cNvPr id="9" name="グラフィックス 8" descr="無線ルーター 単色塗りつぶし">
                  <a:extLst>
                    <a:ext uri="{FF2B5EF4-FFF2-40B4-BE49-F238E27FC236}">
                      <a16:creationId xmlns:a16="http://schemas.microsoft.com/office/drawing/2014/main" id="{7B505EEB-6DA9-5B45-149E-30BE66F658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62760" y="2642232"/>
                  <a:ext cx="576064" cy="576064"/>
                </a:xfrm>
                <a:prstGeom prst="rect">
                  <a:avLst/>
                </a:prstGeom>
              </p:spPr>
            </p:pic>
            <p:cxnSp>
              <p:nvCxnSpPr>
                <p:cNvPr id="12" name="直線矢印コネクタ 11">
                  <a:extLst>
                    <a:ext uri="{FF2B5EF4-FFF2-40B4-BE49-F238E27FC236}">
                      <a16:creationId xmlns:a16="http://schemas.microsoft.com/office/drawing/2014/main" id="{6E2E0FB6-2003-FAA8-DC7E-082621D85D2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8455508" y="3258617"/>
                  <a:ext cx="1065885" cy="944093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" name="直線矢印コネクタ 12">
                  <a:extLst>
                    <a:ext uri="{FF2B5EF4-FFF2-40B4-BE49-F238E27FC236}">
                      <a16:creationId xmlns:a16="http://schemas.microsoft.com/office/drawing/2014/main" id="{4DA5061B-E390-A84F-DC4A-0042B06C3A3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9298991" y="3319528"/>
                  <a:ext cx="292753" cy="935437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7" name="直線矢印コネクタ 16">
                  <a:extLst>
                    <a:ext uri="{FF2B5EF4-FFF2-40B4-BE49-F238E27FC236}">
                      <a16:creationId xmlns:a16="http://schemas.microsoft.com/office/drawing/2014/main" id="{79A7CC56-D93B-D5AC-C7BC-5EC6DF6D75D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9943940" y="3279207"/>
                  <a:ext cx="1321439" cy="876670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83AE8608-4812-81C7-7713-C495CE46B92B}"/>
                    </a:ext>
                  </a:extLst>
                </p:cNvPr>
                <p:cNvSpPr txBox="1"/>
                <p:nvPr/>
              </p:nvSpPr>
              <p:spPr>
                <a:xfrm>
                  <a:off x="10067115" y="2807794"/>
                  <a:ext cx="4138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  <a:defRPr/>
                  </a:pPr>
                  <a:r>
                    <a:rPr kumimoji="1" lang="en-US" altLang="ja-JP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6" charset="0"/>
                      <a:ea typeface="MS Gothic" charset="-128"/>
                      <a:cs typeface="+mn-cs"/>
                    </a:rPr>
                    <a:t>AP</a:t>
                  </a:r>
                  <a:endPara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6" charset="0"/>
                    <a:ea typeface="MS Gothic" charset="-128"/>
                    <a:cs typeface="+mn-cs"/>
                  </a:endParaRPr>
                </a:p>
              </p:txBody>
            </p:sp>
          </p:grpSp>
          <p:pic>
            <p:nvPicPr>
              <p:cNvPr id="2" name="Picture 2" descr="Agv」の写真素材 | 4,121件の無料イラスト画像 | Adobe Stock">
                <a:extLst>
                  <a:ext uri="{FF2B5EF4-FFF2-40B4-BE49-F238E27FC236}">
                    <a16:creationId xmlns:a16="http://schemas.microsoft.com/office/drawing/2014/main" id="{D3FAFC32-E129-DE70-0614-DC13217BC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1111" y1="41667" x2="31111" y2="41667"/>
                            <a14:foregroundMark x1="23611" y1="36667" x2="23611" y2="36667"/>
                            <a14:foregroundMark x1="22222" y1="31111" x2="22222" y2="31111"/>
                            <a14:foregroundMark x1="22222" y1="27222" x2="22222" y2="27222"/>
                            <a14:foregroundMark x1="58333" y1="61667" x2="58333" y2="61667"/>
                            <a14:foregroundMark x1="55833" y1="76944" x2="55833" y2="76944"/>
                            <a14:foregroundMark x1="43611" y1="81667" x2="43611" y2="81667"/>
                            <a14:foregroundMark x1="71667" y1="82778" x2="71667" y2="82778"/>
                            <a14:foregroundMark x1="27222" y1="81667" x2="27222" y2="8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17" t="24656" r="13356" b="5409"/>
              <a:stretch/>
            </p:blipFill>
            <p:spPr bwMode="auto">
              <a:xfrm>
                <a:off x="-2026602" y="3456987"/>
                <a:ext cx="714149" cy="58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Agv」の写真素材 | 4,121件の無料イラスト画像 | Adobe Stock">
                <a:extLst>
                  <a:ext uri="{FF2B5EF4-FFF2-40B4-BE49-F238E27FC236}">
                    <a16:creationId xmlns:a16="http://schemas.microsoft.com/office/drawing/2014/main" id="{4F366079-36EF-6A5C-122C-75795B1909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1111" y1="41667" x2="31111" y2="41667"/>
                            <a14:foregroundMark x1="23611" y1="36667" x2="23611" y2="36667"/>
                            <a14:foregroundMark x1="22222" y1="31111" x2="22222" y2="31111"/>
                            <a14:foregroundMark x1="22222" y1="27222" x2="22222" y2="27222"/>
                            <a14:foregroundMark x1="58333" y1="61667" x2="58333" y2="61667"/>
                            <a14:foregroundMark x1="55833" y1="76944" x2="55833" y2="76944"/>
                            <a14:foregroundMark x1="43611" y1="81667" x2="43611" y2="81667"/>
                            <a14:foregroundMark x1="71667" y1="82778" x2="71667" y2="82778"/>
                            <a14:foregroundMark x1="27222" y1="81667" x2="27222" y2="8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17" t="24656" r="13356" b="5409"/>
              <a:stretch/>
            </p:blipFill>
            <p:spPr bwMode="auto">
              <a:xfrm>
                <a:off x="-1073514" y="3456987"/>
                <a:ext cx="714149" cy="58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Agv」の写真素材 | 4,121件の無料イラスト画像 | Adobe Stock">
                <a:extLst>
                  <a:ext uri="{FF2B5EF4-FFF2-40B4-BE49-F238E27FC236}">
                    <a16:creationId xmlns:a16="http://schemas.microsoft.com/office/drawing/2014/main" id="{B0338DBD-3484-C623-F063-1056011A86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1111" y1="41667" x2="31111" y2="41667"/>
                            <a14:foregroundMark x1="23611" y1="36667" x2="23611" y2="36667"/>
                            <a14:foregroundMark x1="22222" y1="31111" x2="22222" y2="31111"/>
                            <a14:foregroundMark x1="22222" y1="27222" x2="22222" y2="27222"/>
                            <a14:foregroundMark x1="58333" y1="61667" x2="58333" y2="61667"/>
                            <a14:foregroundMark x1="55833" y1="76944" x2="55833" y2="76944"/>
                            <a14:foregroundMark x1="43611" y1="81667" x2="43611" y2="81667"/>
                            <a14:foregroundMark x1="71667" y1="82778" x2="71667" y2="82778"/>
                            <a14:foregroundMark x1="27222" y1="81667" x2="27222" y2="81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17" t="24656" r="13356" b="5409"/>
              <a:stretch/>
            </p:blipFill>
            <p:spPr bwMode="auto">
              <a:xfrm>
                <a:off x="934135" y="3456986"/>
                <a:ext cx="714149" cy="58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161B88F-1970-B210-792C-794A77F64015}"/>
                  </a:ext>
                </a:extLst>
              </p:cNvPr>
              <p:cNvSpPr txBox="1"/>
              <p:nvPr/>
            </p:nvSpPr>
            <p:spPr>
              <a:xfrm>
                <a:off x="-144911" y="3031757"/>
                <a:ext cx="998819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r>
                  <a:rPr kumimoji="1" lang="en-US" altLang="ja-JP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6" charset="0"/>
                    <a:ea typeface="MS Gothic" charset="-128"/>
                    <a:cs typeface="+mn-cs"/>
                  </a:rPr>
                  <a:t>...</a:t>
                </a:r>
                <a:endParaRPr kumimoji="0" lang="ja-JP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endParaRPr>
              </a:p>
            </p:txBody>
          </p:sp>
        </p:grpSp>
        <p:sp>
          <p:nvSpPr>
            <p:cNvPr id="28" name="フローチャート: データ 27">
              <a:extLst>
                <a:ext uri="{FF2B5EF4-FFF2-40B4-BE49-F238E27FC236}">
                  <a16:creationId xmlns:a16="http://schemas.microsoft.com/office/drawing/2014/main" id="{D60A7C94-4A74-364A-257F-5E26E260148F}"/>
                </a:ext>
              </a:extLst>
            </p:cNvPr>
            <p:cNvSpPr/>
            <p:nvPr/>
          </p:nvSpPr>
          <p:spPr bwMode="auto">
            <a:xfrm>
              <a:off x="425631" y="4744842"/>
              <a:ext cx="5720429" cy="1066762"/>
            </a:xfrm>
            <a:prstGeom prst="flowChartInputOutput">
              <a:avLst/>
            </a:prstGeom>
            <a:noFill/>
            <a:ln w="635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A3075D1B-329C-97B2-BF8A-714C89EFAC37}"/>
                </a:ext>
              </a:extLst>
            </p:cNvPr>
            <p:cNvCxnSpPr>
              <a:cxnSpLocks/>
              <a:endCxn id="9" idx="0"/>
            </p:cNvCxnSpPr>
            <p:nvPr/>
          </p:nvCxnSpPr>
          <p:spPr bwMode="auto">
            <a:xfrm>
              <a:off x="3171047" y="2536523"/>
              <a:ext cx="16437" cy="78397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E32F66D-C39C-CC67-6B53-B51E37DF9463}"/>
                </a:ext>
              </a:extLst>
            </p:cNvPr>
            <p:cNvSpPr/>
            <p:nvPr/>
          </p:nvSpPr>
          <p:spPr bwMode="auto">
            <a:xfrm>
              <a:off x="1635166" y="1856012"/>
              <a:ext cx="3175000" cy="520700"/>
            </a:xfrm>
            <a:custGeom>
              <a:avLst/>
              <a:gdLst>
                <a:gd name="connsiteX0" fmla="*/ 114300 w 3175000"/>
                <a:gd name="connsiteY0" fmla="*/ 0 h 520700"/>
                <a:gd name="connsiteX1" fmla="*/ 520700 w 3175000"/>
                <a:gd name="connsiteY1" fmla="*/ 0 h 520700"/>
                <a:gd name="connsiteX2" fmla="*/ 0 w 3175000"/>
                <a:gd name="connsiteY2" fmla="*/ 520700 h 520700"/>
                <a:gd name="connsiteX3" fmla="*/ 1346200 w 3175000"/>
                <a:gd name="connsiteY3" fmla="*/ 520700 h 520700"/>
                <a:gd name="connsiteX4" fmla="*/ 1765300 w 3175000"/>
                <a:gd name="connsiteY4" fmla="*/ 101600 h 520700"/>
                <a:gd name="connsiteX5" fmla="*/ 2463800 w 3175000"/>
                <a:gd name="connsiteY5" fmla="*/ 101600 h 520700"/>
                <a:gd name="connsiteX6" fmla="*/ 2057400 w 3175000"/>
                <a:gd name="connsiteY6" fmla="*/ 508000 h 520700"/>
                <a:gd name="connsiteX7" fmla="*/ 2692400 w 3175000"/>
                <a:gd name="connsiteY7" fmla="*/ 508000 h 520700"/>
                <a:gd name="connsiteX8" fmla="*/ 3175000 w 3175000"/>
                <a:gd name="connsiteY8" fmla="*/ 2540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0" h="520700">
                  <a:moveTo>
                    <a:pt x="114300" y="0"/>
                  </a:moveTo>
                  <a:lnTo>
                    <a:pt x="520700" y="0"/>
                  </a:lnTo>
                  <a:lnTo>
                    <a:pt x="0" y="520700"/>
                  </a:lnTo>
                  <a:lnTo>
                    <a:pt x="1346200" y="520700"/>
                  </a:lnTo>
                  <a:lnTo>
                    <a:pt x="1765300" y="101600"/>
                  </a:lnTo>
                  <a:lnTo>
                    <a:pt x="2463800" y="101600"/>
                  </a:lnTo>
                  <a:lnTo>
                    <a:pt x="2057400" y="508000"/>
                  </a:lnTo>
                  <a:lnTo>
                    <a:pt x="2692400" y="508000"/>
                  </a:lnTo>
                  <a:lnTo>
                    <a:pt x="3175000" y="2540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28" name="テキスト ボックス 227">
              <a:extLst>
                <a:ext uri="{FF2B5EF4-FFF2-40B4-BE49-F238E27FC236}">
                  <a16:creationId xmlns:a16="http://schemas.microsoft.com/office/drawing/2014/main" id="{84D17DFD-8E30-531D-30A4-E56F940E79F5}"/>
                </a:ext>
              </a:extLst>
            </p:cNvPr>
            <p:cNvSpPr txBox="1"/>
            <p:nvPr/>
          </p:nvSpPr>
          <p:spPr>
            <a:xfrm>
              <a:off x="4601160" y="1214013"/>
              <a:ext cx="1460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At Server</a:t>
              </a:r>
            </a:p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(Path planning)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7822FB7F-5A80-9E96-D0A9-63108C7277D4}"/>
                </a:ext>
              </a:extLst>
            </p:cNvPr>
            <p:cNvSpPr txBox="1"/>
            <p:nvPr/>
          </p:nvSpPr>
          <p:spPr>
            <a:xfrm>
              <a:off x="1468160" y="4230239"/>
              <a:ext cx="801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UL Data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33823527-48FD-2030-8BF7-F2C9E4607A77}"/>
                </a:ext>
              </a:extLst>
            </p:cNvPr>
            <p:cNvSpPr/>
            <p:nvPr/>
          </p:nvSpPr>
          <p:spPr bwMode="auto">
            <a:xfrm>
              <a:off x="1621062" y="1675755"/>
              <a:ext cx="266328" cy="266328"/>
            </a:xfrm>
            <a:prstGeom prst="ellipse">
              <a:avLst/>
            </a:prstGeom>
            <a:solidFill>
              <a:srgbClr val="00B8FF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grpSp>
          <p:nvGrpSpPr>
            <p:cNvPr id="304" name="グループ化 303">
              <a:extLst>
                <a:ext uri="{FF2B5EF4-FFF2-40B4-BE49-F238E27FC236}">
                  <a16:creationId xmlns:a16="http://schemas.microsoft.com/office/drawing/2014/main" id="{6EFB2D80-2132-DF6F-7E0E-55AF16352EA9}"/>
                </a:ext>
              </a:extLst>
            </p:cNvPr>
            <p:cNvGrpSpPr/>
            <p:nvPr/>
          </p:nvGrpSpPr>
          <p:grpSpPr>
            <a:xfrm>
              <a:off x="2409342" y="2270867"/>
              <a:ext cx="3557542" cy="650926"/>
              <a:chOff x="4833294" y="2996117"/>
              <a:chExt cx="6417430" cy="1147897"/>
            </a:xfrm>
          </p:grpSpPr>
          <p:sp>
            <p:nvSpPr>
              <p:cNvPr id="306" name="フローチャート: データ 305">
                <a:extLst>
                  <a:ext uri="{FF2B5EF4-FFF2-40B4-BE49-F238E27FC236}">
                    <a16:creationId xmlns:a16="http://schemas.microsoft.com/office/drawing/2014/main" id="{DEF3F456-D7E3-01DE-646F-73FBDF7BF01E}"/>
                  </a:ext>
                </a:extLst>
              </p:cNvPr>
              <p:cNvSpPr/>
              <p:nvPr/>
            </p:nvSpPr>
            <p:spPr bwMode="auto">
              <a:xfrm>
                <a:off x="4833294" y="3008803"/>
                <a:ext cx="6417430" cy="1132040"/>
              </a:xfrm>
              <a:prstGeom prst="flowChartInputOutput">
                <a:avLst/>
              </a:prstGeom>
              <a:noFill/>
              <a:ln w="63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endParaRPr>
              </a:p>
            </p:txBody>
          </p:sp>
          <p:cxnSp>
            <p:nvCxnSpPr>
              <p:cNvPr id="307" name="直線コネクタ 306">
                <a:extLst>
                  <a:ext uri="{FF2B5EF4-FFF2-40B4-BE49-F238E27FC236}">
                    <a16:creationId xmlns:a16="http://schemas.microsoft.com/office/drawing/2014/main" id="{57FADA80-0522-2C29-0A8D-2E98BD91E7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303912" y="3732172"/>
                <a:ext cx="5112568" cy="0"/>
              </a:xfrm>
              <a:prstGeom prst="line">
                <a:avLst/>
              </a:prstGeom>
              <a:solidFill>
                <a:srgbClr val="00B8FF"/>
              </a:solidFill>
              <a:ln w="63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09" name="グループ化 308">
                <a:extLst>
                  <a:ext uri="{FF2B5EF4-FFF2-40B4-BE49-F238E27FC236}">
                    <a16:creationId xmlns:a16="http://schemas.microsoft.com/office/drawing/2014/main" id="{761B96DA-A660-6304-B360-23D07442DE43}"/>
                  </a:ext>
                </a:extLst>
              </p:cNvPr>
              <p:cNvGrpSpPr/>
              <p:nvPr/>
            </p:nvGrpSpPr>
            <p:grpSpPr>
              <a:xfrm>
                <a:off x="5395389" y="3002460"/>
                <a:ext cx="2287144" cy="1138383"/>
                <a:chOff x="5395389" y="3002460"/>
                <a:chExt cx="2287144" cy="1138383"/>
              </a:xfrm>
            </p:grpSpPr>
            <p:cxnSp>
              <p:nvCxnSpPr>
                <p:cNvPr id="319" name="直線コネクタ 318">
                  <a:extLst>
                    <a:ext uri="{FF2B5EF4-FFF2-40B4-BE49-F238E27FC236}">
                      <a16:creationId xmlns:a16="http://schemas.microsoft.com/office/drawing/2014/main" id="{4A753E08-A2B1-4A8F-E338-629810EF4E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395389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8" name="直線コネクタ 97">
                  <a:extLst>
                    <a:ext uri="{FF2B5EF4-FFF2-40B4-BE49-F238E27FC236}">
                      <a16:creationId xmlns:a16="http://schemas.microsoft.com/office/drawing/2014/main" id="{B8CE4651-6F4E-6477-9362-CE923B5189C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943542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直線コネクタ 105">
                  <a:extLst>
                    <a:ext uri="{FF2B5EF4-FFF2-40B4-BE49-F238E27FC236}">
                      <a16:creationId xmlns:a16="http://schemas.microsoft.com/office/drawing/2014/main" id="{0AA14325-CE09-C05B-A77F-5DD2DA31933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448488" y="3002460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0" name="グループ化 309">
                <a:extLst>
                  <a:ext uri="{FF2B5EF4-FFF2-40B4-BE49-F238E27FC236}">
                    <a16:creationId xmlns:a16="http://schemas.microsoft.com/office/drawing/2014/main" id="{BF6A3EBC-85B4-037B-A93D-3E92881400A0}"/>
                  </a:ext>
                </a:extLst>
              </p:cNvPr>
              <p:cNvGrpSpPr/>
              <p:nvPr/>
            </p:nvGrpSpPr>
            <p:grpSpPr>
              <a:xfrm>
                <a:off x="6929058" y="2996117"/>
                <a:ext cx="2287143" cy="1138383"/>
                <a:chOff x="5395389" y="3002460"/>
                <a:chExt cx="2287143" cy="1138383"/>
              </a:xfrm>
            </p:grpSpPr>
            <p:cxnSp>
              <p:nvCxnSpPr>
                <p:cNvPr id="316" name="直線コネクタ 315">
                  <a:extLst>
                    <a:ext uri="{FF2B5EF4-FFF2-40B4-BE49-F238E27FC236}">
                      <a16:creationId xmlns:a16="http://schemas.microsoft.com/office/drawing/2014/main" id="{1C340CB5-6DBD-435A-C6FF-CB3FA7D1EFE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395389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7" name="直線コネクタ 316">
                  <a:extLst>
                    <a:ext uri="{FF2B5EF4-FFF2-40B4-BE49-F238E27FC236}">
                      <a16:creationId xmlns:a16="http://schemas.microsoft.com/office/drawing/2014/main" id="{EAE7FF33-9FD3-7D2B-56E4-9EF4758699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943542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8" name="直線コネクタ 317">
                  <a:extLst>
                    <a:ext uri="{FF2B5EF4-FFF2-40B4-BE49-F238E27FC236}">
                      <a16:creationId xmlns:a16="http://schemas.microsoft.com/office/drawing/2014/main" id="{4571C92D-594F-C18F-4EC6-7E01FA667E6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448487" y="3002460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1" name="グループ化 310">
                <a:extLst>
                  <a:ext uri="{FF2B5EF4-FFF2-40B4-BE49-F238E27FC236}">
                    <a16:creationId xmlns:a16="http://schemas.microsoft.com/office/drawing/2014/main" id="{3C575997-5C36-AC12-A281-F8C50A9BF6A5}"/>
                  </a:ext>
                </a:extLst>
              </p:cNvPr>
              <p:cNvGrpSpPr/>
              <p:nvPr/>
            </p:nvGrpSpPr>
            <p:grpSpPr>
              <a:xfrm>
                <a:off x="8500010" y="3005631"/>
                <a:ext cx="2243935" cy="1138383"/>
                <a:chOff x="5523145" y="3002460"/>
                <a:chExt cx="2243935" cy="1138383"/>
              </a:xfrm>
            </p:grpSpPr>
            <p:cxnSp>
              <p:nvCxnSpPr>
                <p:cNvPr id="313" name="直線コネクタ 312">
                  <a:extLst>
                    <a:ext uri="{FF2B5EF4-FFF2-40B4-BE49-F238E27FC236}">
                      <a16:creationId xmlns:a16="http://schemas.microsoft.com/office/drawing/2014/main" id="{0CA63351-532A-5466-5D46-BF671B1F2DC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523145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直線コネクタ 313">
                  <a:extLst>
                    <a:ext uri="{FF2B5EF4-FFF2-40B4-BE49-F238E27FC236}">
                      <a16:creationId xmlns:a16="http://schemas.microsoft.com/office/drawing/2014/main" id="{75399E26-2489-4B30-80E4-596FC81B02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028089" y="3008803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直線コネクタ 314">
                  <a:extLst>
                    <a:ext uri="{FF2B5EF4-FFF2-40B4-BE49-F238E27FC236}">
                      <a16:creationId xmlns:a16="http://schemas.microsoft.com/office/drawing/2014/main" id="{A8E2CB31-A3EF-D176-4196-F4EAEA0C3E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533035" y="3002460"/>
                  <a:ext cx="1234045" cy="1132040"/>
                </a:xfrm>
                <a:prstGeom prst="line">
                  <a:avLst/>
                </a:prstGeom>
                <a:solidFill>
                  <a:srgbClr val="00B8FF"/>
                </a:solidFill>
                <a:ln w="6350" cap="flat" cmpd="sng" algn="ctr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12" name="直線コネクタ 311">
                <a:extLst>
                  <a:ext uri="{FF2B5EF4-FFF2-40B4-BE49-F238E27FC236}">
                    <a16:creationId xmlns:a16="http://schemas.microsoft.com/office/drawing/2014/main" id="{2E2712C9-CE02-3BE7-FCEC-D7D38EA714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769361" y="3336343"/>
                <a:ext cx="5112568" cy="0"/>
              </a:xfrm>
              <a:prstGeom prst="line">
                <a:avLst/>
              </a:prstGeom>
              <a:solidFill>
                <a:srgbClr val="00B8FF"/>
              </a:solidFill>
              <a:ln w="63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A98A2F39-F0A0-4FE8-AF90-04BCDB195B86}"/>
                </a:ext>
              </a:extLst>
            </p:cNvPr>
            <p:cNvSpPr txBox="1"/>
            <p:nvPr/>
          </p:nvSpPr>
          <p:spPr>
            <a:xfrm>
              <a:off x="4344938" y="1643924"/>
              <a:ext cx="123140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...</a:t>
              </a:r>
              <a:endParaRPr kumimoji="0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AE75985-BA8C-66A0-7C37-02B7EA3B3AE4}"/>
              </a:ext>
            </a:extLst>
          </p:cNvPr>
          <p:cNvSpPr txBox="1"/>
          <p:nvPr/>
        </p:nvSpPr>
        <p:spPr>
          <a:xfrm>
            <a:off x="6092826" y="994627"/>
            <a:ext cx="5942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Some location information may become obsolete</a:t>
            </a:r>
            <a:r>
              <a:rPr kumimoji="1" lang="en-US" altLang="ja-JP" sz="1800" u="sng" dirty="0">
                <a:solidFill>
                  <a:srgbClr val="000000"/>
                </a:solidFill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in terms of calculating the optimal route plan at a given moment.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A05A130E-C0E1-55BB-C821-522A467C1833}"/>
              </a:ext>
            </a:extLst>
          </p:cNvPr>
          <p:cNvSpPr txBox="1"/>
          <p:nvPr/>
        </p:nvSpPr>
        <p:spPr>
          <a:xfrm>
            <a:off x="829847" y="6132178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※The details of other applications are omitted from this slide.</a:t>
            </a:r>
            <a:endParaRPr kumimoji="1" lang="ja-JP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958077C-4694-C78B-26A7-D71B1D6E5000}"/>
              </a:ext>
            </a:extLst>
          </p:cNvPr>
          <p:cNvGrpSpPr/>
          <p:nvPr/>
        </p:nvGrpSpPr>
        <p:grpSpPr>
          <a:xfrm>
            <a:off x="6205597" y="1674799"/>
            <a:ext cx="4891993" cy="1754201"/>
            <a:chOff x="6205597" y="1674799"/>
            <a:chExt cx="4891993" cy="1891433"/>
          </a:xfrm>
        </p:grpSpPr>
        <p:sp>
          <p:nvSpPr>
            <p:cNvPr id="251" name="テキスト ボックス 250">
              <a:extLst>
                <a:ext uri="{FF2B5EF4-FFF2-40B4-BE49-F238E27FC236}">
                  <a16:creationId xmlns:a16="http://schemas.microsoft.com/office/drawing/2014/main" id="{3F0981EF-47B1-1D8C-4629-1137B53E7681}"/>
                </a:ext>
              </a:extLst>
            </p:cNvPr>
            <p:cNvSpPr txBox="1"/>
            <p:nvPr/>
          </p:nvSpPr>
          <p:spPr>
            <a:xfrm>
              <a:off x="6205597" y="2102647"/>
              <a:ext cx="2987959" cy="106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AGV #1</a:t>
              </a: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AGV #2 ...				</a:t>
              </a: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AGV #N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66" name="正方形/長方形 265">
              <a:extLst>
                <a:ext uri="{FF2B5EF4-FFF2-40B4-BE49-F238E27FC236}">
                  <a16:creationId xmlns:a16="http://schemas.microsoft.com/office/drawing/2014/main" id="{9521CE13-8101-48A2-F150-876E8126AEE3}"/>
                </a:ext>
              </a:extLst>
            </p:cNvPr>
            <p:cNvSpPr/>
            <p:nvPr/>
          </p:nvSpPr>
          <p:spPr bwMode="auto">
            <a:xfrm>
              <a:off x="7669502" y="2214577"/>
              <a:ext cx="168037" cy="2596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67" name="正方形/長方形 266">
              <a:extLst>
                <a:ext uri="{FF2B5EF4-FFF2-40B4-BE49-F238E27FC236}">
                  <a16:creationId xmlns:a16="http://schemas.microsoft.com/office/drawing/2014/main" id="{56182C87-FE0F-2D74-5B13-7F720C723260}"/>
                </a:ext>
              </a:extLst>
            </p:cNvPr>
            <p:cNvSpPr/>
            <p:nvPr/>
          </p:nvSpPr>
          <p:spPr bwMode="auto">
            <a:xfrm>
              <a:off x="8630843" y="2567714"/>
              <a:ext cx="168037" cy="2596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68" name="正方形/長方形 267">
              <a:extLst>
                <a:ext uri="{FF2B5EF4-FFF2-40B4-BE49-F238E27FC236}">
                  <a16:creationId xmlns:a16="http://schemas.microsoft.com/office/drawing/2014/main" id="{17A84DF8-5FD0-C106-7837-A711D3BF35DA}"/>
                </a:ext>
              </a:extLst>
            </p:cNvPr>
            <p:cNvSpPr/>
            <p:nvPr/>
          </p:nvSpPr>
          <p:spPr bwMode="auto">
            <a:xfrm>
              <a:off x="9797994" y="2923606"/>
              <a:ext cx="168037" cy="2596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D565EAB5-7BD6-92B0-9C46-8596EC9DA490}"/>
                </a:ext>
              </a:extLst>
            </p:cNvPr>
            <p:cNvSpPr txBox="1"/>
            <p:nvPr/>
          </p:nvSpPr>
          <p:spPr>
            <a:xfrm>
              <a:off x="8928309" y="2234141"/>
              <a:ext cx="90818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...</a:t>
              </a:r>
              <a:endPara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cxnSp>
          <p:nvCxnSpPr>
            <p:cNvPr id="274" name="直線矢印コネクタ 273">
              <a:extLst>
                <a:ext uri="{FF2B5EF4-FFF2-40B4-BE49-F238E27FC236}">
                  <a16:creationId xmlns:a16="http://schemas.microsoft.com/office/drawing/2014/main" id="{0D859776-6287-BEA1-087C-834BBFA397DD}"/>
                </a:ext>
              </a:extLst>
            </p:cNvPr>
            <p:cNvCxnSpPr>
              <a:cxnSpLocks/>
              <a:stCxn id="266" idx="3"/>
            </p:cNvCxnSpPr>
            <p:nvPr/>
          </p:nvCxnSpPr>
          <p:spPr bwMode="auto">
            <a:xfrm flipV="1">
              <a:off x="7837539" y="2106919"/>
              <a:ext cx="0" cy="2374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1" name="直線矢印コネクタ 280">
              <a:extLst>
                <a:ext uri="{FF2B5EF4-FFF2-40B4-BE49-F238E27FC236}">
                  <a16:creationId xmlns:a16="http://schemas.microsoft.com/office/drawing/2014/main" id="{1F6CE636-E4D4-E651-E4A8-C23873C731FB}"/>
                </a:ext>
              </a:extLst>
            </p:cNvPr>
            <p:cNvCxnSpPr>
              <a:cxnSpLocks/>
              <a:stCxn id="267" idx="3"/>
            </p:cNvCxnSpPr>
            <p:nvPr/>
          </p:nvCxnSpPr>
          <p:spPr bwMode="auto">
            <a:xfrm flipV="1">
              <a:off x="8798880" y="2106919"/>
              <a:ext cx="0" cy="59062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4" name="直線矢印コネクタ 283">
              <a:extLst>
                <a:ext uri="{FF2B5EF4-FFF2-40B4-BE49-F238E27FC236}">
                  <a16:creationId xmlns:a16="http://schemas.microsoft.com/office/drawing/2014/main" id="{E9918C19-DAF6-FE3A-D7C9-1DCDD4DD3C43}"/>
                </a:ext>
              </a:extLst>
            </p:cNvPr>
            <p:cNvCxnSpPr>
              <a:cxnSpLocks/>
              <a:stCxn id="268" idx="3"/>
            </p:cNvCxnSpPr>
            <p:nvPr/>
          </p:nvCxnSpPr>
          <p:spPr bwMode="auto">
            <a:xfrm flipV="1">
              <a:off x="9966031" y="2106919"/>
              <a:ext cx="0" cy="94651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FCE5E45D-C95D-B315-3467-8D5F9DCD8F49}"/>
                </a:ext>
              </a:extLst>
            </p:cNvPr>
            <p:cNvSpPr txBox="1"/>
            <p:nvPr/>
          </p:nvSpPr>
          <p:spPr>
            <a:xfrm>
              <a:off x="6249774" y="17122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AP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B1334851-E7FE-E870-74F4-C4ED9F6A85AB}"/>
                </a:ext>
              </a:extLst>
            </p:cNvPr>
            <p:cNvGrpSpPr/>
            <p:nvPr/>
          </p:nvGrpSpPr>
          <p:grpSpPr>
            <a:xfrm>
              <a:off x="6277605" y="2109667"/>
              <a:ext cx="4819985" cy="1079040"/>
              <a:chOff x="5825450" y="2781245"/>
              <a:chExt cx="6027248" cy="1079040"/>
            </a:xfrm>
          </p:grpSpPr>
          <p:cxnSp>
            <p:nvCxnSpPr>
              <p:cNvPr id="115" name="直線矢印コネクタ 114">
                <a:extLst>
                  <a:ext uri="{FF2B5EF4-FFF2-40B4-BE49-F238E27FC236}">
                    <a16:creationId xmlns:a16="http://schemas.microsoft.com/office/drawing/2014/main" id="{C14F81FE-47DE-D65D-4079-24D31D1958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76034" y="3146155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6" name="直線矢印コネクタ 115">
                <a:extLst>
                  <a:ext uri="{FF2B5EF4-FFF2-40B4-BE49-F238E27FC236}">
                    <a16:creationId xmlns:a16="http://schemas.microsoft.com/office/drawing/2014/main" id="{B019F300-18BF-7600-73BA-55E3BE9BED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76034" y="3503220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7" name="直線矢印コネクタ 116">
                <a:extLst>
                  <a:ext uri="{FF2B5EF4-FFF2-40B4-BE49-F238E27FC236}">
                    <a16:creationId xmlns:a16="http://schemas.microsoft.com/office/drawing/2014/main" id="{EDA08245-87AC-F0A1-45AC-BA07062219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76034" y="3860285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8" name="直線矢印コネクタ 117">
                <a:extLst>
                  <a:ext uri="{FF2B5EF4-FFF2-40B4-BE49-F238E27FC236}">
                    <a16:creationId xmlns:a16="http://schemas.microsoft.com/office/drawing/2014/main" id="{F0E76ABF-1A91-61CF-7D58-47B64DB269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25450" y="2781245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669D5308-F0AB-F9CD-C29F-82195E7BCBDA}"/>
                </a:ext>
              </a:extLst>
            </p:cNvPr>
            <p:cNvSpPr/>
            <p:nvPr/>
          </p:nvSpPr>
          <p:spPr bwMode="auto">
            <a:xfrm>
              <a:off x="9408368" y="1674799"/>
              <a:ext cx="971256" cy="1891433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5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</p:grp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4BFB6216-2802-11ED-8BF0-DED6EB7EA9B9}"/>
              </a:ext>
            </a:extLst>
          </p:cNvPr>
          <p:cNvSpPr txBox="1"/>
          <p:nvPr/>
        </p:nvSpPr>
        <p:spPr>
          <a:xfrm>
            <a:off x="6096000" y="3881442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The Application ID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facilitates the transmission of traffic associated with SCSIDs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within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specified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period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124323D-926D-8236-EE32-FC0BC5D0AC09}"/>
              </a:ext>
            </a:extLst>
          </p:cNvPr>
          <p:cNvGrpSpPr/>
          <p:nvPr/>
        </p:nvGrpSpPr>
        <p:grpSpPr>
          <a:xfrm>
            <a:off x="6176719" y="4505097"/>
            <a:ext cx="4920871" cy="1639733"/>
            <a:chOff x="6176719" y="4345751"/>
            <a:chExt cx="4920871" cy="1768010"/>
          </a:xfrm>
        </p:grpSpPr>
        <p:cxnSp>
          <p:nvCxnSpPr>
            <p:cNvPr id="199" name="直線コネクタ 198">
              <a:extLst>
                <a:ext uri="{FF2B5EF4-FFF2-40B4-BE49-F238E27FC236}">
                  <a16:creationId xmlns:a16="http://schemas.microsoft.com/office/drawing/2014/main" id="{E1065E11-1C9A-40B9-E48D-4BA939D32E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09071" y="4390614"/>
              <a:ext cx="9466" cy="171948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0" name="テキスト ボックス 199">
              <a:extLst>
                <a:ext uri="{FF2B5EF4-FFF2-40B4-BE49-F238E27FC236}">
                  <a16:creationId xmlns:a16="http://schemas.microsoft.com/office/drawing/2014/main" id="{B6D7520E-D8A3-6F35-5080-6C0F31F5924F}"/>
                </a:ext>
              </a:extLst>
            </p:cNvPr>
            <p:cNvSpPr txBox="1"/>
            <p:nvPr/>
          </p:nvSpPr>
          <p:spPr>
            <a:xfrm>
              <a:off x="6205597" y="4754938"/>
              <a:ext cx="298795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AGV #1</a:t>
              </a: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AGV #2 ...				</a:t>
              </a: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1" lang="en-US" altLang="ja-JP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AGV #N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01" name="正方形/長方形 200">
              <a:extLst>
                <a:ext uri="{FF2B5EF4-FFF2-40B4-BE49-F238E27FC236}">
                  <a16:creationId xmlns:a16="http://schemas.microsoft.com/office/drawing/2014/main" id="{B24E5BB1-4AE5-B86A-AE32-A43272C2E9F4}"/>
                </a:ext>
              </a:extLst>
            </p:cNvPr>
            <p:cNvSpPr/>
            <p:nvPr/>
          </p:nvSpPr>
          <p:spPr bwMode="auto">
            <a:xfrm>
              <a:off x="7669502" y="4848082"/>
              <a:ext cx="168037" cy="2596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02" name="正方形/長方形 201">
              <a:extLst>
                <a:ext uri="{FF2B5EF4-FFF2-40B4-BE49-F238E27FC236}">
                  <a16:creationId xmlns:a16="http://schemas.microsoft.com/office/drawing/2014/main" id="{C76679F6-D61F-F19E-DBDB-CBDA5C2EC5DA}"/>
                </a:ext>
              </a:extLst>
            </p:cNvPr>
            <p:cNvSpPr/>
            <p:nvPr/>
          </p:nvSpPr>
          <p:spPr bwMode="auto">
            <a:xfrm>
              <a:off x="8158885" y="5201219"/>
              <a:ext cx="168037" cy="2596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sp>
          <p:nvSpPr>
            <p:cNvPr id="203" name="正方形/長方形 202">
              <a:extLst>
                <a:ext uri="{FF2B5EF4-FFF2-40B4-BE49-F238E27FC236}">
                  <a16:creationId xmlns:a16="http://schemas.microsoft.com/office/drawing/2014/main" id="{71F657AC-636A-7D76-D152-0BB3FD576DDA}"/>
                </a:ext>
              </a:extLst>
            </p:cNvPr>
            <p:cNvSpPr/>
            <p:nvPr/>
          </p:nvSpPr>
          <p:spPr bwMode="auto">
            <a:xfrm>
              <a:off x="9188588" y="5557111"/>
              <a:ext cx="168037" cy="25965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FA464DA2-C480-8C60-6F9D-081FBE20D6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27296" y="4394277"/>
              <a:ext cx="9466" cy="171948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テキスト ボックス 204">
              <a:extLst>
                <a:ext uri="{FF2B5EF4-FFF2-40B4-BE49-F238E27FC236}">
                  <a16:creationId xmlns:a16="http://schemas.microsoft.com/office/drawing/2014/main" id="{F2991A76-7089-3500-4DD4-AA6CCD3434DE}"/>
                </a:ext>
              </a:extLst>
            </p:cNvPr>
            <p:cNvSpPr txBox="1"/>
            <p:nvPr/>
          </p:nvSpPr>
          <p:spPr>
            <a:xfrm>
              <a:off x="8460093" y="4650181"/>
              <a:ext cx="90818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...</a:t>
              </a:r>
              <a:endPara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cxnSp>
          <p:nvCxnSpPr>
            <p:cNvPr id="206" name="直線矢印コネクタ 205">
              <a:extLst>
                <a:ext uri="{FF2B5EF4-FFF2-40B4-BE49-F238E27FC236}">
                  <a16:creationId xmlns:a16="http://schemas.microsoft.com/office/drawing/2014/main" id="{2CD81477-E44C-4DAF-3310-B2BC79AC1F7E}"/>
                </a:ext>
              </a:extLst>
            </p:cNvPr>
            <p:cNvCxnSpPr>
              <a:cxnSpLocks/>
              <a:stCxn id="201" idx="3"/>
            </p:cNvCxnSpPr>
            <p:nvPr/>
          </p:nvCxnSpPr>
          <p:spPr bwMode="auto">
            <a:xfrm flipV="1">
              <a:off x="7837539" y="4740424"/>
              <a:ext cx="0" cy="2374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7" name="直線矢印コネクタ 206">
              <a:extLst>
                <a:ext uri="{FF2B5EF4-FFF2-40B4-BE49-F238E27FC236}">
                  <a16:creationId xmlns:a16="http://schemas.microsoft.com/office/drawing/2014/main" id="{CBD18D29-EC5E-C03E-8730-FBD8D83D9E89}"/>
                </a:ext>
              </a:extLst>
            </p:cNvPr>
            <p:cNvCxnSpPr>
              <a:cxnSpLocks/>
              <a:stCxn id="202" idx="3"/>
            </p:cNvCxnSpPr>
            <p:nvPr/>
          </p:nvCxnSpPr>
          <p:spPr bwMode="auto">
            <a:xfrm flipV="1">
              <a:off x="8326922" y="4740424"/>
              <a:ext cx="0" cy="590623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8" name="直線矢印コネクタ 207">
              <a:extLst>
                <a:ext uri="{FF2B5EF4-FFF2-40B4-BE49-F238E27FC236}">
                  <a16:creationId xmlns:a16="http://schemas.microsoft.com/office/drawing/2014/main" id="{C1665C32-756C-CBEE-F9F0-6AFFCF439C86}"/>
                </a:ext>
              </a:extLst>
            </p:cNvPr>
            <p:cNvCxnSpPr>
              <a:cxnSpLocks/>
              <a:stCxn id="203" idx="3"/>
            </p:cNvCxnSpPr>
            <p:nvPr/>
          </p:nvCxnSpPr>
          <p:spPr bwMode="auto">
            <a:xfrm flipV="1">
              <a:off x="9356625" y="4740424"/>
              <a:ext cx="0" cy="94651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9" name="テキスト ボックス 208">
              <a:extLst>
                <a:ext uri="{FF2B5EF4-FFF2-40B4-BE49-F238E27FC236}">
                  <a16:creationId xmlns:a16="http://schemas.microsoft.com/office/drawing/2014/main" id="{208E6A97-A782-0B59-F3CF-E0C9D4311D72}"/>
                </a:ext>
              </a:extLst>
            </p:cNvPr>
            <p:cNvSpPr txBox="1"/>
            <p:nvPr/>
          </p:nvSpPr>
          <p:spPr>
            <a:xfrm>
              <a:off x="6249774" y="4345751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AP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grpSp>
          <p:nvGrpSpPr>
            <p:cNvPr id="210" name="グループ化 209">
              <a:extLst>
                <a:ext uri="{FF2B5EF4-FFF2-40B4-BE49-F238E27FC236}">
                  <a16:creationId xmlns:a16="http://schemas.microsoft.com/office/drawing/2014/main" id="{8465BCEC-1301-2B22-1B2A-2860EFF5B20F}"/>
                </a:ext>
              </a:extLst>
            </p:cNvPr>
            <p:cNvGrpSpPr/>
            <p:nvPr/>
          </p:nvGrpSpPr>
          <p:grpSpPr>
            <a:xfrm>
              <a:off x="6277605" y="4743172"/>
              <a:ext cx="4819985" cy="1079040"/>
              <a:chOff x="5825450" y="2781245"/>
              <a:chExt cx="6027248" cy="1079040"/>
            </a:xfrm>
          </p:grpSpPr>
          <p:cxnSp>
            <p:nvCxnSpPr>
              <p:cNvPr id="211" name="直線矢印コネクタ 210">
                <a:extLst>
                  <a:ext uri="{FF2B5EF4-FFF2-40B4-BE49-F238E27FC236}">
                    <a16:creationId xmlns:a16="http://schemas.microsoft.com/office/drawing/2014/main" id="{5C550416-6055-05A7-BEC6-AA9CD0C767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76034" y="3146155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2" name="直線矢印コネクタ 211">
                <a:extLst>
                  <a:ext uri="{FF2B5EF4-FFF2-40B4-BE49-F238E27FC236}">
                    <a16:creationId xmlns:a16="http://schemas.microsoft.com/office/drawing/2014/main" id="{009602B2-0558-0CEC-35E8-E295BFED62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76034" y="3503220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3" name="直線矢印コネクタ 212">
                <a:extLst>
                  <a:ext uri="{FF2B5EF4-FFF2-40B4-BE49-F238E27FC236}">
                    <a16:creationId xmlns:a16="http://schemas.microsoft.com/office/drawing/2014/main" id="{E148DA14-0313-0FEA-064D-1E25DC4ED7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76034" y="3860285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4" name="直線矢印コネクタ 213">
                <a:extLst>
                  <a:ext uri="{FF2B5EF4-FFF2-40B4-BE49-F238E27FC236}">
                    <a16:creationId xmlns:a16="http://schemas.microsoft.com/office/drawing/2014/main" id="{27E35C5F-4064-5CA1-4FC4-5E442AF357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825450" y="2781245"/>
                <a:ext cx="5976664" cy="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20" name="正方形/長方形 319">
              <a:extLst>
                <a:ext uri="{FF2B5EF4-FFF2-40B4-BE49-F238E27FC236}">
                  <a16:creationId xmlns:a16="http://schemas.microsoft.com/office/drawing/2014/main" id="{819727E7-0594-FF51-5660-FDF8927AA336}"/>
                </a:ext>
              </a:extLst>
            </p:cNvPr>
            <p:cNvSpPr/>
            <p:nvPr/>
          </p:nvSpPr>
          <p:spPr bwMode="auto">
            <a:xfrm>
              <a:off x="6176719" y="4777295"/>
              <a:ext cx="1056382" cy="1041765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  <p:cxnSp>
          <p:nvCxnSpPr>
            <p:cNvPr id="323" name="直線矢印コネクタ 322">
              <a:extLst>
                <a:ext uri="{FF2B5EF4-FFF2-40B4-BE49-F238E27FC236}">
                  <a16:creationId xmlns:a16="http://schemas.microsoft.com/office/drawing/2014/main" id="{4CD82559-00CF-61AC-DD48-A3F2A8DBDA91}"/>
                </a:ext>
              </a:extLst>
            </p:cNvPr>
            <p:cNvCxnSpPr/>
            <p:nvPr/>
          </p:nvCxnSpPr>
          <p:spPr bwMode="auto">
            <a:xfrm>
              <a:off x="7583778" y="4504728"/>
              <a:ext cx="1977986" cy="0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AA703F05-4E41-A5A2-91A8-D209E279FC59}"/>
              </a:ext>
            </a:extLst>
          </p:cNvPr>
          <p:cNvSpPr txBox="1"/>
          <p:nvPr/>
        </p:nvSpPr>
        <p:spPr>
          <a:xfrm>
            <a:off x="1132085" y="617639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Appendix: Possible Use-case </a:t>
            </a:r>
            <a:endParaRPr kumimoji="1" lang="ja-JP" alt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B86F1AF6-A402-A979-74D6-2BF09288CEAF}"/>
              </a:ext>
            </a:extLst>
          </p:cNvPr>
          <p:cNvSpPr/>
          <p:nvPr/>
        </p:nvSpPr>
        <p:spPr bwMode="auto">
          <a:xfrm>
            <a:off x="7184870" y="3391406"/>
            <a:ext cx="484632" cy="402344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4A0F74-4BED-630C-8CD2-EE393B3BEFB9}"/>
              </a:ext>
            </a:extLst>
          </p:cNvPr>
          <p:cNvSpPr txBox="1"/>
          <p:nvPr/>
        </p:nvSpPr>
        <p:spPr>
          <a:xfrm>
            <a:off x="7641117" y="3456021"/>
            <a:ext cx="4038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i="1" dirty="0">
                <a:solidFill>
                  <a:srgbClr val="000000"/>
                </a:solidFill>
              </a:rPr>
              <a:t>In order to the route plan accurately calculated ...</a:t>
            </a:r>
            <a:endParaRPr kumimoji="1" lang="ja-JP" alt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3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F011082-BA73-1562-2D29-280230AA0D9C}"/>
              </a:ext>
            </a:extLst>
          </p:cNvPr>
          <p:cNvGrpSpPr/>
          <p:nvPr/>
        </p:nvGrpSpPr>
        <p:grpSpPr>
          <a:xfrm>
            <a:off x="4501158" y="1998365"/>
            <a:ext cx="7726313" cy="4499793"/>
            <a:chOff x="4501158" y="1998365"/>
            <a:chExt cx="7726313" cy="4499793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7C2B54-499D-F9B5-1B9D-E15398BD0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1158" y="1998365"/>
              <a:ext cx="7726313" cy="4298400"/>
            </a:xfrm>
            <a:prstGeom prst="rect">
              <a:avLst/>
            </a:prstGeom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4F85980-0A65-DB9F-2F13-7160735D501F}"/>
                </a:ext>
              </a:extLst>
            </p:cNvPr>
            <p:cNvGrpSpPr/>
            <p:nvPr/>
          </p:nvGrpSpPr>
          <p:grpSpPr>
            <a:xfrm>
              <a:off x="8649297" y="4484527"/>
              <a:ext cx="3203202" cy="1973934"/>
              <a:chOff x="8595837" y="4490811"/>
              <a:chExt cx="3203202" cy="1973934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03B3C18D-E0B9-49FF-A358-C51C44094C53}"/>
                  </a:ext>
                </a:extLst>
              </p:cNvPr>
              <p:cNvSpPr/>
              <p:nvPr/>
            </p:nvSpPr>
            <p:spPr bwMode="auto">
              <a:xfrm>
                <a:off x="8616280" y="4509121"/>
                <a:ext cx="3168352" cy="1955624"/>
              </a:xfrm>
              <a:prstGeom prst="rect">
                <a:avLst/>
              </a:prstGeom>
              <a:noFill/>
              <a:ln w="57150" cap="flat" cmpd="sng" algn="ctr">
                <a:solidFill>
                  <a:schemeClr val="tx1">
                    <a:alpha val="56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BB2E170-B153-7AE3-222C-B0FE59FD2CB1}"/>
                  </a:ext>
                </a:extLst>
              </p:cNvPr>
              <p:cNvSpPr txBox="1"/>
              <p:nvPr/>
            </p:nvSpPr>
            <p:spPr>
              <a:xfrm>
                <a:off x="8595837" y="4490811"/>
                <a:ext cx="3203202" cy="338554"/>
              </a:xfrm>
              <a:prstGeom prst="rect">
                <a:avLst/>
              </a:prstGeom>
              <a:solidFill>
                <a:schemeClr val="tx1">
                  <a:alpha val="82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kumimoji="1" lang="en-US" altLang="ja-JP" sz="16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MS Gothic"/>
                    <a:cs typeface="+mn-cs"/>
                  </a:rPr>
                  <a:t>11-24/1355r1</a:t>
                </a:r>
                <a:endParaRPr lang="ja-JP" altLang="en-US" sz="2000" b="1" dirty="0"/>
              </a:p>
            </p:txBody>
          </p: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691A9122-0FB3-3148-788F-6DC2223E8E16}"/>
                </a:ext>
              </a:extLst>
            </p:cNvPr>
            <p:cNvSpPr txBox="1"/>
            <p:nvPr/>
          </p:nvSpPr>
          <p:spPr>
            <a:xfrm>
              <a:off x="7147784" y="6114865"/>
              <a:ext cx="15219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800" dirty="0">
                  <a:solidFill>
                    <a:schemeClr val="tx1"/>
                  </a:solidFill>
                  <a:latin typeface="+mj-lt"/>
                  <a:ea typeface="+mn-ea"/>
                </a:rPr>
                <a:t>Example</a:t>
              </a:r>
              <a:endParaRPr kumimoji="1" lang="ja-JP" altLang="en-US" sz="1800" dirty="0">
                <a:solidFill>
                  <a:schemeClr val="tx1"/>
                </a:solidFill>
                <a:latin typeface="+mj-lt"/>
                <a:ea typeface="+mn-ea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6DABAC3-48B0-9D5E-D028-7CA49F6ADF21}"/>
                </a:ext>
              </a:extLst>
            </p:cNvPr>
            <p:cNvSpPr txBox="1"/>
            <p:nvPr/>
          </p:nvSpPr>
          <p:spPr>
            <a:xfrm>
              <a:off x="10478991" y="2759680"/>
              <a:ext cx="17484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i="1" dirty="0">
                  <a:solidFill>
                    <a:srgbClr val="00B050"/>
                  </a:solidFill>
                  <a:latin typeface="+mj-lt"/>
                </a:rPr>
                <a:t>Virtual meetings</a:t>
              </a:r>
              <a:r>
                <a:rPr lang="ja-JP" altLang="en-US" sz="1600" i="1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altLang="ja-JP" sz="1600" i="1" dirty="0">
                  <a:solidFill>
                    <a:srgbClr val="00B050"/>
                  </a:solidFill>
                  <a:latin typeface="+mj-lt"/>
                </a:rPr>
                <a:t>with avatars</a:t>
              </a:r>
              <a:endParaRPr lang="ja-JP" altLang="en-US" sz="1600" i="1" dirty="0">
                <a:solidFill>
                  <a:srgbClr val="00B050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7ED93E7-331B-4D9B-8017-67730FFA4D80}"/>
                </a:ext>
              </a:extLst>
            </p:cNvPr>
            <p:cNvSpPr txBox="1"/>
            <p:nvPr/>
          </p:nvSpPr>
          <p:spPr>
            <a:xfrm>
              <a:off x="8548499" y="6036493"/>
              <a:ext cx="14236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i="1" dirty="0">
                  <a:solidFill>
                    <a:schemeClr val="tx1"/>
                  </a:solidFill>
                  <a:latin typeface="+mj-lt"/>
                </a:rPr>
                <a:t>At DL</a:t>
              </a:r>
              <a:endParaRPr lang="ja-JP" altLang="en-US" b="1" i="1" dirty="0"/>
            </a:p>
          </p:txBody>
        </p:sp>
      </p:grp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B3165115-9078-433B-A278-1F5ED971F63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>
                <a:latin typeface="+mj-lt"/>
              </a:rPr>
              <a:t>Takuhiro Sato, Sharp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altLang="ja-JP" dirty="0"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76060" y="1709223"/>
            <a:ext cx="7887000" cy="3286506"/>
          </a:xfrm>
          <a:ln/>
        </p:spPr>
        <p:txBody>
          <a:bodyPr/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0" dirty="0">
                <a:solidFill>
                  <a:schemeClr val="tx1"/>
                </a:solidFill>
                <a:latin typeface="+mj-lt"/>
              </a:rPr>
              <a:t>Our previous contribution (11-24/1355r1) proposed using the Application ID to group multiple SCSIDs, facilitating efficient traffic transmission for the same application and meeting requirements like video and audio synchronization (e.g., lip-sync) in VR applications [1].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300" b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The 11be defines R-TWT and SCS, where SCS streams are managed by SCSIDs and established between non-AP STAs and an AP. QoS requirements, including delay bound, are configured via the QoS Characteristics Element from the STA side.</a:t>
            </a:r>
            <a:endParaRPr lang="en-US" altLang="ja-JP" sz="2000" b="0" dirty="0">
              <a:solidFill>
                <a:schemeClr val="tx1"/>
              </a:solidFill>
              <a:latin typeface="+mj-lt"/>
            </a:endParaRP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sz="18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2654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4DBD90D4-3BBC-C46F-2884-F5A480DC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0" y="1709223"/>
            <a:ext cx="10800000" cy="3286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ja-JP" sz="2000" b="0" kern="0" dirty="0">
                <a:solidFill>
                  <a:schemeClr val="tx1"/>
                </a:solidFill>
                <a:latin typeface="+mj-lt"/>
              </a:rPr>
              <a:t>The current SCS cannot fully address specific VR application requirements, such as video and audio synchronization (e.g., lip-sync).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源ノ角ゴシック JP Regular" panose="020B0500000000000000" pitchFamily="34" charset="-128"/>
              <a:cs typeface="+mn-cs"/>
            </a:endParaRPr>
          </a:p>
          <a:p>
            <a:pPr marL="341313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0" kern="0" dirty="0">
                <a:solidFill>
                  <a:schemeClr val="tx1"/>
                </a:solidFill>
                <a:latin typeface="+mj-lt"/>
              </a:rPr>
              <a:t>QoS is configured using parametric settings (e.g., QoS Characteristics element) but managed through TID values (0–7), limiting differentiation and prioritization of traffic flows [2].</a:t>
            </a:r>
            <a:endParaRPr lang="en-US" altLang="ja-JP" sz="2000" dirty="0">
              <a:solidFill>
                <a:schemeClr val="tx1"/>
              </a:solidFill>
              <a:latin typeface="+mj-lt"/>
            </a:endParaRP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100" b="0" kern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defRPr/>
            </a:pPr>
            <a:r>
              <a:rPr lang="en-US" altLang="ja-JP" sz="2000" b="0" kern="0" dirty="0">
                <a:solidFill>
                  <a:schemeClr val="tx1"/>
                </a:solidFill>
                <a:latin typeface="+mj-lt"/>
              </a:rPr>
              <a:t>When multiple SCS streams are assigned the same TID, before the traffic from the VR application (e.g., SCSID#1 and SCSID#2) is fully transmitted, traffic from other applications (e.g., SCSID#N) may intervene, leading to issues such as out-of-sync video and audio.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9B3EB5E-FCD3-CAF1-7C02-21E86DA4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>
                <a:ea typeface="源ノ角ゴシック JP Regular" panose="020B0500000000000000" pitchFamily="34" charset="-128"/>
              </a:rPr>
              <a:t>Recap: Issue</a:t>
            </a:r>
            <a:endParaRPr kumimoji="1" lang="ja-JP" altLang="en-US" sz="2800" dirty="0">
              <a:ea typeface="源ノ角ゴシック JP Regular" panose="020B0500000000000000" pitchFamily="34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5E739A-A183-E20A-2221-F30AF748D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Slide </a:t>
            </a:r>
            <a:fld id="{440F5867-744E-4AA6-B0ED-4C44D2DFBB7B}" type="slidenum">
              <a:rPr lang="en-GB" smtClean="0">
                <a:latin typeface="+mj-lt"/>
              </a:rPr>
              <a:pPr/>
              <a:t>3</a:t>
            </a:fld>
            <a:endParaRPr lang="en-GB" dirty="0">
              <a:latin typeface="+mj-lt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ECE930-AACC-C5D1-8315-E3CB27428E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Takuhiro Sato, Sharp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C19AA4D-F4AD-F7F4-8399-478B40F463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dirty="0">
              <a:latin typeface="+mj-lt"/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AEEC8C49-21D4-C90B-7B7F-72A4A612DAF2}"/>
              </a:ext>
            </a:extLst>
          </p:cNvPr>
          <p:cNvSpPr/>
          <p:nvPr/>
        </p:nvSpPr>
        <p:spPr bwMode="auto">
          <a:xfrm>
            <a:off x="1210269" y="5061637"/>
            <a:ext cx="1756120" cy="1137414"/>
          </a:xfrm>
          <a:prstGeom prst="wedgeRectCallout">
            <a:avLst>
              <a:gd name="adj1" fmla="val 68667"/>
              <a:gd name="adj2" fmla="val 3355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A0CB483-30B9-143A-002D-C885F3344D3C}"/>
              </a:ext>
            </a:extLst>
          </p:cNvPr>
          <p:cNvSpPr txBox="1"/>
          <p:nvPr/>
        </p:nvSpPr>
        <p:spPr>
          <a:xfrm>
            <a:off x="1210269" y="5803112"/>
            <a:ext cx="1756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100" dirty="0">
                <a:solidFill>
                  <a:srgbClr val="000000"/>
                </a:solidFill>
                <a:latin typeface="+mj-lt"/>
                <a:ea typeface="+mn-ea"/>
              </a:rPr>
              <a:t>VR App with</a:t>
            </a:r>
            <a:br>
              <a:rPr kumimoji="1" lang="en-US" altLang="ja-JP" sz="1100" dirty="0">
                <a:solidFill>
                  <a:srgbClr val="000000"/>
                </a:solidFill>
                <a:latin typeface="+mj-lt"/>
                <a:ea typeface="+mn-ea"/>
              </a:rPr>
            </a:br>
            <a:r>
              <a:rPr kumimoji="1" lang="en-US" altLang="ja-JP" sz="1100" dirty="0">
                <a:solidFill>
                  <a:srgbClr val="000000"/>
                </a:solidFill>
                <a:latin typeface="+mj-lt"/>
                <a:ea typeface="+mn-ea"/>
              </a:rPr>
              <a:t>application requirements </a:t>
            </a:r>
            <a:endParaRPr kumimoji="1" lang="ja-JP" altLang="en-US" sz="1100" dirty="0">
              <a:solidFill>
                <a:srgbClr val="000000"/>
              </a:solidFill>
              <a:latin typeface="+mj-lt"/>
              <a:ea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BF6F7F0-5D8C-5CBA-7C6A-CFC389E92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72" y="5165665"/>
            <a:ext cx="1507561" cy="664951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3326493A-A6C6-9B02-0E40-53EE54AC0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129" y="4148187"/>
            <a:ext cx="7839255" cy="24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B3EB5E-FCD3-CAF1-7C02-21E86DA4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1"/>
            <a:ext cx="12191999" cy="1065213"/>
          </a:xfrm>
        </p:spPr>
        <p:txBody>
          <a:bodyPr/>
          <a:lstStyle/>
          <a:p>
            <a:r>
              <a:rPr kumimoji="1" lang="en-US" altLang="ja-JP" sz="2800" dirty="0"/>
              <a:t>Recap: Scheduling across Multiple SCS Streams by Application ID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29582-31B6-0C1D-CE5D-C82A7527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09223"/>
            <a:ext cx="10800000" cy="1403462"/>
          </a:xfrm>
        </p:spPr>
        <p:txBody>
          <a:bodyPr/>
          <a:lstStyle/>
          <a:p>
            <a:pPr marL="0" indent="0">
              <a:defRPr/>
            </a:pPr>
            <a:r>
              <a:rPr lang="en-US" altLang="ja-JP" sz="2000" b="0" dirty="0">
                <a:latin typeface="+mj-lt"/>
                <a:ea typeface="源ノ角ゴシック JP Regular" panose="020B0500000000000000" pitchFamily="34" charset="-128"/>
              </a:rPr>
              <a:t>The Application ID, included in the SCS Request frame, allows the AP to group and manage multiple SCSIDs (e.g., SCSID#1 and SCSID#2). It facilitates efficient traffic scheduling and supports requirements like video and audio synchronization (e.g., lip-sync) in VR applications.</a:t>
            </a:r>
            <a:endParaRPr lang="en-US" altLang="ja-JP" sz="2000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5E739A-A183-E20A-2221-F30AF748D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Slide </a:t>
            </a:r>
            <a:fld id="{440F5867-744E-4AA6-B0ED-4C44D2DFBB7B}" type="slidenum">
              <a:rPr lang="en-GB" smtClean="0">
                <a:latin typeface="+mj-lt"/>
              </a:rPr>
              <a:pPr/>
              <a:t>4</a:t>
            </a:fld>
            <a:endParaRPr lang="en-GB" dirty="0">
              <a:latin typeface="+mj-lt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ECE930-AACC-C5D1-8315-E3CB27428E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Takuhiro Sato, Sharp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C19AA4D-F4AD-F7F4-8399-478B40F463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dirty="0">
              <a:latin typeface="+mj-lt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4B36515-11B3-4269-4DC5-F3E7C833E7F1}"/>
              </a:ext>
            </a:extLst>
          </p:cNvPr>
          <p:cNvGrpSpPr/>
          <p:nvPr/>
        </p:nvGrpSpPr>
        <p:grpSpPr>
          <a:xfrm>
            <a:off x="1343472" y="4855859"/>
            <a:ext cx="2076258" cy="1301829"/>
            <a:chOff x="1343472" y="4994740"/>
            <a:chExt cx="2076258" cy="1301829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75F8BFF4-FCD2-E2DC-5755-8DEAB96ACE15}"/>
                </a:ext>
              </a:extLst>
            </p:cNvPr>
            <p:cNvGrpSpPr/>
            <p:nvPr/>
          </p:nvGrpSpPr>
          <p:grpSpPr>
            <a:xfrm>
              <a:off x="1343472" y="4994740"/>
              <a:ext cx="1858471" cy="1173690"/>
              <a:chOff x="1420217" y="4666391"/>
              <a:chExt cx="2200532" cy="1389713"/>
            </a:xfrm>
          </p:grpSpPr>
          <p:sp>
            <p:nvSpPr>
              <p:cNvPr id="12" name="吹き出し: 四角形 11">
                <a:extLst>
                  <a:ext uri="{FF2B5EF4-FFF2-40B4-BE49-F238E27FC236}">
                    <a16:creationId xmlns:a16="http://schemas.microsoft.com/office/drawing/2014/main" id="{A7ABEE70-4EE0-1152-2C23-5B917E98CB46}"/>
                  </a:ext>
                </a:extLst>
              </p:cNvPr>
              <p:cNvSpPr/>
              <p:nvPr/>
            </p:nvSpPr>
            <p:spPr bwMode="auto">
              <a:xfrm>
                <a:off x="1542178" y="4666391"/>
                <a:ext cx="2038280" cy="1296144"/>
              </a:xfrm>
              <a:prstGeom prst="wedgeRectCallout">
                <a:avLst>
                  <a:gd name="adj1" fmla="val 68667"/>
                  <a:gd name="adj2" fmla="val 33557"/>
                </a:avLst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EB329AAD-96A8-B8AF-7E91-1C83B07DD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0217" y="4890713"/>
                <a:ext cx="2200532" cy="1165391"/>
              </a:xfrm>
              <a:prstGeom prst="rect">
                <a:avLst/>
              </a:prstGeom>
            </p:spPr>
          </p:pic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6767BFB-ACFE-C3DD-5CAF-EC3455E355B2}"/>
                </a:ext>
              </a:extLst>
            </p:cNvPr>
            <p:cNvSpPr txBox="1"/>
            <p:nvPr/>
          </p:nvSpPr>
          <p:spPr>
            <a:xfrm>
              <a:off x="1343472" y="6034959"/>
              <a:ext cx="207625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100" b="1" dirty="0">
                  <a:solidFill>
                    <a:srgbClr val="000000"/>
                  </a:solidFill>
                  <a:latin typeface="+mj-lt"/>
                  <a:ea typeface="+mn-ea"/>
                </a:rPr>
                <a:t>with application requirements </a:t>
              </a:r>
              <a:endParaRPr kumimoji="1" lang="ja-JP" altLang="en-US" sz="1100" b="1" dirty="0">
                <a:solidFill>
                  <a:srgbClr val="000000"/>
                </a:solidFill>
                <a:latin typeface="+mj-lt"/>
                <a:ea typeface="+mn-ea"/>
              </a:endParaRP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0EAA8125-F3C4-AA16-1B42-276664A2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63" y="2903078"/>
            <a:ext cx="6891913" cy="36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B3EB5E-FCD3-CAF1-7C02-21E86DA4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01" y="685801"/>
            <a:ext cx="10582199" cy="1065213"/>
          </a:xfrm>
        </p:spPr>
        <p:txBody>
          <a:bodyPr/>
          <a:lstStyle/>
          <a:p>
            <a:r>
              <a:rPr lang="en-US" altLang="ja-JP" sz="2800" dirty="0"/>
              <a:t>Signaling for Application ID</a:t>
            </a:r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5E739A-A183-E20A-2221-F30AF748D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Slide </a:t>
            </a:r>
            <a:fld id="{440F5867-744E-4AA6-B0ED-4C44D2DFBB7B}" type="slidenum">
              <a:rPr lang="en-GB" smtClean="0">
                <a:latin typeface="+mj-lt"/>
              </a:rPr>
              <a:pPr/>
              <a:t>5</a:t>
            </a:fld>
            <a:endParaRPr lang="en-GB" dirty="0">
              <a:latin typeface="+mj-lt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ECE930-AACC-C5D1-8315-E3CB27428E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Takuhiro Sato, Sharp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C19AA4D-F4AD-F7F4-8399-478B40F463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dirty="0">
              <a:latin typeface="+mj-lt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97981E4-B5C8-6517-2778-4725FB72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532" y="1754294"/>
            <a:ext cx="4269138" cy="68306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D59A0E-F739-8A75-6E34-8CC0A0DB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09223"/>
            <a:ext cx="4174283" cy="4462976"/>
          </a:xfrm>
        </p:spPr>
        <p:txBody>
          <a:bodyPr/>
          <a:lstStyle/>
          <a:p>
            <a:pPr marL="0" indent="0">
              <a:defRPr/>
            </a:pPr>
            <a:r>
              <a:rPr lang="en-US" altLang="ja-JP" sz="2000" b="0" dirty="0">
                <a:latin typeface="+mj-lt"/>
                <a:ea typeface="源ノ角ゴシック JP Regular" panose="020B0500000000000000" pitchFamily="34" charset="-128"/>
              </a:rPr>
              <a:t>In 11be, each SCS Descriptor element can include a QoS Characteristics element to describe the traffic characteristics and QoS expectations of the traffic flows identified by the SCSID field value in the SCS Descriptor element.</a:t>
            </a:r>
          </a:p>
          <a:p>
            <a:pPr marL="0" indent="0">
              <a:defRPr/>
            </a:pPr>
            <a:r>
              <a:rPr lang="en-US" altLang="ja-JP" sz="500" b="0" dirty="0">
                <a:latin typeface="+mj-lt"/>
                <a:ea typeface="源ノ角ゴシック JP Regular" panose="020B0500000000000000" pitchFamily="34" charset="-128"/>
              </a:rPr>
              <a:t>  </a:t>
            </a:r>
          </a:p>
          <a:p>
            <a:pPr marL="0" indent="0">
              <a:defRPr/>
            </a:pPr>
            <a:r>
              <a:rPr lang="en-US" altLang="ja-JP" sz="2000" b="0" dirty="0"/>
              <a:t>Our proposal introduces signaling to associate multiple SCS streams (e.g., SCSID#1 and SCSID#2) to the same application.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AD05AAA-840F-D03F-02F5-7427ECEA7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26" y="4003221"/>
            <a:ext cx="2917857" cy="1441313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CA8DDFF5-0B67-C65A-6178-EE7CA4CB2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328" y="5503848"/>
            <a:ext cx="3197230" cy="77596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0C90AC7-5BFF-9B25-284E-21F18C57A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817" y="2725323"/>
            <a:ext cx="3451748" cy="1304959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EE8D558-2288-C117-21C6-AED1CEBE9B32}"/>
              </a:ext>
            </a:extLst>
          </p:cNvPr>
          <p:cNvGrpSpPr/>
          <p:nvPr/>
        </p:nvGrpSpPr>
        <p:grpSpPr>
          <a:xfrm>
            <a:off x="5117803" y="2688066"/>
            <a:ext cx="3058105" cy="3607122"/>
            <a:chOff x="8580109" y="2989486"/>
            <a:chExt cx="2872699" cy="3388430"/>
          </a:xfrm>
        </p:grpSpPr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980CA18-0A83-EEFB-E063-DDB7ABD1E4AE}"/>
                </a:ext>
              </a:extLst>
            </p:cNvPr>
            <p:cNvSpPr/>
            <p:nvPr/>
          </p:nvSpPr>
          <p:spPr bwMode="auto">
            <a:xfrm>
              <a:off x="8580109" y="4224905"/>
              <a:ext cx="2872699" cy="2153011"/>
            </a:xfrm>
            <a:prstGeom prst="rect">
              <a:avLst/>
            </a:prstGeom>
            <a:solidFill>
              <a:srgbClr val="3F93D0">
                <a:alpha val="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79A04D18-C470-03A3-ABBC-8F35D5919A8B}"/>
                </a:ext>
              </a:extLst>
            </p:cNvPr>
            <p:cNvSpPr/>
            <p:nvPr/>
          </p:nvSpPr>
          <p:spPr bwMode="auto">
            <a:xfrm>
              <a:off x="10802405" y="2989486"/>
              <a:ext cx="324000" cy="1253619"/>
            </a:xfrm>
            <a:prstGeom prst="rect">
              <a:avLst/>
            </a:prstGeom>
            <a:solidFill>
              <a:srgbClr val="3F93D0">
                <a:alpha val="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18BAF2-A53E-D644-018D-E66677558A4E}"/>
              </a:ext>
            </a:extLst>
          </p:cNvPr>
          <p:cNvSpPr txBox="1"/>
          <p:nvPr/>
        </p:nvSpPr>
        <p:spPr>
          <a:xfrm>
            <a:off x="5475389" y="3666658"/>
            <a:ext cx="849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0070C0"/>
                </a:solidFill>
              </a:rPr>
              <a:t>SCSID#1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73DC382-120E-FDAA-1CF0-9179087CD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852" y="4003221"/>
            <a:ext cx="2917857" cy="144131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332FB188-981F-F4BD-BFB4-AD752B364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431" y="5503848"/>
            <a:ext cx="3197230" cy="77596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037EC90-8A20-5802-B747-0F7549DDB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907" y="2724389"/>
            <a:ext cx="3451748" cy="1304959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0758AEF-AAB1-58B3-2D65-FA8AFAB49412}"/>
              </a:ext>
            </a:extLst>
          </p:cNvPr>
          <p:cNvGrpSpPr/>
          <p:nvPr/>
        </p:nvGrpSpPr>
        <p:grpSpPr>
          <a:xfrm>
            <a:off x="8735875" y="2738633"/>
            <a:ext cx="3027554" cy="3556554"/>
            <a:chOff x="5267401" y="3036987"/>
            <a:chExt cx="2844000" cy="3340928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A1D12B2B-5219-F9A7-B88C-416ED8630135}"/>
                </a:ext>
              </a:extLst>
            </p:cNvPr>
            <p:cNvSpPr/>
            <p:nvPr/>
          </p:nvSpPr>
          <p:spPr bwMode="auto">
            <a:xfrm>
              <a:off x="5267401" y="4224905"/>
              <a:ext cx="2844000" cy="2153010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21B78C3-C7B6-A8BD-87E7-7D106EB4AA1D}"/>
                </a:ext>
              </a:extLst>
            </p:cNvPr>
            <p:cNvSpPr/>
            <p:nvPr/>
          </p:nvSpPr>
          <p:spPr bwMode="auto">
            <a:xfrm>
              <a:off x="7419997" y="3036987"/>
              <a:ext cx="324000" cy="1206118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FAEF621-AB72-3957-5277-C0251F6F1568}"/>
              </a:ext>
            </a:extLst>
          </p:cNvPr>
          <p:cNvSpPr txBox="1"/>
          <p:nvPr/>
        </p:nvSpPr>
        <p:spPr>
          <a:xfrm>
            <a:off x="9023574" y="3665724"/>
            <a:ext cx="83941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rgbClr val="FF0000"/>
                </a:solidFill>
              </a:rPr>
              <a:t>SCSID#2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F09B020-3F51-B438-E6C7-12BEC8188982}"/>
              </a:ext>
            </a:extLst>
          </p:cNvPr>
          <p:cNvSpPr txBox="1"/>
          <p:nvPr/>
        </p:nvSpPr>
        <p:spPr>
          <a:xfrm>
            <a:off x="5117802" y="2516285"/>
            <a:ext cx="3058105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b="1" kern="0" dirty="0">
                <a:solidFill>
                  <a:srgbClr val="3F93D0"/>
                </a:solidFill>
                <a:latin typeface="Times New Roman"/>
                <a:ea typeface="MS Gothic"/>
              </a:rPr>
              <a:t>Audio traffic stream</a:t>
            </a:r>
            <a:endParaRPr kumimoji="1" lang="ja-JP" altLang="en-US" sz="1800" b="1" kern="0" dirty="0">
              <a:solidFill>
                <a:srgbClr val="3F93D0"/>
              </a:solidFill>
              <a:latin typeface="Times New Roman"/>
              <a:ea typeface="MS Gothic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B4BE35A-F7F0-ACB2-3469-014AC1B44E2C}"/>
              </a:ext>
            </a:extLst>
          </p:cNvPr>
          <p:cNvSpPr txBox="1"/>
          <p:nvPr/>
        </p:nvSpPr>
        <p:spPr>
          <a:xfrm>
            <a:off x="8735875" y="2516285"/>
            <a:ext cx="3082786" cy="36933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Video traffic stream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5DF4F8-DB0A-A17F-41B1-DF7BAE7BDC5B}"/>
              </a:ext>
            </a:extLst>
          </p:cNvPr>
          <p:cNvSpPr txBox="1"/>
          <p:nvPr/>
        </p:nvSpPr>
        <p:spPr>
          <a:xfrm>
            <a:off x="11121997" y="2039414"/>
            <a:ext cx="827669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altLang="ja-JP" sz="5400" dirty="0">
                <a:solidFill>
                  <a:schemeClr val="tx2"/>
                </a:solidFill>
              </a:rPr>
              <a:t>...</a:t>
            </a:r>
            <a:endParaRPr lang="ja-JP" altLang="en-US" sz="5400" dirty="0">
              <a:solidFill>
                <a:schemeClr val="tx2"/>
              </a:solidFill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FFEEABC-0608-4986-F831-945FF903B576}"/>
              </a:ext>
            </a:extLst>
          </p:cNvPr>
          <p:cNvSpPr txBox="1"/>
          <p:nvPr/>
        </p:nvSpPr>
        <p:spPr>
          <a:xfrm>
            <a:off x="8005794" y="2039414"/>
            <a:ext cx="827669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altLang="ja-JP" sz="5400" dirty="0">
                <a:solidFill>
                  <a:schemeClr val="tx2"/>
                </a:solidFill>
              </a:rPr>
              <a:t>,</a:t>
            </a:r>
            <a:endParaRPr lang="ja-JP" altLang="en-US" sz="5400" dirty="0">
              <a:solidFill>
                <a:schemeClr val="tx2"/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1A3242E-9236-E97A-9E8B-595A04AE277A}"/>
              </a:ext>
            </a:extLst>
          </p:cNvPr>
          <p:cNvCxnSpPr>
            <a:cxnSpLocks/>
          </p:cNvCxnSpPr>
          <p:nvPr/>
        </p:nvCxnSpPr>
        <p:spPr bwMode="auto">
          <a:xfrm flipH="1">
            <a:off x="7680176" y="2060848"/>
            <a:ext cx="2016224" cy="677785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0070C0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A67D69D-33C3-89B8-EA73-C99AD7E28316}"/>
              </a:ext>
            </a:extLst>
          </p:cNvPr>
          <p:cNvCxnSpPr>
            <a:cxnSpLocks/>
            <a:endCxn id="69" idx="0"/>
          </p:cNvCxnSpPr>
          <p:nvPr/>
        </p:nvCxnSpPr>
        <p:spPr bwMode="auto">
          <a:xfrm>
            <a:off x="9984432" y="2060848"/>
            <a:ext cx="292836" cy="455437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</p:spPr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A6A0957-C4DD-06D4-1FB1-1F9CFFE7A901}"/>
              </a:ext>
            </a:extLst>
          </p:cNvPr>
          <p:cNvSpPr txBox="1"/>
          <p:nvPr/>
        </p:nvSpPr>
        <p:spPr>
          <a:xfrm>
            <a:off x="10293146" y="1684708"/>
            <a:ext cx="1575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Multiple SCS Descriptor elements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0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B3EB5E-FCD3-CAF1-7C02-21E86DA4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01" y="685801"/>
            <a:ext cx="10582199" cy="1065213"/>
          </a:xfrm>
        </p:spPr>
        <p:txBody>
          <a:bodyPr/>
          <a:lstStyle/>
          <a:p>
            <a:r>
              <a:rPr lang="en-US" altLang="ja-JP" sz="2800" dirty="0"/>
              <a:t>Signaling for Application ID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29582-31B6-0C1D-CE5D-C82A7527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09223"/>
            <a:ext cx="10800000" cy="1703146"/>
          </a:xfrm>
        </p:spPr>
        <p:txBody>
          <a:bodyPr/>
          <a:lstStyle/>
          <a:p>
            <a:pPr marL="0" indent="0">
              <a:defRPr/>
            </a:pPr>
            <a:r>
              <a:rPr lang="en-US" altLang="ja-JP" sz="2000" b="0" dirty="0">
                <a:latin typeface="+mj-lt"/>
                <a:ea typeface="源ノ角ゴシック JP Regular" panose="020B0500000000000000" pitchFamily="34" charset="-128"/>
              </a:rPr>
              <a:t>Define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源ノ角ゴシック JP Regular" panose="020B0500000000000000" pitchFamily="34" charset="-128"/>
                <a:cs typeface="+mn-cs"/>
              </a:rPr>
              <a:t>Application Descriptor element includes an Application ID field in the </a:t>
            </a:r>
            <a:r>
              <a:rPr kumimoji="1" lang="en-US" altLang="ja-JP" sz="2000" b="0" dirty="0">
                <a:solidFill>
                  <a:schemeClr val="tx1"/>
                </a:solidFill>
                <a:latin typeface="+mn-lt"/>
                <a:ea typeface="+mn-ea"/>
              </a:rPr>
              <a:t>Optional </a:t>
            </a:r>
            <a:r>
              <a:rPr kumimoji="1" lang="en-US" altLang="ja-JP" sz="2000" b="0" dirty="0" err="1">
                <a:solidFill>
                  <a:schemeClr val="tx1"/>
                </a:solidFill>
                <a:latin typeface="+mn-lt"/>
                <a:ea typeface="+mn-ea"/>
              </a:rPr>
              <a:t>subelement</a:t>
            </a:r>
            <a:r>
              <a:rPr kumimoji="1" lang="en-US" altLang="ja-JP" sz="2000" b="0" dirty="0">
                <a:solidFill>
                  <a:schemeClr val="tx1"/>
                </a:solidFill>
                <a:latin typeface="+mn-lt"/>
                <a:ea typeface="+mn-ea"/>
              </a:rPr>
              <a:t> IDs for SCS Descriptor element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源ノ角ゴシック JP Regular" panose="020B0500000000000000" pitchFamily="34" charset="-128"/>
              <a:cs typeface="+mn-cs"/>
            </a:endParaRPr>
          </a:p>
          <a:p>
            <a:pPr marL="341313" indent="-284163">
              <a:buFont typeface="Times New Roman" pitchFamily="16" charset="0"/>
              <a:buChar char="–"/>
              <a:tabLst>
                <a:tab pos="44926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源ノ角ゴシック JP Regular" panose="020B0500000000000000" pitchFamily="34" charset="-128"/>
                <a:cs typeface="+mn-cs"/>
              </a:rPr>
              <a:t>Application ID associates multiple streams (SCSIDs) with a single application.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5E739A-A183-E20A-2221-F30AF748DF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Slide </a:t>
            </a:r>
            <a:fld id="{440F5867-744E-4AA6-B0ED-4C44D2DFBB7B}" type="slidenum">
              <a:rPr lang="en-GB" smtClean="0">
                <a:latin typeface="+mj-lt"/>
              </a:rPr>
              <a:pPr/>
              <a:t>6</a:t>
            </a:fld>
            <a:endParaRPr lang="en-GB" dirty="0">
              <a:latin typeface="+mj-lt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ECE930-AACC-C5D1-8315-E3CB27428E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Takuhiro Sato, Sharp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C19AA4D-F4AD-F7F4-8399-478B40F4631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dirty="0">
              <a:latin typeface="+mj-lt"/>
            </a:endParaRPr>
          </a:p>
        </p:txBody>
      </p:sp>
      <p:graphicFrame>
        <p:nvGraphicFramePr>
          <p:cNvPr id="11" name="表 21">
            <a:extLst>
              <a:ext uri="{FF2B5EF4-FFF2-40B4-BE49-F238E27FC236}">
                <a16:creationId xmlns:a16="http://schemas.microsoft.com/office/drawing/2014/main" id="{9BF6DF20-C0F3-5CA1-2F7B-D50A0984F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36828"/>
              </p:ext>
            </p:extLst>
          </p:nvPr>
        </p:nvGraphicFramePr>
        <p:xfrm>
          <a:off x="6133323" y="3413391"/>
          <a:ext cx="5260751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515">
                  <a:extLst>
                    <a:ext uri="{9D8B030D-6E8A-4147-A177-3AD203B41FA5}">
                      <a16:colId xmlns:a16="http://schemas.microsoft.com/office/drawing/2014/main" val="2573075961"/>
                    </a:ext>
                  </a:extLst>
                </a:gridCol>
                <a:gridCol w="2158615">
                  <a:extLst>
                    <a:ext uri="{9D8B030D-6E8A-4147-A177-3AD203B41FA5}">
                      <a16:colId xmlns:a16="http://schemas.microsoft.com/office/drawing/2014/main" val="638217674"/>
                    </a:ext>
                  </a:extLst>
                </a:gridCol>
                <a:gridCol w="1528621">
                  <a:extLst>
                    <a:ext uri="{9D8B030D-6E8A-4147-A177-3AD203B41FA5}">
                      <a16:colId xmlns:a16="http://schemas.microsoft.com/office/drawing/2014/main" val="2891224914"/>
                    </a:ext>
                  </a:extLst>
                </a:gridCol>
              </a:tblGrid>
              <a:tr h="2232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1" dirty="0" err="1">
                          <a:latin typeface="+mn-lt"/>
                        </a:rPr>
                        <a:t>Subelement</a:t>
                      </a:r>
                      <a:r>
                        <a:rPr kumimoji="1" lang="en-US" altLang="ja-JP" sz="1600" b="1" dirty="0">
                          <a:latin typeface="+mn-lt"/>
                        </a:rPr>
                        <a:t> ID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+mn-lt"/>
                        </a:rPr>
                        <a:t>Name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>
                          <a:latin typeface="+mn-lt"/>
                        </a:rPr>
                        <a:t>Extensible</a:t>
                      </a:r>
                      <a:endParaRPr kumimoji="1" lang="ja-JP" altLang="en-US" sz="16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3023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Application Descriptor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Yes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96054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600" dirty="0"/>
                        <a:t>1-220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Reserved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01609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+mn-lt"/>
                        </a:rPr>
                        <a:t>221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Vendor Specific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Vendor defined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43485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dirty="0">
                          <a:latin typeface="+mn-lt"/>
                        </a:rPr>
                        <a:t>222-255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Reserved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323920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A469A8-3338-ECB8-5C60-AB02CAA0EAEE}"/>
              </a:ext>
            </a:extLst>
          </p:cNvPr>
          <p:cNvSpPr txBox="1"/>
          <p:nvPr/>
        </p:nvSpPr>
        <p:spPr>
          <a:xfrm>
            <a:off x="5303912" y="5725022"/>
            <a:ext cx="5406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1600" dirty="0">
                <a:solidFill>
                  <a:schemeClr val="tx1"/>
                </a:solidFill>
                <a:latin typeface="+mn-lt"/>
                <a:ea typeface="+mn-ea"/>
              </a:rPr>
              <a:t>                       Octets	              1 		        1 	              1</a:t>
            </a:r>
          </a:p>
          <a:p>
            <a:pPr algn="l"/>
            <a:r>
              <a:rPr kumimoji="1" lang="en-US" altLang="ja-JP" sz="1600" dirty="0">
                <a:solidFill>
                  <a:schemeClr val="tx1"/>
                </a:solidFill>
                <a:latin typeface="+mn-lt"/>
                <a:ea typeface="+mn-ea"/>
              </a:rPr>
              <a:t>                                  Application Descriptor element format</a:t>
            </a:r>
          </a:p>
        </p:txBody>
      </p:sp>
      <p:graphicFrame>
        <p:nvGraphicFramePr>
          <p:cNvPr id="10" name="表 21">
            <a:extLst>
              <a:ext uri="{FF2B5EF4-FFF2-40B4-BE49-F238E27FC236}">
                <a16:creationId xmlns:a16="http://schemas.microsoft.com/office/drawing/2014/main" id="{EC3E4CE8-C865-9B94-2E16-BF30D0161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920836"/>
              </p:ext>
            </p:extLst>
          </p:nvPr>
        </p:nvGraphicFramePr>
        <p:xfrm>
          <a:off x="6663801" y="5389742"/>
          <a:ext cx="4417383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3888">
                  <a:extLst>
                    <a:ext uri="{9D8B030D-6E8A-4147-A177-3AD203B41FA5}">
                      <a16:colId xmlns:a16="http://schemas.microsoft.com/office/drawing/2014/main" val="2573075961"/>
                    </a:ext>
                  </a:extLst>
                </a:gridCol>
                <a:gridCol w="969607">
                  <a:extLst>
                    <a:ext uri="{9D8B030D-6E8A-4147-A177-3AD203B41FA5}">
                      <a16:colId xmlns:a16="http://schemas.microsoft.com/office/drawing/2014/main" val="638217674"/>
                    </a:ext>
                  </a:extLst>
                </a:gridCol>
                <a:gridCol w="1723888">
                  <a:extLst>
                    <a:ext uri="{9D8B030D-6E8A-4147-A177-3AD203B41FA5}">
                      <a16:colId xmlns:a16="http://schemas.microsoft.com/office/drawing/2014/main" val="2278872654"/>
                    </a:ext>
                  </a:extLst>
                </a:gridCol>
              </a:tblGrid>
              <a:tr h="2232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err="1">
                          <a:latin typeface="+mn-lt"/>
                        </a:rPr>
                        <a:t>Subelement</a:t>
                      </a:r>
                      <a:r>
                        <a:rPr kumimoji="1" lang="en-US" altLang="ja-JP" sz="1600" dirty="0">
                          <a:latin typeface="+mn-lt"/>
                        </a:rPr>
                        <a:t> ID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+mn-lt"/>
                        </a:rPr>
                        <a:t>Length</a:t>
                      </a:r>
                      <a:endParaRPr kumimoji="1" lang="ja-JP" altLang="en-US" sz="16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</a:rPr>
                        <a:t>Application ID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30232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72F80490-295F-4C05-8C95-15AA5FDA6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0" y="3603208"/>
            <a:ext cx="5141111" cy="194363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D3DAF5-F450-6B92-739B-E677795ABDDA}"/>
              </a:ext>
            </a:extLst>
          </p:cNvPr>
          <p:cNvSpPr txBox="1"/>
          <p:nvPr/>
        </p:nvSpPr>
        <p:spPr>
          <a:xfrm>
            <a:off x="6133322" y="3046741"/>
            <a:ext cx="5260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+mn-lt"/>
                <a:ea typeface="+mn-ea"/>
              </a:rPr>
              <a:t>Optional </a:t>
            </a:r>
            <a:r>
              <a:rPr kumimoji="1" lang="en-US" altLang="ja-JP" sz="1600" dirty="0" err="1">
                <a:solidFill>
                  <a:schemeClr val="tx1"/>
                </a:solidFill>
                <a:latin typeface="+mn-lt"/>
                <a:ea typeface="+mn-ea"/>
              </a:rPr>
              <a:t>subelement</a:t>
            </a:r>
            <a:r>
              <a:rPr kumimoji="1" lang="en-US" altLang="ja-JP" sz="1600" dirty="0">
                <a:solidFill>
                  <a:schemeClr val="tx1"/>
                </a:solidFill>
                <a:latin typeface="+mn-lt"/>
                <a:ea typeface="+mn-ea"/>
              </a:rPr>
              <a:t> IDs for SCS Descriptor element</a:t>
            </a:r>
            <a:endParaRPr kumimoji="1" lang="ja-JP" altLang="en-US" sz="1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50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F3534F-AC6F-B6B4-27E3-D053FC23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/>
              <a:t>Summary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A1B45-91FD-4687-F2C7-E6AF4730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000" y="1981201"/>
            <a:ext cx="9000000" cy="4113213"/>
          </a:xfrm>
        </p:spPr>
        <p:txBody>
          <a:bodyPr/>
          <a:lstStyle/>
          <a:p>
            <a:pPr marL="0" indent="0"/>
            <a:r>
              <a:rPr lang="en-US" altLang="ja-JP" sz="2000" b="0" dirty="0">
                <a:latin typeface="+mj-lt"/>
                <a:ea typeface="源ノ角ゴシック JP Regular" panose="020B0500000000000000" pitchFamily="34" charset="-128"/>
              </a:rPr>
              <a:t>This contribution proposes a signaling to associate multiple streams (SCSIDs) to a single application.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5740CA-53AE-90EF-3F77-4837223826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Slide </a:t>
            </a:r>
            <a:fld id="{440F5867-744E-4AA6-B0ED-4C44D2DFBB7B}" type="slidenum">
              <a:rPr lang="en-GB" smtClean="0">
                <a:latin typeface="+mj-lt"/>
              </a:rPr>
              <a:pPr/>
              <a:t>7</a:t>
            </a:fld>
            <a:endParaRPr lang="en-GB" dirty="0">
              <a:latin typeface="+mj-lt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83CE1E-8733-E29C-B8F3-E1A60E52414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Takuhiro Sato, Sharp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E9B5FC3-FA21-E8F0-C920-374812F4AF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164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6000" y="1981201"/>
            <a:ext cx="9000000" cy="4113213"/>
          </a:xfrm>
        </p:spPr>
        <p:txBody>
          <a:bodyPr/>
          <a:lstStyle/>
          <a:p>
            <a:pPr marL="0" indent="0"/>
            <a:r>
              <a:rPr lang="en-US" altLang="zh-CN" sz="2000" b="0" dirty="0">
                <a:solidFill>
                  <a:schemeClr val="tx1"/>
                </a:solidFill>
              </a:rPr>
              <a:t>[1] IEEE 802.11-24/1355, Considerations on SCS enhancement</a:t>
            </a:r>
            <a:endParaRPr lang="en-US" altLang="ja-JP" sz="2000" b="0" dirty="0"/>
          </a:p>
          <a:p>
            <a:pPr marL="0" indent="0"/>
            <a:r>
              <a:rPr lang="en-US" altLang="zh-CN" sz="2000" b="0" dirty="0">
                <a:solidFill>
                  <a:schemeClr val="tx1"/>
                </a:solidFill>
              </a:rPr>
              <a:t>[2] IEEE 802.11-22/0041r0, </a:t>
            </a:r>
            <a:r>
              <a:rPr lang="en-US" altLang="zh-CN" sz="2000" b="0" dirty="0"/>
              <a:t>Some Issues on </a:t>
            </a:r>
            <a:r>
              <a:rPr lang="en-US" altLang="ja-JP" sz="2000" b="0" dirty="0"/>
              <a:t>SCS Operation</a:t>
            </a: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>
                <a:latin typeface="+mj-lt"/>
              </a:rPr>
              <a:t>Takuhiro Sato, Sharp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Feb.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Appendix: Possible Use-case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96000" y="1946158"/>
            <a:ext cx="10800000" cy="3286506"/>
          </a:xfrm>
          <a:ln/>
        </p:spPr>
        <p:txBody>
          <a:bodyPr/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>
                <a:solidFill>
                  <a:schemeClr val="tx1"/>
                </a:solidFill>
                <a:latin typeface="+mj-lt"/>
              </a:rPr>
              <a:t>In a scenario where </a:t>
            </a:r>
            <a:r>
              <a:rPr lang="en-US" altLang="ja-JP" sz="2000" u="sng" dirty="0">
                <a:solidFill>
                  <a:schemeClr val="tx1"/>
                </a:solidFill>
                <a:latin typeface="+mj-lt"/>
              </a:rPr>
              <a:t>a single AP manages an entire factory within a single BSS</a:t>
            </a:r>
            <a:r>
              <a:rPr lang="en-US" altLang="ja-JP" sz="2000" dirty="0">
                <a:solidFill>
                  <a:schemeClr val="tx1"/>
                </a:solidFill>
                <a:latin typeface="+mj-lt"/>
              </a:rPr>
              <a:t>, the AP must control all devices handling multiple applications (Group #1, #2, etc.).</a:t>
            </a:r>
          </a:p>
          <a:p>
            <a:pPr marL="341313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b="0" dirty="0">
                <a:solidFill>
                  <a:schemeClr val="tx1"/>
                </a:solidFill>
                <a:latin typeface="+mj-lt"/>
              </a:rPr>
              <a:t>STA groups [2]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Slide </a:t>
            </a:r>
            <a:fld id="{B3165115-9078-433B-A278-1F5ED971F63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ja-JP" dirty="0">
                <a:latin typeface="+mj-lt"/>
              </a:rPr>
              <a:t>Takuhiro Sato, Sharp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Feb. 2025</a:t>
            </a:r>
            <a:endParaRPr lang="en-GB" altLang="ja-JP" dirty="0">
              <a:latin typeface="+mj-lt"/>
            </a:endParaRPr>
          </a:p>
        </p:txBody>
      </p:sp>
      <p:pic>
        <p:nvPicPr>
          <p:cNvPr id="2" name="グラフィックス 1" descr="無線ルーター 単色塗りつぶし">
            <a:extLst>
              <a:ext uri="{FF2B5EF4-FFF2-40B4-BE49-F238E27FC236}">
                <a16:creationId xmlns:a16="http://schemas.microsoft.com/office/drawing/2014/main" id="{89FA4720-3BD3-8245-D4FA-9A6DC62C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5480" y="3422639"/>
            <a:ext cx="649569" cy="642021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DEA6DE02-599D-5317-2ABD-FD24A2A48BBE}"/>
              </a:ext>
            </a:extLst>
          </p:cNvPr>
          <p:cNvSpPr/>
          <p:nvPr/>
        </p:nvSpPr>
        <p:spPr bwMode="auto">
          <a:xfrm>
            <a:off x="2340499" y="4237524"/>
            <a:ext cx="4484750" cy="1128477"/>
          </a:xfrm>
          <a:prstGeom prst="ellipse">
            <a:avLst/>
          </a:prstGeom>
          <a:solidFill>
            <a:srgbClr val="FF0000">
              <a:alpha val="6000"/>
            </a:srgbClr>
          </a:solidFill>
          <a:ln w="3175">
            <a:solidFill>
              <a:srgbClr val="FF0000">
                <a:alpha val="24000"/>
              </a:srgb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36" name="テキスト ボックス 5135">
            <a:extLst>
              <a:ext uri="{FF2B5EF4-FFF2-40B4-BE49-F238E27FC236}">
                <a16:creationId xmlns:a16="http://schemas.microsoft.com/office/drawing/2014/main" id="{857ACF19-D461-764B-9A61-C59AD808C891}"/>
              </a:ext>
            </a:extLst>
          </p:cNvPr>
          <p:cNvSpPr txBox="1"/>
          <p:nvPr/>
        </p:nvSpPr>
        <p:spPr>
          <a:xfrm>
            <a:off x="4147712" y="4312353"/>
            <a:ext cx="105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...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5140" name="テキスト ボックス 5139">
            <a:extLst>
              <a:ext uri="{FF2B5EF4-FFF2-40B4-BE49-F238E27FC236}">
                <a16:creationId xmlns:a16="http://schemas.microsoft.com/office/drawing/2014/main" id="{786BFDF7-75EB-40F3-B3DF-3D870629B373}"/>
              </a:ext>
            </a:extLst>
          </p:cNvPr>
          <p:cNvSpPr txBox="1"/>
          <p:nvPr/>
        </p:nvSpPr>
        <p:spPr>
          <a:xfrm>
            <a:off x="4359593" y="3969548"/>
            <a:ext cx="565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AP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5142" name="フローチャート: データ 5141">
            <a:extLst>
              <a:ext uri="{FF2B5EF4-FFF2-40B4-BE49-F238E27FC236}">
                <a16:creationId xmlns:a16="http://schemas.microsoft.com/office/drawing/2014/main" id="{962F0BCA-32E4-443A-EB83-B40F62CFCB85}"/>
              </a:ext>
            </a:extLst>
          </p:cNvPr>
          <p:cNvSpPr/>
          <p:nvPr/>
        </p:nvSpPr>
        <p:spPr bwMode="auto">
          <a:xfrm>
            <a:off x="1271464" y="4210182"/>
            <a:ext cx="6707796" cy="1152862"/>
          </a:xfrm>
          <a:prstGeom prst="flowChartInputOutput">
            <a:avLst/>
          </a:prstGeom>
          <a:noFill/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44" name="テキスト ボックス 5143">
            <a:extLst>
              <a:ext uri="{FF2B5EF4-FFF2-40B4-BE49-F238E27FC236}">
                <a16:creationId xmlns:a16="http://schemas.microsoft.com/office/drawing/2014/main" id="{3F5658DE-B9F5-69C2-4902-2638FC5F078D}"/>
              </a:ext>
            </a:extLst>
          </p:cNvPr>
          <p:cNvSpPr txBox="1"/>
          <p:nvPr/>
        </p:nvSpPr>
        <p:spPr>
          <a:xfrm>
            <a:off x="1398362" y="5020239"/>
            <a:ext cx="1523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chemeClr val="tx1"/>
                </a:solidFill>
                <a:latin typeface="+mj-lt"/>
              </a:rPr>
              <a:t>Factory, etc.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AF23C22-9850-D76E-C7D2-37FBBFE2003B}"/>
              </a:ext>
            </a:extLst>
          </p:cNvPr>
          <p:cNvSpPr/>
          <p:nvPr/>
        </p:nvSpPr>
        <p:spPr bwMode="auto">
          <a:xfrm>
            <a:off x="2619811" y="4512630"/>
            <a:ext cx="1714631" cy="578696"/>
          </a:xfrm>
          <a:prstGeom prst="ellipse">
            <a:avLst/>
          </a:prstGeom>
          <a:solidFill>
            <a:schemeClr val="bg2">
              <a:alpha val="22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FF60902-2AF0-5819-A956-37A464D5E9FB}"/>
              </a:ext>
            </a:extLst>
          </p:cNvPr>
          <p:cNvSpPr/>
          <p:nvPr/>
        </p:nvSpPr>
        <p:spPr bwMode="auto">
          <a:xfrm rot="763932">
            <a:off x="4997636" y="4347704"/>
            <a:ext cx="1714631" cy="867353"/>
          </a:xfrm>
          <a:prstGeom prst="ellipse">
            <a:avLst/>
          </a:prstGeom>
          <a:solidFill>
            <a:schemeClr val="bg2">
              <a:alpha val="22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3B15323-C8ED-991A-68B0-56AB1A2FA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23" b="99058" l="1227" r="96830">
                        <a14:foregroundMark x1="55624" y1="10576" x2="55624" y2="10576"/>
                        <a14:foregroundMark x1="59611" y1="2723" x2="59611" y2="2723"/>
                        <a14:foregroundMark x1="53374" y1="5864" x2="51738" y2="7330"/>
                        <a14:foregroundMark x1="78630" y1="30366" x2="78630" y2="30366"/>
                        <a14:foregroundMark x1="73824" y1="23351" x2="73824" y2="23351"/>
                        <a14:foregroundMark x1="70757" y1="18953" x2="70757" y2="18953"/>
                        <a14:foregroundMark x1="17894" y1="33613" x2="17894" y2="33613"/>
                        <a14:foregroundMark x1="12270" y1="34660" x2="12270" y2="34660"/>
                        <a14:foregroundMark x1="23313" y1="50157" x2="23313" y2="50157"/>
                        <a14:foregroundMark x1="1227" y1="36440" x2="1227" y2="36440"/>
                        <a14:foregroundMark x1="6237" y1="35393" x2="6237" y2="35393"/>
                        <a14:foregroundMark x1="36605" y1="64188" x2="36605" y2="64188"/>
                        <a14:foregroundMark x1="44683" y1="71937" x2="44683" y2="71937"/>
                        <a14:foregroundMark x1="28323" y1="89634" x2="28323" y2="89634"/>
                        <a14:foregroundMark x1="43149" y1="94974" x2="43149" y2="94974"/>
                        <a14:foregroundMark x1="28630" y1="90366" x2="28630" y2="90366"/>
                        <a14:foregroundMark x1="29039" y1="82199" x2="29039" y2="82199"/>
                        <a14:foregroundMark x1="8487" y1="99267" x2="8487" y2="99267"/>
                        <a14:foregroundMark x1="22188" y1="98639" x2="22188" y2="98639"/>
                        <a14:foregroundMark x1="85481" y1="48691" x2="85481" y2="48691"/>
                        <a14:foregroundMark x1="79550" y1="41466" x2="79550" y2="41466"/>
                        <a14:foregroundMark x1="96217" y1="39686" x2="96217" y2="39686"/>
                        <a14:foregroundMark x1="96830" y1="42513" x2="96830" y2="42513"/>
                        <a14:foregroundMark x1="60736" y1="5864" x2="60736" y2="5864"/>
                        <a14:foregroundMark x1="75562" y1="22827" x2="75562" y2="22827"/>
                        <a14:foregroundMark x1="76074" y1="22304" x2="76074" y2="22304"/>
                        <a14:foregroundMark x1="75869" y1="22304" x2="75869" y2="22304"/>
                        <a14:foregroundMark x1="75869" y1="22513" x2="75869" y2="22513"/>
                        <a14:foregroundMark x1="70143" y1="28691" x2="70143" y2="28691"/>
                        <a14:foregroundMark x1="70450" y1="28063" x2="70450" y2="28063"/>
                        <a14:foregroundMark x1="69939" y1="28586" x2="69939" y2="28586"/>
                        <a14:foregroundMark x1="70450" y1="28377" x2="70450" y2="28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8376" y="4412946"/>
            <a:ext cx="787726" cy="80195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2FB64AA-BF6A-7E4C-B758-949F3771E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23" b="99058" l="1227" r="96830">
                        <a14:foregroundMark x1="55624" y1="10576" x2="55624" y2="10576"/>
                        <a14:foregroundMark x1="59611" y1="2723" x2="59611" y2="2723"/>
                        <a14:foregroundMark x1="53374" y1="5864" x2="51738" y2="7330"/>
                        <a14:foregroundMark x1="78630" y1="30366" x2="78630" y2="30366"/>
                        <a14:foregroundMark x1="73824" y1="23351" x2="73824" y2="23351"/>
                        <a14:foregroundMark x1="70757" y1="18953" x2="70757" y2="18953"/>
                        <a14:foregroundMark x1="17894" y1="33613" x2="17894" y2="33613"/>
                        <a14:foregroundMark x1="12270" y1="34660" x2="12270" y2="34660"/>
                        <a14:foregroundMark x1="23313" y1="50157" x2="23313" y2="50157"/>
                        <a14:foregroundMark x1="1227" y1="36440" x2="1227" y2="36440"/>
                        <a14:foregroundMark x1="6237" y1="35393" x2="6237" y2="35393"/>
                        <a14:foregroundMark x1="36605" y1="64188" x2="36605" y2="64188"/>
                        <a14:foregroundMark x1="44683" y1="71937" x2="44683" y2="71937"/>
                        <a14:foregroundMark x1="28323" y1="89634" x2="28323" y2="89634"/>
                        <a14:foregroundMark x1="43149" y1="94974" x2="43149" y2="94974"/>
                        <a14:foregroundMark x1="28630" y1="90366" x2="28630" y2="90366"/>
                        <a14:foregroundMark x1="29039" y1="82199" x2="29039" y2="82199"/>
                        <a14:foregroundMark x1="8487" y1="99267" x2="8487" y2="99267"/>
                        <a14:foregroundMark x1="22188" y1="98639" x2="22188" y2="98639"/>
                        <a14:foregroundMark x1="85481" y1="48691" x2="85481" y2="48691"/>
                        <a14:foregroundMark x1="79550" y1="41466" x2="79550" y2="41466"/>
                        <a14:foregroundMark x1="96217" y1="39686" x2="96217" y2="39686"/>
                        <a14:foregroundMark x1="96830" y1="42513" x2="96830" y2="42513"/>
                        <a14:foregroundMark x1="60736" y1="5864" x2="60736" y2="5864"/>
                        <a14:foregroundMark x1="75562" y1="22827" x2="75562" y2="22827"/>
                        <a14:foregroundMark x1="76074" y1="22304" x2="76074" y2="22304"/>
                        <a14:foregroundMark x1="75869" y1="22304" x2="75869" y2="22304"/>
                        <a14:foregroundMark x1="75869" y1="22513" x2="75869" y2="22513"/>
                        <a14:foregroundMark x1="70143" y1="28691" x2="70143" y2="28691"/>
                        <a14:foregroundMark x1="70450" y1="28063" x2="70450" y2="28063"/>
                        <a14:foregroundMark x1="69939" y1="28586" x2="69939" y2="28586"/>
                        <a14:foregroundMark x1="70450" y1="28377" x2="70450" y2="28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0317" y="3734400"/>
            <a:ext cx="881922" cy="937829"/>
          </a:xfrm>
          <a:prstGeom prst="rect">
            <a:avLst/>
          </a:prstGeom>
        </p:spPr>
      </p:pic>
      <p:pic>
        <p:nvPicPr>
          <p:cNvPr id="21" name="Picture 2" descr="Agv」の写真素材 | 4,121件の無料イラスト画像 | Adobe Stock">
            <a:extLst>
              <a:ext uri="{FF2B5EF4-FFF2-40B4-BE49-F238E27FC236}">
                <a16:creationId xmlns:a16="http://schemas.microsoft.com/office/drawing/2014/main" id="{0E81ABFB-4D49-A2ED-85E9-2ADE684B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1111" y1="41667" x2="31111" y2="41667"/>
                        <a14:foregroundMark x1="23611" y1="36667" x2="23611" y2="36667"/>
                        <a14:foregroundMark x1="22222" y1="31111" x2="22222" y2="31111"/>
                        <a14:foregroundMark x1="22222" y1="27222" x2="22222" y2="27222"/>
                        <a14:foregroundMark x1="58333" y1="61667" x2="58333" y2="61667"/>
                        <a14:foregroundMark x1="55833" y1="76944" x2="55833" y2="76944"/>
                        <a14:foregroundMark x1="43611" y1="81667" x2="43611" y2="81667"/>
                        <a14:foregroundMark x1="71667" y1="82778" x2="71667" y2="82778"/>
                        <a14:foregroundMark x1="27222" y1="81667" x2="27222" y2="8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24656" r="13356" b="5409"/>
          <a:stretch/>
        </p:blipFill>
        <p:spPr bwMode="auto">
          <a:xfrm>
            <a:off x="3311475" y="4692854"/>
            <a:ext cx="714149" cy="5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gv」の写真素材 | 4,121件の無料イラスト画像 | Adobe Stock">
            <a:extLst>
              <a:ext uri="{FF2B5EF4-FFF2-40B4-BE49-F238E27FC236}">
                <a16:creationId xmlns:a16="http://schemas.microsoft.com/office/drawing/2014/main" id="{D989F15F-F4BC-B31A-A7FF-75C5E0695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111" y1="41667" x2="31111" y2="41667"/>
                        <a14:foregroundMark x1="23611" y1="36667" x2="23611" y2="36667"/>
                        <a14:foregroundMark x1="22222" y1="31111" x2="22222" y2="31111"/>
                        <a14:foregroundMark x1="22222" y1="27222" x2="22222" y2="27222"/>
                        <a14:foregroundMark x1="58333" y1="61667" x2="58333" y2="61667"/>
                        <a14:foregroundMark x1="55833" y1="76944" x2="55833" y2="76944"/>
                        <a14:foregroundMark x1="43611" y1="81667" x2="43611" y2="81667"/>
                        <a14:foregroundMark x1="71667" y1="82778" x2="71667" y2="82778"/>
                        <a14:foregroundMark x1="27222" y1="81667" x2="27222" y2="8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24656" r="13356" b="5409"/>
          <a:stretch/>
        </p:blipFill>
        <p:spPr bwMode="auto">
          <a:xfrm>
            <a:off x="2693701" y="4437487"/>
            <a:ext cx="679246" cy="5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gv」の写真素材 | 4,121件の無料イラスト画像 | Adobe Stock">
            <a:extLst>
              <a:ext uri="{FF2B5EF4-FFF2-40B4-BE49-F238E27FC236}">
                <a16:creationId xmlns:a16="http://schemas.microsoft.com/office/drawing/2014/main" id="{2B6B314F-BBBF-4C42-B19D-590102352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111" y1="41667" x2="31111" y2="41667"/>
                        <a14:foregroundMark x1="23611" y1="36667" x2="23611" y2="36667"/>
                        <a14:foregroundMark x1="22222" y1="31111" x2="22222" y2="31111"/>
                        <a14:foregroundMark x1="22222" y1="27222" x2="22222" y2="27222"/>
                        <a14:foregroundMark x1="58333" y1="61667" x2="58333" y2="61667"/>
                        <a14:foregroundMark x1="55833" y1="76944" x2="55833" y2="76944"/>
                        <a14:foregroundMark x1="43611" y1="81667" x2="43611" y2="81667"/>
                        <a14:foregroundMark x1="71667" y1="82778" x2="71667" y2="82778"/>
                        <a14:foregroundMark x1="27222" y1="81667" x2="27222" y2="8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17" t="24656" r="13356" b="5409"/>
          <a:stretch/>
        </p:blipFill>
        <p:spPr bwMode="auto">
          <a:xfrm>
            <a:off x="3218275" y="4237524"/>
            <a:ext cx="515274" cy="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18DA684-9B8F-B4BD-5F27-7FCBC2D62781}"/>
              </a:ext>
            </a:extLst>
          </p:cNvPr>
          <p:cNvSpPr txBox="1"/>
          <p:nvPr/>
        </p:nvSpPr>
        <p:spPr>
          <a:xfrm>
            <a:off x="2506289" y="3560813"/>
            <a:ext cx="152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Group #1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(AGVs, etc.)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465DD8-0E82-0246-0107-79D815A40F91}"/>
              </a:ext>
            </a:extLst>
          </p:cNvPr>
          <p:cNvSpPr txBox="1"/>
          <p:nvPr/>
        </p:nvSpPr>
        <p:spPr>
          <a:xfrm>
            <a:off x="6368748" y="3560813"/>
            <a:ext cx="164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Group #2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800" dirty="0">
                <a:solidFill>
                  <a:srgbClr val="000000"/>
                </a:solidFill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Robots, etc.)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434466-CE18-026F-3874-EC144673E38E}"/>
              </a:ext>
            </a:extLst>
          </p:cNvPr>
          <p:cNvSpPr txBox="1"/>
          <p:nvPr/>
        </p:nvSpPr>
        <p:spPr>
          <a:xfrm>
            <a:off x="8393423" y="3688099"/>
            <a:ext cx="26819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+mj-lt"/>
                <a:ea typeface="+mn-ea"/>
              </a:rPr>
              <a:t>Each group, working in the same location or performing the same task, requires low-latency transmission simultaneously.</a:t>
            </a:r>
            <a:endParaRPr kumimoji="1" lang="ja-JP" altLang="en-US" sz="20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50F08D-FAAC-6078-7FFA-FBF83DC6C57A}"/>
              </a:ext>
            </a:extLst>
          </p:cNvPr>
          <p:cNvSpPr txBox="1"/>
          <p:nvPr/>
        </p:nvSpPr>
        <p:spPr>
          <a:xfrm>
            <a:off x="882828" y="6096057"/>
            <a:ext cx="608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※The details of other applications are omitted from this slide.</a:t>
            </a:r>
            <a:endParaRPr kumimoji="1" lang="ja-JP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10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1_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3.xml><?xml version="1.0" encoding="utf-8"?>
<a:theme xmlns:a="http://schemas.openxmlformats.org/drawingml/2006/main" name="2_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4.xml><?xml version="1.0" encoding="utf-8"?>
<a:theme xmlns:a="http://schemas.openxmlformats.org/drawingml/2006/main" name="SHARP10">
  <a:themeElements>
    <a:clrScheme name="SHARP">
      <a:dk1>
        <a:srgbClr val="59574C"/>
      </a:dk1>
      <a:lt1>
        <a:sysClr val="window" lastClr="FFFFFF"/>
      </a:lt1>
      <a:dk2>
        <a:srgbClr val="000000"/>
      </a:dk2>
      <a:lt2>
        <a:srgbClr val="D9D9D9"/>
      </a:lt2>
      <a:accent1>
        <a:srgbClr val="E6000D"/>
      </a:accent1>
      <a:accent2>
        <a:srgbClr val="FFA300"/>
      </a:accent2>
      <a:accent3>
        <a:srgbClr val="C0DF16"/>
      </a:accent3>
      <a:accent4>
        <a:srgbClr val="26D07C"/>
      </a:accent4>
      <a:accent5>
        <a:srgbClr val="48A9C5"/>
      </a:accent5>
      <a:accent6>
        <a:srgbClr val="F395C7"/>
      </a:accent6>
      <a:hlink>
        <a:srgbClr val="68478D"/>
      </a:hlink>
      <a:folHlink>
        <a:srgbClr val="BA9CC5"/>
      </a:folHlink>
    </a:clrScheme>
    <a:fontScheme name="源ノ角ゴシック+SegoeUIのコンビ">
      <a:majorFont>
        <a:latin typeface="Segoe UI"/>
        <a:ea typeface="源ノ角ゴシック JP Normal"/>
        <a:cs typeface=""/>
      </a:majorFont>
      <a:minorFont>
        <a:latin typeface="Segoe UI"/>
        <a:ea typeface="源ノ角ゴシック JP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6E6E6"/>
        </a:solidFill>
        <a:ln w="9525" algn="ctr">
          <a:solidFill>
            <a:srgbClr val="4D4D4D"/>
          </a:solidFill>
          <a:round/>
          <a:headEnd/>
          <a:tailEnd/>
        </a:ln>
        <a:effectLst/>
      </a:spPr>
      <a:bodyPr wrap="square" lIns="36000" tIns="36000" rIns="36000" bIns="36000" rtlCol="0" anchor="ctr">
        <a:noAutofit/>
      </a:bodyPr>
      <a:lstStyle>
        <a:defPPr algn="ctr">
          <a:defRPr kumimoji="1" dirty="0" err="1" smtClean="0"/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lIns="0" tIns="36000" rIns="0" bIns="0" rtlCol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ct val="70000"/>
          </a:spcAft>
          <a:defRPr kumimoji="0" sz="1200" kern="0" dirty="0" smtClean="0">
            <a:latin typeface="+mn-ea"/>
            <a:cs typeface="メイリオ" pitchFamily="50" charset="-128"/>
          </a:defRPr>
        </a:defPPr>
      </a:lstStyle>
    </a:txDef>
  </a:objectDefaults>
  <a:extraClrSchemeLst>
    <a:extraClrScheme>
      <a:clrScheme name="1_DBLLINES 1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BLLINES 2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BLLINES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EC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0000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08FA06D8-9E83-4888-8482-C3E315584573}" vid="{D02072E5-5107-409F-B2FC-8B89C08B70BD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16354</TotalTime>
  <Words>946</Words>
  <Application>Microsoft Office PowerPoint</Application>
  <PresentationFormat>ワイド画面</PresentationFormat>
  <Paragraphs>189</Paragraphs>
  <Slides>10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4" baseType="lpstr">
      <vt:lpstr>Meiryo UI</vt:lpstr>
      <vt:lpstr>ＭＳ Ｐゴシック</vt:lpstr>
      <vt:lpstr>源ノ角ゴシック JP Bold</vt:lpstr>
      <vt:lpstr>源ノ角ゴシック JP Normal</vt:lpstr>
      <vt:lpstr>Arial</vt:lpstr>
      <vt:lpstr>Tahoma</vt:lpstr>
      <vt:lpstr>Times New Roman</vt:lpstr>
      <vt:lpstr>Verdana</vt:lpstr>
      <vt:lpstr>Wingdings</vt:lpstr>
      <vt:lpstr>Office テーマ</vt:lpstr>
      <vt:lpstr>1_Office テーマ</vt:lpstr>
      <vt:lpstr>2_Office テーマ</vt:lpstr>
      <vt:lpstr>SHARP10</vt:lpstr>
      <vt:lpstr>Document</vt:lpstr>
      <vt:lpstr>Considerations on SCS enhancement – Follow up</vt:lpstr>
      <vt:lpstr>Introduction</vt:lpstr>
      <vt:lpstr>Recap: Issue</vt:lpstr>
      <vt:lpstr>Recap: Scheduling across Multiple SCS Streams by Application ID</vt:lpstr>
      <vt:lpstr>Signaling for Application ID</vt:lpstr>
      <vt:lpstr>Signaling for Application ID</vt:lpstr>
      <vt:lpstr>Summary</vt:lpstr>
      <vt:lpstr>References</vt:lpstr>
      <vt:lpstr>Appendix: Possible Use-case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sharp</dc:creator>
  <cp:keywords/>
  <cp:lastModifiedBy>佐藤拓広/研究員</cp:lastModifiedBy>
  <cp:revision>3078</cp:revision>
  <cp:lastPrinted>1601-01-01T00:00:00Z</cp:lastPrinted>
  <dcterms:created xsi:type="dcterms:W3CDTF">2024-03-25T08:17:42Z</dcterms:created>
  <dcterms:modified xsi:type="dcterms:W3CDTF">2025-02-27T06:07:53Z</dcterms:modified>
  <cp:category>Name, Affiliation</cp:category>
</cp:coreProperties>
</file>