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handoutMasterIdLst>
    <p:handoutMasterId r:id="rId41"/>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387" r:id="rId16"/>
    <p:sldId id="1386" r:id="rId17"/>
    <p:sldId id="1296" r:id="rId18"/>
    <p:sldId id="1389" r:id="rId19"/>
    <p:sldId id="1283" r:id="rId20"/>
    <p:sldId id="1284" r:id="rId21"/>
    <p:sldId id="1366" r:id="rId22"/>
    <p:sldId id="1429" r:id="rId23"/>
    <p:sldId id="1361" r:id="rId24"/>
    <p:sldId id="1287" r:id="rId25"/>
    <p:sldId id="1462" r:id="rId26"/>
    <p:sldId id="1336" r:id="rId27"/>
    <p:sldId id="1463" r:id="rId28"/>
    <p:sldId id="1427" r:id="rId29"/>
    <p:sldId id="1464" r:id="rId30"/>
    <p:sldId id="1313" r:id="rId31"/>
    <p:sldId id="1465" r:id="rId32"/>
    <p:sldId id="1367" r:id="rId33"/>
    <p:sldId id="1466" r:id="rId34"/>
    <p:sldId id="1379" r:id="rId35"/>
    <p:sldId id="1467" r:id="rId36"/>
    <p:sldId id="1291" r:id="rId37"/>
    <p:sldId id="1346" r:id="rId38"/>
    <p:sldId id="1347" r:id="rId3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100" d="100"/>
          <a:sy n="100" d="100"/>
        </p:scale>
        <p:origin x="91" y="31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0228r4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240-03-00bp-teleconference-minutes-february-march-2025.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613-06-00bp-specification-framework-for-tgbp.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Plenary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2025-03-06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628"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March IEEE 802 plenary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sym typeface="+mn-ea"/>
              </a:rPr>
              <a:t>This meeting is part of the March IEEE 802 plenary session</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You must pay the registration fee whether attending in-person or remotely</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If you have not already done so, you can register here: </a:t>
            </a:r>
            <a:endParaRPr lang="en-US" altLang="en-US" sz="2400" b="0" dirty="0"/>
          </a:p>
          <a:p>
            <a:pPr marL="400050" lvl="1" indent="0"/>
            <a:r>
              <a:rPr lang="en-GB" sz="2400" dirty="0">
                <a:sym typeface="+mn-ea"/>
                <a:hlinkClick r:id="rId2"/>
              </a:rPr>
              <a:t>https://cvent.me/q5le5L</a:t>
            </a:r>
            <a:endParaRPr lang="en-US" sz="2400" dirty="0"/>
          </a:p>
          <a:p>
            <a:pPr marL="0" indent="0"/>
            <a:endParaRPr lang="en-US" altLang="en-US" sz="2400" b="0" dirty="0"/>
          </a:p>
          <a:p>
            <a:pPr>
              <a:buFont typeface="Arial" panose="020B0604020202020204" pitchFamily="34" charset="0"/>
              <a:buChar char="•"/>
            </a:pPr>
            <a:r>
              <a:rPr lang="en-US" altLang="en-US" sz="2400" b="0" dirty="0">
                <a:sym typeface="+mn-ea"/>
              </a:rPr>
              <a:t>If you do not intend to register for this session you must leave this meeting and, if you have logged attendance on IMAT, email the 802.11 chair or vice chairs to have your attendance cancelled</a:t>
            </a:r>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11-25/0267, SFD Review for Long-Range Backscatter, Nelson Costa (Haila)</a:t>
            </a:r>
          </a:p>
          <a:p>
            <a:pPr marL="800100" lvl="1" indent="-342900" algn="just">
              <a:buSzTx/>
              <a:buFontTx/>
              <a:buChar char="•"/>
              <a:defRPr/>
            </a:pPr>
            <a:r>
              <a:rPr lang="en-US" altLang="en-US" sz="1600" b="0" kern="0" dirty="0" smtClean="0">
                <a:solidFill>
                  <a:schemeClr val="tx1"/>
                </a:solidFill>
                <a:latin typeface="Calibri" panose="020F0502020204030204" pitchFamily="34" charset="0"/>
                <a:cs typeface="Calibri" panose="020F0502020204030204" pitchFamily="34" charset="0"/>
              </a:rPr>
              <a:t> </a:t>
            </a: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11-25/0265, Single Side Band Backscatter Modulcation, Nelson Costa (Haila)</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11-25/0266, PSK Modulation for Long-Range Backscatter, Nelson Costa (Haila)</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11-25/0305, AMP-Downlink-and-Backscattering-Carrier-Waveform, Rui Cao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11-25/0306, AMP-Backscattering-PPDU-and-SYNC-design, Rui Cao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11-25/0307, UL Monostatic and  Bistatic Range Extension Considerations, Dror Regev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11-25/0321, Follow-up on Sync field for AMP PPDU, Ke Wang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11-25/0317, AMP UL Transmission, Yinan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11-25/0316, Follow-up on AMP PPDU Design, Yinan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11-25/0324, Challenges in Downlink Bandwidth Control in 1 Mb/s PPDU, Steve Shellhammer (Qualcomm)</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11-25/0325, AMP Downlink Bandwidth Control using OFDM Spreading Waveform, Steve Shellhammer (Qualcomm)</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11-25/0315, Further discussion on downlink sync field design, Bin Qian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11-25/0338r0, AMP Data Communication in Sub-1 GHz, Panpan Li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11-25/0339r0, AMP DL OOK Generation, Panpan Li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11-25/0369r0, Signal Design for Wideband Multi-Carrier OOK, Leif Wilhelmsson (Ericsson)</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11-25/0400r0, Sync field design considerations, You-Wei Chen (MediaTek) </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11-25/0440, Follow-up on AMP DL OOK generation, </a:t>
            </a:r>
            <a:r>
              <a:rPr lang="en-US" altLang="en-US" sz="1600" kern="0" dirty="0" err="1" smtClean="0">
                <a:solidFill>
                  <a:schemeClr val="tx1"/>
                </a:solidFill>
                <a:latin typeface="Calibri" panose="020F0502020204030204" pitchFamily="34" charset="0"/>
                <a:cs typeface="Calibri" panose="020F0502020204030204" pitchFamily="34" charset="0"/>
                <a:sym typeface="+mn-ea"/>
              </a:rPr>
              <a:t>Ke</a:t>
            </a:r>
            <a:r>
              <a:rPr lang="en-US" altLang="en-US" sz="1600" kern="0" dirty="0" smtClean="0">
                <a:solidFill>
                  <a:schemeClr val="tx1"/>
                </a:solidFill>
                <a:latin typeface="Calibri" panose="020F0502020204030204" pitchFamily="34" charset="0"/>
                <a:cs typeface="Calibri" panose="020F0502020204030204" pitchFamily="34" charset="0"/>
                <a:sym typeface="+mn-ea"/>
              </a:rPr>
              <a:t> Wang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783455"/>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11-25/0096, Active AMP STA polling procedure, Liwen Chu (NXP)</a:t>
            </a:r>
          </a:p>
          <a:p>
            <a:pPr marL="800100" lvl="1" indent="-342900">
              <a:buFontTx/>
              <a:buChar char="•"/>
              <a:defRPr/>
            </a:pPr>
            <a:r>
              <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rPr>
              <a:t>11-25/0252r1, Slotted vs Pure Aloha for Active Transmitter AMP Use Cases, Amichai Sanderovich (</a:t>
            </a:r>
            <a:r>
              <a:rPr lang="en-US" altLang="en-US" sz="1600" kern="0" dirty="0" err="1">
                <a:solidFill>
                  <a:srgbClr val="00B050"/>
                </a:solidFill>
                <a:highlight>
                  <a:srgbClr val="FFFF00"/>
                </a:highlight>
                <a:latin typeface="Calibri" panose="020F0502020204030204" pitchFamily="34" charset="0"/>
                <a:cs typeface="Calibri" panose="020F0502020204030204" pitchFamily="34" charset="0"/>
                <a:sym typeface="+mn-ea"/>
              </a:rPr>
              <a:t>Wiliot</a:t>
            </a:r>
            <a:r>
              <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rPr>
              <a:t>11-25/0285r1, SP Timing Synchronization with AMP Beacon, Ian Bajaj (Huawei</a:t>
            </a:r>
            <a:r>
              <a:rPr lang="en-US" altLang="en-US" sz="1600" kern="0" dirty="0" smtClean="0">
                <a:solidFill>
                  <a:srgbClr val="00B050"/>
                </a:solidFill>
                <a:highlight>
                  <a:srgbClr val="FFFF00"/>
                </a:highlight>
                <a:latin typeface="Calibri" panose="020F0502020204030204" pitchFamily="34" charset="0"/>
                <a:cs typeface="Calibri" panose="020F0502020204030204" pitchFamily="34" charset="0"/>
                <a:sym typeface="+mn-ea"/>
              </a:rPr>
              <a:t>) [updated, 10 mins]</a:t>
            </a:r>
            <a:endPar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endParaRPr>
          </a:p>
          <a:p>
            <a:pPr marL="800100" lvl="1" indent="-342900" algn="l">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11-25/0264, Long-Range Backscatter Protection Mechanisms, </a:t>
            </a:r>
            <a:r>
              <a:rPr lang="en-US" altLang="en-US" sz="1600" kern="0" dirty="0" smtClean="0">
                <a:solidFill>
                  <a:srgbClr val="00B050"/>
                </a:solidFill>
                <a:latin typeface="Calibri" panose="020F0502020204030204" pitchFamily="34" charset="0"/>
                <a:cs typeface="Calibri" panose="020F0502020204030204" pitchFamily="34" charset="0"/>
                <a:sym typeface="+mn-ea"/>
              </a:rPr>
              <a:t>Kamran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Nishat</a:t>
            </a:r>
            <a:r>
              <a:rPr lang="en-US" altLang="en-US" sz="1600" kern="0" dirty="0" smtClean="0">
                <a:solidFill>
                  <a:srgbClr val="00B050"/>
                </a:solidFill>
                <a:latin typeface="Calibri" panose="020F0502020204030204" pitchFamily="34" charset="0"/>
                <a:cs typeface="Calibri" panose="020F0502020204030204" pitchFamily="34" charset="0"/>
                <a:sym typeface="+mn-ea"/>
              </a:rPr>
              <a:t>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Haila</a:t>
            </a:r>
            <a:r>
              <a:rPr lang="en-US" altLang="en-US" sz="1600" kern="0" dirty="0">
                <a:solidFill>
                  <a:srgbClr val="00B050"/>
                </a:solidFill>
                <a:latin typeface="Calibri" panose="020F0502020204030204" pitchFamily="34" charset="0"/>
                <a:cs typeface="Calibri" panose="020F0502020204030204" pitchFamily="34" charset="0"/>
                <a:sym typeface="+mn-ea"/>
              </a:rPr>
              <a:t>)</a:t>
            </a:r>
            <a:endParaRPr lang="en-US" altLang="en-US" sz="1600" b="0" kern="0" dirty="0">
              <a:solidFill>
                <a:srgbClr val="00B050"/>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11-25/0268, Long-Range Backscatter Device Capabilities, Nelson Costa (Haila)</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11-25/0263, Provisioning Protocol for long range AMP IoT devices, </a:t>
            </a:r>
            <a:r>
              <a:rPr lang="en-US" altLang="en-US" sz="1600" kern="0" dirty="0" smtClean="0">
                <a:solidFill>
                  <a:srgbClr val="00B050"/>
                </a:solidFill>
                <a:latin typeface="Calibri" panose="020F0502020204030204" pitchFamily="34" charset="0"/>
                <a:cs typeface="Calibri" panose="020F0502020204030204" pitchFamily="34" charset="0"/>
                <a:sym typeface="+mn-ea"/>
              </a:rPr>
              <a:t>Guy-Armand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Kamendje</a:t>
            </a:r>
            <a:r>
              <a:rPr lang="en-US" altLang="en-US" sz="1600" kern="0" dirty="0" smtClean="0">
                <a:solidFill>
                  <a:srgbClr val="00B050"/>
                </a:solidFill>
                <a:latin typeface="Calibri" panose="020F0502020204030204" pitchFamily="34" charset="0"/>
                <a:cs typeface="Calibri" panose="020F0502020204030204" pitchFamily="34" charset="0"/>
                <a:sym typeface="+mn-ea"/>
              </a:rPr>
              <a:t>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Haila</a:t>
            </a:r>
            <a:r>
              <a:rPr lang="en-US" altLang="en-US" sz="1600" kern="0" dirty="0">
                <a:solidFill>
                  <a:srgbClr val="00B050"/>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11-25/0292, Review EPC Gen2 for Long-Range Backscatter, </a:t>
            </a:r>
            <a:r>
              <a:rPr lang="en-US" altLang="en-US" sz="1600" kern="0" dirty="0" smtClean="0">
                <a:solidFill>
                  <a:srgbClr val="00B050"/>
                </a:solidFill>
                <a:latin typeface="Calibri" panose="020F0502020204030204" pitchFamily="34" charset="0"/>
                <a:cs typeface="Calibri" panose="020F0502020204030204" pitchFamily="34" charset="0"/>
                <a:sym typeface="+mn-ea"/>
              </a:rPr>
              <a:t>Kamran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Nishat</a:t>
            </a:r>
            <a:r>
              <a:rPr lang="en-US" altLang="en-US" sz="1600" kern="0" dirty="0" smtClean="0">
                <a:solidFill>
                  <a:srgbClr val="00B050"/>
                </a:solidFill>
                <a:latin typeface="Calibri" panose="020F0502020204030204" pitchFamily="34" charset="0"/>
                <a:cs typeface="Calibri" panose="020F0502020204030204" pitchFamily="34" charset="0"/>
                <a:sym typeface="+mn-ea"/>
              </a:rPr>
              <a:t>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Haila</a:t>
            </a:r>
            <a:r>
              <a:rPr lang="en-US" altLang="en-US" sz="1600" kern="0" dirty="0">
                <a:solidFill>
                  <a:srgbClr val="00B050"/>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11-25/0334, Channel access for Active Tx non-AP AMP STAs - follow-up, Rojan Chitrakar (Huawei)</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11-25/0335, Channel access for Backscatter non-AP AMP STAs - follow-up, Rojan Chitrakar (Huawei)</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11-25/0340, Trigger based TDM multiple access, Chuanfeng He (OPPO)</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11-25/0341, Details of Duty-cycle operation for AMP, Chuanfeng He (OPPO)</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11-25/0342, TSF for trigger based AMP communication, Chuanfeng He (OPPO)</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11-25/0353, UL Access for AMP: Follow up, Sanket Kalamkar (Qualcomm)</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11-25/0398, AMP frames, Alfred Asterjadhi (Qualcomm</a:t>
            </a:r>
            <a:r>
              <a:rPr lang="en-US" altLang="en-US" sz="1600" kern="0" dirty="0" smtClean="0">
                <a:solidFill>
                  <a:schemeClr val="tx1"/>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11-25/0322, Access message for AMP, </a:t>
            </a:r>
            <a:r>
              <a:rPr lang="en-US" altLang="en-US" sz="1600" kern="0" dirty="0" err="1" smtClean="0">
                <a:solidFill>
                  <a:schemeClr val="tx1"/>
                </a:solidFill>
                <a:latin typeface="Calibri" panose="020F0502020204030204" pitchFamily="34" charset="0"/>
                <a:cs typeface="Calibri" panose="020F0502020204030204" pitchFamily="34" charset="0"/>
                <a:sym typeface="+mn-ea"/>
              </a:rPr>
              <a:t>Weijie</a:t>
            </a:r>
            <a:r>
              <a:rPr lang="en-US" altLang="en-US" sz="1600" kern="0" dirty="0" smtClean="0">
                <a:solidFill>
                  <a:schemeClr val="tx1"/>
                </a:solidFill>
                <a:latin typeface="Calibri" panose="020F0502020204030204" pitchFamily="34" charset="0"/>
                <a:cs typeface="Calibri" panose="020F0502020204030204" pitchFamily="34" charset="0"/>
                <a:sym typeface="+mn-ea"/>
              </a:rPr>
              <a:t> Xu (OPPO</a:t>
            </a:r>
            <a:r>
              <a:rPr lang="en-US" altLang="en-US" sz="1600" kern="0" dirty="0" smtClean="0">
                <a:solidFill>
                  <a:schemeClr val="tx1"/>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11-25/0424, AMP information exchange, </a:t>
            </a:r>
            <a:r>
              <a:rPr lang="en-US" altLang="en-US" sz="1600" kern="0" dirty="0" err="1" smtClean="0">
                <a:solidFill>
                  <a:schemeClr val="tx1"/>
                </a:solidFill>
                <a:latin typeface="Calibri" panose="020F0502020204030204" pitchFamily="34" charset="0"/>
                <a:cs typeface="Calibri" panose="020F0502020204030204" pitchFamily="34" charset="0"/>
                <a:sym typeface="+mn-ea"/>
              </a:rPr>
              <a:t>Liwen</a:t>
            </a:r>
            <a:r>
              <a:rPr lang="en-US" altLang="en-US" sz="1600" kern="0" dirty="0" smtClean="0">
                <a:solidFill>
                  <a:schemeClr val="tx1"/>
                </a:solidFill>
                <a:latin typeface="Calibri" panose="020F0502020204030204" pitchFamily="34" charset="0"/>
                <a:cs typeface="Calibri" panose="020F0502020204030204" pitchFamily="34" charset="0"/>
                <a:sym typeface="+mn-ea"/>
              </a:rPr>
              <a:t> (NXP)</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b="0" i="1"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1-25/0320, Follow-up on WPT: Protocol, Waveform and PPDU,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11-25/0319, Correspondence between Energizers and AMP non-AP STAs,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11-25/0318, AMP Energizer Control,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11-25/0336r0, WPT Protocol and Signaling, Ian Bajaj (Huawei)</a:t>
            </a: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Rm. 3</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Rm. 3</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AM2, Rm. 3</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Review/Update</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PM1, Rm. 3</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FRD/SFD motion</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526170729"/>
              </p:ext>
            </p:ext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algn="ctr">
                        <a:buNone/>
                      </a:pP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(WPT/MAC)</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(PHY/MAC)</a:t>
                      </a: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(MAC)</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sym typeface="+mn-ea"/>
              </a:rPr>
              <a:t>Plenary Mar</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US" altLang="en-GB" dirty="0" smtClean="0"/>
              <a:t>(11-24/1613r5) motions</a:t>
            </a:r>
            <a:endParaRPr lang="en-GB" altLang="en-US" dirty="0" smtClean="0"/>
          </a:p>
          <a:p>
            <a:pPr eaLnBrk="0" hangingPunct="0">
              <a:defRPr/>
            </a:pPr>
            <a:r>
              <a:rPr lang="en-GB" altLang="en-US" dirty="0" smtClean="0"/>
              <a:t>Contribution discussion (</a:t>
            </a:r>
            <a:r>
              <a:rPr lang="en-US" altLang="en-GB" dirty="0" smtClean="0"/>
              <a:t>PHY</a:t>
            </a:r>
            <a:r>
              <a:rPr lang="en-GB" altLang="en-US" dirty="0" smtClean="0"/>
              <a:t>) [2</a:t>
            </a:r>
            <a:r>
              <a:rPr lang="en-US" altLang="en-GB" dirty="0" smtClean="0"/>
              <a:t>0</a:t>
            </a:r>
            <a:r>
              <a:rPr lang="en-GB" altLang="en-US" dirty="0" smtClean="0"/>
              <a:t> </a:t>
            </a:r>
            <a:r>
              <a:rPr lang="en-GB" altLang="en-US" dirty="0" err="1" smtClean="0"/>
              <a:t>mins</a:t>
            </a:r>
            <a:r>
              <a:rPr lang="en-GB" altLang="en-US" dirty="0" smtClean="0"/>
              <a:t> for each w/o prior request]</a:t>
            </a:r>
          </a:p>
          <a:p>
            <a:pPr lvl="1" algn="l" eaLnBrk="0" hangingPunct="0">
              <a:buClrTx/>
              <a:buSzTx/>
              <a:buFontTx/>
              <a:buChar char="–"/>
              <a:defRPr/>
            </a:pPr>
            <a:r>
              <a:rPr lang="en-US" altLang="en-GB" dirty="0" smtClean="0">
                <a:solidFill>
                  <a:srgbClr val="00B050"/>
                </a:solidFill>
                <a:sym typeface="+mn-ea"/>
              </a:rPr>
              <a:t>11-25/0265, Single Side Band Backscatter Modulcation, Nelson Costa (Haila)</a:t>
            </a:r>
          </a:p>
          <a:p>
            <a:pPr lvl="1" algn="l" eaLnBrk="0" hangingPunct="0">
              <a:buClrTx/>
              <a:buSzTx/>
              <a:buFontTx/>
              <a:buChar char="–"/>
              <a:defRPr/>
            </a:pPr>
            <a:r>
              <a:rPr lang="en-US" altLang="en-GB" dirty="0" smtClean="0">
                <a:solidFill>
                  <a:srgbClr val="00B050"/>
                </a:solidFill>
                <a:sym typeface="+mn-ea"/>
              </a:rPr>
              <a:t>11-25/0266, PSK Modulation for Long-Range Backscatter, Nelson Costa (Haila)</a:t>
            </a:r>
          </a:p>
          <a:p>
            <a:pPr lvl="1" algn="l" eaLnBrk="0" hangingPunct="0">
              <a:buClrTx/>
              <a:buSzTx/>
              <a:buFontTx/>
              <a:buChar char="–"/>
              <a:defRPr/>
            </a:pPr>
            <a:r>
              <a:rPr lang="en-US" altLang="en-GB" dirty="0" smtClean="0">
                <a:solidFill>
                  <a:srgbClr val="00B050"/>
                </a:solidFill>
                <a:sym typeface="+mn-ea"/>
              </a:rPr>
              <a:t>11-25/0305, AMP-Downlink-and-Backscattering-Carrier-Waveform, Rui Cao (NXP)</a:t>
            </a:r>
          </a:p>
          <a:p>
            <a:pPr lvl="1" algn="l" eaLnBrk="0" hangingPunct="0">
              <a:buClrTx/>
              <a:buSzTx/>
              <a:buFontTx/>
              <a:buChar char="–"/>
              <a:defRPr/>
            </a:pPr>
            <a:r>
              <a:rPr lang="en-US" altLang="en-GB" dirty="0" smtClean="0">
                <a:solidFill>
                  <a:srgbClr val="00B050"/>
                </a:solidFill>
                <a:sym typeface="+mn-ea"/>
              </a:rPr>
              <a:t>11-25/0306, AMP-Backscattering-PPDU-and-SYNC-design, Rui Cao (NXP)</a:t>
            </a:r>
            <a:endParaRPr lang="en-US" altLang="en-GB" b="0" dirty="0" smtClean="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Jan interim </a:t>
            </a:r>
            <a:r>
              <a:rPr lang="en-GB" altLang="en-US" sz="2400" dirty="0" smtClean="0">
                <a:sym typeface="+mn-ea"/>
              </a:rPr>
              <a:t>session </a:t>
            </a:r>
            <a:r>
              <a:rPr lang="en-US" altLang="en-GB" sz="2400" dirty="0" smtClean="0">
                <a:sym typeface="+mn-ea"/>
              </a:rPr>
              <a:t>and TGbp TCs before Mar 2025 </a:t>
            </a:r>
            <a:r>
              <a:rPr lang="en-US" altLang="en-GB" sz="2400" dirty="0" smtClean="0">
                <a:sym typeface="+mn-ea"/>
              </a:rPr>
              <a:t>plenary </a:t>
            </a:r>
            <a:r>
              <a:rPr lang="en-US" altLang="en-GB" sz="2400" dirty="0" smtClean="0">
                <a:sym typeface="+mn-ea"/>
              </a:rPr>
              <a:t>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https://mentor.ieee.org/802.11/dcn/25/11-25-0146-00-00bp-2025-01-interim-meeting-minutes.docx</a:t>
            </a:r>
            <a:endParaRPr lang="en-GB" altLang="en-US" sz="2400" dirty="0">
              <a:sym typeface="+mn-ea"/>
            </a:endParaRPr>
          </a:p>
          <a:p>
            <a:pPr lvl="1" indent="-342900" eaLnBrk="0" hangingPunct="0">
              <a:buFontTx/>
              <a:buChar char="-"/>
              <a:defRPr/>
            </a:pPr>
            <a:r>
              <a:rPr lang="en-GB" altLang="en-US" sz="2400" dirty="0" smtClean="0">
                <a:sym typeface="+mn-ea"/>
                <a:hlinkClick r:id="rId3"/>
              </a:rPr>
              <a:t>https://mentor.ieee.org/802.11/dcn/25/11-25-0240-03-00bp-teleconference-minutes-february-march-2025.docx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Weijie</a:t>
            </a:r>
            <a:r>
              <a:rPr lang="en-GB" altLang="en-US" sz="2400" dirty="0" smtClean="0">
                <a:sym typeface="+mn-ea"/>
              </a:rPr>
              <a:t> Xu</a:t>
            </a:r>
            <a:endParaRPr lang="en-GB" altLang="en-US" sz="2400" dirty="0"/>
          </a:p>
          <a:p>
            <a:pPr marL="0" lvl="0" indent="0" eaLnBrk="0" hangingPunct="0">
              <a:buNone/>
              <a:defRPr/>
            </a:pPr>
            <a:r>
              <a:rPr lang="en-GB" altLang="en-US" sz="2400" dirty="0" smtClean="0">
                <a:sym typeface="+mn-ea"/>
              </a:rPr>
              <a:t>Result: </a:t>
            </a:r>
            <a:r>
              <a:rPr lang="en-GB" altLang="en-US" sz="2400" dirty="0" smtClean="0">
                <a:sym typeface="+mn-ea"/>
              </a:rPr>
              <a:t>Approved with unanimous consent</a:t>
            </a:r>
            <a:endParaRPr lang="en-GB"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smtClean="0">
                <a:sym typeface="+mn-ea"/>
                <a:hlinkClick r:id="rId2"/>
              </a:rPr>
              <a:t>https://mentor.ieee.org/802.11/dcn/24/11-24-1613-06-00bp-specification-framework-for-tgbp.docx</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r>
              <a:rPr lang="en-GB" altLang="en-US" dirty="0" smtClean="0">
                <a:sym typeface="+mn-ea"/>
              </a:rPr>
              <a:t>Solomon </a:t>
            </a:r>
            <a:r>
              <a:rPr lang="en-GB" altLang="en-US" dirty="0" err="1" smtClean="0">
                <a:sym typeface="+mn-ea"/>
              </a:rPr>
              <a:t>Trainin</a:t>
            </a:r>
            <a:endParaRPr lang="en-GB" altLang="en-US" sz="2400" dirty="0"/>
          </a:p>
          <a:p>
            <a:pPr marL="0" lvl="0" indent="0" eaLnBrk="0" hangingPunct="0">
              <a:buNone/>
              <a:defRPr/>
            </a:pPr>
            <a:r>
              <a:rPr lang="en-GB" altLang="en-US" sz="2400" dirty="0" smtClean="0">
                <a:sym typeface="+mn-ea"/>
              </a:rPr>
              <a:t>Result: </a:t>
            </a:r>
            <a:r>
              <a:rPr lang="en-GB" altLang="en-US" dirty="0" smtClean="0">
                <a:sym typeface="+mn-ea"/>
              </a:rPr>
              <a:t>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10</a:t>
            </a:r>
            <a:r>
              <a:rPr lang="en-US" altLang="en-US" sz="3600" kern="0" baseline="30000" dirty="0" smtClean="0">
                <a:latin typeface="Arial" panose="020B0604020202020204" pitchFamily="34" charset="0"/>
                <a:sym typeface="+mn-ea"/>
              </a:rPr>
              <a:t>th </a:t>
            </a:r>
            <a:r>
              <a:rPr lang="en-US" altLang="en-US" sz="3600" kern="0" dirty="0" smtClean="0">
                <a:latin typeface="Arial" panose="020B0604020202020204" pitchFamily="34" charset="0"/>
                <a:sym typeface="+mn-ea"/>
              </a:rPr>
              <a:t>PM2,  </a:t>
            </a:r>
            <a:r>
              <a:rPr lang="en-US" altLang="en-US" sz="3600" kern="0" noProof="0" dirty="0" smtClean="0">
                <a:ln>
                  <a:noFill/>
                </a:ln>
                <a:effectLst/>
                <a:uLnTx/>
                <a:uFillTx/>
                <a:latin typeface="Arial" panose="020B0604020202020204" pitchFamily="34" charset="0"/>
                <a:sym typeface="+mn-ea"/>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algn="l" eaLnBrk="0" hangingPunct="0">
              <a:buClrTx/>
              <a:buSzTx/>
              <a:buFontTx/>
              <a:defRPr/>
            </a:pPr>
            <a:r>
              <a:rPr lang="en-US" altLang="en-GB" sz="2400" dirty="0">
                <a:sym typeface="+mn-ea"/>
              </a:rPr>
              <a:t>Contribution discussion (PHY) [20 mins for each]</a:t>
            </a:r>
            <a:endParaRPr lang="en-US" altLang="en-GB" sz="2400" dirty="0"/>
          </a:p>
          <a:p>
            <a:pPr lvl="1" algn="l" eaLnBrk="0" hangingPunct="0">
              <a:buClrTx/>
              <a:buSzTx/>
              <a:buFontTx/>
              <a:buChar char="–"/>
              <a:defRPr/>
            </a:pPr>
            <a:r>
              <a:rPr lang="en-US" altLang="zh-CN" sz="2200" dirty="0" smtClean="0">
                <a:solidFill>
                  <a:srgbClr val="00B050"/>
                </a:solidFill>
                <a:sym typeface="+mn-ea"/>
              </a:rPr>
              <a:t>11-25/0307, UL Monostatic and  Bistatic Range Extension Considerations, Dror Regev (Huawei)</a:t>
            </a:r>
          </a:p>
          <a:p>
            <a:pPr lvl="1" algn="l" eaLnBrk="0" hangingPunct="0">
              <a:buClrTx/>
              <a:buSzTx/>
              <a:buFontTx/>
              <a:buChar char="–"/>
              <a:defRPr/>
            </a:pPr>
            <a:r>
              <a:rPr lang="en-US" altLang="zh-CN" sz="2200" dirty="0" smtClean="0">
                <a:solidFill>
                  <a:srgbClr val="00B050"/>
                </a:solidFill>
                <a:sym typeface="+mn-ea"/>
              </a:rPr>
              <a:t>11-25/0321, Follow-up on Sync field for AMP PPDU, Ke Wang (OPPO)</a:t>
            </a:r>
          </a:p>
          <a:p>
            <a:pPr lvl="1" algn="l" eaLnBrk="0" hangingPunct="0">
              <a:buClrTx/>
              <a:buSzTx/>
              <a:buFontTx/>
              <a:buChar char="–"/>
              <a:defRPr/>
            </a:pPr>
            <a:r>
              <a:rPr lang="en-US" altLang="zh-CN" sz="2200" dirty="0" smtClean="0">
                <a:solidFill>
                  <a:srgbClr val="00B050"/>
                </a:solidFill>
                <a:sym typeface="+mn-ea"/>
              </a:rPr>
              <a:t>11-25/0317, AMP UL Transmission, Yinan Qi (OPPO)</a:t>
            </a:r>
          </a:p>
          <a:p>
            <a:pPr lvl="1" algn="l" eaLnBrk="0" hangingPunct="0">
              <a:buClrTx/>
              <a:buSzTx/>
              <a:buFontTx/>
              <a:buChar char="–"/>
              <a:defRPr/>
            </a:pPr>
            <a:r>
              <a:rPr lang="en-US" altLang="zh-CN" sz="2200" dirty="0" smtClean="0">
                <a:solidFill>
                  <a:srgbClr val="00B050"/>
                </a:solidFill>
                <a:sym typeface="+mn-ea"/>
              </a:rPr>
              <a:t>11-25/0324, Challenges in Downlink Bandwidth Control in 1 Mb/s PPDU, Steve Shellhammer (Qualcomm)</a:t>
            </a:r>
          </a:p>
          <a:p>
            <a:pPr lvl="1" algn="l" eaLnBrk="0" hangingPunct="0">
              <a:buClrTx/>
              <a:buSzTx/>
              <a:buFontTx/>
              <a:buChar char="–"/>
              <a:defRPr/>
            </a:pPr>
            <a:r>
              <a:rPr lang="en-US" altLang="en-GB" sz="2200" dirty="0">
                <a:solidFill>
                  <a:srgbClr val="00B050"/>
                </a:solidFill>
                <a:sym typeface="+mn-ea"/>
              </a:rPr>
              <a:t>11-25/0325, AMP Downlink Bandwidth Control using OFDM Spreading Waveform, Steve Shellhammer (Qualcomm)</a:t>
            </a:r>
            <a:endParaRPr lang="en-US" altLang="zh-CN" sz="2200" dirty="0" smtClean="0">
              <a:solidFill>
                <a:srgbClr val="00B050"/>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11</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zh-CN" sz="2300" dirty="0" smtClean="0">
                <a:solidFill>
                  <a:srgbClr val="00B050"/>
                </a:solidFill>
                <a:sym typeface="+mn-ea"/>
              </a:rPr>
              <a:t>11-25/0316, Follow-up on AMP PPDU Design, Yinan Qi (OPPO)</a:t>
            </a:r>
          </a:p>
          <a:p>
            <a:pPr lvl="1" algn="l" eaLnBrk="0" hangingPunct="0">
              <a:buClrTx/>
              <a:buSzTx/>
              <a:buFontTx/>
              <a:buChar char="–"/>
              <a:defRPr/>
            </a:pPr>
            <a:r>
              <a:rPr lang="en-US" altLang="en-GB" sz="2300" dirty="0">
                <a:solidFill>
                  <a:srgbClr val="00B050"/>
                </a:solidFill>
                <a:sym typeface="+mn-ea"/>
              </a:rPr>
              <a:t>11-25/0315, Further discussion on downlink sync field design, Bin Qian (Huawei)</a:t>
            </a:r>
          </a:p>
          <a:p>
            <a:pPr lvl="1" algn="l" eaLnBrk="0" hangingPunct="0">
              <a:buClrTx/>
              <a:buSzTx/>
              <a:buFontTx/>
              <a:buChar char="–"/>
              <a:defRPr/>
            </a:pPr>
            <a:r>
              <a:rPr lang="en-US" altLang="en-GB" sz="2300" dirty="0">
                <a:solidFill>
                  <a:srgbClr val="00B050"/>
                </a:solidFill>
                <a:sym typeface="+mn-ea"/>
              </a:rPr>
              <a:t>11-25/0338r0, AMP Data Communication in Sub-1 GHz, Panpan Li (Huawei)</a:t>
            </a:r>
          </a:p>
          <a:p>
            <a:pPr lvl="1" algn="l" eaLnBrk="0" hangingPunct="0">
              <a:buClrTx/>
              <a:buSzTx/>
              <a:buFontTx/>
              <a:buChar char="–"/>
              <a:defRPr/>
            </a:pPr>
            <a:r>
              <a:rPr lang="en-US" altLang="en-GB" sz="2300" dirty="0">
                <a:solidFill>
                  <a:srgbClr val="00B050"/>
                </a:solidFill>
                <a:sym typeface="+mn-ea"/>
              </a:rPr>
              <a:t>11-25/0339r0, AMP DL OOK Generation, Panpan Li (Huawei)</a:t>
            </a:r>
          </a:p>
          <a:p>
            <a:pPr lvl="1" algn="l" eaLnBrk="0" hangingPunct="0">
              <a:buClrTx/>
              <a:buSzTx/>
              <a:buFontTx/>
              <a:buChar char="–"/>
              <a:defRPr/>
            </a:pPr>
            <a:r>
              <a:rPr lang="en-US" altLang="en-GB" sz="2300" dirty="0">
                <a:solidFill>
                  <a:srgbClr val="00B050"/>
                </a:solidFill>
                <a:sym typeface="+mn-ea"/>
              </a:rPr>
              <a:t>11-25/0369r0, Signal Design for Wideband Multi-Carrier OOK, Leif Wilhelmsson (Ericsson)</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11</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PHY/MAC</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r>
              <a:rPr lang="en-US" altLang="zh-CN" sz="2200" dirty="0">
                <a:sym typeface="+mn-ea"/>
              </a:rPr>
              <a:t> </a:t>
            </a:r>
            <a:endParaRPr lang="en-US" altLang="zh-CN" sz="2200" dirty="0">
              <a:solidFill>
                <a:schemeClr val="tx1"/>
              </a:solidFill>
              <a:sym typeface="+mn-ea"/>
            </a:endParaRPr>
          </a:p>
          <a:p>
            <a:pPr lvl="1" algn="l" eaLnBrk="0" hangingPunct="0">
              <a:buClrTx/>
              <a:buSzTx/>
              <a:buFontTx/>
              <a:buChar char="–"/>
              <a:defRPr/>
            </a:pPr>
            <a:r>
              <a:rPr lang="en-US" altLang="zh-CN" sz="2200" dirty="0">
                <a:solidFill>
                  <a:srgbClr val="00B050"/>
                </a:solidFill>
                <a:sym typeface="+mn-ea"/>
              </a:rPr>
              <a:t>11-25/0400r0, Sync field design considerations, You-Wei Chen (MediaTek)</a:t>
            </a:r>
          </a:p>
          <a:p>
            <a:pPr lvl="1" eaLnBrk="0" hangingPunct="0">
              <a:defRPr/>
            </a:pPr>
            <a:r>
              <a:rPr lang="en-US" altLang="en-US" sz="2200" dirty="0">
                <a:solidFill>
                  <a:srgbClr val="00B050"/>
                </a:solidFill>
                <a:sym typeface="+mn-ea"/>
              </a:rPr>
              <a:t>11-25/0440, Follow-up on AMP DL OOK generation, </a:t>
            </a:r>
            <a:r>
              <a:rPr lang="en-US" altLang="en-US" sz="2200" dirty="0" err="1">
                <a:solidFill>
                  <a:srgbClr val="00B050"/>
                </a:solidFill>
                <a:sym typeface="+mn-ea"/>
              </a:rPr>
              <a:t>Ke</a:t>
            </a:r>
            <a:r>
              <a:rPr lang="en-US" altLang="en-US" sz="2200" dirty="0">
                <a:solidFill>
                  <a:srgbClr val="00B050"/>
                </a:solidFill>
                <a:sym typeface="+mn-ea"/>
              </a:rPr>
              <a:t> Wang (</a:t>
            </a:r>
            <a:r>
              <a:rPr lang="en-US" altLang="en-US" sz="2200" dirty="0" smtClean="0">
                <a:solidFill>
                  <a:srgbClr val="00B050"/>
                </a:solidFill>
                <a:sym typeface="+mn-ea"/>
              </a:rPr>
              <a:t>OPPO) </a:t>
            </a:r>
            <a:endParaRPr lang="en-US" altLang="en-US" sz="2200" dirty="0">
              <a:solidFill>
                <a:srgbClr val="00B050"/>
              </a:solidFill>
              <a:sym typeface="+mn-ea"/>
            </a:endParaRPr>
          </a:p>
          <a:p>
            <a:pPr lvl="1" eaLnBrk="0" hangingPunct="0">
              <a:defRPr/>
            </a:pPr>
            <a:r>
              <a:rPr lang="en-US" altLang="zh-CN" sz="2200" dirty="0" smtClean="0">
                <a:solidFill>
                  <a:srgbClr val="00B050"/>
                </a:solidFill>
                <a:sym typeface="+mn-ea"/>
              </a:rPr>
              <a:t>11-25/0096</a:t>
            </a:r>
            <a:r>
              <a:rPr lang="en-US" altLang="zh-CN" sz="2200" dirty="0">
                <a:solidFill>
                  <a:srgbClr val="00B050"/>
                </a:solidFill>
                <a:sym typeface="+mn-ea"/>
              </a:rPr>
              <a:t>, Active AMP STA polling procedure, Liwen Chu (NXP)</a:t>
            </a:r>
          </a:p>
          <a:p>
            <a:pPr lvl="1" algn="l" eaLnBrk="0" hangingPunct="0">
              <a:buClrTx/>
              <a:buSzTx/>
              <a:buFontTx/>
              <a:buChar char="–"/>
              <a:defRPr/>
            </a:pPr>
            <a:r>
              <a:rPr lang="en-US" altLang="zh-CN" sz="2200" dirty="0">
                <a:solidFill>
                  <a:srgbClr val="00B050"/>
                </a:solidFill>
                <a:sym typeface="+mn-ea"/>
              </a:rPr>
              <a:t>11-25/0264, Long-Range Backscatter Protection Mechanisms, </a:t>
            </a:r>
            <a:r>
              <a:rPr lang="en-US" altLang="zh-CN" sz="2200" dirty="0" smtClean="0">
                <a:solidFill>
                  <a:srgbClr val="00B050"/>
                </a:solidFill>
                <a:sym typeface="+mn-ea"/>
              </a:rPr>
              <a:t>Kamran </a:t>
            </a:r>
            <a:r>
              <a:rPr lang="en-US" altLang="zh-CN" sz="2200" dirty="0" err="1" smtClean="0">
                <a:solidFill>
                  <a:srgbClr val="00B050"/>
                </a:solidFill>
                <a:sym typeface="+mn-ea"/>
              </a:rPr>
              <a:t>Nishat</a:t>
            </a:r>
            <a:r>
              <a:rPr lang="en-US" altLang="zh-CN" sz="2200" dirty="0" smtClean="0">
                <a:solidFill>
                  <a:srgbClr val="00B050"/>
                </a:solidFill>
                <a:sym typeface="+mn-ea"/>
              </a:rPr>
              <a:t> (</a:t>
            </a:r>
            <a:r>
              <a:rPr lang="en-US" altLang="zh-CN" sz="2200" dirty="0" err="1" smtClean="0">
                <a:solidFill>
                  <a:srgbClr val="00B050"/>
                </a:solidFill>
                <a:sym typeface="+mn-ea"/>
              </a:rPr>
              <a:t>Haila</a:t>
            </a:r>
            <a:r>
              <a:rPr lang="en-US" altLang="zh-CN" sz="2200" dirty="0">
                <a:solidFill>
                  <a:srgbClr val="00B050"/>
                </a:solidFill>
                <a:sym typeface="+mn-ea"/>
              </a:rPr>
              <a:t>)</a:t>
            </a:r>
            <a:endParaRPr lang="en-US" altLang="zh-CN" sz="2200" b="0" dirty="0">
              <a:solidFill>
                <a:srgbClr val="00B050"/>
              </a:solidFill>
            </a:endParaRPr>
          </a:p>
          <a:p>
            <a:pPr lvl="1" algn="l" eaLnBrk="0" hangingPunct="0">
              <a:buClrTx/>
              <a:buSzTx/>
              <a:buFontTx/>
              <a:buChar char="–"/>
              <a:defRPr/>
            </a:pPr>
            <a:r>
              <a:rPr lang="en-US" altLang="zh-CN" sz="2200" dirty="0">
                <a:solidFill>
                  <a:srgbClr val="00B050"/>
                </a:solidFill>
                <a:sym typeface="+mn-ea"/>
              </a:rPr>
              <a:t>11-25/0268, Long-Range Backscatter Device Capabilities, Nelson Costa (Haila)</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12</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GB" dirty="0" smtClean="0">
                <a:solidFill>
                  <a:srgbClr val="00B050"/>
                </a:solidFill>
                <a:sym typeface="+mn-ea"/>
              </a:rPr>
              <a:t>11-25/0292</a:t>
            </a:r>
            <a:r>
              <a:rPr lang="en-US" altLang="en-GB" dirty="0">
                <a:solidFill>
                  <a:srgbClr val="00B050"/>
                </a:solidFill>
                <a:sym typeface="+mn-ea"/>
              </a:rPr>
              <a:t>, Review EPC Gen2 for Long-Range Backscatter, </a:t>
            </a:r>
            <a:r>
              <a:rPr lang="en-US" altLang="en-GB" dirty="0" smtClean="0">
                <a:solidFill>
                  <a:srgbClr val="00B050"/>
                </a:solidFill>
                <a:sym typeface="+mn-ea"/>
              </a:rPr>
              <a:t>Kamran </a:t>
            </a:r>
            <a:r>
              <a:rPr lang="en-US" altLang="en-GB" dirty="0" err="1" smtClean="0">
                <a:solidFill>
                  <a:srgbClr val="00B050"/>
                </a:solidFill>
                <a:sym typeface="+mn-ea"/>
              </a:rPr>
              <a:t>Nishat</a:t>
            </a:r>
            <a:r>
              <a:rPr lang="en-US" altLang="en-GB" dirty="0" smtClean="0">
                <a:solidFill>
                  <a:srgbClr val="00B050"/>
                </a:solidFill>
                <a:sym typeface="+mn-ea"/>
              </a:rPr>
              <a:t> </a:t>
            </a:r>
            <a:r>
              <a:rPr lang="en-US" altLang="en-GB" dirty="0">
                <a:solidFill>
                  <a:srgbClr val="00B050"/>
                </a:solidFill>
                <a:sym typeface="+mn-ea"/>
              </a:rPr>
              <a:t>(Haila)</a:t>
            </a:r>
          </a:p>
          <a:p>
            <a:pPr lvl="1" eaLnBrk="0" hangingPunct="0">
              <a:defRPr/>
            </a:pPr>
            <a:r>
              <a:rPr lang="en-US" altLang="zh-CN" dirty="0">
                <a:solidFill>
                  <a:srgbClr val="00B050"/>
                </a:solidFill>
                <a:sym typeface="+mn-ea"/>
              </a:rPr>
              <a:t>11-25/0263, Provisioning Protocol for long range AMP </a:t>
            </a:r>
            <a:r>
              <a:rPr lang="en-US" altLang="zh-CN" dirty="0" err="1">
                <a:solidFill>
                  <a:srgbClr val="00B050"/>
                </a:solidFill>
                <a:sym typeface="+mn-ea"/>
              </a:rPr>
              <a:t>IoT</a:t>
            </a:r>
            <a:r>
              <a:rPr lang="en-US" altLang="zh-CN" dirty="0">
                <a:solidFill>
                  <a:srgbClr val="00B050"/>
                </a:solidFill>
                <a:sym typeface="+mn-ea"/>
              </a:rPr>
              <a:t> devices, Guy-Armand </a:t>
            </a:r>
            <a:r>
              <a:rPr lang="en-US" altLang="zh-CN" dirty="0" err="1">
                <a:solidFill>
                  <a:srgbClr val="00B050"/>
                </a:solidFill>
                <a:sym typeface="+mn-ea"/>
              </a:rPr>
              <a:t>Kamendje</a:t>
            </a:r>
            <a:r>
              <a:rPr lang="en-US" altLang="zh-CN" dirty="0">
                <a:solidFill>
                  <a:srgbClr val="00B050"/>
                </a:solidFill>
                <a:sym typeface="+mn-ea"/>
              </a:rPr>
              <a:t> (</a:t>
            </a:r>
            <a:r>
              <a:rPr lang="en-US" altLang="zh-CN" dirty="0" err="1">
                <a:solidFill>
                  <a:srgbClr val="00B050"/>
                </a:solidFill>
                <a:sym typeface="+mn-ea"/>
              </a:rPr>
              <a:t>Haila</a:t>
            </a:r>
            <a:r>
              <a:rPr lang="en-US" altLang="zh-CN" dirty="0">
                <a:solidFill>
                  <a:srgbClr val="00B050"/>
                </a:solidFill>
                <a:sym typeface="+mn-ea"/>
              </a:rPr>
              <a:t>)</a:t>
            </a:r>
          </a:p>
          <a:p>
            <a:pPr lvl="1" algn="l" eaLnBrk="0" hangingPunct="0">
              <a:buClrTx/>
              <a:buSzTx/>
              <a:buFontTx/>
              <a:buChar char="–"/>
              <a:defRPr/>
            </a:pPr>
            <a:r>
              <a:rPr lang="en-US" altLang="en-GB" dirty="0" smtClean="0">
                <a:solidFill>
                  <a:srgbClr val="00B050"/>
                </a:solidFill>
                <a:sym typeface="+mn-ea"/>
              </a:rPr>
              <a:t>11-25/0334</a:t>
            </a:r>
            <a:r>
              <a:rPr lang="en-US" altLang="en-GB" dirty="0">
                <a:solidFill>
                  <a:srgbClr val="00B050"/>
                </a:solidFill>
                <a:sym typeface="+mn-ea"/>
              </a:rPr>
              <a:t>, Channel access for Active Tx non-AP AMP STAs - follow-up, Rojan Chitrakar (Huawei)</a:t>
            </a:r>
          </a:p>
          <a:p>
            <a:pPr lvl="1" algn="l" eaLnBrk="0" hangingPunct="0">
              <a:buClrTx/>
              <a:buSzTx/>
              <a:buFontTx/>
              <a:buChar char="–"/>
              <a:defRPr/>
            </a:pPr>
            <a:r>
              <a:rPr lang="en-US" altLang="en-GB" dirty="0">
                <a:solidFill>
                  <a:srgbClr val="00B050"/>
                </a:solidFill>
                <a:sym typeface="+mn-ea"/>
              </a:rPr>
              <a:t>11-25/0335, Channel access for Backscatter non-AP AMP STAs - follow-up, Rojan Chitrakar (Huawei)</a:t>
            </a:r>
          </a:p>
          <a:p>
            <a:pPr lvl="1" algn="l" eaLnBrk="0" hangingPunct="0">
              <a:buClrTx/>
              <a:buSzTx/>
              <a:buFontTx/>
              <a:buChar char="–"/>
              <a:defRPr/>
            </a:pPr>
            <a:r>
              <a:rPr lang="en-US" altLang="en-GB" dirty="0">
                <a:solidFill>
                  <a:srgbClr val="00B050"/>
                </a:solidFill>
                <a:sym typeface="+mn-ea"/>
              </a:rPr>
              <a:t>11-25/0340, Trigger based TDM multiple access, Chuanfeng He (OPPO)</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12</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 except special assignment]</a:t>
            </a:r>
            <a:endParaRPr lang="en-US" altLang="en-GB" dirty="0"/>
          </a:p>
          <a:p>
            <a:pPr lvl="1" eaLnBrk="0" hangingPunct="0">
              <a:defRPr/>
            </a:pPr>
            <a:r>
              <a:rPr lang="en-US" altLang="en-GB" dirty="0">
                <a:sym typeface="+mn-ea"/>
              </a:rPr>
              <a:t>11-25/0341, Details of Duty-cycle operation for AMP, </a:t>
            </a:r>
            <a:r>
              <a:rPr lang="en-US" altLang="en-GB" dirty="0" err="1">
                <a:sym typeface="+mn-ea"/>
              </a:rPr>
              <a:t>Chuanfeng</a:t>
            </a:r>
            <a:r>
              <a:rPr lang="en-US" altLang="en-GB" dirty="0">
                <a:sym typeface="+mn-ea"/>
              </a:rPr>
              <a:t> He (OPPO))</a:t>
            </a:r>
          </a:p>
          <a:p>
            <a:pPr lvl="1" algn="l" eaLnBrk="0" hangingPunct="0">
              <a:buClrTx/>
              <a:buSzTx/>
              <a:buFontTx/>
              <a:buChar char="–"/>
              <a:defRPr/>
            </a:pPr>
            <a:r>
              <a:rPr lang="en-US" altLang="en-US" dirty="0" smtClean="0">
                <a:sym typeface="+mn-ea"/>
              </a:rPr>
              <a:t>11-25/0342</a:t>
            </a:r>
            <a:r>
              <a:rPr lang="en-US" altLang="en-US" dirty="0">
                <a:sym typeface="+mn-ea"/>
              </a:rPr>
              <a:t>, TSF for trigger based AMP communication, Chuanfeng He (OPPO)</a:t>
            </a:r>
          </a:p>
          <a:p>
            <a:pPr lvl="1" algn="l" eaLnBrk="0" hangingPunct="0">
              <a:buClrTx/>
              <a:buSzTx/>
              <a:buFontTx/>
              <a:buChar char="–"/>
              <a:defRPr/>
            </a:pPr>
            <a:r>
              <a:rPr lang="en-US" altLang="en-US" dirty="0">
                <a:sym typeface="+mn-ea"/>
              </a:rPr>
              <a:t>11-25/0353, UL Access for AMP: Follow up, Sanket Kalamkar (Qualcomm)</a:t>
            </a:r>
          </a:p>
          <a:p>
            <a:pPr lvl="1" eaLnBrk="0" hangingPunct="0">
              <a:defRPr/>
            </a:pPr>
            <a:r>
              <a:rPr lang="en-US" altLang="en-US" sz="2100" dirty="0" smtClean="0">
                <a:sym typeface="+mn-ea"/>
              </a:rPr>
              <a:t>11-25/0322</a:t>
            </a:r>
            <a:r>
              <a:rPr lang="en-US" altLang="en-US" sz="2100" dirty="0">
                <a:sym typeface="+mn-ea"/>
              </a:rPr>
              <a:t>, Access message for AMP, </a:t>
            </a:r>
            <a:r>
              <a:rPr lang="en-US" altLang="en-US" sz="2100" dirty="0" err="1">
                <a:sym typeface="+mn-ea"/>
              </a:rPr>
              <a:t>Weijie</a:t>
            </a:r>
            <a:r>
              <a:rPr lang="en-US" altLang="en-US" sz="2100" dirty="0">
                <a:sym typeface="+mn-ea"/>
              </a:rPr>
              <a:t> Xu (</a:t>
            </a:r>
            <a:r>
              <a:rPr lang="en-US" altLang="en-US" sz="2100" dirty="0" smtClean="0">
                <a:sym typeface="+mn-ea"/>
              </a:rPr>
              <a:t>OPPO)</a:t>
            </a:r>
          </a:p>
          <a:p>
            <a:pPr lvl="1" eaLnBrk="0" hangingPunct="0">
              <a:defRPr/>
            </a:pPr>
            <a:r>
              <a:rPr lang="en-US" altLang="zh-CN" u="sng" dirty="0">
                <a:sym typeface="+mn-ea"/>
              </a:rPr>
              <a:t>11-25/0285r1, SP Timing Synchronization with AMP Beacon, Ian Bajaj (Huawei) [updated, 10 </a:t>
            </a:r>
            <a:r>
              <a:rPr lang="en-US" altLang="zh-CN" u="sng" dirty="0" err="1">
                <a:sym typeface="+mn-ea"/>
              </a:rPr>
              <a:t>mins</a:t>
            </a:r>
            <a:r>
              <a:rPr lang="en-US" altLang="zh-CN" u="sng" dirty="0">
                <a:sym typeface="+mn-ea"/>
              </a:rPr>
              <a:t>]</a:t>
            </a:r>
          </a:p>
          <a:p>
            <a:pPr lvl="1" eaLnBrk="0" hangingPunct="0">
              <a:defRPr/>
            </a:pPr>
            <a:r>
              <a:rPr lang="en-US" altLang="zh-CN" u="sng" dirty="0">
                <a:sym typeface="+mn-ea"/>
              </a:rPr>
              <a:t>11-25/0251r1, </a:t>
            </a:r>
            <a:r>
              <a:rPr lang="en-US" altLang="en-US" u="sng" dirty="0">
                <a:sym typeface="+mn-ea"/>
              </a:rPr>
              <a:t>Slotted vs Pure Aloha for Active Transmitter AMP Use Cases, </a:t>
            </a:r>
            <a:r>
              <a:rPr lang="en-US" altLang="en-US" u="sng" dirty="0" err="1">
                <a:sym typeface="+mn-ea"/>
              </a:rPr>
              <a:t>Amichai</a:t>
            </a:r>
            <a:r>
              <a:rPr lang="en-US" altLang="en-US" u="sng" dirty="0">
                <a:sym typeface="+mn-ea"/>
              </a:rPr>
              <a:t> </a:t>
            </a:r>
            <a:r>
              <a:rPr lang="en-US" altLang="en-US" u="sng" dirty="0" err="1">
                <a:sym typeface="+mn-ea"/>
              </a:rPr>
              <a:t>Sanderovich</a:t>
            </a:r>
            <a:r>
              <a:rPr lang="en-US" altLang="en-US" u="sng" dirty="0">
                <a:sym typeface="+mn-ea"/>
              </a:rPr>
              <a:t> (</a:t>
            </a:r>
            <a:r>
              <a:rPr lang="en-US" altLang="en-US" u="sng" dirty="0" err="1">
                <a:sym typeface="+mn-ea"/>
              </a:rPr>
              <a:t>Wiliot</a:t>
            </a:r>
            <a:r>
              <a:rPr lang="en-US" altLang="en-US" u="sng" dirty="0">
                <a:sym typeface="+mn-ea"/>
              </a:rPr>
              <a:t>) [updated, 10 </a:t>
            </a:r>
            <a:r>
              <a:rPr lang="en-US" altLang="en-US" u="sng" dirty="0" err="1">
                <a:sym typeface="+mn-ea"/>
              </a:rPr>
              <a:t>mins</a:t>
            </a:r>
            <a:r>
              <a:rPr lang="en-US" altLang="en-US" u="sng" dirty="0">
                <a:sym typeface="+mn-ea"/>
              </a:rPr>
              <a:t>]</a:t>
            </a:r>
            <a:endParaRPr lang="en-US" altLang="en-GB" dirty="0">
              <a:solidFill>
                <a:schemeClr val="tx1"/>
              </a:solidFill>
              <a:sym typeface="+mn-ea"/>
            </a:endParaRPr>
          </a:p>
          <a:p>
            <a:pPr algn="l" eaLnBrk="0" hangingPunct="0">
              <a:buClrTx/>
              <a:buSzTx/>
              <a:buFontTx/>
              <a:defRPr/>
            </a:pPr>
            <a:r>
              <a:rPr lang="en-US" altLang="en-GB" dirty="0"/>
              <a:t>Any 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13</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Mar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(WPT/MAC)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en-US" sz="2400" dirty="0">
                <a:sym typeface="+mn-ea"/>
              </a:rPr>
              <a:t>11-25/0398, AMP frames, Alfred </a:t>
            </a:r>
            <a:r>
              <a:rPr lang="en-US" altLang="en-US" sz="2400" dirty="0" err="1">
                <a:sym typeface="+mn-ea"/>
              </a:rPr>
              <a:t>Asterjadhi</a:t>
            </a:r>
            <a:r>
              <a:rPr lang="en-US" altLang="en-US" sz="2400" dirty="0">
                <a:sym typeface="+mn-ea"/>
              </a:rPr>
              <a:t> (Qualcomm) </a:t>
            </a:r>
            <a:endParaRPr lang="en-US" altLang="en-US" sz="2400" dirty="0" smtClean="0">
              <a:sym typeface="+mn-ea"/>
            </a:endParaRPr>
          </a:p>
          <a:p>
            <a:pPr lvl="1" eaLnBrk="0" hangingPunct="0">
              <a:defRPr/>
            </a:pPr>
            <a:r>
              <a:rPr lang="en-US" altLang="zh-CN" sz="2400" dirty="0" smtClean="0">
                <a:sym typeface="+mn-ea"/>
              </a:rPr>
              <a:t>11-25/0320</a:t>
            </a:r>
            <a:r>
              <a:rPr lang="en-US" altLang="zh-CN" sz="2400" dirty="0" smtClean="0">
                <a:sym typeface="+mn-ea"/>
              </a:rPr>
              <a:t>, Follow-up on WPT: Protocol, Waveform and PPDU, </a:t>
            </a:r>
            <a:r>
              <a:rPr lang="en-US" altLang="zh-CN" sz="2400" dirty="0" err="1" smtClean="0">
                <a:sym typeface="+mn-ea"/>
              </a:rPr>
              <a:t>Yinan</a:t>
            </a:r>
            <a:r>
              <a:rPr lang="en-US" altLang="zh-CN" sz="2400" dirty="0" smtClean="0">
                <a:sym typeface="+mn-ea"/>
              </a:rPr>
              <a:t> Qi (OPPO)</a:t>
            </a:r>
          </a:p>
          <a:p>
            <a:pPr lvl="1" algn="l" eaLnBrk="0" hangingPunct="0">
              <a:buClrTx/>
              <a:buSzTx/>
              <a:buFontTx/>
              <a:buChar char="–"/>
              <a:defRPr/>
            </a:pPr>
            <a:r>
              <a:rPr lang="en-US" altLang="zh-CN" sz="2400" dirty="0" smtClean="0">
                <a:sym typeface="+mn-ea"/>
              </a:rPr>
              <a:t>11-25/0319</a:t>
            </a:r>
            <a:r>
              <a:rPr lang="en-US" altLang="zh-CN" sz="2400" dirty="0">
                <a:sym typeface="+mn-ea"/>
              </a:rPr>
              <a:t>, Correspondence between Energizers and AMP non-AP STAs, Yinan Qi (OPPO)</a:t>
            </a:r>
          </a:p>
          <a:p>
            <a:pPr lvl="1" algn="l" eaLnBrk="0" hangingPunct="0">
              <a:buClrTx/>
              <a:buSzTx/>
              <a:buFontTx/>
              <a:buChar char="–"/>
              <a:defRPr/>
            </a:pPr>
            <a:r>
              <a:rPr lang="en-US" altLang="zh-CN" sz="2400" dirty="0">
                <a:sym typeface="+mn-ea"/>
              </a:rPr>
              <a:t>11-25/0318, AMP Energizer Control, Yinan Qi (OPPO)</a:t>
            </a:r>
          </a:p>
          <a:p>
            <a:pPr lvl="1" algn="l" eaLnBrk="0" hangingPunct="0">
              <a:buClrTx/>
              <a:buSzTx/>
              <a:buFontTx/>
              <a:buChar char="–"/>
              <a:defRPr/>
            </a:pPr>
            <a:r>
              <a:rPr lang="en-US" altLang="zh-CN" sz="2400" dirty="0">
                <a:sym typeface="+mn-ea"/>
              </a:rPr>
              <a:t>11-25/0336r0, WPT Protocol and Signaling, Ian Bajaj (Huawei</a:t>
            </a:r>
            <a:r>
              <a:rPr lang="en-US" altLang="zh-CN" sz="2400" dirty="0" smtClean="0">
                <a:sym typeface="+mn-ea"/>
              </a:rPr>
              <a:t>)</a:t>
            </a:r>
            <a:r>
              <a:rPr lang="en-US" altLang="en-US" sz="24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13</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Motions (TG motions refer to 11-24/1322)</a:t>
            </a: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sz="2400" dirty="0" smtClean="0">
                <a:sym typeface="+mn-ea"/>
              </a:rPr>
              <a:t>Contribution </a:t>
            </a:r>
            <a:r>
              <a:rPr lang="en-US" altLang="en-GB" sz="2400" dirty="0" smtClean="0">
                <a:sym typeface="+mn-ea"/>
              </a:rPr>
              <a:t>discussion </a:t>
            </a:r>
            <a:r>
              <a:rPr lang="en-US" altLang="en-GB" sz="2400" dirty="0" smtClean="0">
                <a:sym typeface="+mn-ea"/>
              </a:rPr>
              <a:t>(if time allows)</a:t>
            </a:r>
            <a:endParaRPr lang="en-US" altLang="en-GB" sz="2400" dirty="0" smtClean="0"/>
          </a:p>
          <a:p>
            <a:pPr lvl="1" eaLnBrk="0" hangingPunct="0">
              <a:defRPr/>
            </a:pPr>
            <a:r>
              <a:rPr lang="en-US" altLang="en-US" sz="2400" dirty="0">
                <a:sym typeface="+mn-ea"/>
              </a:rPr>
              <a:t>11-25/0424, AMP information exchange, </a:t>
            </a:r>
            <a:r>
              <a:rPr lang="en-US" altLang="en-US" sz="2400" dirty="0" err="1">
                <a:sym typeface="+mn-ea"/>
              </a:rPr>
              <a:t>Liwen</a:t>
            </a:r>
            <a:r>
              <a:rPr lang="en-US" altLang="en-US" sz="2400" dirty="0">
                <a:sym typeface="+mn-ea"/>
              </a:rPr>
              <a:t> (</a:t>
            </a:r>
            <a:r>
              <a:rPr lang="en-US" altLang="en-US" sz="2400" dirty="0" smtClean="0">
                <a:sym typeface="+mn-ea"/>
              </a:rPr>
              <a:t>NXP)</a:t>
            </a:r>
            <a:endParaRPr lang="en-US" altLang="en-GB" sz="2400" i="1" dirty="0" smtClean="0">
              <a:solidFill>
                <a:schemeClr val="tx1"/>
              </a:solidFill>
              <a:highlight>
                <a:srgbClr val="FFFF00"/>
              </a:highlight>
              <a:sym typeface="+mn-ea"/>
            </a:endParaRPr>
          </a:p>
          <a:p>
            <a:pPr eaLnBrk="0" hangingPunct="0">
              <a:defRPr/>
            </a:pPr>
            <a:r>
              <a:rPr lang="en-US" altLang="en-GB" dirty="0" smtClean="0"/>
              <a:t>Any </a:t>
            </a:r>
            <a:r>
              <a:rPr lang="en-US" altLang="en-GB" dirty="0" smtClean="0"/>
              <a:t>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Mar 25</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Apr 8</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Apr 22</a:t>
            </a:r>
            <a:r>
              <a:rPr lang="en-US" altLang="en-US" sz="2400" kern="0" baseline="30000" dirty="0" smtClean="0">
                <a:solidFill>
                  <a:schemeClr val="tx1"/>
                </a:solidFill>
                <a:sym typeface="+mn-ea"/>
              </a:rPr>
              <a:t>nd</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May 6</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3270</TotalTime>
  <Words>3308</Words>
  <Application>Microsoft Office PowerPoint</Application>
  <PresentationFormat>宽屏</PresentationFormat>
  <Paragraphs>553</Paragraphs>
  <Slides>38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38</vt:i4>
      </vt:variant>
    </vt:vector>
  </HeadingPairs>
  <TitlesOfParts>
    <vt:vector size="49"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493</cp:revision>
  <cp:lastPrinted>2014-11-04T15:04:00Z</cp:lastPrinted>
  <dcterms:created xsi:type="dcterms:W3CDTF">2007-04-17T18:10:00Z</dcterms:created>
  <dcterms:modified xsi:type="dcterms:W3CDTF">2025-03-12T19:39:53Z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