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0"/>
  </p:notesMasterIdLst>
  <p:handoutMasterIdLst>
    <p:handoutMasterId r:id="rId41"/>
  </p:handoutMasterIdLst>
  <p:sldIdLst>
    <p:sldId id="1263" r:id="rId2"/>
    <p:sldId id="1266" r:id="rId3"/>
    <p:sldId id="1267" r:id="rId4"/>
    <p:sldId id="1269" r:id="rId5"/>
    <p:sldId id="1270" r:id="rId6"/>
    <p:sldId id="1271" r:id="rId7"/>
    <p:sldId id="1273" r:id="rId8"/>
    <p:sldId id="1274" r:id="rId9"/>
    <p:sldId id="1275" r:id="rId10"/>
    <p:sldId id="1276" r:id="rId11"/>
    <p:sldId id="1278" r:id="rId12"/>
    <p:sldId id="1279" r:id="rId13"/>
    <p:sldId id="1385" r:id="rId14"/>
    <p:sldId id="1388" r:id="rId15"/>
    <p:sldId id="1387" r:id="rId16"/>
    <p:sldId id="1386" r:id="rId17"/>
    <p:sldId id="1296" r:id="rId18"/>
    <p:sldId id="1389" r:id="rId19"/>
    <p:sldId id="1283" r:id="rId20"/>
    <p:sldId id="1284" r:id="rId21"/>
    <p:sldId id="1366" r:id="rId22"/>
    <p:sldId id="1429" r:id="rId23"/>
    <p:sldId id="1361" r:id="rId24"/>
    <p:sldId id="1287" r:id="rId25"/>
    <p:sldId id="1462" r:id="rId26"/>
    <p:sldId id="1336" r:id="rId27"/>
    <p:sldId id="1463" r:id="rId28"/>
    <p:sldId id="1427" r:id="rId29"/>
    <p:sldId id="1464" r:id="rId30"/>
    <p:sldId id="1313" r:id="rId31"/>
    <p:sldId id="1465" r:id="rId32"/>
    <p:sldId id="1367" r:id="rId33"/>
    <p:sldId id="1466" r:id="rId34"/>
    <p:sldId id="1379" r:id="rId35"/>
    <p:sldId id="1467" r:id="rId36"/>
    <p:sldId id="1291" r:id="rId37"/>
    <p:sldId id="1346" r:id="rId38"/>
    <p:sldId id="1347" r:id="rId39"/>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22" autoAdjust="0"/>
    <p:restoredTop sz="95405"/>
  </p:normalViewPr>
  <p:slideViewPr>
    <p:cSldViewPr showGuides="1">
      <p:cViewPr varScale="1">
        <p:scale>
          <a:sx n="99" d="100"/>
          <a:sy n="99" d="100"/>
        </p:scale>
        <p:origin x="158" y="91"/>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Jan 2025</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Jan 2025</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Jan 2025</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Jan 2025</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Mar 2025</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25</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0228r2</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cvent.me/q5le5L"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1390-03-00bp-teleconference-minutes-august-september-2024.docx" TargetMode="External"/><Relationship Id="rId2" Type="http://schemas.openxmlformats.org/officeDocument/2006/relationships/hyperlink" Target="https://mentor.ieee.org/802.11/dcn/23/11-23-2158-00-0amp-802-11-amp-sg-meeting-minutes-for-november-2023-plenary.docx"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4/11-24-1613-05-00bp-specification-framework-for-tgbp.docx"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Mar 2025</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Mar Plenary 2025 Session</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2025-03-06</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604"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370" y="1866265"/>
            <a:ext cx="10361930" cy="4606290"/>
          </a:xfrm>
          <a:prstGeom prst="rect">
            <a:avLst/>
          </a:prstGeom>
        </p:spPr>
        <p:txBody>
          <a:bodyPr>
            <a:normAutofit fontScale="90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57200" indent="-457200">
              <a:buAutoNum type="arabicPeriod"/>
            </a:pPr>
            <a:r>
              <a:rPr lang="en-US" sz="2000" dirty="0">
                <a:sym typeface="+mn-ea"/>
              </a:rPr>
              <a:t>One central laptop/computer per meeting connects at head table.</a:t>
            </a:r>
            <a:endParaRPr lang="en-US" sz="2000" dirty="0"/>
          </a:p>
          <a:p>
            <a:pPr marL="457200" indent="-457200">
              <a:buAutoNum type="arabicPeriod"/>
            </a:pPr>
            <a:r>
              <a:rPr lang="en-US" sz="2000" dirty="0">
                <a:sym typeface="+mn-ea"/>
              </a:rPr>
              <a:t>Local speakers queue/speak only at a microphone when called on.</a:t>
            </a:r>
            <a:endParaRPr lang="en-US" sz="2000" dirty="0"/>
          </a:p>
          <a:p>
            <a:pPr marL="457200" indent="-457200">
              <a:buAutoNum type="arabicPeriod"/>
            </a:pPr>
            <a:r>
              <a:rPr lang="en-US" sz="2000" dirty="0">
                <a:sym typeface="+mn-ea"/>
              </a:rPr>
              <a:t>Remote speakers request to speak via chat window and only speak when called on.</a:t>
            </a:r>
            <a:endParaRPr lang="en-US" sz="2000" dirty="0"/>
          </a:p>
          <a:p>
            <a:pPr marL="457200" indent="-457200">
              <a:buAutoNum type="arabicPeriod"/>
            </a:pPr>
            <a:r>
              <a:rPr lang="en-US" sz="2000" dirty="0">
                <a:sym typeface="+mn-ea"/>
              </a:rPr>
              <a:t>Presenters share the presentation via conferencing tool or have chair (central laptop) present for them.</a:t>
            </a:r>
            <a:endParaRPr lang="en-US" sz="2000" dirty="0"/>
          </a:p>
          <a:p>
            <a:pPr marL="457200" indent="-457200">
              <a:buAutoNum type="arabicPeriod"/>
            </a:pPr>
            <a:r>
              <a:rPr lang="en-US" sz="2000" dirty="0">
                <a:sym typeface="+mn-ea"/>
              </a:rPr>
              <a:t>Local attendees when logged into WebEx </a:t>
            </a:r>
            <a:r>
              <a:rPr lang="en-US" sz="2000" dirty="0">
                <a:solidFill>
                  <a:srgbClr val="FF0000"/>
                </a:solidFill>
                <a:sym typeface="+mn-ea"/>
              </a:rPr>
              <a:t>SHALL</a:t>
            </a:r>
            <a:r>
              <a:rPr lang="en-US" sz="2000" dirty="0">
                <a:sym typeface="+mn-ea"/>
              </a:rPr>
              <a:t> </a:t>
            </a:r>
            <a:r>
              <a:rPr lang="en-US" sz="2000" dirty="0">
                <a:solidFill>
                  <a:srgbClr val="C00000"/>
                </a:solidFill>
                <a:sym typeface="+mn-ea"/>
              </a:rPr>
              <a:t>NOT connect Audio.</a:t>
            </a:r>
            <a:endParaRPr lang="en-US" sz="2000" dirty="0">
              <a:solidFill>
                <a:srgbClr val="C00000"/>
              </a:solidFill>
            </a:endParaRPr>
          </a:p>
          <a:p>
            <a:pPr marL="457200" indent="-457200">
              <a:buAutoNum type="arabicPeriod"/>
            </a:pPr>
            <a:r>
              <a:rPr lang="en-US" sz="2000" dirty="0">
                <a:solidFill>
                  <a:schemeClr val="tx1"/>
                </a:solidFill>
                <a:sym typeface="+mn-ea"/>
              </a:rPr>
              <a:t>When Starting a meeting the host should do the following:</a:t>
            </a:r>
            <a:endParaRPr lang="en-US" sz="2000" dirty="0">
              <a:solidFill>
                <a:schemeClr val="tx1"/>
              </a:solidFill>
            </a:endParaRPr>
          </a:p>
          <a:p>
            <a:pPr marL="857250" lvl="1" indent="-457200">
              <a:buAutoNum type="arabicPeriod"/>
            </a:pPr>
            <a:r>
              <a:rPr lang="en-US" sz="2000" dirty="0">
                <a:solidFill>
                  <a:schemeClr val="tx1"/>
                </a:solidFill>
                <a:sym typeface="+mn-ea"/>
              </a:rPr>
              <a:t>Select “Meeting” -&gt; “Meeting Options” -&gt; [Disable] “Allow Participant to turn on Video”</a:t>
            </a:r>
            <a:endParaRPr lang="en-US" sz="2000" dirty="0">
              <a:solidFill>
                <a:schemeClr val="tx1"/>
              </a:solidFill>
            </a:endParaRPr>
          </a:p>
          <a:p>
            <a:pPr marL="857250" lvl="1" indent="-457200">
              <a:buAutoNum type="arabicPeriod"/>
            </a:pPr>
            <a:r>
              <a:rPr lang="en-US" sz="2000" dirty="0">
                <a:solidFill>
                  <a:schemeClr val="tx1"/>
                </a:solidFill>
                <a:sym typeface="+mn-ea"/>
              </a:rPr>
              <a:t>Select “Participant” -&gt; [Enable] “Mute on Entry”.</a:t>
            </a:r>
            <a:endParaRPr lang="en-US" sz="2000" dirty="0">
              <a:solidFill>
                <a:schemeClr val="tx1"/>
              </a:solidFill>
            </a:endParaRPr>
          </a:p>
          <a:p>
            <a:pPr marL="457200" indent="-457200">
              <a:buAutoNum type="arabicPeriod"/>
            </a:pPr>
            <a:r>
              <a:rPr lang="en-US" sz="2000" dirty="0">
                <a:solidFill>
                  <a:schemeClr val="tx1"/>
                </a:solidFill>
                <a:sym typeface="+mn-ea"/>
              </a:rPr>
              <a:t>For those Remote Attendees connecting to Webex, Configure Webex Audio to use “Music Mode”.</a:t>
            </a:r>
            <a:endParaRPr lang="en-US" sz="2000" dirty="0">
              <a:solidFill>
                <a:schemeClr val="tx1"/>
              </a:solidFill>
            </a:endParaRPr>
          </a:p>
          <a:p>
            <a:pPr marL="457200" indent="-457200">
              <a:buAutoNum type="arabicPeriod"/>
            </a:pPr>
            <a:r>
              <a:rPr lang="en-US" sz="2000" dirty="0">
                <a:solidFill>
                  <a:schemeClr val="tx1"/>
                </a:solidFill>
                <a:sym typeface="+mn-ea"/>
              </a:rPr>
              <a:t>Treat All Microphones as hot and live – Conversations in a room may be heard online.</a:t>
            </a:r>
            <a:endParaRPr lang="en-US" sz="2000" dirty="0">
              <a:solidFill>
                <a:schemeClr val="tx1"/>
              </a:solidFill>
            </a:endParaRPr>
          </a:p>
          <a:p>
            <a:pPr>
              <a:lnSpc>
                <a:spcPct val="120000"/>
              </a:lnSpc>
            </a:pPr>
            <a:endParaRPr lang="en-US" altLang="zh-CN" sz="2100" kern="0" dirty="0" smtClean="0"/>
          </a:p>
          <a:p>
            <a:pPr>
              <a:lnSpc>
                <a:spcPct val="120000"/>
              </a:lnSpc>
            </a:pPr>
            <a:r>
              <a:rPr lang="en-US" altLang="zh-CN" sz="2000" kern="0" dirty="0" smtClean="0"/>
              <a:t>Reference:</a:t>
            </a:r>
          </a:p>
          <a:p>
            <a:pPr marL="99695" indent="0">
              <a:lnSpc>
                <a:spcPct val="120000"/>
              </a:lnSpc>
            </a:pPr>
            <a:r>
              <a:rPr lang="en-US" altLang="zh-CN" sz="1800" b="0" u="sng" kern="0" dirty="0" smtClean="0">
                <a:hlinkClick r:id="rId2"/>
              </a:rPr>
              <a:t>https://mentor.ieee.org/802-ec/dcn/24/ec-24-0271-00-00EC-mixed-mode-interim-session-av-training-2024-nov-vancouver.pptx</a:t>
            </a:r>
            <a:r>
              <a:rPr lang="en-US" altLang="zh-CN" sz="1800" b="0" u="sng" kern="0" dirty="0" smtClean="0"/>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altLang="en-US" sz="3200" dirty="0">
                <a:sym typeface="+mn-ea"/>
              </a:rPr>
              <a:t>for the March IEEE 802 plenary 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altLang="en-US" sz="2400" b="0" dirty="0">
                <a:sym typeface="+mn-ea"/>
              </a:rPr>
              <a:t>This meeting is part of the March IEEE 802 plenary session</a:t>
            </a:r>
            <a:endParaRPr lang="en-US" altLang="en-US" sz="2400" b="0" dirty="0"/>
          </a:p>
          <a:p>
            <a:pPr>
              <a:buFont typeface="Arial" panose="020B0604020202020204" pitchFamily="34" charset="0"/>
              <a:buChar char="•"/>
            </a:pPr>
            <a:endParaRPr lang="en-US" altLang="en-US" sz="2400" b="0" dirty="0"/>
          </a:p>
          <a:p>
            <a:pPr>
              <a:buFont typeface="Arial" panose="020B0604020202020204" pitchFamily="34" charset="0"/>
              <a:buChar char="•"/>
            </a:pPr>
            <a:r>
              <a:rPr lang="en-US" altLang="en-US" sz="2400" b="0" dirty="0">
                <a:sym typeface="+mn-ea"/>
              </a:rPr>
              <a:t>You must pay the registration fee whether attending in-person or remotely</a:t>
            </a:r>
            <a:endParaRPr lang="en-US" altLang="en-US" sz="2400" b="0" dirty="0"/>
          </a:p>
          <a:p>
            <a:pPr>
              <a:buFont typeface="Arial" panose="020B0604020202020204" pitchFamily="34" charset="0"/>
              <a:buChar char="•"/>
            </a:pPr>
            <a:endParaRPr lang="en-US" altLang="en-US" sz="2400" b="0" dirty="0"/>
          </a:p>
          <a:p>
            <a:pPr>
              <a:buFont typeface="Arial" panose="020B0604020202020204" pitchFamily="34" charset="0"/>
              <a:buChar char="•"/>
            </a:pPr>
            <a:r>
              <a:rPr lang="en-US" altLang="en-US" sz="2400" b="0" dirty="0">
                <a:sym typeface="+mn-ea"/>
              </a:rPr>
              <a:t>If you have not already done so, you can register here: </a:t>
            </a:r>
            <a:endParaRPr lang="en-US" altLang="en-US" sz="2400" b="0" dirty="0"/>
          </a:p>
          <a:p>
            <a:pPr marL="400050" lvl="1" indent="0"/>
            <a:r>
              <a:rPr lang="en-GB" sz="2400" dirty="0">
                <a:sym typeface="+mn-ea"/>
                <a:hlinkClick r:id="rId2"/>
              </a:rPr>
              <a:t>https://cvent.me/q5le5L</a:t>
            </a:r>
            <a:endParaRPr lang="en-US" sz="2400" dirty="0"/>
          </a:p>
          <a:p>
            <a:pPr marL="0" indent="0"/>
            <a:endParaRPr lang="en-US" altLang="en-US" sz="2400" b="0" dirty="0"/>
          </a:p>
          <a:p>
            <a:pPr>
              <a:buFont typeface="Arial" panose="020B0604020202020204" pitchFamily="34" charset="0"/>
              <a:buChar char="•"/>
            </a:pPr>
            <a:r>
              <a:rPr lang="en-US" altLang="en-US" sz="2400" b="0" dirty="0">
                <a:sym typeface="+mn-ea"/>
              </a:rPr>
              <a:t>If you do not intend to register for this session you must leave this meeting and, if you have logged attendance on IMAT, email the 802.11 chair or vice chairs to have your attendance cancelled</a:t>
            </a:r>
            <a:endParaRPr lang="en-US" sz="2400" kern="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Functional Requirements</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SzTx/>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11-25/0267, SFD Review for Long-Range Backscatter, Nelson Costa (Haila)</a:t>
            </a:r>
          </a:p>
          <a:p>
            <a:pPr marL="800100" lvl="1" indent="-342900" algn="just">
              <a:buSzTx/>
              <a:buFontTx/>
              <a:buChar char="•"/>
              <a:defRPr/>
            </a:pPr>
            <a:r>
              <a:rPr lang="en-US" altLang="en-US" sz="1600" b="0" kern="0" dirty="0" smtClean="0">
                <a:solidFill>
                  <a:schemeClr val="tx1"/>
                </a:solidFill>
                <a:latin typeface="Calibri" panose="020F0502020204030204" pitchFamily="34" charset="0"/>
                <a:cs typeface="Calibri" panose="020F0502020204030204" pitchFamily="34" charset="0"/>
              </a:rPr>
              <a:t> </a:t>
            </a:r>
            <a:r>
              <a:rPr lang="en-US" altLang="en-US" sz="1600" i="1" kern="0" dirty="0">
                <a:solidFill>
                  <a:schemeClr val="tx1"/>
                </a:solidFill>
                <a:latin typeface="Calibri" panose="020F0502020204030204" pitchFamily="34" charset="0"/>
                <a:cs typeface="Calibri" panose="020F0502020204030204" pitchFamily="34" charset="0"/>
                <a:sym typeface="+mn-ea"/>
              </a:rPr>
              <a:t>t.b.d. (call for submissions)</a:t>
            </a:r>
            <a:endParaRPr lang="en-US" altLang="en-US" sz="1600" i="1" kern="0" dirty="0">
              <a:solidFill>
                <a:schemeClr val="tx1"/>
              </a:solidFill>
              <a:latin typeface="Calibri" panose="020F0502020204030204" pitchFamily="34" charset="0"/>
              <a:cs typeface="Calibri" panose="020F0502020204030204" pitchFamily="34" charset="0"/>
            </a:endParaRPr>
          </a:p>
          <a:p>
            <a:pPr marL="499745" indent="-342900" algn="just">
              <a:buSzTx/>
              <a:buFontTx/>
              <a:buChar char="•"/>
              <a:defRPr/>
            </a:pPr>
            <a:endParaRPr lang="en-US" altLang="en-US" sz="1600" b="0" kern="0" dirty="0">
              <a:solidFill>
                <a:schemeClr val="tx1"/>
              </a:solidFill>
              <a:latin typeface="Calibri" panose="020F0502020204030204" pitchFamily="34" charset="0"/>
              <a:cs typeface="Calibri" panose="020F0502020204030204" pitchFamily="34" charset="0"/>
              <a:sym typeface="+mn-ea"/>
            </a:endParaRPr>
          </a:p>
          <a:p>
            <a:pPr marL="1099820" lvl="2" indent="-342900" algn="just">
              <a:buFontTx/>
              <a:buChar char="•"/>
              <a:defRPr/>
            </a:pPr>
            <a:endParaRPr lang="en-US" altLang="zh-CN" sz="13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PHY</a:t>
            </a:r>
            <a:endParaRPr lang="en-US" altLang="zh-CN" sz="3200" kern="0" dirty="0"/>
          </a:p>
        </p:txBody>
      </p:sp>
      <p:sp>
        <p:nvSpPr>
          <p:cNvPr id="8" name="文本占位符 2"/>
          <p:cNvSpPr txBox="1"/>
          <p:nvPr/>
        </p:nvSpPr>
        <p:spPr>
          <a:xfrm>
            <a:off x="929005" y="1524001"/>
            <a:ext cx="10210800" cy="4876722"/>
          </a:xfrm>
          <a:prstGeom prst="rect">
            <a:avLst/>
          </a:prstGeom>
          <a:noFill/>
        </p:spPr>
        <p:txBody>
          <a:bodyPr>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11-25/0265, Single Side Band Backscatter Modulcation, Nelson Costa (Haila)</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11-25/0266, PSK Modulation for Long-Range Backscatter, Nelson Costa (Haila)</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11-25/0305, AMP-Downlink-and-Backscattering-Carrier-Waveform, Rui Cao (NXP)</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11-25/0306, AMP-Backscattering-PPDU-and-SYNC-design, Rui Cao (NXP)</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11-25/0307, UL Monostatic and  Bistatic Range Extension Considerations, Dror Regev (Huawei)</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11-25/0321, Follow-up on Sync field for AMP PPDU, Ke Wang (OPPO)</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11-25/0317, AMP UL Transmission, Yinan Qi (OPPO)</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11-25/0316, Follow-up on AMP PPDU Design, Yinan Qi (OPPO)</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11-25/0324, Challenges in Downlink Bandwidth Control in 1 Mb/s PPDU, Steve Shellhammer (Qualcomm)</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11-25/0325, AMP Downlink Bandwidth Control using OFDM Spreading Waveform, Steve Shellhammer (Qualcomm)</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11-25/0315, Further discussion on downlink sync field design, Bin Qian (Huawei)</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11-25/0338r0, AMP Data Communication in Sub-1 GHz, Panpan Li (Huawei)</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11-25/0339r0, AMP DL OOK Generation, Panpan Li (Huawei)</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11-25/0369r0, Signal Design for Wideband Multi-Carrier OOK, Leif Wilhelmsson (Ericsson)</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11-25/0400r0, Sync field design considerations, You-Wei Chen (MediaTek) </a:t>
            </a:r>
          </a:p>
          <a:p>
            <a:pPr marL="800100" lvl="1" indent="-342900" algn="just">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sym typeface="+mn-ea"/>
              </a:rPr>
              <a:t>11-25/0440, Follow-up on AMP DL OOK generation, </a:t>
            </a:r>
            <a:r>
              <a:rPr lang="en-US" altLang="en-US" sz="1600" kern="0" dirty="0" err="1" smtClean="0">
                <a:solidFill>
                  <a:schemeClr val="tx1"/>
                </a:solidFill>
                <a:latin typeface="Calibri" panose="020F0502020204030204" pitchFamily="34" charset="0"/>
                <a:cs typeface="Calibri" panose="020F0502020204030204" pitchFamily="34" charset="0"/>
                <a:sym typeface="+mn-ea"/>
              </a:rPr>
              <a:t>Ke</a:t>
            </a:r>
            <a:r>
              <a:rPr lang="en-US" altLang="en-US" sz="1600" kern="0" dirty="0" smtClean="0">
                <a:solidFill>
                  <a:schemeClr val="tx1"/>
                </a:solidFill>
                <a:latin typeface="Calibri" panose="020F0502020204030204" pitchFamily="34" charset="0"/>
                <a:cs typeface="Calibri" panose="020F0502020204030204" pitchFamily="34" charset="0"/>
                <a:sym typeface="+mn-ea"/>
              </a:rPr>
              <a:t> Wang (OPPO)</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 (call for submissions)</a:t>
            </a:r>
            <a:endParaRPr lang="en-US" altLang="zh-CN" sz="1600" b="0" kern="0" dirty="0" smtClean="0">
              <a:solidFill>
                <a:srgbClr val="00B050"/>
              </a:solidFill>
              <a:highlight>
                <a:srgbClr val="FFFF00"/>
              </a:highlight>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8" name="文本占位符 2"/>
          <p:cNvSpPr txBox="1"/>
          <p:nvPr/>
        </p:nvSpPr>
        <p:spPr>
          <a:xfrm>
            <a:off x="929005" y="1524000"/>
            <a:ext cx="10210800" cy="4783455"/>
          </a:xfrm>
          <a:prstGeom prst="rect">
            <a:avLst/>
          </a:prstGeom>
          <a:noFill/>
        </p:spPr>
        <p:txBody>
          <a:bodyPr>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l">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11-25/0096, Active AMP STA polling procedure, Liwen Chu (NXP)</a:t>
            </a:r>
          </a:p>
          <a:p>
            <a:pPr marL="800100" lvl="1" indent="-342900">
              <a:buFontTx/>
              <a:buChar char="•"/>
              <a:defRPr/>
            </a:pPr>
            <a:r>
              <a:rPr lang="en-US" altLang="en-US" sz="1600" kern="0" dirty="0">
                <a:solidFill>
                  <a:srgbClr val="00B050"/>
                </a:solidFill>
                <a:highlight>
                  <a:srgbClr val="FFFF00"/>
                </a:highlight>
                <a:latin typeface="Calibri" panose="020F0502020204030204" pitchFamily="34" charset="0"/>
                <a:cs typeface="Calibri" panose="020F0502020204030204" pitchFamily="34" charset="0"/>
                <a:sym typeface="+mn-ea"/>
              </a:rPr>
              <a:t>11-25/0252r1, Slotted vs Pure Aloha for Active Transmitter AMP Use Cases, Amichai Sanderovich (</a:t>
            </a:r>
            <a:r>
              <a:rPr lang="en-US" altLang="en-US" sz="1600" kern="0" dirty="0" err="1">
                <a:solidFill>
                  <a:srgbClr val="00B050"/>
                </a:solidFill>
                <a:highlight>
                  <a:srgbClr val="FFFF00"/>
                </a:highlight>
                <a:latin typeface="Calibri" panose="020F0502020204030204" pitchFamily="34" charset="0"/>
                <a:cs typeface="Calibri" panose="020F0502020204030204" pitchFamily="34" charset="0"/>
                <a:sym typeface="+mn-ea"/>
              </a:rPr>
              <a:t>Wiliot</a:t>
            </a:r>
            <a:r>
              <a:rPr lang="en-US" altLang="en-US" sz="1600" kern="0" dirty="0">
                <a:solidFill>
                  <a:srgbClr val="00B050"/>
                </a:solidFill>
                <a:highlight>
                  <a:srgbClr val="FFFF00"/>
                </a:highlight>
                <a:latin typeface="Calibri" panose="020F0502020204030204" pitchFamily="34" charset="0"/>
                <a:cs typeface="Calibri" panose="020F0502020204030204" pitchFamily="34" charset="0"/>
                <a:sym typeface="+mn-ea"/>
              </a:rPr>
              <a:t>)</a:t>
            </a:r>
          </a:p>
          <a:p>
            <a:pPr marL="800100" lvl="1" indent="-342900" algn="l">
              <a:buFontTx/>
              <a:buChar char="•"/>
              <a:defRPr/>
            </a:pPr>
            <a:r>
              <a:rPr lang="en-US" altLang="en-US" sz="1600" kern="0" dirty="0">
                <a:solidFill>
                  <a:srgbClr val="00B050"/>
                </a:solidFill>
                <a:highlight>
                  <a:srgbClr val="FFFF00"/>
                </a:highlight>
                <a:latin typeface="Calibri" panose="020F0502020204030204" pitchFamily="34" charset="0"/>
                <a:cs typeface="Calibri" panose="020F0502020204030204" pitchFamily="34" charset="0"/>
                <a:sym typeface="+mn-ea"/>
              </a:rPr>
              <a:t>11-25/0285r1, SP Timing Synchronization with AMP Beacon, Ian Bajaj (Huawei</a:t>
            </a:r>
            <a:r>
              <a:rPr lang="en-US" altLang="en-US" sz="1600" kern="0" dirty="0" smtClean="0">
                <a:solidFill>
                  <a:srgbClr val="00B050"/>
                </a:solidFill>
                <a:highlight>
                  <a:srgbClr val="FFFF00"/>
                </a:highlight>
                <a:latin typeface="Calibri" panose="020F0502020204030204" pitchFamily="34" charset="0"/>
                <a:cs typeface="Calibri" panose="020F0502020204030204" pitchFamily="34" charset="0"/>
                <a:sym typeface="+mn-ea"/>
              </a:rPr>
              <a:t>) [updated, 10 mins]</a:t>
            </a:r>
            <a:endParaRPr lang="en-US" altLang="en-US" sz="1600" kern="0" dirty="0">
              <a:solidFill>
                <a:srgbClr val="00B050"/>
              </a:solidFill>
              <a:highlight>
                <a:srgbClr val="FFFF00"/>
              </a:highlight>
              <a:latin typeface="Calibri" panose="020F0502020204030204" pitchFamily="34" charset="0"/>
              <a:cs typeface="Calibri" panose="020F0502020204030204" pitchFamily="34" charset="0"/>
              <a:sym typeface="+mn-ea"/>
            </a:endParaRPr>
          </a:p>
          <a:p>
            <a:pPr marL="800100" lvl="1" indent="-342900" algn="l">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11-25/0264, Long-Range Backscatter Protection Mechanisms, </a:t>
            </a:r>
            <a:r>
              <a:rPr lang="en-US" altLang="en-US" sz="1600" kern="0" dirty="0" smtClean="0">
                <a:solidFill>
                  <a:schemeClr val="tx1"/>
                </a:solidFill>
                <a:latin typeface="Calibri" panose="020F0502020204030204" pitchFamily="34" charset="0"/>
                <a:cs typeface="Calibri" panose="020F0502020204030204" pitchFamily="34" charset="0"/>
                <a:sym typeface="+mn-ea"/>
              </a:rPr>
              <a:t>Kamran </a:t>
            </a:r>
            <a:r>
              <a:rPr lang="en-US" altLang="en-US" sz="1600" kern="0" dirty="0" err="1" smtClean="0">
                <a:solidFill>
                  <a:schemeClr val="tx1"/>
                </a:solidFill>
                <a:latin typeface="Calibri" panose="020F0502020204030204" pitchFamily="34" charset="0"/>
                <a:cs typeface="Calibri" panose="020F0502020204030204" pitchFamily="34" charset="0"/>
                <a:sym typeface="+mn-ea"/>
              </a:rPr>
              <a:t>Nishat</a:t>
            </a:r>
            <a:r>
              <a:rPr lang="en-US" altLang="en-US" sz="1600" kern="0" dirty="0" smtClean="0">
                <a:solidFill>
                  <a:schemeClr val="tx1"/>
                </a:solidFill>
                <a:latin typeface="Calibri" panose="020F0502020204030204" pitchFamily="34" charset="0"/>
                <a:cs typeface="Calibri" panose="020F0502020204030204" pitchFamily="34" charset="0"/>
                <a:sym typeface="+mn-ea"/>
              </a:rPr>
              <a:t> (</a:t>
            </a:r>
            <a:r>
              <a:rPr lang="en-US" altLang="en-US" sz="1600" kern="0" dirty="0" err="1" smtClean="0">
                <a:solidFill>
                  <a:schemeClr val="tx1"/>
                </a:solidFill>
                <a:latin typeface="Calibri" panose="020F0502020204030204" pitchFamily="34" charset="0"/>
                <a:cs typeface="Calibri" panose="020F0502020204030204" pitchFamily="34" charset="0"/>
                <a:sym typeface="+mn-ea"/>
              </a:rPr>
              <a:t>Haila</a:t>
            </a:r>
            <a:r>
              <a:rPr lang="en-US" altLang="en-US" sz="1600" kern="0" dirty="0">
                <a:solidFill>
                  <a:schemeClr val="tx1"/>
                </a:solidFill>
                <a:latin typeface="Calibri" panose="020F0502020204030204" pitchFamily="34" charset="0"/>
                <a:cs typeface="Calibri" panose="020F0502020204030204" pitchFamily="34" charset="0"/>
                <a:sym typeface="+mn-ea"/>
              </a:rPr>
              <a:t>)</a:t>
            </a:r>
            <a:endParaRPr lang="en-US" altLang="en-US" sz="1600" b="0" kern="0" dirty="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11-25/0268, Long-Range Backscatter Device Capabilities, Nelson Costa (Haila)</a:t>
            </a:r>
          </a:p>
          <a:p>
            <a:pPr marL="800100" lvl="1" indent="-342900" algn="l">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11-25/0263, Provisioning Protocol for long range AMP IoT devices, </a:t>
            </a:r>
            <a:r>
              <a:rPr lang="en-US" altLang="en-US" sz="1600" kern="0" dirty="0" smtClean="0">
                <a:solidFill>
                  <a:schemeClr val="tx1"/>
                </a:solidFill>
                <a:latin typeface="Calibri" panose="020F0502020204030204" pitchFamily="34" charset="0"/>
                <a:cs typeface="Calibri" panose="020F0502020204030204" pitchFamily="34" charset="0"/>
                <a:sym typeface="+mn-ea"/>
              </a:rPr>
              <a:t>Guy-Armand </a:t>
            </a:r>
            <a:r>
              <a:rPr lang="en-US" altLang="en-US" sz="1600" kern="0" dirty="0" err="1" smtClean="0">
                <a:solidFill>
                  <a:schemeClr val="tx1"/>
                </a:solidFill>
                <a:latin typeface="Calibri" panose="020F0502020204030204" pitchFamily="34" charset="0"/>
                <a:cs typeface="Calibri" panose="020F0502020204030204" pitchFamily="34" charset="0"/>
                <a:sym typeface="+mn-ea"/>
              </a:rPr>
              <a:t>Kamendje</a:t>
            </a:r>
            <a:r>
              <a:rPr lang="en-US" altLang="en-US" sz="1600" kern="0" dirty="0" smtClean="0">
                <a:solidFill>
                  <a:schemeClr val="tx1"/>
                </a:solidFill>
                <a:latin typeface="Calibri" panose="020F0502020204030204" pitchFamily="34" charset="0"/>
                <a:cs typeface="Calibri" panose="020F0502020204030204" pitchFamily="34" charset="0"/>
                <a:sym typeface="+mn-ea"/>
              </a:rPr>
              <a:t> (</a:t>
            </a:r>
            <a:r>
              <a:rPr lang="en-US" altLang="en-US" sz="1600" kern="0" dirty="0" err="1" smtClean="0">
                <a:solidFill>
                  <a:schemeClr val="tx1"/>
                </a:solidFill>
                <a:latin typeface="Calibri" panose="020F0502020204030204" pitchFamily="34" charset="0"/>
                <a:cs typeface="Calibri" panose="020F0502020204030204" pitchFamily="34" charset="0"/>
                <a:sym typeface="+mn-ea"/>
              </a:rPr>
              <a:t>Haila</a:t>
            </a:r>
            <a:r>
              <a:rPr lang="en-US" altLang="en-US" sz="1600" kern="0" dirty="0">
                <a:solidFill>
                  <a:schemeClr val="tx1"/>
                </a:solidFill>
                <a:latin typeface="Calibri" panose="020F0502020204030204" pitchFamily="34" charset="0"/>
                <a:cs typeface="Calibri" panose="020F0502020204030204" pitchFamily="34" charset="0"/>
                <a:sym typeface="+mn-ea"/>
              </a:rPr>
              <a:t>)</a:t>
            </a:r>
          </a:p>
          <a:p>
            <a:pPr marL="800100" lvl="1" indent="-342900" algn="l">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11-25/0292, Review EPC Gen2 for Long-Range Backscatter, </a:t>
            </a:r>
            <a:r>
              <a:rPr lang="en-US" altLang="en-US" sz="1600" kern="0" dirty="0" smtClean="0">
                <a:solidFill>
                  <a:schemeClr val="tx1"/>
                </a:solidFill>
                <a:latin typeface="Calibri" panose="020F0502020204030204" pitchFamily="34" charset="0"/>
                <a:cs typeface="Calibri" panose="020F0502020204030204" pitchFamily="34" charset="0"/>
                <a:sym typeface="+mn-ea"/>
              </a:rPr>
              <a:t>Kamran </a:t>
            </a:r>
            <a:r>
              <a:rPr lang="en-US" altLang="en-US" sz="1600" kern="0" dirty="0" err="1" smtClean="0">
                <a:solidFill>
                  <a:schemeClr val="tx1"/>
                </a:solidFill>
                <a:latin typeface="Calibri" panose="020F0502020204030204" pitchFamily="34" charset="0"/>
                <a:cs typeface="Calibri" panose="020F0502020204030204" pitchFamily="34" charset="0"/>
                <a:sym typeface="+mn-ea"/>
              </a:rPr>
              <a:t>Nishat</a:t>
            </a:r>
            <a:r>
              <a:rPr lang="en-US" altLang="en-US" sz="1600" kern="0" dirty="0" smtClean="0">
                <a:solidFill>
                  <a:schemeClr val="tx1"/>
                </a:solidFill>
                <a:latin typeface="Calibri" panose="020F0502020204030204" pitchFamily="34" charset="0"/>
                <a:cs typeface="Calibri" panose="020F0502020204030204" pitchFamily="34" charset="0"/>
                <a:sym typeface="+mn-ea"/>
              </a:rPr>
              <a:t> (</a:t>
            </a:r>
            <a:r>
              <a:rPr lang="en-US" altLang="en-US" sz="1600" kern="0" dirty="0" err="1" smtClean="0">
                <a:solidFill>
                  <a:schemeClr val="tx1"/>
                </a:solidFill>
                <a:latin typeface="Calibri" panose="020F0502020204030204" pitchFamily="34" charset="0"/>
                <a:cs typeface="Calibri" panose="020F0502020204030204" pitchFamily="34" charset="0"/>
                <a:sym typeface="+mn-ea"/>
              </a:rPr>
              <a:t>Haila</a:t>
            </a:r>
            <a:r>
              <a:rPr lang="en-US" altLang="en-US" sz="1600" kern="0" dirty="0">
                <a:solidFill>
                  <a:schemeClr val="tx1"/>
                </a:solidFill>
                <a:latin typeface="Calibri" panose="020F0502020204030204" pitchFamily="34" charset="0"/>
                <a:cs typeface="Calibri" panose="020F0502020204030204" pitchFamily="34" charset="0"/>
                <a:sym typeface="+mn-ea"/>
              </a:rPr>
              <a:t>)</a:t>
            </a:r>
          </a:p>
          <a:p>
            <a:pPr marL="800100" lvl="1" indent="-342900" algn="l">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11-25/0334, Channel access for Active Tx non-AP AMP STAs - follow-up, Rojan Chitrakar (Huawei)</a:t>
            </a:r>
          </a:p>
          <a:p>
            <a:pPr marL="800100" lvl="1" indent="-342900" algn="l">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11-25/0335, Channel access for Backscatter non-AP AMP STAs - follow-up, Rojan Chitrakar (Huawei)</a:t>
            </a:r>
          </a:p>
          <a:p>
            <a:pPr marL="800100" lvl="1" indent="-342900" algn="l">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11-25/0340, Trigger based TDM multiple access, Chuanfeng He (OPPO)</a:t>
            </a:r>
          </a:p>
          <a:p>
            <a:pPr marL="800100" lvl="1" indent="-342900" algn="l">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11-25/0341, Details of Duty-cycle operation for AMP, Chuanfeng He (OPPO)</a:t>
            </a:r>
          </a:p>
          <a:p>
            <a:pPr marL="800100" lvl="1" indent="-342900" algn="l">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11-25/0342, TSF for trigger based AMP communication, Chuanfeng He (OPPO)</a:t>
            </a:r>
          </a:p>
          <a:p>
            <a:pPr marL="800100" lvl="1" indent="-342900" algn="l">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11-25/0353, UL Access for AMP: Follow up, Sanket Kalamkar (Qualcomm)</a:t>
            </a:r>
          </a:p>
          <a:p>
            <a:pPr marL="800100" lvl="1" indent="-342900" algn="l">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11-25/0398, AMP frames, Alfred Asterjadhi (Qualcomm</a:t>
            </a:r>
            <a:r>
              <a:rPr lang="en-US" altLang="en-US" sz="1600" kern="0" dirty="0" smtClean="0">
                <a:solidFill>
                  <a:schemeClr val="tx1"/>
                </a:solidFill>
                <a:latin typeface="Calibri" panose="020F0502020204030204" pitchFamily="34" charset="0"/>
                <a:cs typeface="Calibri" panose="020F0502020204030204" pitchFamily="34" charset="0"/>
                <a:sym typeface="+mn-ea"/>
              </a:rPr>
              <a:t>)</a:t>
            </a:r>
          </a:p>
          <a:p>
            <a:pPr marL="800100" lvl="1" indent="-342900" algn="l">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sym typeface="+mn-ea"/>
              </a:rPr>
              <a:t>11-25/0322, Access message for AMP, </a:t>
            </a:r>
            <a:r>
              <a:rPr lang="en-US" altLang="en-US" sz="1600" kern="0" dirty="0" err="1" smtClean="0">
                <a:solidFill>
                  <a:schemeClr val="tx1"/>
                </a:solidFill>
                <a:latin typeface="Calibri" panose="020F0502020204030204" pitchFamily="34" charset="0"/>
                <a:cs typeface="Calibri" panose="020F0502020204030204" pitchFamily="34" charset="0"/>
                <a:sym typeface="+mn-ea"/>
              </a:rPr>
              <a:t>Weijie</a:t>
            </a:r>
            <a:r>
              <a:rPr lang="en-US" altLang="en-US" sz="1600" kern="0" dirty="0" smtClean="0">
                <a:solidFill>
                  <a:schemeClr val="tx1"/>
                </a:solidFill>
                <a:latin typeface="Calibri" panose="020F0502020204030204" pitchFamily="34" charset="0"/>
                <a:cs typeface="Calibri" panose="020F0502020204030204" pitchFamily="34" charset="0"/>
                <a:sym typeface="+mn-ea"/>
              </a:rPr>
              <a:t> Xu (OPPO</a:t>
            </a:r>
            <a:r>
              <a:rPr lang="en-US" altLang="en-US" sz="1600" kern="0" dirty="0" smtClean="0">
                <a:solidFill>
                  <a:schemeClr val="tx1"/>
                </a:solidFill>
                <a:latin typeface="Calibri" panose="020F0502020204030204" pitchFamily="34" charset="0"/>
                <a:cs typeface="Calibri" panose="020F0502020204030204" pitchFamily="34" charset="0"/>
                <a:sym typeface="+mn-ea"/>
              </a:rPr>
              <a:t>)</a:t>
            </a:r>
          </a:p>
          <a:p>
            <a:pPr marL="800100" lvl="1" indent="-342900" algn="l">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sym typeface="+mn-ea"/>
              </a:rPr>
              <a:t>11-25/0424, AMP information exchange, </a:t>
            </a:r>
            <a:r>
              <a:rPr lang="en-US" altLang="en-US" sz="1600" kern="0" dirty="0" err="1" smtClean="0">
                <a:solidFill>
                  <a:schemeClr val="tx1"/>
                </a:solidFill>
                <a:latin typeface="Calibri" panose="020F0502020204030204" pitchFamily="34" charset="0"/>
                <a:cs typeface="Calibri" panose="020F0502020204030204" pitchFamily="34" charset="0"/>
                <a:sym typeface="+mn-ea"/>
              </a:rPr>
              <a:t>Liwen</a:t>
            </a:r>
            <a:r>
              <a:rPr lang="en-US" altLang="en-US" sz="1600" kern="0" dirty="0" smtClean="0">
                <a:solidFill>
                  <a:schemeClr val="tx1"/>
                </a:solidFill>
                <a:latin typeface="Calibri" panose="020F0502020204030204" pitchFamily="34" charset="0"/>
                <a:cs typeface="Calibri" panose="020F0502020204030204" pitchFamily="34" charset="0"/>
                <a:sym typeface="+mn-ea"/>
              </a:rPr>
              <a:t> (NXP)</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l">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 (call for submissions)</a:t>
            </a:r>
            <a:endParaRPr lang="en-US" altLang="en-US" sz="1600" b="0" i="1" kern="0" dirty="0" smtClean="0">
              <a:solidFill>
                <a:schemeClr val="tx1"/>
              </a:solidFill>
              <a:highlight>
                <a:srgbClr val="FFFF00"/>
              </a:highlight>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Misc.</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sym typeface="+mn-ea"/>
              </a:rPr>
              <a:t>WPT</a:t>
            </a:r>
          </a:p>
          <a:p>
            <a:pPr marL="800100" lvl="1" indent="-342900" algn="l">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1-25/0320, Follow-up on WPT: Protocol, Waveform and PPDU, Yinan Qi (OPPO)</a:t>
            </a:r>
          </a:p>
          <a:p>
            <a:pPr marL="800100" lvl="1" indent="-342900" algn="l">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11-25/0319, Correspondence between Energizers and AMP non-AP STAs, Yinan Qi (OPPO)</a:t>
            </a:r>
          </a:p>
          <a:p>
            <a:pPr marL="800100" lvl="1" indent="-342900" algn="l">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11-25/0318, AMP Energizer Control, Yinan Qi (OPPO)</a:t>
            </a:r>
          </a:p>
          <a:p>
            <a:pPr marL="800100" lvl="1" indent="-342900" algn="l">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11-25/0336r0, WPT Protocol and Signaling, Ian Bajaj (Huawei)</a:t>
            </a:r>
          </a:p>
          <a:p>
            <a:pPr marL="800100" lvl="1" indent="-342900" algn="l">
              <a:buFontTx/>
              <a:buChar char="•"/>
              <a:defRPr/>
            </a:pPr>
            <a:r>
              <a:rPr lang="en-US" altLang="en-US" sz="1600" i="1" kern="0" dirty="0" err="1" smtClean="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rPr>
              <a:t>Security</a:t>
            </a:r>
          </a:p>
          <a:p>
            <a:pPr marL="800100" lvl="1" indent="-342900" algn="l">
              <a:buFontTx/>
              <a:buChar char="•"/>
              <a:defRPr/>
            </a:pPr>
            <a:r>
              <a:rPr lang="en-US" altLang="en-US" sz="1600" i="1" kern="0" dirty="0" err="1" smtClean="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457200" lvl="1" indent="0" algn="just">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4038600" y="1372870"/>
            <a:ext cx="3585845" cy="5009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Tuesday</a:t>
            </a:r>
            <a:r>
              <a:rPr lang="en-GB" altLang="en-US" sz="1800" u="sng" dirty="0" smtClean="0">
                <a:sym typeface="+mn-ea"/>
              </a:rPr>
              <a:t> (</a:t>
            </a:r>
            <a:r>
              <a:rPr lang="en-US" altLang="en-GB" sz="1800" u="sng" dirty="0" smtClean="0">
                <a:sym typeface="+mn-ea"/>
              </a:rPr>
              <a:t>P</a:t>
            </a:r>
            <a:r>
              <a:rPr lang="en-GB" altLang="en-US" sz="1800" u="sng" dirty="0" smtClean="0">
                <a:sym typeface="+mn-ea"/>
              </a:rPr>
              <a:t>M</a:t>
            </a:r>
            <a:r>
              <a:rPr lang="en-US" altLang="en-GB" sz="1800" u="sng" dirty="0" smtClean="0">
                <a:sym typeface="+mn-ea"/>
              </a:rPr>
              <a:t>2, Rm. 3</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endParaRPr>
          </a:p>
          <a:p>
            <a:pPr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endParaRPr>
          </a:p>
          <a:p>
            <a:pPr lvl="0" eaLnBrk="0" hangingPunct="0">
              <a:lnSpc>
                <a:spcPct val="100000"/>
              </a:lnSpc>
              <a:spcBef>
                <a:spcPts val="0"/>
              </a:spcBef>
              <a:defRPr/>
            </a:pPr>
            <a:r>
              <a:rPr lang="en-GB" altLang="en-US" sz="1800" dirty="0">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rPr>
              <a:t>Wednesday</a:t>
            </a:r>
            <a:r>
              <a:rPr lang="en-GB" altLang="en-US" sz="1800" u="sng" dirty="0" smtClean="0">
                <a:solidFill>
                  <a:schemeClr val="tx1"/>
                </a:solidFill>
              </a:rPr>
              <a:t> (</a:t>
            </a:r>
            <a:r>
              <a:rPr lang="en-US" altLang="en-GB" sz="1800" u="sng" dirty="0" smtClean="0">
                <a:solidFill>
                  <a:schemeClr val="tx1"/>
                </a:solidFill>
              </a:rPr>
              <a:t>A</a:t>
            </a:r>
            <a:r>
              <a:rPr lang="en-GB" altLang="en-US" sz="1800" u="sng" dirty="0" smtClean="0">
                <a:solidFill>
                  <a:schemeClr val="tx1"/>
                </a:solidFill>
              </a:rPr>
              <a:t>M</a:t>
            </a:r>
            <a:r>
              <a:rPr lang="en-US" altLang="en-GB" sz="1800" u="sng" dirty="0" smtClean="0">
                <a:solidFill>
                  <a:schemeClr val="tx1"/>
                </a:solidFill>
              </a:rPr>
              <a:t>1, </a:t>
            </a:r>
            <a:r>
              <a:rPr lang="en-US" altLang="en-GB" sz="1800" u="sng" dirty="0" smtClean="0">
                <a:sym typeface="+mn-ea"/>
              </a:rPr>
              <a:t>Rm. 3</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Wednesday</a:t>
            </a:r>
            <a:r>
              <a:rPr lang="en-GB" altLang="en-US" sz="1800" u="sng" dirty="0" smtClean="0">
                <a:solidFill>
                  <a:schemeClr val="tx1"/>
                </a:solidFill>
                <a:sym typeface="+mn-ea"/>
              </a:rPr>
              <a:t> (</a:t>
            </a:r>
            <a:r>
              <a:rPr lang="en-US" altLang="en-GB" sz="1800" u="sng" dirty="0" smtClean="0">
                <a:solidFill>
                  <a:schemeClr val="tx1"/>
                </a:solidFill>
                <a:sym typeface="+mn-ea"/>
              </a:rPr>
              <a:t>PM2, </a:t>
            </a:r>
            <a:r>
              <a:rPr lang="en-US" altLang="en-GB" sz="1800" u="sng" dirty="0" smtClean="0">
                <a:sym typeface="+mn-ea"/>
              </a:rPr>
              <a:t>Rm. 3</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
        <p:nvSpPr>
          <p:cNvPr id="7" name="Rectangle 3"/>
          <p:cNvSpPr txBox="1">
            <a:spLocks noChangeArrowheads="1"/>
          </p:cNvSpPr>
          <p:nvPr/>
        </p:nvSpPr>
        <p:spPr bwMode="auto">
          <a:xfrm>
            <a:off x="7846060" y="1372870"/>
            <a:ext cx="3938270" cy="4428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Thursday</a:t>
            </a:r>
            <a:r>
              <a:rPr lang="en-GB" altLang="en-US" sz="1800" u="sng" dirty="0" smtClean="0">
                <a:sym typeface="+mn-ea"/>
              </a:rPr>
              <a:t> (</a:t>
            </a:r>
            <a:r>
              <a:rPr lang="en-US" altLang="en-GB" sz="1800" u="sng" dirty="0" smtClean="0">
                <a:sym typeface="+mn-ea"/>
              </a:rPr>
              <a:t>AM2, Rm. 3</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Recess</a:t>
            </a:r>
          </a:p>
          <a:p>
            <a:pPr lvl="0" eaLnBrk="0" hangingPunct="0">
              <a:lnSpc>
                <a:spcPct val="100000"/>
              </a:lnSpc>
              <a:spcBef>
                <a:spcPts val="0"/>
              </a:spcBef>
              <a:defRPr/>
            </a:pPr>
            <a:endParaRPr lang="en-US" altLang="en-GB" sz="1800" dirty="0" smtClean="0">
              <a:solidFill>
                <a:schemeClr val="tx1"/>
              </a:solidFill>
              <a:sym typeface="+mn-ea"/>
            </a:endParaRPr>
          </a:p>
          <a:p>
            <a:pPr marL="0" lvl="0" indent="0" eaLnBrk="0" hangingPunct="0">
              <a:spcBef>
                <a:spcPts val="0"/>
              </a:spcBef>
              <a:buNone/>
              <a:defRPr/>
            </a:pPr>
            <a:r>
              <a:rPr lang="en-GB" altLang="en-US" sz="1800" u="sng" dirty="0" smtClean="0">
                <a:solidFill>
                  <a:schemeClr val="tx1"/>
                </a:solidFill>
                <a:sym typeface="+mn-ea"/>
              </a:rPr>
              <a:t>Thursday (</a:t>
            </a:r>
            <a:r>
              <a:rPr lang="en-US" altLang="en-GB" sz="1800" u="sng" dirty="0" smtClean="0">
                <a:solidFill>
                  <a:schemeClr val="tx1"/>
                </a:solidFill>
                <a:sym typeface="+mn-ea"/>
              </a:rPr>
              <a:t>P</a:t>
            </a:r>
            <a:r>
              <a:rPr lang="en-GB" altLang="en-US" sz="1800" u="sng" dirty="0" smtClean="0">
                <a:solidFill>
                  <a:schemeClr val="tx1"/>
                </a:solidFill>
                <a:sym typeface="+mn-ea"/>
              </a:rPr>
              <a:t>M</a:t>
            </a:r>
            <a:r>
              <a:rPr lang="en-US" altLang="en-GB" sz="1800" u="sng" dirty="0" smtClean="0">
                <a:solidFill>
                  <a:schemeClr val="tx1"/>
                </a:solidFill>
                <a:sym typeface="+mn-ea"/>
              </a:rPr>
              <a:t>1</a:t>
            </a:r>
            <a:r>
              <a:rPr lang="en-GB" altLang="en-US" sz="1800" u="sng" dirty="0" smtClean="0">
                <a:solidFill>
                  <a:schemeClr val="tx1"/>
                </a:solidFill>
                <a:sym typeface="+mn-ea"/>
              </a:rPr>
              <a:t>, </a:t>
            </a:r>
            <a:r>
              <a:rPr lang="en-US" altLang="en-GB" sz="1800" u="sng" dirty="0" smtClean="0">
                <a:sym typeface="+mn-ea"/>
              </a:rPr>
              <a:t>Rm. 3</a:t>
            </a:r>
            <a:r>
              <a:rPr lang="en-GB" altLang="en-US" sz="1800" u="sng" dirty="0" smtClean="0">
                <a:solidFill>
                  <a:schemeClr val="tx1"/>
                </a:solidFill>
                <a:sym typeface="+mn-ea"/>
              </a:rPr>
              <a:t>)</a:t>
            </a:r>
            <a:endParaRPr lang="en-GB" altLang="en-US" sz="1800" u="sng" dirty="0" smtClean="0">
              <a:solidFill>
                <a:schemeClr val="tx1"/>
              </a:solidFill>
            </a:endParaRPr>
          </a:p>
          <a:p>
            <a:pPr eaLnBrk="0" hangingPunct="0">
              <a:spcBef>
                <a:spcPts val="0"/>
              </a:spcBef>
              <a:defRPr/>
            </a:pPr>
            <a:r>
              <a:rPr lang="en-US" altLang="en-GB" sz="1800" dirty="0" smtClean="0">
                <a:solidFill>
                  <a:schemeClr val="tx1"/>
                </a:solidFill>
                <a:sym typeface="+mn-ea"/>
              </a:rPr>
              <a:t>Regular items</a:t>
            </a:r>
          </a:p>
          <a:p>
            <a:pPr eaLnBrk="0" hangingPunct="0">
              <a:spcBef>
                <a:spcPts val="0"/>
              </a:spcBef>
              <a:defRPr/>
            </a:pPr>
            <a:r>
              <a:rPr lang="en-US" altLang="en-GB" sz="1800" dirty="0">
                <a:sym typeface="+mn-ea"/>
              </a:rPr>
              <a:t>SPs and Motions</a:t>
            </a:r>
          </a:p>
          <a:p>
            <a:pPr eaLnBrk="0" hangingPunct="0">
              <a:spcBef>
                <a:spcPts val="0"/>
              </a:spcBef>
              <a:defRPr/>
            </a:pPr>
            <a:r>
              <a:rPr lang="en-US" altLang="en-GB" sz="1800" dirty="0" smtClean="0">
                <a:solidFill>
                  <a:schemeClr val="tx1"/>
                </a:solidFill>
                <a:sym typeface="+mn-ea"/>
              </a:rPr>
              <a:t>Contribution discussion</a:t>
            </a:r>
          </a:p>
          <a:p>
            <a:pPr eaLnBrk="0" hangingPunct="0">
              <a:spcBef>
                <a:spcPts val="0"/>
              </a:spcBef>
              <a:defRPr/>
            </a:pPr>
            <a:r>
              <a:rPr lang="en-US" altLang="en-GB" sz="1800" dirty="0" smtClean="0">
                <a:solidFill>
                  <a:schemeClr val="tx1"/>
                </a:solidFill>
                <a:sym typeface="+mn-ea"/>
              </a:rPr>
              <a:t>Timeline Review/Update</a:t>
            </a:r>
          </a:p>
          <a:p>
            <a:pPr eaLnBrk="0" hangingPunct="0">
              <a:spcBef>
                <a:spcPts val="0"/>
              </a:spcBef>
              <a:defRPr/>
            </a:pPr>
            <a:r>
              <a:rPr lang="en-US" altLang="en-GB" sz="1800" dirty="0" smtClean="0">
                <a:solidFill>
                  <a:schemeClr val="tx1"/>
                </a:solidFill>
                <a:sym typeface="+mn-ea"/>
              </a:rPr>
              <a:t>Teleconference Plan</a:t>
            </a:r>
            <a:endParaRPr lang="en-US" altLang="en-GB" sz="1800" dirty="0" smtClean="0">
              <a:solidFill>
                <a:schemeClr val="tx1"/>
              </a:solidFill>
            </a:endParaRPr>
          </a:p>
          <a:p>
            <a:pPr lvl="0" eaLnBrk="0" hangingPunct="0">
              <a:spcBef>
                <a:spcPts val="0"/>
              </a:spcBef>
              <a:defRPr/>
            </a:pPr>
            <a:r>
              <a:rPr lang="en-US" altLang="en-GB" sz="1800" dirty="0" smtClean="0">
                <a:solidFill>
                  <a:schemeClr val="tx1"/>
                </a:solidFill>
                <a:sym typeface="+mn-ea"/>
              </a:rPr>
              <a:t>Adjourn</a:t>
            </a: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
        <p:nvSpPr>
          <p:cNvPr id="3" name="文本框 2"/>
          <p:cNvSpPr txBox="1"/>
          <p:nvPr/>
        </p:nvSpPr>
        <p:spPr>
          <a:xfrm>
            <a:off x="7315200" y="4874895"/>
            <a:ext cx="4803775" cy="1641475"/>
          </a:xfrm>
          <a:prstGeom prst="rect">
            <a:avLst/>
          </a:prstGeom>
          <a:noFill/>
        </p:spPr>
        <p:txBody>
          <a:bodyPr wrap="square" rtlCol="0" anchor="t">
            <a:spAutoFit/>
          </a:bodyPr>
          <a:lstStyle/>
          <a:p>
            <a:pPr lvl="0" eaLnBrk="0" hangingPunct="0">
              <a:lnSpc>
                <a:spcPct val="120000"/>
              </a:lnSpc>
              <a:spcBef>
                <a:spcPts val="0"/>
              </a:spcBef>
              <a:defRPr/>
            </a:pPr>
            <a:r>
              <a:rPr lang="en-US" altLang="en-GB" sz="1400" b="1" i="1" dirty="0" smtClean="0">
                <a:sym typeface="+mn-ea"/>
              </a:rPr>
              <a:t>Note, the “Regular items” include:</a:t>
            </a:r>
          </a:p>
          <a:p>
            <a:pPr marL="171450" lvl="0" indent="-171450" eaLnBrk="0" hangingPunct="0">
              <a:lnSpc>
                <a:spcPct val="120000"/>
              </a:lnSpc>
              <a:spcBef>
                <a:spcPts val="0"/>
              </a:spcBef>
              <a:buFont typeface="Arial" panose="020B0604020202020204" pitchFamily="34" charset="0"/>
              <a:buChar char="•"/>
              <a:defRPr/>
            </a:pPr>
            <a:r>
              <a:rPr lang="en-GB" altLang="en-US" sz="1400" b="1" i="1" dirty="0" smtClean="0">
                <a:sym typeface="+mn-ea"/>
              </a:rPr>
              <a:t>Call </a:t>
            </a:r>
            <a:r>
              <a:rPr lang="en-US" altLang="en-GB" sz="1400" b="1" i="1" dirty="0">
                <a:sym typeface="+mn-ea"/>
              </a:rPr>
              <a:t>meeting to order and remind the group to record </a:t>
            </a:r>
            <a:r>
              <a:rPr lang="en-US" altLang="en-GB" sz="1400" b="1" i="1" dirty="0" smtClean="0">
                <a:sym typeface="+mn-ea"/>
              </a:rPr>
              <a:t>attendance </a:t>
            </a:r>
            <a:r>
              <a:rPr lang="en-US" altLang="en-GB" sz="1400" b="1" i="1" dirty="0">
                <a:sym typeface="+mn-ea"/>
              </a:rPr>
              <a:t>on imat.ieee.org</a:t>
            </a:r>
            <a:endParaRPr lang="en-GB" altLang="en-US"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GB" altLang="en-US" sz="1400" b="1" i="1" dirty="0">
                <a:sym typeface="+mn-ea"/>
              </a:rPr>
              <a:t>IEEE-SA IPR policies </a:t>
            </a:r>
            <a:r>
              <a:rPr lang="en-US" altLang="en-GB" sz="1400" b="1" i="1" dirty="0">
                <a:sym typeface="+mn-ea"/>
              </a:rPr>
              <a:t>and meeting rules</a:t>
            </a:r>
            <a:endParaRPr lang="en-US" altLang="en-GB"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Approve meeting </a:t>
            </a:r>
            <a:r>
              <a:rPr lang="en-GB" altLang="en-US" sz="1400" b="1" i="1" dirty="0" smtClean="0">
                <a:sym typeface="+mn-ea"/>
              </a:rPr>
              <a:t>agenda</a:t>
            </a: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Ask for any other business for the meeting</a:t>
            </a:r>
          </a:p>
        </p:txBody>
      </p:sp>
      <p:sp>
        <p:nvSpPr>
          <p:cNvPr id="8" name="Rectangle 3"/>
          <p:cNvSpPr txBox="1">
            <a:spLocks noChangeArrowheads="1"/>
          </p:cNvSpPr>
          <p:nvPr/>
        </p:nvSpPr>
        <p:spPr bwMode="auto">
          <a:xfrm>
            <a:off x="533400" y="1372870"/>
            <a:ext cx="3263265" cy="5026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00000"/>
              </a:lnSpc>
              <a:spcBef>
                <a:spcPts val="0"/>
              </a:spcBef>
              <a:buNone/>
              <a:defRPr/>
            </a:pPr>
            <a:r>
              <a:rPr lang="en-US" altLang="en-GB" sz="1800" u="sng" dirty="0" smtClean="0">
                <a:solidFill>
                  <a:schemeClr val="tx1"/>
                </a:solidFill>
              </a:rPr>
              <a:t>Monday</a:t>
            </a:r>
            <a:r>
              <a:rPr lang="en-GB" altLang="en-US" sz="1800" u="sng" dirty="0" smtClean="0">
                <a:solidFill>
                  <a:schemeClr val="tx1"/>
                </a:solidFill>
              </a:rPr>
              <a:t> (</a:t>
            </a:r>
            <a:r>
              <a:rPr lang="en-US" altLang="en-GB" sz="1800" u="sng" dirty="0" smtClean="0">
                <a:solidFill>
                  <a:schemeClr val="tx1"/>
                </a:solidFill>
              </a:rPr>
              <a:t>PM1, Rm. 3</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lvl="0" eaLnBrk="0" hangingPunct="0">
              <a:lnSpc>
                <a:spcPct val="100000"/>
              </a:lnSpc>
              <a:spcBef>
                <a:spcPts val="0"/>
              </a:spcBef>
              <a:defRPr/>
            </a:pPr>
            <a:r>
              <a:rPr lang="en-US" sz="1800" dirty="0" smtClean="0">
                <a:solidFill>
                  <a:schemeClr val="tx1"/>
                </a:solidFill>
              </a:rPr>
              <a:t>Approve TG minutes</a:t>
            </a:r>
          </a:p>
          <a:p>
            <a:pPr eaLnBrk="0" hangingPunct="0">
              <a:lnSpc>
                <a:spcPct val="100000"/>
              </a:lnSpc>
              <a:spcBef>
                <a:spcPts val="0"/>
              </a:spcBef>
              <a:defRPr/>
            </a:pPr>
            <a:r>
              <a:rPr lang="en-US" altLang="en-GB" sz="1800" dirty="0" smtClean="0">
                <a:solidFill>
                  <a:schemeClr val="tx1"/>
                </a:solidFill>
              </a:rPr>
              <a:t>FRD/SFD motion</a:t>
            </a: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Monday</a:t>
            </a:r>
            <a:r>
              <a:rPr lang="en-GB" altLang="en-US" sz="1800" u="sng" dirty="0" smtClean="0">
                <a:solidFill>
                  <a:schemeClr val="tx1"/>
                </a:solidFill>
                <a:sym typeface="+mn-ea"/>
              </a:rPr>
              <a:t> (</a:t>
            </a:r>
            <a:r>
              <a:rPr lang="en-US" altLang="en-GB" sz="1800" u="sng" dirty="0" smtClean="0">
                <a:sym typeface="+mn-ea"/>
              </a:rPr>
              <a:t>PM2, Rm. 3</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Tuesday</a:t>
            </a:r>
            <a:r>
              <a:rPr lang="en-GB" altLang="en-US" sz="1800" u="sng" dirty="0" smtClean="0">
                <a:solidFill>
                  <a:schemeClr val="tx1"/>
                </a:solidFill>
                <a:sym typeface="+mn-ea"/>
              </a:rPr>
              <a:t> (</a:t>
            </a:r>
            <a:r>
              <a:rPr lang="en-US" altLang="en-GB" sz="1800" u="sng" dirty="0" smtClean="0">
                <a:solidFill>
                  <a:schemeClr val="tx1"/>
                </a:solidFill>
                <a:sym typeface="+mn-ea"/>
              </a:rPr>
              <a:t>AM1, </a:t>
            </a:r>
            <a:r>
              <a:rPr lang="en-US" altLang="en-GB" sz="1800" u="sng" dirty="0" smtClean="0">
                <a:sym typeface="+mn-ea"/>
              </a:rPr>
              <a:t>Rm. 3</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err="1" smtClean="0"/>
              <a:t>TGbp</a:t>
            </a:r>
            <a:r>
              <a:rPr lang="en-US" altLang="zh-CN" sz="3200" kern="0" dirty="0" smtClean="0"/>
              <a:t> meeting slots during the week</a:t>
            </a:r>
            <a:endParaRPr lang="en-US" altLang="zh-CN" sz="3200" kern="0" dirty="0"/>
          </a:p>
        </p:txBody>
      </p:sp>
      <p:graphicFrame>
        <p:nvGraphicFramePr>
          <p:cNvPr id="9" name="表格 8"/>
          <p:cNvGraphicFramePr/>
          <p:nvPr>
            <p:custDataLst>
              <p:tags r:id="rId1"/>
            </p:custDataLst>
            <p:extLst>
              <p:ext uri="{D42A27DB-BD31-4B8C-83A1-F6EECF244321}">
                <p14:modId xmlns:p14="http://schemas.microsoft.com/office/powerpoint/2010/main" val="526170729"/>
              </p:ext>
            </p:extLst>
          </p:nvPr>
        </p:nvGraphicFramePr>
        <p:xfrm>
          <a:off x="826770" y="1981200"/>
          <a:ext cx="10448925" cy="3477260"/>
        </p:xfrm>
        <a:graphic>
          <a:graphicData uri="http://schemas.openxmlformats.org/drawingml/2006/table">
            <a:tbl>
              <a:tblPr firstRow="1" bandRow="1">
                <a:tableStyleId>{00A15C55-8517-42AA-B614-E9B94910E393}</a:tableStyleId>
              </a:tblPr>
              <a:tblGrid>
                <a:gridCol w="1998980">
                  <a:extLst>
                    <a:ext uri="{9D8B030D-6E8A-4147-A177-3AD203B41FA5}">
                      <a16:colId xmlns:a16="http://schemas.microsoft.com/office/drawing/2014/main" val="20000"/>
                    </a:ext>
                  </a:extLst>
                </a:gridCol>
                <a:gridCol w="1943100">
                  <a:extLst>
                    <a:ext uri="{9D8B030D-6E8A-4147-A177-3AD203B41FA5}">
                      <a16:colId xmlns:a16="http://schemas.microsoft.com/office/drawing/2014/main" val="20001"/>
                    </a:ext>
                  </a:extLst>
                </a:gridCol>
                <a:gridCol w="1363980">
                  <a:extLst>
                    <a:ext uri="{9D8B030D-6E8A-4147-A177-3AD203B41FA5}">
                      <a16:colId xmlns:a16="http://schemas.microsoft.com/office/drawing/2014/main" val="20002"/>
                    </a:ext>
                  </a:extLst>
                </a:gridCol>
                <a:gridCol w="1798955">
                  <a:extLst>
                    <a:ext uri="{9D8B030D-6E8A-4147-A177-3AD203B41FA5}">
                      <a16:colId xmlns:a16="http://schemas.microsoft.com/office/drawing/2014/main" val="20003"/>
                    </a:ext>
                  </a:extLst>
                </a:gridCol>
                <a:gridCol w="2193925">
                  <a:extLst>
                    <a:ext uri="{9D8B030D-6E8A-4147-A177-3AD203B41FA5}">
                      <a16:colId xmlns:a16="http://schemas.microsoft.com/office/drawing/2014/main" val="20004"/>
                    </a:ext>
                  </a:extLst>
                </a:gridCol>
                <a:gridCol w="1149985">
                  <a:extLst>
                    <a:ext uri="{9D8B030D-6E8A-4147-A177-3AD203B41FA5}">
                      <a16:colId xmlns:a16="http://schemas.microsoft.com/office/drawing/2014/main" val="20005"/>
                    </a:ext>
                  </a:extLst>
                </a:gridCol>
              </a:tblGrid>
              <a:tr h="424180">
                <a:tc>
                  <a:txBody>
                    <a:bodyPr/>
                    <a:lstStyle/>
                    <a:p>
                      <a:pPr>
                        <a:buNone/>
                      </a:pPr>
                      <a:endParaRPr lang="zh-CN" altLang="en-US" sz="1800"/>
                    </a:p>
                  </a:txBody>
                  <a:tcPr/>
                </a:tc>
                <a:tc>
                  <a:txBody>
                    <a:bodyPr/>
                    <a:lstStyle/>
                    <a:p>
                      <a:pPr algn="ctr">
                        <a:buNone/>
                      </a:pPr>
                      <a:r>
                        <a:rPr lang="en-US" altLang="zh-CN" sz="1800" dirty="0"/>
                        <a:t>Mon</a:t>
                      </a:r>
                    </a:p>
                  </a:txBody>
                  <a:tcPr anchor="ctr"/>
                </a:tc>
                <a:tc>
                  <a:txBody>
                    <a:bodyPr/>
                    <a:lstStyle/>
                    <a:p>
                      <a:pPr algn="ctr">
                        <a:buNone/>
                      </a:pPr>
                      <a:r>
                        <a:rPr lang="en-US" altLang="zh-CN" sz="1800"/>
                        <a:t>Tue</a:t>
                      </a:r>
                    </a:p>
                  </a:txBody>
                  <a:tcPr anchor="ctr"/>
                </a:tc>
                <a:tc>
                  <a:txBody>
                    <a:bodyPr/>
                    <a:lstStyle/>
                    <a:p>
                      <a:pPr algn="ctr">
                        <a:buNone/>
                      </a:pPr>
                      <a:r>
                        <a:rPr lang="en-US" altLang="zh-CN" sz="1800"/>
                        <a:t>Wed</a:t>
                      </a:r>
                    </a:p>
                  </a:txBody>
                  <a:tcPr anchor="ctr"/>
                </a:tc>
                <a:tc>
                  <a:txBody>
                    <a:bodyPr/>
                    <a:lstStyle/>
                    <a:p>
                      <a:pPr algn="ctr">
                        <a:buNone/>
                      </a:pPr>
                      <a:r>
                        <a:rPr lang="en-US" altLang="zh-CN" sz="1800"/>
                        <a:t>Thu</a:t>
                      </a:r>
                    </a:p>
                  </a:txBody>
                  <a:tcPr anchor="ctr"/>
                </a:tc>
                <a:tc>
                  <a:txBody>
                    <a:bodyPr/>
                    <a:lstStyle/>
                    <a:p>
                      <a:pPr algn="ctr">
                        <a:buNone/>
                      </a:pPr>
                      <a:r>
                        <a:rPr lang="en-US" altLang="zh-CN" sz="1800" dirty="0"/>
                        <a:t>Fri</a:t>
                      </a:r>
                    </a:p>
                  </a:txBody>
                  <a:tcPr anchor="ctr"/>
                </a:tc>
                <a:extLst>
                  <a:ext uri="{0D108BD9-81ED-4DB2-BD59-A6C34878D82A}">
                    <a16:rowId xmlns:a16="http://schemas.microsoft.com/office/drawing/2014/main" val="10000"/>
                  </a:ext>
                </a:extLst>
              </a:tr>
              <a:tr h="657225">
                <a:tc>
                  <a:txBody>
                    <a:bodyPr/>
                    <a:lstStyle/>
                    <a:p>
                      <a:pPr>
                        <a:buNone/>
                      </a:pPr>
                      <a:r>
                        <a:rPr lang="en-US" altLang="zh-CN" sz="1800"/>
                        <a:t>AM1 (8:00~10:00)</a:t>
                      </a:r>
                    </a:p>
                  </a:txBody>
                  <a:tcPr/>
                </a:tc>
                <a:tc>
                  <a:txBody>
                    <a:bodyPr/>
                    <a:lstStyle/>
                    <a:p>
                      <a:pPr algn="ctr">
                        <a:buNone/>
                      </a:pPr>
                      <a:endParaRPr lang="zh-CN" altLang="en-US" sz="1800" dirty="0">
                        <a:solidFill>
                          <a:schemeClr val="bg1">
                            <a:lumMod val="5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a:t>
                      </a:r>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(MAC)</a:t>
                      </a:r>
                      <a:endParaRPr lang="zh-CN" altLang="en-US" sz="1800"/>
                    </a:p>
                  </a:txBody>
                  <a:tcPr anchor="ctr"/>
                </a:tc>
                <a:tc>
                  <a:txBody>
                    <a:bodyPr/>
                    <a:lstStyle/>
                    <a:p>
                      <a:pPr algn="ctr">
                        <a:buNone/>
                      </a:pPr>
                      <a:endParaRPr lang="zh-CN" altLang="en-US" sz="1800" dirty="0"/>
                    </a:p>
                  </a:txBody>
                  <a:tcPr anchor="ctr"/>
                </a:tc>
                <a:tc>
                  <a:txBody>
                    <a:bodyPr/>
                    <a:lstStyle/>
                    <a:p>
                      <a:pPr algn="ctr">
                        <a:buNone/>
                      </a:pPr>
                      <a:r>
                        <a:rPr lang="en-US" altLang="zh-CN" sz="1800" dirty="0" smtClean="0">
                          <a:solidFill>
                            <a:schemeClr val="bg1">
                              <a:lumMod val="50000"/>
                            </a:schemeClr>
                          </a:solidFill>
                        </a:rPr>
                        <a:t>Closing Plenary</a:t>
                      </a:r>
                      <a:endParaRPr lang="zh-CN" altLang="en-US" sz="1800" dirty="0">
                        <a:solidFill>
                          <a:schemeClr val="bg1">
                            <a:lumMod val="50000"/>
                          </a:schemeClr>
                        </a:solidFill>
                      </a:endParaRPr>
                    </a:p>
                  </a:txBody>
                  <a:tcPr anchor="ctr"/>
                </a:tc>
                <a:extLst>
                  <a:ext uri="{0D108BD9-81ED-4DB2-BD59-A6C34878D82A}">
                    <a16:rowId xmlns:a16="http://schemas.microsoft.com/office/drawing/2014/main" val="10001"/>
                  </a:ext>
                </a:extLst>
              </a:tr>
              <a:tr h="656590">
                <a:tc>
                  <a:txBody>
                    <a:bodyPr/>
                    <a:lstStyle/>
                    <a:p>
                      <a:pPr>
                        <a:buNone/>
                      </a:pPr>
                      <a:r>
                        <a:rPr lang="en-US" altLang="zh-CN" sz="1800" dirty="0"/>
                        <a:t>AM2 (10:30~12:30)</a:t>
                      </a:r>
                    </a:p>
                  </a:txBody>
                  <a:tcPr/>
                </a:tc>
                <a:tc>
                  <a:txBody>
                    <a:bodyPr/>
                    <a:lstStyle/>
                    <a:p>
                      <a:pPr algn="ctr">
                        <a:buNone/>
                      </a:pPr>
                      <a:r>
                        <a:rPr lang="en-US" altLang="zh-CN" sz="1800" dirty="0" smtClean="0">
                          <a:solidFill>
                            <a:schemeClr val="bg1">
                              <a:lumMod val="50000"/>
                            </a:schemeClr>
                          </a:solidFill>
                          <a:sym typeface="+mn-ea"/>
                        </a:rPr>
                        <a:t>802.11 Opening Plenary</a:t>
                      </a:r>
                      <a:endParaRPr lang="en-US" altLang="zh-CN" sz="1800" dirty="0"/>
                    </a:p>
                  </a:txBody>
                  <a:tcPr anchor="ctr"/>
                </a:tc>
                <a:tc>
                  <a:txBody>
                    <a:bodyPr/>
                    <a:lstStyle/>
                    <a:p>
                      <a:pPr algn="ctr">
                        <a:buNone/>
                      </a:pPr>
                      <a:endParaRPr lang="en-US" altLang="zh-CN" sz="1800" dirty="0">
                        <a:sym typeface="+mn-ea"/>
                      </a:endParaRPr>
                    </a:p>
                  </a:txBody>
                  <a:tcPr anchor="ctr"/>
                </a:tc>
                <a:tc>
                  <a:txBody>
                    <a:bodyPr/>
                    <a:lstStyle/>
                    <a:p>
                      <a:pPr algn="ctr">
                        <a:buNone/>
                      </a:pPr>
                      <a:endParaRPr lang="en-US" altLang="zh-CN" sz="1800" dirty="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(WPT/MAC)</a:t>
                      </a:r>
                      <a:endParaRPr lang="en-US" altLang="zh-CN" sz="1800" dirty="0">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2"/>
                  </a:ext>
                </a:extLst>
              </a:tr>
              <a:tr h="657225">
                <a:tc>
                  <a:txBody>
                    <a:bodyPr/>
                    <a:lstStyle/>
                    <a:p>
                      <a:pPr>
                        <a:buNone/>
                      </a:pPr>
                      <a:r>
                        <a:rPr lang="en-US" altLang="zh-CN" sz="1800" dirty="0"/>
                        <a:t>PM1 (13:30~15:30)</a:t>
                      </a:r>
                    </a:p>
                  </a:txBody>
                  <a:tcPr/>
                </a:tc>
                <a:tc>
                  <a:txBody>
                    <a:bodyPr/>
                    <a:lstStyle/>
                    <a:p>
                      <a:pPr algn="ctr">
                        <a:buNone/>
                      </a:pPr>
                      <a:r>
                        <a:rPr lang="en-US" altLang="zh-CN" sz="1800" dirty="0" err="1" smtClean="0">
                          <a:sym typeface="+mn-ea"/>
                        </a:rPr>
                        <a:t>TGbp</a:t>
                      </a:r>
                      <a:r>
                        <a:rPr lang="en-US" altLang="zh-CN" sz="1800" dirty="0" smtClean="0">
                          <a:sym typeface="+mn-ea"/>
                        </a:rPr>
                        <a:t> </a:t>
                      </a:r>
                      <a:endParaRPr lang="en-US" altLang="zh-CN" sz="1800" dirty="0" smtClean="0"/>
                    </a:p>
                    <a:p>
                      <a:pPr algn="ctr">
                        <a:buNone/>
                      </a:pPr>
                      <a:r>
                        <a:rPr lang="en-US" altLang="zh-CN" sz="1800" dirty="0" smtClean="0">
                          <a:sym typeface="+mn-ea"/>
                        </a:rPr>
                        <a:t>(Opening/PHY)</a:t>
                      </a:r>
                      <a:endParaRPr lang="zh-CN" altLang="en-US" sz="1800" dirty="0"/>
                    </a:p>
                  </a:txBody>
                  <a:tcPr anchor="ctr"/>
                </a:tc>
                <a:tc>
                  <a:txBody>
                    <a:bodyPr/>
                    <a:lstStyle/>
                    <a:p>
                      <a:pPr algn="ctr">
                        <a:buNone/>
                      </a:pPr>
                      <a:endParaRPr lang="zh-CN" altLang="en-US" sz="1800"/>
                    </a:p>
                  </a:txBody>
                  <a:tcPr anchor="ctr"/>
                </a:tc>
                <a:tc>
                  <a:txBody>
                    <a:bodyPr/>
                    <a:lstStyle/>
                    <a:p>
                      <a:pPr algn="ctr">
                        <a:buNone/>
                      </a:pPr>
                      <a:r>
                        <a:rPr lang="en-US" altLang="zh-CN" sz="1800" dirty="0" smtClean="0">
                          <a:solidFill>
                            <a:schemeClr val="bg1">
                              <a:lumMod val="50000"/>
                            </a:schemeClr>
                          </a:solidFill>
                        </a:rPr>
                        <a:t>Mid-week</a:t>
                      </a:r>
                      <a:r>
                        <a:rPr lang="en-US" altLang="zh-CN" sz="1800" baseline="0" dirty="0" smtClean="0">
                          <a:solidFill>
                            <a:schemeClr val="bg1">
                              <a:lumMod val="50000"/>
                            </a:schemeClr>
                          </a:solidFill>
                        </a:rPr>
                        <a:t> Plenary</a:t>
                      </a:r>
                      <a:endParaRPr lang="zh-CN" altLang="en-US" sz="1800" dirty="0">
                        <a:solidFill>
                          <a:schemeClr val="bg1">
                            <a:lumMod val="50000"/>
                          </a:schemeClr>
                        </a:solidFill>
                      </a:endParaRPr>
                    </a:p>
                  </a:txBody>
                  <a:tcPr anchor="ctr"/>
                </a:tc>
                <a:tc>
                  <a:txBody>
                    <a:bodyPr/>
                    <a:lstStyle/>
                    <a:p>
                      <a:pPr algn="ctr">
                        <a:buNone/>
                      </a:pPr>
                      <a:r>
                        <a:rPr lang="en-US" altLang="zh-CN" sz="1800" dirty="0" err="1" smtClean="0">
                          <a:sym typeface="+mn-ea"/>
                        </a:rPr>
                        <a:t>TGbp</a:t>
                      </a:r>
                      <a:r>
                        <a:rPr lang="en-US" altLang="zh-CN" sz="1800" dirty="0" smtClean="0">
                          <a:sym typeface="+mn-ea"/>
                        </a:rPr>
                        <a:t> (SP/Motions/Closing)</a:t>
                      </a: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3"/>
                  </a:ext>
                </a:extLst>
              </a:tr>
              <a:tr h="657225">
                <a:tc>
                  <a:txBody>
                    <a:bodyPr/>
                    <a:lstStyle/>
                    <a:p>
                      <a:pPr>
                        <a:buNone/>
                      </a:pPr>
                      <a:r>
                        <a:rPr lang="en-US" altLang="zh-CN" sz="1800"/>
                        <a:t>PM2 (16:00~18:00)</a:t>
                      </a:r>
                    </a:p>
                  </a:txBody>
                  <a:tcPr/>
                </a:tc>
                <a:tc>
                  <a:txBody>
                    <a:bodyPr/>
                    <a:lstStyle/>
                    <a:p>
                      <a:pPr algn="ctr">
                        <a:buNone/>
                      </a:pPr>
                      <a:r>
                        <a:rPr lang="en-US" altLang="zh-CN" sz="1800" dirty="0" err="1" smtClean="0">
                          <a:sym typeface="+mn-ea"/>
                        </a:rPr>
                        <a:t>TGbp</a:t>
                      </a:r>
                      <a:r>
                        <a:rPr lang="en-US" altLang="zh-CN" sz="1800" dirty="0" smtClean="0">
                          <a:sym typeface="+mn-ea"/>
                        </a:rPr>
                        <a:t> (PHY)</a:t>
                      </a:r>
                      <a:endParaRPr lang="zh-CN" altLang="en-US" sz="1800" dirty="0"/>
                    </a:p>
                    <a:p>
                      <a:pPr algn="ctr">
                        <a:buNone/>
                      </a:pPr>
                      <a:endParaRPr lang="en-US" altLang="zh-CN" sz="1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(PHY/MAC)</a:t>
                      </a:r>
                      <a:endParaRPr lang="zh-CN" altLang="en-US" sz="1800" dirty="0"/>
                    </a:p>
                  </a:txBody>
                  <a:tcPr anchor="ctr"/>
                </a:tc>
                <a:tc>
                  <a:txBody>
                    <a:bodyPr/>
                    <a:lstStyle/>
                    <a:p>
                      <a:pPr algn="ctr">
                        <a:buNone/>
                      </a:pPr>
                      <a:r>
                        <a:rPr lang="en-US" altLang="zh-CN" sz="1800" dirty="0" err="1" smtClean="0">
                          <a:sym typeface="+mn-ea"/>
                        </a:rPr>
                        <a:t>TGbp</a:t>
                      </a:r>
                      <a:r>
                        <a:rPr lang="en-US" altLang="zh-CN" sz="1800" dirty="0" smtClean="0">
                          <a:sym typeface="+mn-ea"/>
                        </a:rPr>
                        <a:t> (MAC)</a:t>
                      </a:r>
                      <a:endParaRPr lang="en-US" altLang="zh-CN" sz="1800" dirty="0">
                        <a:sym typeface="+mn-ea"/>
                      </a:endParaRPr>
                    </a:p>
                  </a:txBody>
                  <a:tcPr anchor="ctr"/>
                </a:tc>
                <a:tc>
                  <a:txBody>
                    <a:bodyPr/>
                    <a:lstStyle/>
                    <a:p>
                      <a:pPr algn="ctr">
                        <a:buNone/>
                      </a:pPr>
                      <a:endParaRPr lang="en-US" altLang="zh-CN" sz="1800" dirty="0">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4"/>
                  </a:ext>
                </a:extLst>
              </a:tr>
              <a:tr h="424815">
                <a:tc>
                  <a:txBody>
                    <a:bodyPr/>
                    <a:lstStyle/>
                    <a:p>
                      <a:pPr>
                        <a:buNone/>
                      </a:pPr>
                      <a:r>
                        <a:rPr lang="en-US" altLang="zh-CN" sz="1800"/>
                        <a:t>EVE (19:30~21:30)</a:t>
                      </a:r>
                    </a:p>
                  </a:txBody>
                  <a:tcP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a:t>
            </a:r>
            <a:r>
              <a:rPr lang="en-US" sz="3200" kern="0" dirty="0" smtClean="0">
                <a:solidFill>
                  <a:srgbClr val="0000FF"/>
                </a:solidFill>
                <a:latin typeface="Arial Black" panose="020B0A04020102020204" pitchFamily="34" charset="0"/>
                <a:sym typeface="+mn-ea"/>
              </a:rPr>
              <a:t>Plenary Mar</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 10</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GB" dirty="0" smtClean="0"/>
              <a:t>Approve TG minutes</a:t>
            </a:r>
            <a:endParaRPr lang="en-GB" altLang="en-US" dirty="0" smtClean="0"/>
          </a:p>
          <a:p>
            <a:pPr eaLnBrk="0" hangingPunct="0">
              <a:defRPr/>
            </a:pPr>
            <a:r>
              <a:rPr lang="en-GB" altLang="en-US" dirty="0" smtClean="0"/>
              <a:t>SFD </a:t>
            </a:r>
            <a:r>
              <a:rPr lang="en-US" altLang="en-GB" dirty="0" smtClean="0"/>
              <a:t>(11-24/1613r5) motions</a:t>
            </a:r>
            <a:endParaRPr lang="en-GB" altLang="en-US" dirty="0" smtClean="0"/>
          </a:p>
          <a:p>
            <a:pPr eaLnBrk="0" hangingPunct="0">
              <a:defRPr/>
            </a:pPr>
            <a:r>
              <a:rPr lang="en-GB" altLang="en-US" dirty="0" smtClean="0"/>
              <a:t>Contribution discussion (</a:t>
            </a:r>
            <a:r>
              <a:rPr lang="en-US" altLang="en-GB" dirty="0" smtClean="0"/>
              <a:t>PHY</a:t>
            </a:r>
            <a:r>
              <a:rPr lang="en-GB" altLang="en-US" dirty="0" smtClean="0"/>
              <a:t>) [2</a:t>
            </a:r>
            <a:r>
              <a:rPr lang="en-US" altLang="en-GB" dirty="0" smtClean="0"/>
              <a:t>0</a:t>
            </a:r>
            <a:r>
              <a:rPr lang="en-GB" altLang="en-US" dirty="0" smtClean="0"/>
              <a:t> </a:t>
            </a:r>
            <a:r>
              <a:rPr lang="en-GB" altLang="en-US" dirty="0" err="1" smtClean="0"/>
              <a:t>mins</a:t>
            </a:r>
            <a:r>
              <a:rPr lang="en-GB" altLang="en-US" dirty="0" smtClean="0"/>
              <a:t> for each w/o prior request]</a:t>
            </a:r>
          </a:p>
          <a:p>
            <a:pPr lvl="1" algn="l" eaLnBrk="0" hangingPunct="0">
              <a:buClrTx/>
              <a:buSzTx/>
              <a:buFontTx/>
              <a:buChar char="–"/>
              <a:defRPr/>
            </a:pPr>
            <a:r>
              <a:rPr lang="en-US" altLang="en-GB" dirty="0" smtClean="0">
                <a:sym typeface="+mn-ea"/>
              </a:rPr>
              <a:t>11-25/0265, Single Side Band Backscatter Modulcation, Nelson Costa (Haila)</a:t>
            </a:r>
          </a:p>
          <a:p>
            <a:pPr lvl="1" algn="l" eaLnBrk="0" hangingPunct="0">
              <a:buClrTx/>
              <a:buSzTx/>
              <a:buFontTx/>
              <a:buChar char="–"/>
              <a:defRPr/>
            </a:pPr>
            <a:r>
              <a:rPr lang="en-US" altLang="en-GB" dirty="0" smtClean="0">
                <a:sym typeface="+mn-ea"/>
              </a:rPr>
              <a:t>11-25/0266, PSK Modulation for Long-Range Backscatter, Nelson Costa (Haila)</a:t>
            </a:r>
          </a:p>
          <a:p>
            <a:pPr lvl="1" algn="l" eaLnBrk="0" hangingPunct="0">
              <a:buClrTx/>
              <a:buSzTx/>
              <a:buFontTx/>
              <a:buChar char="–"/>
              <a:defRPr/>
            </a:pPr>
            <a:r>
              <a:rPr lang="en-US" altLang="en-GB" dirty="0" smtClean="0">
                <a:sym typeface="+mn-ea"/>
              </a:rPr>
              <a:t>11-25/0305, AMP-Downlink-and-Backscattering-Carrier-Waveform, Rui Cao (NXP)</a:t>
            </a:r>
          </a:p>
          <a:p>
            <a:pPr lvl="1" algn="l" eaLnBrk="0" hangingPunct="0">
              <a:buClrTx/>
              <a:buSzTx/>
              <a:buFontTx/>
              <a:buChar char="–"/>
              <a:defRPr/>
            </a:pPr>
            <a:r>
              <a:rPr lang="en-US" altLang="en-GB" dirty="0" smtClean="0">
                <a:sym typeface="+mn-ea"/>
              </a:rPr>
              <a:t>11-25/0306, AMP-Backscattering-PPDU-and-SYNC-design, Rui Cao (NXP)</a:t>
            </a:r>
            <a:endParaRPr lang="en-US" altLang="en-GB" b="0" dirty="0" smtClean="0">
              <a:solidFill>
                <a:schemeClr val="tx1"/>
              </a:solidFill>
            </a:endParaRPr>
          </a:p>
          <a:p>
            <a:pPr eaLnBrk="0" hangingPunct="0">
              <a:defRPr/>
            </a:pPr>
            <a:r>
              <a:rPr lang="en-GB" altLang="en-US" dirty="0" smtClean="0"/>
              <a:t>Any other business?</a:t>
            </a:r>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TGbp Meeting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meeting minutes for </a:t>
            </a:r>
            <a:r>
              <a:rPr lang="en-US" altLang="en-GB" sz="2400" dirty="0" smtClean="0">
                <a:sym typeface="+mn-ea"/>
              </a:rPr>
              <a:t>TGbp</a:t>
            </a:r>
            <a:r>
              <a:rPr lang="en-GB" altLang="en-US" sz="2400" dirty="0" smtClean="0">
                <a:sym typeface="+mn-ea"/>
              </a:rPr>
              <a:t> meetings during 802 </a:t>
            </a:r>
            <a:r>
              <a:rPr lang="en-US" altLang="en-GB" sz="2400" dirty="0" smtClean="0">
                <a:sym typeface="+mn-ea"/>
              </a:rPr>
              <a:t>Jan interim </a:t>
            </a:r>
            <a:r>
              <a:rPr lang="en-GB" altLang="en-US" sz="2400" dirty="0" smtClean="0">
                <a:sym typeface="+mn-ea"/>
              </a:rPr>
              <a:t>session </a:t>
            </a:r>
            <a:r>
              <a:rPr lang="en-US" altLang="en-GB" sz="2400" dirty="0" smtClean="0">
                <a:sym typeface="+mn-ea"/>
              </a:rPr>
              <a:t>and TGbp TCs before Mar 2025 interim session </a:t>
            </a:r>
            <a:r>
              <a:rPr lang="en-GB" altLang="en-US" sz="2400" dirty="0" smtClean="0">
                <a:sym typeface="+mn-ea"/>
              </a:rPr>
              <a:t>as below:</a:t>
            </a:r>
            <a:endParaRPr lang="en-GB" altLang="en-US" sz="2400" dirty="0" smtClean="0"/>
          </a:p>
          <a:p>
            <a:pPr lvl="1" indent="-342900" eaLnBrk="0" hangingPunct="0">
              <a:buFontTx/>
              <a:buChar char="-"/>
              <a:defRPr/>
            </a:pPr>
            <a:r>
              <a:rPr lang="en-GB" altLang="en-US" sz="2400" dirty="0">
                <a:sym typeface="+mn-ea"/>
                <a:hlinkClick r:id="rId2"/>
              </a:rPr>
              <a:t>https://mentor.ieee.org/802.11/dcn/25/11-25-0146-00-00bp-2025-01-interim-meeting-minutes.docx</a:t>
            </a:r>
            <a:endParaRPr lang="en-GB" altLang="en-US" sz="2400" dirty="0">
              <a:sym typeface="+mn-ea"/>
            </a:endParaRPr>
          </a:p>
          <a:p>
            <a:pPr lvl="1" indent="-342900" eaLnBrk="0" hangingPunct="0">
              <a:buFontTx/>
              <a:buChar char="-"/>
              <a:defRPr/>
            </a:pPr>
            <a:r>
              <a:rPr lang="en-GB" altLang="en-US" sz="2400" dirty="0">
                <a:sym typeface="+mn-ea"/>
                <a:hlinkClick r:id="rId3" action="ppaction://hlinkfile"/>
              </a:rPr>
              <a:t>https://mentor.ieee.org/802.11/dcn/25/11-25-0240-02-00bp-teleconference-minutes-february-march-2025.docx</a:t>
            </a: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Sebastian</a:t>
            </a:r>
            <a:r>
              <a:rPr lang="en-US" altLang="en-GB" sz="2400" dirty="0" smtClean="0"/>
              <a:t> Max</a:t>
            </a:r>
          </a:p>
          <a:p>
            <a:pPr marL="0" lvl="0" indent="0" eaLnBrk="0" hangingPunct="0">
              <a:buNone/>
              <a:defRPr/>
            </a:pPr>
            <a:r>
              <a:rPr lang="en-GB" altLang="en-US" sz="2400" dirty="0" smtClean="0">
                <a:sym typeface="+mn-ea"/>
              </a:rPr>
              <a:t>Seconded: </a:t>
            </a:r>
            <a:endParaRPr lang="en-GB" altLang="en-US" sz="2400" dirty="0"/>
          </a:p>
          <a:p>
            <a:pPr marL="0" lvl="0" indent="0" eaLnBrk="0" hangingPunct="0">
              <a:buNone/>
              <a:defRPr/>
            </a:pPr>
            <a:r>
              <a:rPr lang="en-GB" altLang="en-US" sz="2400" dirty="0" smtClean="0">
                <a:sym typeface="+mn-ea"/>
              </a:rPr>
              <a:t>Result: </a:t>
            </a:r>
            <a:endParaRPr lang="en-GB"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SFD update</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a:t>
            </a:r>
            <a:r>
              <a:rPr lang="en-US" altLang="en-GB" sz="2400" dirty="0" smtClean="0">
                <a:sym typeface="+mn-ea"/>
              </a:rPr>
              <a:t>updated 11bp SFD as included in</a:t>
            </a:r>
            <a:r>
              <a:rPr lang="en-GB" altLang="en-US" sz="2400" dirty="0" smtClean="0">
                <a:sym typeface="+mn-ea"/>
              </a:rPr>
              <a:t>:</a:t>
            </a:r>
            <a:endParaRPr lang="en-GB" altLang="en-US" sz="2400" dirty="0" smtClean="0"/>
          </a:p>
          <a:p>
            <a:pPr lvl="1" indent="-342900" eaLnBrk="0" hangingPunct="0">
              <a:buFontTx/>
              <a:buChar char="-"/>
              <a:defRPr/>
            </a:pPr>
            <a:r>
              <a:rPr lang="en-GB" altLang="en-US" sz="2400" dirty="0">
                <a:sym typeface="+mn-ea"/>
                <a:hlinkClick r:id="rId2" action="ppaction://hlinkfile"/>
              </a:rPr>
              <a:t>https://mentor.ieee.org/802.11/dcn/24/11-24-1613-05-00bp-specification-framework-for-tgbp.docx</a:t>
            </a:r>
            <a:endParaRPr lang="en-GB" altLang="en-US" sz="2400" dirty="0">
              <a:sym typeface="+mn-ea"/>
            </a:endParaRPr>
          </a:p>
          <a:p>
            <a:pPr lvl="1" indent="-342900" eaLnBrk="0" hangingPunct="0">
              <a:buFontTx/>
              <a:buChar char="-"/>
              <a:defRPr/>
            </a:pP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Yinan Qi</a:t>
            </a:r>
            <a:endParaRPr lang="en-US" altLang="en-GB" sz="2400" dirty="0" smtClean="0"/>
          </a:p>
          <a:p>
            <a:pPr marL="0" lvl="0" indent="0" eaLnBrk="0" hangingPunct="0">
              <a:buNone/>
              <a:defRPr/>
            </a:pPr>
            <a:r>
              <a:rPr lang="en-GB" altLang="en-US" sz="2400" dirty="0" smtClean="0">
                <a:sym typeface="+mn-ea"/>
              </a:rPr>
              <a:t>Seconded: </a:t>
            </a:r>
            <a:endParaRPr lang="en-GB" altLang="en-US" sz="2400" dirty="0"/>
          </a:p>
          <a:p>
            <a:pPr marL="0" lvl="0" indent="0" eaLnBrk="0" hangingPunct="0">
              <a:buNone/>
              <a:defRPr/>
            </a:pPr>
            <a:r>
              <a:rPr lang="en-GB" altLang="en-US" sz="2400" dirty="0" smtClean="0">
                <a:sym typeface="+mn-ea"/>
              </a:rPr>
              <a:t>Result: </a:t>
            </a:r>
            <a:endParaRPr lang="en-GB"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Plenary Mar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sym typeface="+mn-ea"/>
              </a:rPr>
              <a:t>Mar 10</a:t>
            </a:r>
            <a:r>
              <a:rPr lang="en-US" altLang="en-US" sz="3600" kern="0" baseline="30000" dirty="0" smtClean="0">
                <a:latin typeface="Arial" panose="020B0604020202020204" pitchFamily="34" charset="0"/>
                <a:sym typeface="+mn-ea"/>
              </a:rPr>
              <a:t>th </a:t>
            </a:r>
            <a:r>
              <a:rPr lang="en-US" altLang="en-US" sz="3600" kern="0" dirty="0" smtClean="0">
                <a:latin typeface="Arial" panose="020B0604020202020204" pitchFamily="34" charset="0"/>
                <a:sym typeface="+mn-ea"/>
              </a:rPr>
              <a:t>PM2,  </a:t>
            </a:r>
            <a:r>
              <a:rPr lang="en-US" altLang="en-US" sz="3600" kern="0" noProof="0" dirty="0" smtClean="0">
                <a:ln>
                  <a:noFill/>
                </a:ln>
                <a:effectLst/>
                <a:uLnTx/>
                <a:uFillTx/>
                <a:latin typeface="Arial" panose="020B0604020202020204" pitchFamily="34" charset="0"/>
                <a:sym typeface="+mn-ea"/>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algn="l" eaLnBrk="0" hangingPunct="0">
              <a:buClrTx/>
              <a:buSzTx/>
              <a:buFontTx/>
              <a:defRPr/>
            </a:pPr>
            <a:r>
              <a:rPr lang="en-US" altLang="en-GB" sz="2400" dirty="0">
                <a:sym typeface="+mn-ea"/>
              </a:rPr>
              <a:t>Contribution discussion (PHY) [20 mins for each]</a:t>
            </a:r>
            <a:endParaRPr lang="en-US" altLang="en-GB" sz="2400" dirty="0"/>
          </a:p>
          <a:p>
            <a:pPr lvl="1" algn="l" eaLnBrk="0" hangingPunct="0">
              <a:buClrTx/>
              <a:buSzTx/>
              <a:buFontTx/>
              <a:buChar char="–"/>
              <a:defRPr/>
            </a:pPr>
            <a:r>
              <a:rPr lang="en-US" altLang="zh-CN" sz="2200" dirty="0" smtClean="0">
                <a:sym typeface="+mn-ea"/>
              </a:rPr>
              <a:t>11-25/0307, UL Monostatic and  Bistatic Range Extension Considerations, Dror Regev (Huawei)</a:t>
            </a:r>
            <a:endParaRPr lang="en-US" altLang="zh-CN" sz="2200" dirty="0" smtClean="0">
              <a:solidFill>
                <a:schemeClr val="tx1"/>
              </a:solidFill>
              <a:sym typeface="+mn-ea"/>
            </a:endParaRPr>
          </a:p>
          <a:p>
            <a:pPr lvl="1" algn="l" eaLnBrk="0" hangingPunct="0">
              <a:buClrTx/>
              <a:buSzTx/>
              <a:buFontTx/>
              <a:buChar char="–"/>
              <a:defRPr/>
            </a:pPr>
            <a:r>
              <a:rPr lang="en-US" altLang="zh-CN" sz="2200" dirty="0" smtClean="0">
                <a:sym typeface="+mn-ea"/>
              </a:rPr>
              <a:t>11-25/0321, Follow-up on Sync field for AMP PPDU, Ke Wang (OPPO)</a:t>
            </a:r>
            <a:endParaRPr lang="en-US" altLang="zh-CN" sz="2200" dirty="0" smtClean="0">
              <a:solidFill>
                <a:schemeClr val="tx1"/>
              </a:solidFill>
              <a:sym typeface="+mn-ea"/>
            </a:endParaRPr>
          </a:p>
          <a:p>
            <a:pPr lvl="1" algn="l" eaLnBrk="0" hangingPunct="0">
              <a:buClrTx/>
              <a:buSzTx/>
              <a:buFontTx/>
              <a:buChar char="–"/>
              <a:defRPr/>
            </a:pPr>
            <a:r>
              <a:rPr lang="en-US" altLang="zh-CN" sz="2200" dirty="0" smtClean="0">
                <a:sym typeface="+mn-ea"/>
              </a:rPr>
              <a:t>11-25/0317, AMP UL Transmission, Yinan Qi (OPPO)</a:t>
            </a:r>
            <a:endParaRPr lang="en-US" altLang="zh-CN" sz="2200" dirty="0" smtClean="0">
              <a:solidFill>
                <a:schemeClr val="tx1"/>
              </a:solidFill>
              <a:sym typeface="+mn-ea"/>
            </a:endParaRPr>
          </a:p>
          <a:p>
            <a:pPr lvl="1" algn="l" eaLnBrk="0" hangingPunct="0">
              <a:buClrTx/>
              <a:buSzTx/>
              <a:buFontTx/>
              <a:buChar char="–"/>
              <a:defRPr/>
            </a:pPr>
            <a:r>
              <a:rPr lang="en-US" altLang="zh-CN" sz="2200" dirty="0" smtClean="0">
                <a:sym typeface="+mn-ea"/>
              </a:rPr>
              <a:t>11-25/0324, Challenges in Downlink Bandwidth Control in 1 Mb/s PPDU, Steve Shellhammer (Qualcomm)</a:t>
            </a:r>
          </a:p>
          <a:p>
            <a:pPr lvl="1" algn="l" eaLnBrk="0" hangingPunct="0">
              <a:buClrTx/>
              <a:buSzTx/>
              <a:buFontTx/>
              <a:buChar char="–"/>
              <a:defRPr/>
            </a:pPr>
            <a:r>
              <a:rPr lang="en-US" altLang="en-GB" sz="2200" dirty="0">
                <a:sym typeface="+mn-ea"/>
              </a:rPr>
              <a:t>11-25/0325, AMP Downlink Bandwidth Control using OFDM Spreading Waveform, Steve Shellhammer (Qualcomm)</a:t>
            </a:r>
            <a:endParaRPr lang="en-US" altLang="zh-CN" sz="2200" dirty="0" smtClean="0">
              <a:solidFill>
                <a:schemeClr val="tx1"/>
              </a:solidFill>
              <a:sym typeface="+mn-ea"/>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Plenary Mar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sym typeface="+mn-ea"/>
              </a:rPr>
              <a:t>Mar 11</a:t>
            </a:r>
            <a:r>
              <a:rPr lang="en-US" altLang="en-US" sz="3600" kern="0" baseline="30000" dirty="0" smtClean="0">
                <a:latin typeface="Arial" panose="020B0604020202020204" pitchFamily="34" charset="0"/>
                <a:sym typeface="+mn-ea"/>
              </a:rPr>
              <a:t>th</a:t>
            </a:r>
            <a:r>
              <a:rPr lang="en-US" altLang="en-US" sz="3600" kern="0" baseline="30000" dirty="0" smtClean="0">
                <a:latin typeface="Arial" panose="020B0604020202020204" pitchFamily="34" charset="0"/>
              </a:rPr>
              <a:t>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sz="2400" dirty="0" smtClean="0">
                <a:sym typeface="+mn-ea"/>
              </a:rPr>
              <a:t>Contribution discussion (</a:t>
            </a:r>
            <a:r>
              <a:rPr lang="en-US" altLang="en-GB" sz="2400" dirty="0" smtClean="0">
                <a:sym typeface="+mn-ea"/>
              </a:rPr>
              <a:t>PHY</a:t>
            </a:r>
            <a:r>
              <a:rPr lang="en-GB" altLang="en-US" dirty="0" smtClean="0">
                <a:sym typeface="+mn-ea"/>
              </a:rPr>
              <a:t>) </a:t>
            </a:r>
            <a:r>
              <a:rPr lang="en-GB" altLang="en-US" dirty="0">
                <a:effectLst>
                  <a:outerShdw blurRad="38100" dist="38100" dir="2700000" algn="tl">
                    <a:srgbClr val="000000">
                      <a:alpha val="43137"/>
                    </a:srgbClr>
                  </a:outerShdw>
                </a:effectLst>
                <a:sym typeface="+mn-ea"/>
              </a:rPr>
              <a:t>[</a:t>
            </a:r>
            <a:r>
              <a:rPr lang="en-GB" altLang="en-US" dirty="0" smtClean="0">
                <a:effectLst>
                  <a:outerShdw blurRad="38100" dist="38100" dir="2700000" algn="tl">
                    <a:srgbClr val="000000">
                      <a:alpha val="43137"/>
                    </a:srgbClr>
                  </a:outerShdw>
                </a:effectLst>
                <a:sym typeface="+mn-ea"/>
              </a:rPr>
              <a:t>20 </a:t>
            </a:r>
            <a:r>
              <a:rPr lang="en-GB" altLang="en-US" dirty="0" err="1">
                <a:effectLst>
                  <a:outerShdw blurRad="38100" dist="38100" dir="2700000" algn="tl">
                    <a:srgbClr val="000000">
                      <a:alpha val="43137"/>
                    </a:srgbClr>
                  </a:outerShdw>
                </a:effectLst>
                <a:sym typeface="+mn-ea"/>
              </a:rPr>
              <a:t>mins</a:t>
            </a:r>
            <a:r>
              <a:rPr lang="en-GB" altLang="en-US" dirty="0">
                <a:effectLst>
                  <a:outerShdw blurRad="38100" dist="38100" dir="2700000" algn="tl">
                    <a:srgbClr val="000000">
                      <a:alpha val="43137"/>
                    </a:srgbClr>
                  </a:outerShdw>
                </a:effectLst>
                <a:sym typeface="+mn-ea"/>
              </a:rPr>
              <a:t> </a:t>
            </a:r>
            <a:r>
              <a:rPr lang="en-GB" altLang="en-US" dirty="0">
                <a:sym typeface="+mn-ea"/>
              </a:rPr>
              <a:t>for each]</a:t>
            </a:r>
            <a:endParaRPr lang="en-GB" altLang="en-US" sz="2400" dirty="0" smtClean="0"/>
          </a:p>
          <a:p>
            <a:pPr lvl="1" algn="l" eaLnBrk="0" hangingPunct="0">
              <a:buClrTx/>
              <a:buSzTx/>
              <a:buFontTx/>
              <a:buChar char="–"/>
              <a:defRPr/>
            </a:pPr>
            <a:r>
              <a:rPr lang="en-US" altLang="zh-CN" sz="2300" dirty="0" smtClean="0">
                <a:sym typeface="+mn-ea"/>
              </a:rPr>
              <a:t>11-25/0316, Follow-up on AMP PPDU Design, Yinan Qi (OPPO)</a:t>
            </a:r>
            <a:endParaRPr lang="en-US" altLang="zh-CN" sz="2300" dirty="0" smtClean="0">
              <a:solidFill>
                <a:schemeClr val="tx1"/>
              </a:solidFill>
              <a:sym typeface="+mn-ea"/>
            </a:endParaRPr>
          </a:p>
          <a:p>
            <a:pPr lvl="1" algn="l" eaLnBrk="0" hangingPunct="0">
              <a:buClrTx/>
              <a:buSzTx/>
              <a:buFontTx/>
              <a:buChar char="–"/>
              <a:defRPr/>
            </a:pPr>
            <a:r>
              <a:rPr lang="en-US" altLang="en-GB" sz="2300" dirty="0">
                <a:sym typeface="+mn-ea"/>
              </a:rPr>
              <a:t>11-25/0315, Further discussion on downlink sync field design, Bin Qian (Huawei)</a:t>
            </a:r>
            <a:endParaRPr lang="en-US" altLang="en-GB" sz="2300" dirty="0">
              <a:solidFill>
                <a:schemeClr val="tx1"/>
              </a:solidFill>
              <a:sym typeface="+mn-ea"/>
            </a:endParaRPr>
          </a:p>
          <a:p>
            <a:pPr lvl="1" algn="l" eaLnBrk="0" hangingPunct="0">
              <a:buClrTx/>
              <a:buSzTx/>
              <a:buFontTx/>
              <a:buChar char="–"/>
              <a:defRPr/>
            </a:pPr>
            <a:r>
              <a:rPr lang="en-US" altLang="en-GB" sz="2300" dirty="0">
                <a:sym typeface="+mn-ea"/>
              </a:rPr>
              <a:t>11-25/0338r0, AMP Data Communication in Sub-1 GHz, Panpan Li (Huawei)</a:t>
            </a:r>
            <a:endParaRPr lang="en-US" altLang="en-GB" sz="2300" dirty="0">
              <a:solidFill>
                <a:schemeClr val="tx1"/>
              </a:solidFill>
              <a:sym typeface="+mn-ea"/>
            </a:endParaRPr>
          </a:p>
          <a:p>
            <a:pPr lvl="1" algn="l" eaLnBrk="0" hangingPunct="0">
              <a:buClrTx/>
              <a:buSzTx/>
              <a:buFontTx/>
              <a:buChar char="–"/>
              <a:defRPr/>
            </a:pPr>
            <a:r>
              <a:rPr lang="en-US" altLang="en-GB" sz="2300" dirty="0">
                <a:sym typeface="+mn-ea"/>
              </a:rPr>
              <a:t>11-25/0339r0, AMP DL OOK Generation, Panpan Li (Huawei)</a:t>
            </a:r>
            <a:endParaRPr lang="en-US" altLang="en-GB" sz="2300" dirty="0">
              <a:solidFill>
                <a:schemeClr val="tx1"/>
              </a:solidFill>
              <a:sym typeface="+mn-ea"/>
            </a:endParaRPr>
          </a:p>
          <a:p>
            <a:pPr lvl="1" algn="l" eaLnBrk="0" hangingPunct="0">
              <a:buClrTx/>
              <a:buSzTx/>
              <a:buFontTx/>
              <a:buChar char="–"/>
              <a:defRPr/>
            </a:pPr>
            <a:r>
              <a:rPr lang="en-US" altLang="en-GB" sz="2300" dirty="0">
                <a:sym typeface="+mn-ea"/>
              </a:rPr>
              <a:t>11-25/0369r0, Signal Design for Wideband Multi-Carrier OOK, Leif Wilhelmsson (Ericsson)</a:t>
            </a:r>
            <a:endParaRPr lang="en-US" altLang="en-GB" sz="2300" dirty="0">
              <a:solidFill>
                <a:schemeClr val="tx1"/>
              </a:solidFill>
              <a:sym typeface="+mn-ea"/>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Plenary Mar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sym typeface="+mn-ea"/>
              </a:rPr>
              <a:t>Mar 11</a:t>
            </a:r>
            <a:r>
              <a:rPr lang="en-US" altLang="en-US" sz="3600" kern="0" baseline="30000" dirty="0" smtClean="0">
                <a:latin typeface="Arial" panose="020B0604020202020204" pitchFamily="34" charset="0"/>
                <a:sym typeface="+mn-ea"/>
              </a:rPr>
              <a:t>th</a:t>
            </a:r>
            <a:r>
              <a:rPr lang="en-US" altLang="en-US" sz="3600" kern="0" baseline="30000" dirty="0" smtClean="0">
                <a:latin typeface="Arial" panose="020B0604020202020204" pitchFamily="34" charset="0"/>
              </a:rPr>
              <a:t>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835660" y="1994535"/>
            <a:ext cx="10544175" cy="4330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sz="2400" dirty="0" smtClean="0">
                <a:sym typeface="+mn-ea"/>
              </a:rPr>
              <a:t>Contribution discussion (</a:t>
            </a:r>
            <a:r>
              <a:rPr lang="en-US" altLang="en-GB" sz="2400" dirty="0" smtClean="0">
                <a:sym typeface="+mn-ea"/>
              </a:rPr>
              <a:t>PHY/MAC</a:t>
            </a:r>
            <a:r>
              <a:rPr lang="en-GB" altLang="en-US" dirty="0" smtClean="0">
                <a:sym typeface="+mn-ea"/>
              </a:rPr>
              <a:t>) </a:t>
            </a:r>
            <a:r>
              <a:rPr lang="en-GB" altLang="en-US" dirty="0">
                <a:sym typeface="+mn-ea"/>
              </a:rPr>
              <a:t>[</a:t>
            </a:r>
            <a:r>
              <a:rPr lang="en-GB" altLang="en-US" dirty="0" smtClean="0">
                <a:sym typeface="+mn-ea"/>
              </a:rPr>
              <a:t>20 </a:t>
            </a:r>
            <a:r>
              <a:rPr lang="en-GB" altLang="en-US" dirty="0" err="1">
                <a:sym typeface="+mn-ea"/>
              </a:rPr>
              <a:t>mins</a:t>
            </a:r>
            <a:r>
              <a:rPr lang="en-GB" altLang="en-US" dirty="0">
                <a:sym typeface="+mn-ea"/>
              </a:rPr>
              <a:t> for each]</a:t>
            </a:r>
            <a:r>
              <a:rPr lang="en-US" altLang="zh-CN" sz="2200" dirty="0">
                <a:sym typeface="+mn-ea"/>
              </a:rPr>
              <a:t> </a:t>
            </a:r>
            <a:endParaRPr lang="en-US" altLang="zh-CN" sz="2200" dirty="0">
              <a:solidFill>
                <a:schemeClr val="tx1"/>
              </a:solidFill>
              <a:sym typeface="+mn-ea"/>
            </a:endParaRPr>
          </a:p>
          <a:p>
            <a:pPr lvl="1" algn="l" eaLnBrk="0" hangingPunct="0">
              <a:buClrTx/>
              <a:buSzTx/>
              <a:buFontTx/>
              <a:buChar char="–"/>
              <a:defRPr/>
            </a:pPr>
            <a:r>
              <a:rPr lang="en-US" altLang="zh-CN" sz="2200" dirty="0">
                <a:sym typeface="+mn-ea"/>
              </a:rPr>
              <a:t>11-25/0400r0, Sync field design considerations, You-Wei Chen (MediaTek)</a:t>
            </a:r>
            <a:endParaRPr lang="en-US" altLang="zh-CN" sz="2200" dirty="0">
              <a:solidFill>
                <a:schemeClr val="tx1"/>
              </a:solidFill>
              <a:sym typeface="+mn-ea"/>
            </a:endParaRPr>
          </a:p>
          <a:p>
            <a:pPr lvl="1" eaLnBrk="0" hangingPunct="0">
              <a:defRPr/>
            </a:pPr>
            <a:r>
              <a:rPr lang="en-US" altLang="en-US" sz="2200" dirty="0">
                <a:sym typeface="+mn-ea"/>
              </a:rPr>
              <a:t>11-25/0440, Follow-up on AMP DL OOK generation, </a:t>
            </a:r>
            <a:r>
              <a:rPr lang="en-US" altLang="en-US" sz="2200" dirty="0" err="1">
                <a:sym typeface="+mn-ea"/>
              </a:rPr>
              <a:t>Ke</a:t>
            </a:r>
            <a:r>
              <a:rPr lang="en-US" altLang="en-US" sz="2200" dirty="0">
                <a:sym typeface="+mn-ea"/>
              </a:rPr>
              <a:t> Wang (</a:t>
            </a:r>
            <a:r>
              <a:rPr lang="en-US" altLang="en-US" sz="2200" dirty="0" smtClean="0">
                <a:sym typeface="+mn-ea"/>
              </a:rPr>
              <a:t>OPPO) </a:t>
            </a:r>
            <a:endParaRPr lang="en-US" altLang="en-US" sz="2200" dirty="0">
              <a:sym typeface="+mn-ea"/>
            </a:endParaRPr>
          </a:p>
          <a:p>
            <a:pPr lvl="1" eaLnBrk="0" hangingPunct="0">
              <a:defRPr/>
            </a:pPr>
            <a:r>
              <a:rPr lang="en-US" altLang="zh-CN" sz="2200" dirty="0" smtClean="0">
                <a:sym typeface="+mn-ea"/>
              </a:rPr>
              <a:t>11-25/0096</a:t>
            </a:r>
            <a:r>
              <a:rPr lang="en-US" altLang="zh-CN" sz="2200" dirty="0">
                <a:sym typeface="+mn-ea"/>
              </a:rPr>
              <a:t>, Active AMP STA polling procedure, Liwen Chu (NX</a:t>
            </a:r>
            <a:r>
              <a:rPr lang="en-US" altLang="zh-CN" sz="2200" dirty="0">
                <a:solidFill>
                  <a:schemeClr val="tx1"/>
                </a:solidFill>
                <a:sym typeface="+mn-ea"/>
              </a:rPr>
              <a:t>P)</a:t>
            </a:r>
          </a:p>
          <a:p>
            <a:pPr lvl="1" algn="l" eaLnBrk="0" hangingPunct="0">
              <a:buClrTx/>
              <a:buSzTx/>
              <a:buFontTx/>
              <a:buChar char="–"/>
              <a:defRPr/>
            </a:pPr>
            <a:r>
              <a:rPr lang="en-US" altLang="zh-CN" sz="2200" dirty="0">
                <a:sym typeface="+mn-ea"/>
              </a:rPr>
              <a:t>11-25/0264, Long-Range Backscatter Protection Mechanisms, </a:t>
            </a:r>
            <a:r>
              <a:rPr lang="en-US" altLang="zh-CN" sz="2200" dirty="0" smtClean="0">
                <a:sym typeface="+mn-ea"/>
              </a:rPr>
              <a:t>Kamran </a:t>
            </a:r>
            <a:r>
              <a:rPr lang="en-US" altLang="zh-CN" sz="2200" dirty="0" err="1" smtClean="0">
                <a:sym typeface="+mn-ea"/>
              </a:rPr>
              <a:t>Nishat</a:t>
            </a:r>
            <a:r>
              <a:rPr lang="en-US" altLang="zh-CN" sz="2200" dirty="0" smtClean="0">
                <a:sym typeface="+mn-ea"/>
              </a:rPr>
              <a:t> (</a:t>
            </a:r>
            <a:r>
              <a:rPr lang="en-US" altLang="zh-CN" sz="2200" dirty="0" err="1" smtClean="0">
                <a:sym typeface="+mn-ea"/>
              </a:rPr>
              <a:t>Haila</a:t>
            </a:r>
            <a:r>
              <a:rPr lang="en-US" altLang="zh-CN" sz="2200" dirty="0">
                <a:sym typeface="+mn-ea"/>
              </a:rPr>
              <a:t>)</a:t>
            </a:r>
            <a:endParaRPr lang="en-US" altLang="zh-CN" sz="2200" b="0" dirty="0">
              <a:solidFill>
                <a:schemeClr val="tx1"/>
              </a:solidFill>
            </a:endParaRPr>
          </a:p>
          <a:p>
            <a:pPr lvl="1" algn="l" eaLnBrk="0" hangingPunct="0">
              <a:buClrTx/>
              <a:buSzTx/>
              <a:buFontTx/>
              <a:buChar char="–"/>
              <a:defRPr/>
            </a:pPr>
            <a:r>
              <a:rPr lang="en-US" altLang="zh-CN" sz="2200" dirty="0">
                <a:sym typeface="+mn-ea"/>
              </a:rPr>
              <a:t>11-25/0268, Long-Range Backscatter Device Capabilities, Nelson Costa (Haila)</a:t>
            </a:r>
            <a:endParaRPr lang="en-US" altLang="zh-CN" sz="2200" dirty="0">
              <a:solidFill>
                <a:schemeClr val="tx1"/>
              </a:solidFill>
              <a:sym typeface="+mn-ea"/>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Plenary Mar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sym typeface="+mn-ea"/>
              </a:rPr>
              <a:t>Mar 12</a:t>
            </a:r>
            <a:r>
              <a:rPr lang="en-US" altLang="en-US" sz="3600" kern="0" baseline="30000" dirty="0" smtClean="0">
                <a:latin typeface="Arial" panose="020B0604020202020204" pitchFamily="34" charset="0"/>
                <a:sym typeface="+mn-ea"/>
              </a:rPr>
              <a:t>th</a:t>
            </a:r>
            <a:r>
              <a:rPr lang="en-US" altLang="en-US" sz="3600" kern="0" baseline="30000" dirty="0" smtClean="0">
                <a:latin typeface="Arial" panose="020B0604020202020204" pitchFamily="34" charset="0"/>
              </a:rPr>
              <a:t>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0" y="1878262"/>
            <a:ext cx="10567526" cy="4522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(MAC) </a:t>
            </a:r>
            <a:r>
              <a:rPr lang="en-GB" altLang="en-US" dirty="0">
                <a:sym typeface="+mn-ea"/>
              </a:rPr>
              <a:t>[</a:t>
            </a:r>
            <a:r>
              <a:rPr lang="en-GB" altLang="en-US" dirty="0" smtClean="0">
                <a:sym typeface="+mn-ea"/>
              </a:rPr>
              <a:t>20 </a:t>
            </a:r>
            <a:r>
              <a:rPr lang="en-GB" altLang="en-US" dirty="0" err="1">
                <a:sym typeface="+mn-ea"/>
              </a:rPr>
              <a:t>mins</a:t>
            </a:r>
            <a:r>
              <a:rPr lang="en-GB" altLang="en-US" dirty="0">
                <a:sym typeface="+mn-ea"/>
              </a:rPr>
              <a:t> for </a:t>
            </a:r>
            <a:r>
              <a:rPr lang="en-GB" altLang="en-US" dirty="0" smtClean="0">
                <a:sym typeface="+mn-ea"/>
              </a:rPr>
              <a:t>each presentation including Q&amp;A]</a:t>
            </a:r>
            <a:endParaRPr lang="en-US" altLang="en-GB" dirty="0"/>
          </a:p>
          <a:p>
            <a:pPr lvl="1" eaLnBrk="0" hangingPunct="0">
              <a:defRPr/>
            </a:pPr>
            <a:r>
              <a:rPr lang="en-US" altLang="zh-CN" dirty="0">
                <a:sym typeface="+mn-ea"/>
              </a:rPr>
              <a:t>11-25/0263, Provisioning Protocol for long range AMP </a:t>
            </a:r>
            <a:r>
              <a:rPr lang="en-US" altLang="zh-CN" dirty="0" err="1">
                <a:sym typeface="+mn-ea"/>
              </a:rPr>
              <a:t>IoT</a:t>
            </a:r>
            <a:r>
              <a:rPr lang="en-US" altLang="zh-CN" dirty="0">
                <a:sym typeface="+mn-ea"/>
              </a:rPr>
              <a:t> devices, </a:t>
            </a:r>
            <a:r>
              <a:rPr lang="en-US" altLang="zh-CN" dirty="0" smtClean="0">
                <a:sym typeface="+mn-ea"/>
              </a:rPr>
              <a:t>Guy-Armand </a:t>
            </a:r>
            <a:r>
              <a:rPr lang="en-US" altLang="zh-CN" dirty="0" err="1" smtClean="0">
                <a:sym typeface="+mn-ea"/>
              </a:rPr>
              <a:t>Kamendje</a:t>
            </a:r>
            <a:r>
              <a:rPr lang="en-US" altLang="zh-CN" dirty="0" smtClean="0">
                <a:sym typeface="+mn-ea"/>
              </a:rPr>
              <a:t> (</a:t>
            </a:r>
            <a:r>
              <a:rPr lang="en-US" altLang="zh-CN" dirty="0" err="1" smtClean="0">
                <a:sym typeface="+mn-ea"/>
              </a:rPr>
              <a:t>Haila</a:t>
            </a:r>
            <a:r>
              <a:rPr lang="en-US" altLang="zh-CN" dirty="0">
                <a:sym typeface="+mn-ea"/>
              </a:rPr>
              <a:t>)</a:t>
            </a:r>
          </a:p>
          <a:p>
            <a:pPr lvl="1" algn="l" eaLnBrk="0" hangingPunct="0">
              <a:buClrTx/>
              <a:buSzTx/>
              <a:buFontTx/>
              <a:buChar char="–"/>
              <a:defRPr/>
            </a:pPr>
            <a:r>
              <a:rPr lang="en-US" altLang="en-GB" dirty="0" smtClean="0">
                <a:sym typeface="+mn-ea"/>
              </a:rPr>
              <a:t>11-25/0292</a:t>
            </a:r>
            <a:r>
              <a:rPr lang="en-US" altLang="en-GB" dirty="0">
                <a:sym typeface="+mn-ea"/>
              </a:rPr>
              <a:t>, Review EPC Gen2 for Long-Range Backscatter, </a:t>
            </a:r>
            <a:r>
              <a:rPr lang="en-US" altLang="en-GB" dirty="0" smtClean="0">
                <a:sym typeface="+mn-ea"/>
              </a:rPr>
              <a:t>Kamran </a:t>
            </a:r>
            <a:r>
              <a:rPr lang="en-US" altLang="en-GB" dirty="0" err="1" smtClean="0">
                <a:sym typeface="+mn-ea"/>
              </a:rPr>
              <a:t>Nishat</a:t>
            </a:r>
            <a:r>
              <a:rPr lang="en-US" altLang="en-GB" dirty="0" smtClean="0">
                <a:sym typeface="+mn-ea"/>
              </a:rPr>
              <a:t> </a:t>
            </a:r>
            <a:r>
              <a:rPr lang="en-US" altLang="en-GB" dirty="0">
                <a:sym typeface="+mn-ea"/>
              </a:rPr>
              <a:t>(Haila)</a:t>
            </a:r>
          </a:p>
          <a:p>
            <a:pPr lvl="1" algn="l" eaLnBrk="0" hangingPunct="0">
              <a:buClrTx/>
              <a:buSzTx/>
              <a:buFontTx/>
              <a:buChar char="–"/>
              <a:defRPr/>
            </a:pPr>
            <a:r>
              <a:rPr lang="en-US" altLang="en-GB" dirty="0">
                <a:sym typeface="+mn-ea"/>
              </a:rPr>
              <a:t>11-25/0334, Channel access for Active Tx non-AP AMP STAs - follow-up, Rojan Chitrakar (Huawei)</a:t>
            </a:r>
          </a:p>
          <a:p>
            <a:pPr lvl="1" algn="l" eaLnBrk="0" hangingPunct="0">
              <a:buClrTx/>
              <a:buSzTx/>
              <a:buFontTx/>
              <a:buChar char="–"/>
              <a:defRPr/>
            </a:pPr>
            <a:r>
              <a:rPr lang="en-US" altLang="en-GB" dirty="0">
                <a:sym typeface="+mn-ea"/>
              </a:rPr>
              <a:t>11-25/0335, Channel access for Backscatter non-AP AMP STAs - follow-up, Rojan Chitrakar (Huawei)</a:t>
            </a:r>
          </a:p>
          <a:p>
            <a:pPr lvl="1" algn="l" eaLnBrk="0" hangingPunct="0">
              <a:buClrTx/>
              <a:buSzTx/>
              <a:buFontTx/>
              <a:buChar char="–"/>
              <a:defRPr/>
            </a:pPr>
            <a:r>
              <a:rPr lang="en-US" altLang="en-GB" dirty="0">
                <a:sym typeface="+mn-ea"/>
              </a:rPr>
              <a:t>11-25/0340, Trigger based TDM multiple access, Chuanfeng He (OPPO)</a:t>
            </a:r>
          </a:p>
          <a:p>
            <a:pPr algn="l" eaLnBrk="0" hangingPunct="0">
              <a:buClrTx/>
              <a:buSzTx/>
              <a:buFontTx/>
              <a:defRPr/>
            </a:pPr>
            <a:r>
              <a:rPr lang="en-US" altLang="en-GB" dirty="0" smtClean="0"/>
              <a:t>Any </a:t>
            </a:r>
            <a:r>
              <a:rPr lang="en-US" altLang="en-GB" dirty="0"/>
              <a:t>other business?</a:t>
            </a:r>
          </a:p>
          <a:p>
            <a:pPr lvl="0" eaLnBrk="0" hangingPunct="0">
              <a:defRPr/>
            </a:pPr>
            <a:r>
              <a:rPr lang="en-US" altLang="en-GB" dirty="0">
                <a:sym typeface="+mn-ea"/>
              </a:rPr>
              <a:t>Recess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Plenary Mar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sym typeface="+mn-ea"/>
              </a:rPr>
              <a:t>Mar 12</a:t>
            </a:r>
            <a:r>
              <a:rPr lang="en-US" altLang="en-US" sz="3600" kern="0" baseline="30000" dirty="0" smtClean="0">
                <a:latin typeface="Arial" panose="020B0604020202020204" pitchFamily="34" charset="0"/>
                <a:sym typeface="+mn-ea"/>
              </a:rPr>
              <a:t>th</a:t>
            </a:r>
            <a:r>
              <a:rPr lang="en-US" altLang="en-US" sz="3600" kern="0" baseline="30000" dirty="0" smtClean="0">
                <a:latin typeface="Arial" panose="020B0604020202020204" pitchFamily="34" charset="0"/>
              </a:rPr>
              <a:t>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28842"/>
            <a:ext cx="10375582" cy="4648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(MAC) </a:t>
            </a:r>
            <a:r>
              <a:rPr lang="en-GB" altLang="en-US" dirty="0">
                <a:sym typeface="+mn-ea"/>
              </a:rPr>
              <a:t>[</a:t>
            </a:r>
            <a:r>
              <a:rPr lang="en-GB" altLang="en-US" dirty="0" smtClean="0">
                <a:sym typeface="+mn-ea"/>
              </a:rPr>
              <a:t>20 </a:t>
            </a:r>
            <a:r>
              <a:rPr lang="en-GB" altLang="en-US" dirty="0" err="1">
                <a:sym typeface="+mn-ea"/>
              </a:rPr>
              <a:t>mins</a:t>
            </a:r>
            <a:r>
              <a:rPr lang="en-GB" altLang="en-US" dirty="0">
                <a:sym typeface="+mn-ea"/>
              </a:rPr>
              <a:t> for </a:t>
            </a:r>
            <a:r>
              <a:rPr lang="en-GB" altLang="en-US" dirty="0" smtClean="0">
                <a:sym typeface="+mn-ea"/>
              </a:rPr>
              <a:t>each presentation including Q&amp;A except special assignment]</a:t>
            </a:r>
            <a:endParaRPr lang="en-US" altLang="en-GB" dirty="0"/>
          </a:p>
          <a:p>
            <a:pPr lvl="1" eaLnBrk="0" hangingPunct="0">
              <a:defRPr/>
            </a:pPr>
            <a:r>
              <a:rPr lang="en-US" altLang="en-GB" dirty="0">
                <a:sym typeface="+mn-ea"/>
              </a:rPr>
              <a:t>11-25/0341, Details of Duty-cycle operation for AMP, </a:t>
            </a:r>
            <a:r>
              <a:rPr lang="en-US" altLang="en-GB" dirty="0" err="1">
                <a:sym typeface="+mn-ea"/>
              </a:rPr>
              <a:t>Chuanfeng</a:t>
            </a:r>
            <a:r>
              <a:rPr lang="en-US" altLang="en-GB" dirty="0">
                <a:sym typeface="+mn-ea"/>
              </a:rPr>
              <a:t> He (OPPO))</a:t>
            </a:r>
          </a:p>
          <a:p>
            <a:pPr lvl="1" algn="l" eaLnBrk="0" hangingPunct="0">
              <a:buClrTx/>
              <a:buSzTx/>
              <a:buFontTx/>
              <a:buChar char="–"/>
              <a:defRPr/>
            </a:pPr>
            <a:r>
              <a:rPr lang="en-US" altLang="en-US" dirty="0" smtClean="0">
                <a:sym typeface="+mn-ea"/>
              </a:rPr>
              <a:t>11-25/0342</a:t>
            </a:r>
            <a:r>
              <a:rPr lang="en-US" altLang="en-US" dirty="0">
                <a:sym typeface="+mn-ea"/>
              </a:rPr>
              <a:t>, TSF for trigger based AMP communication, Chuanfeng He (OPPO)</a:t>
            </a:r>
          </a:p>
          <a:p>
            <a:pPr lvl="1" algn="l" eaLnBrk="0" hangingPunct="0">
              <a:buClrTx/>
              <a:buSzTx/>
              <a:buFontTx/>
              <a:buChar char="–"/>
              <a:defRPr/>
            </a:pPr>
            <a:r>
              <a:rPr lang="en-US" altLang="en-US" dirty="0">
                <a:sym typeface="+mn-ea"/>
              </a:rPr>
              <a:t>11-25/0353, UL Access for AMP: Follow up, Sanket Kalamkar (Qualcomm)</a:t>
            </a:r>
          </a:p>
          <a:p>
            <a:pPr lvl="1" algn="l" eaLnBrk="0" hangingPunct="0">
              <a:buClrTx/>
              <a:buSzTx/>
              <a:buFontTx/>
              <a:buChar char="–"/>
              <a:defRPr/>
            </a:pPr>
            <a:r>
              <a:rPr lang="en-US" altLang="en-US" dirty="0">
                <a:sym typeface="+mn-ea"/>
              </a:rPr>
              <a:t>11-25/0398, AMP frames, Alfred Asterjadhi (Qualcomm</a:t>
            </a:r>
            <a:r>
              <a:rPr lang="en-US" altLang="en-US" dirty="0" smtClean="0">
                <a:sym typeface="+mn-ea"/>
              </a:rPr>
              <a:t>)</a:t>
            </a:r>
          </a:p>
          <a:p>
            <a:pPr lvl="1" eaLnBrk="0" hangingPunct="0">
              <a:defRPr/>
            </a:pPr>
            <a:r>
              <a:rPr lang="en-US" altLang="en-US" sz="2100" dirty="0">
                <a:sym typeface="+mn-ea"/>
              </a:rPr>
              <a:t>11-25/0322, Access message for AMP, </a:t>
            </a:r>
            <a:r>
              <a:rPr lang="en-US" altLang="en-US" sz="2100" dirty="0" err="1">
                <a:sym typeface="+mn-ea"/>
              </a:rPr>
              <a:t>Weijie</a:t>
            </a:r>
            <a:r>
              <a:rPr lang="en-US" altLang="en-US" sz="2100" dirty="0">
                <a:sym typeface="+mn-ea"/>
              </a:rPr>
              <a:t> Xu (</a:t>
            </a:r>
            <a:r>
              <a:rPr lang="en-US" altLang="en-US" sz="2100" dirty="0" smtClean="0">
                <a:sym typeface="+mn-ea"/>
              </a:rPr>
              <a:t>OPPO)</a:t>
            </a:r>
            <a:endParaRPr lang="en-US" altLang="en-GB" dirty="0">
              <a:solidFill>
                <a:schemeClr val="tx1"/>
              </a:solidFill>
              <a:sym typeface="+mn-ea"/>
            </a:endParaRPr>
          </a:p>
          <a:p>
            <a:pPr algn="l" eaLnBrk="0" hangingPunct="0">
              <a:buClrTx/>
              <a:buSzTx/>
              <a:buFontTx/>
              <a:defRPr/>
            </a:pPr>
            <a:r>
              <a:rPr lang="en-US" altLang="en-GB" dirty="0"/>
              <a:t>Any other business?</a:t>
            </a:r>
          </a:p>
          <a:p>
            <a:pPr lvl="0" eaLnBrk="0" hangingPunct="0">
              <a:defRPr/>
            </a:pPr>
            <a:r>
              <a:rPr lang="en-US" altLang="en-GB" dirty="0">
                <a:sym typeface="+mn-ea"/>
              </a:rPr>
              <a:t>Recess</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Plenary Mar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sym typeface="+mn-ea"/>
              </a:rPr>
              <a:t>Mar 13</a:t>
            </a:r>
            <a:r>
              <a:rPr lang="en-US" altLang="en-US" sz="3600" kern="0" baseline="30000" dirty="0" smtClean="0">
                <a:latin typeface="Arial" panose="020B0604020202020204" pitchFamily="34" charset="0"/>
                <a:sym typeface="+mn-ea"/>
              </a:rPr>
              <a:t>th</a:t>
            </a:r>
            <a:r>
              <a:rPr lang="en-US" altLang="en-US" sz="3600" kern="0" baseline="30000" dirty="0" smtClean="0">
                <a:latin typeface="Arial" panose="020B0604020202020204" pitchFamily="34" charset="0"/>
              </a:rPr>
              <a:t>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sym typeface="+mn-ea"/>
              </a:rPr>
              <a:t>Mar 2025</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smtClean="0"/>
              <a:t>Contribution discussion (WPT/MAC) </a:t>
            </a:r>
            <a:r>
              <a:rPr lang="en-GB" altLang="en-US" dirty="0" smtClean="0">
                <a:sym typeface="+mn-ea"/>
              </a:rPr>
              <a:t>[20 </a:t>
            </a:r>
            <a:r>
              <a:rPr lang="en-GB" altLang="en-US" dirty="0" err="1">
                <a:sym typeface="+mn-ea"/>
              </a:rPr>
              <a:t>mins</a:t>
            </a:r>
            <a:r>
              <a:rPr lang="en-GB" altLang="en-US" dirty="0">
                <a:sym typeface="+mn-ea"/>
              </a:rPr>
              <a:t> for </a:t>
            </a:r>
            <a:r>
              <a:rPr lang="en-GB" altLang="en-US" dirty="0" smtClean="0">
                <a:sym typeface="+mn-ea"/>
              </a:rPr>
              <a:t>each presentation including Q&amp;A]</a:t>
            </a:r>
            <a:endParaRPr lang="en-US" altLang="en-GB" dirty="0"/>
          </a:p>
          <a:p>
            <a:pPr lvl="1" algn="l" eaLnBrk="0" hangingPunct="0">
              <a:buClrTx/>
              <a:buSzTx/>
              <a:buFontTx/>
              <a:buChar char="–"/>
              <a:defRPr/>
            </a:pPr>
            <a:r>
              <a:rPr lang="en-US" altLang="zh-CN" sz="2400" dirty="0" smtClean="0">
                <a:sym typeface="+mn-ea"/>
              </a:rPr>
              <a:t>11-25/0320, Follow-up on WPT: Protocol, Waveform and PPDU, </a:t>
            </a:r>
            <a:r>
              <a:rPr lang="en-US" altLang="zh-CN" sz="2400" dirty="0" err="1" smtClean="0">
                <a:sym typeface="+mn-ea"/>
              </a:rPr>
              <a:t>Yinan</a:t>
            </a:r>
            <a:r>
              <a:rPr lang="en-US" altLang="zh-CN" sz="2400" dirty="0" smtClean="0">
                <a:sym typeface="+mn-ea"/>
              </a:rPr>
              <a:t> Qi (OPPO)</a:t>
            </a:r>
          </a:p>
          <a:p>
            <a:pPr lvl="1" algn="l" eaLnBrk="0" hangingPunct="0">
              <a:buClrTx/>
              <a:buSzTx/>
              <a:buFontTx/>
              <a:buChar char="–"/>
              <a:defRPr/>
            </a:pPr>
            <a:r>
              <a:rPr lang="en-US" altLang="zh-CN" sz="2400" dirty="0" smtClean="0">
                <a:sym typeface="+mn-ea"/>
              </a:rPr>
              <a:t>11-25/0319</a:t>
            </a:r>
            <a:r>
              <a:rPr lang="en-US" altLang="zh-CN" sz="2400" dirty="0">
                <a:sym typeface="+mn-ea"/>
              </a:rPr>
              <a:t>, Correspondence between Energizers and AMP non-AP STAs, Yinan Qi (OPPO)</a:t>
            </a:r>
          </a:p>
          <a:p>
            <a:pPr lvl="1" algn="l" eaLnBrk="0" hangingPunct="0">
              <a:buClrTx/>
              <a:buSzTx/>
              <a:buFontTx/>
              <a:buChar char="–"/>
              <a:defRPr/>
            </a:pPr>
            <a:r>
              <a:rPr lang="en-US" altLang="zh-CN" sz="2400" dirty="0">
                <a:sym typeface="+mn-ea"/>
              </a:rPr>
              <a:t>11-25/0318, AMP Energizer Control, Yinan Qi (OPPO)</a:t>
            </a:r>
          </a:p>
          <a:p>
            <a:pPr lvl="1" algn="l" eaLnBrk="0" hangingPunct="0">
              <a:buClrTx/>
              <a:buSzTx/>
              <a:buFontTx/>
              <a:buChar char="–"/>
              <a:defRPr/>
            </a:pPr>
            <a:r>
              <a:rPr lang="en-US" altLang="zh-CN" sz="2400" dirty="0">
                <a:sym typeface="+mn-ea"/>
              </a:rPr>
              <a:t>11-25/0336r0, WPT Protocol and Signaling, Ian Bajaj (Huawei</a:t>
            </a:r>
            <a:r>
              <a:rPr lang="en-US" altLang="zh-CN" sz="2400" dirty="0" smtClean="0">
                <a:sym typeface="+mn-ea"/>
              </a:rPr>
              <a:t>)</a:t>
            </a:r>
          </a:p>
          <a:p>
            <a:pPr lvl="1" eaLnBrk="0" hangingPunct="0">
              <a:defRPr/>
            </a:pPr>
            <a:r>
              <a:rPr lang="en-US" altLang="zh-CN" sz="2400" u="sng" dirty="0">
                <a:sym typeface="+mn-ea"/>
              </a:rPr>
              <a:t>11-25/0285r1, SP Timing Synchronization with AMP Beacon, Ian Bajaj (Huawei) [updated, 10 </a:t>
            </a:r>
            <a:r>
              <a:rPr lang="en-US" altLang="zh-CN" sz="2400" u="sng" dirty="0" err="1">
                <a:sym typeface="+mn-ea"/>
              </a:rPr>
              <a:t>mins</a:t>
            </a:r>
            <a:r>
              <a:rPr lang="en-US" altLang="zh-CN" sz="2400" u="sng" dirty="0">
                <a:sym typeface="+mn-ea"/>
              </a:rPr>
              <a:t>]</a:t>
            </a:r>
          </a:p>
          <a:p>
            <a:pPr lvl="1" eaLnBrk="0" hangingPunct="0">
              <a:defRPr/>
            </a:pPr>
            <a:r>
              <a:rPr lang="en-US" altLang="zh-CN" sz="2400" u="sng" dirty="0">
                <a:sym typeface="+mn-ea"/>
              </a:rPr>
              <a:t>11-25/0251r1, </a:t>
            </a:r>
            <a:r>
              <a:rPr lang="en-US" altLang="en-US" sz="2400" u="sng" dirty="0">
                <a:sym typeface="+mn-ea"/>
              </a:rPr>
              <a:t>Slotted vs Pure Aloha for Active Transmitter AMP Use Cases, </a:t>
            </a:r>
            <a:r>
              <a:rPr lang="en-US" altLang="en-US" sz="2400" u="sng" dirty="0" err="1">
                <a:sym typeface="+mn-ea"/>
              </a:rPr>
              <a:t>Amichai</a:t>
            </a:r>
            <a:r>
              <a:rPr lang="en-US" altLang="en-US" sz="2400" u="sng" dirty="0">
                <a:sym typeface="+mn-ea"/>
              </a:rPr>
              <a:t> </a:t>
            </a:r>
            <a:r>
              <a:rPr lang="en-US" altLang="en-US" sz="2400" u="sng" dirty="0" err="1">
                <a:sym typeface="+mn-ea"/>
              </a:rPr>
              <a:t>Sanderovich</a:t>
            </a:r>
            <a:r>
              <a:rPr lang="en-US" altLang="en-US" sz="2400" u="sng" dirty="0">
                <a:sym typeface="+mn-ea"/>
              </a:rPr>
              <a:t> (</a:t>
            </a:r>
            <a:r>
              <a:rPr lang="en-US" altLang="en-US" sz="2400" u="sng" dirty="0" err="1">
                <a:sym typeface="+mn-ea"/>
              </a:rPr>
              <a:t>Wiliot</a:t>
            </a:r>
            <a:r>
              <a:rPr lang="en-US" altLang="en-US" sz="2400" u="sng" dirty="0">
                <a:sym typeface="+mn-ea"/>
              </a:rPr>
              <a:t>) [updated, 10 </a:t>
            </a:r>
            <a:r>
              <a:rPr lang="en-US" altLang="en-US" sz="2400" u="sng" dirty="0" err="1">
                <a:sym typeface="+mn-ea"/>
              </a:rPr>
              <a:t>mins</a:t>
            </a:r>
            <a:r>
              <a:rPr lang="en-US" altLang="en-US" sz="2400" u="sng" dirty="0" smtClean="0">
                <a:sym typeface="+mn-ea"/>
              </a:rPr>
              <a:t>]</a:t>
            </a:r>
            <a:r>
              <a:rPr lang="en-US" altLang="en-US" sz="2400" dirty="0"/>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Plenary Mar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sym typeface="+mn-ea"/>
              </a:rPr>
              <a:t>Mar 13</a:t>
            </a:r>
            <a:r>
              <a:rPr lang="en-US" altLang="en-US" sz="3600" kern="0" baseline="30000" dirty="0" smtClean="0">
                <a:latin typeface="Arial" panose="020B0604020202020204" pitchFamily="34" charset="0"/>
                <a:sym typeface="+mn-ea"/>
              </a:rPr>
              <a:t>th</a:t>
            </a:r>
            <a:r>
              <a:rPr lang="en-US" altLang="en-US" sz="3600" kern="0" baseline="30000" dirty="0" smtClean="0">
                <a:latin typeface="Arial" panose="020B0604020202020204" pitchFamily="34" charset="0"/>
              </a:rPr>
              <a:t>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651635"/>
            <a:ext cx="10375265" cy="4847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a:sym typeface="+mn-ea"/>
              </a:rPr>
              <a:t>SPs and Motions (TG motions refer to 11-24/1322)</a:t>
            </a:r>
          </a:p>
          <a:p>
            <a:pPr eaLnBrk="0" hangingPunct="0">
              <a:defRPr/>
            </a:pPr>
            <a:r>
              <a:rPr lang="en-US" altLang="en-GB" dirty="0">
                <a:sym typeface="+mn-ea"/>
              </a:rPr>
              <a:t>Timeline Review</a:t>
            </a:r>
            <a:endParaRPr lang="en-US" altLang="en-GB" dirty="0"/>
          </a:p>
          <a:p>
            <a:pPr eaLnBrk="0" hangingPunct="0">
              <a:defRPr/>
            </a:pPr>
            <a:r>
              <a:rPr lang="en-US" altLang="en-GB" dirty="0"/>
              <a:t>Teleconference Plan</a:t>
            </a:r>
          </a:p>
          <a:p>
            <a:pPr eaLnBrk="0" hangingPunct="0">
              <a:defRPr/>
            </a:pPr>
            <a:r>
              <a:rPr lang="en-US" altLang="en-GB" sz="2400" dirty="0" smtClean="0">
                <a:sym typeface="+mn-ea"/>
              </a:rPr>
              <a:t>Contribution </a:t>
            </a:r>
            <a:r>
              <a:rPr lang="en-US" altLang="en-GB" sz="2400" dirty="0" smtClean="0">
                <a:sym typeface="+mn-ea"/>
              </a:rPr>
              <a:t>discussion </a:t>
            </a:r>
            <a:r>
              <a:rPr lang="en-US" altLang="en-GB" sz="2400" dirty="0" smtClean="0">
                <a:sym typeface="+mn-ea"/>
              </a:rPr>
              <a:t>(if time allows)</a:t>
            </a:r>
            <a:endParaRPr lang="en-US" altLang="en-GB" sz="2400" dirty="0" smtClean="0"/>
          </a:p>
          <a:p>
            <a:pPr lvl="1" eaLnBrk="0" hangingPunct="0">
              <a:defRPr/>
            </a:pPr>
            <a:r>
              <a:rPr lang="en-US" altLang="en-US" sz="2400" dirty="0">
                <a:sym typeface="+mn-ea"/>
              </a:rPr>
              <a:t>11-25/0424, AMP information exchange, </a:t>
            </a:r>
            <a:r>
              <a:rPr lang="en-US" altLang="en-US" sz="2400" dirty="0" err="1">
                <a:sym typeface="+mn-ea"/>
              </a:rPr>
              <a:t>Liwen</a:t>
            </a:r>
            <a:r>
              <a:rPr lang="en-US" altLang="en-US" sz="2400" dirty="0">
                <a:sym typeface="+mn-ea"/>
              </a:rPr>
              <a:t> (</a:t>
            </a:r>
            <a:r>
              <a:rPr lang="en-US" altLang="en-US" sz="2400" dirty="0" smtClean="0">
                <a:sym typeface="+mn-ea"/>
              </a:rPr>
              <a:t>NXP)</a:t>
            </a:r>
            <a:endParaRPr lang="en-US" altLang="en-GB" sz="2400" i="1" dirty="0" smtClean="0">
              <a:solidFill>
                <a:schemeClr val="tx1"/>
              </a:solidFill>
              <a:highlight>
                <a:srgbClr val="FFFF00"/>
              </a:highlight>
              <a:sym typeface="+mn-ea"/>
            </a:endParaRPr>
          </a:p>
          <a:p>
            <a:pPr eaLnBrk="0" hangingPunct="0">
              <a:defRPr/>
            </a:pPr>
            <a:r>
              <a:rPr lang="en-US" altLang="en-GB" dirty="0" smtClean="0"/>
              <a:t>Any </a:t>
            </a:r>
            <a:r>
              <a:rPr lang="en-US" altLang="en-GB" dirty="0" smtClean="0"/>
              <a:t>other business?</a:t>
            </a:r>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630769" y="1903650"/>
            <a:ext cx="7656121"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D0.1 (ready for CC)</a:t>
            </a:r>
            <a:r>
              <a:rPr lang="en-US" altLang="en-US" sz="2000" kern="0" dirty="0">
                <a:solidFill>
                  <a:schemeClr val="tx1"/>
                </a:solidFill>
                <a:sym typeface="+mn-ea"/>
              </a:rPr>
              <a:t>						Mar, </a:t>
            </a:r>
            <a:r>
              <a:rPr lang="en-US" altLang="en-US" sz="2000" kern="0" dirty="0" smtClean="0">
                <a:solidFill>
                  <a:schemeClr val="tx1"/>
                </a:solidFill>
                <a:sym typeface="+mn-ea"/>
              </a:rPr>
              <a:t>2025</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a:t>
            </a:r>
            <a:r>
              <a:rPr lang="en-US" altLang="en-US" sz="2000" kern="0" dirty="0" smtClean="0">
                <a:solidFill>
                  <a:schemeClr val="tx1"/>
                </a:solidFill>
                <a:sym typeface="+mn-ea"/>
              </a:rPr>
              <a:t>2026</a:t>
            </a:r>
            <a:r>
              <a:rPr lang="en-US" altLang="en-US" sz="2000" kern="0" dirty="0" smtClean="0">
                <a:solidFill>
                  <a:schemeClr val="tx1"/>
                </a:solidFill>
                <a:cs typeface="+mn-ea"/>
                <a:sym typeface="Wingdings" panose="05000000000000000000" pitchFamily="2" charset="2"/>
              </a:rPr>
              <a:t>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a:t>
            </a:r>
            <a:r>
              <a:rPr lang="en-US" altLang="en-US" sz="2000" kern="0" dirty="0" smtClean="0">
                <a:solidFill>
                  <a:schemeClr val="tx1"/>
                </a:solidFill>
                <a:sym typeface="+mn-ea"/>
              </a:rPr>
              <a:t>2026</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a:t>
            </a:r>
            <a:r>
              <a:rPr lang="en-US" altLang="en-US" sz="2000" kern="0" dirty="0" smtClean="0">
                <a:solidFill>
                  <a:schemeClr val="tx1"/>
                </a:solidFill>
                <a:cs typeface="+mn-ea"/>
                <a:sym typeface="Wingdings" panose="05000000000000000000" pitchFamily="2" charset="2"/>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a:t>
            </a:r>
            <a:r>
              <a:rPr lang="en-US" altLang="en-US" sz="2000" kern="0" dirty="0" smtClean="0">
                <a:solidFill>
                  <a:schemeClr val="tx1"/>
                </a:solidFill>
                <a:sym typeface="+mn-ea"/>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a:t>
            </a:r>
            <a:r>
              <a:rPr lang="en-US" altLang="en-US" sz="2000" kern="0" dirty="0" smtClean="0">
                <a:solidFill>
                  <a:schemeClr val="tx1"/>
                </a:solidFill>
                <a:sym typeface="+mn-ea"/>
              </a:rPr>
              <a:t>2028</a:t>
            </a:r>
            <a:endParaRPr lang="en-US" altLang="en-US" sz="20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Timeline Plan</a:t>
            </a:r>
          </a:p>
          <a:p>
            <a:r>
              <a:rPr lang="en-US" altLang="zh-CN" sz="2800" kern="0" dirty="0" smtClean="0"/>
              <a:t>(Subject to change based on development progress) </a:t>
            </a:r>
            <a:endParaRPr lang="zh-CN" altLang="en-US" sz="2800" kern="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286100" y="2437036"/>
            <a:ext cx="7656121" cy="3354102"/>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zh-CN" sz="2400" kern="0" dirty="0" smtClean="0">
                <a:solidFill>
                  <a:schemeClr val="tx1"/>
                </a:solidFill>
                <a:sym typeface="+mn-ea"/>
              </a:rPr>
              <a:t>Mar 25</a:t>
            </a:r>
            <a:r>
              <a:rPr lang="en-US" altLang="zh-CN" sz="2400" kern="0" baseline="30000" dirty="0" smtClean="0">
                <a:solidFill>
                  <a:schemeClr val="tx1"/>
                </a:solidFill>
                <a:sym typeface="+mn-ea"/>
              </a:rPr>
              <a:t>th</a:t>
            </a:r>
            <a:r>
              <a:rPr lang="en-US" altLang="zh-CN" sz="2400" kern="0" dirty="0" smtClean="0">
                <a:solidFill>
                  <a:schemeClr val="tx1"/>
                </a:solidFill>
                <a:sym typeface="+mn-ea"/>
              </a:rPr>
              <a:t> </a:t>
            </a:r>
            <a:r>
              <a:rPr lang="en-US" altLang="en-US" sz="2400" kern="0" dirty="0" smtClean="0">
                <a:solidFill>
                  <a:schemeClr val="tx1"/>
                </a:solidFill>
                <a:sym typeface="+mn-ea"/>
              </a:rPr>
              <a:t>(Tuesday),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Apr 8</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10:00am, ET, 2 hours; </a:t>
            </a:r>
            <a:r>
              <a:rPr lang="en-US" altLang="en-US" sz="2400" kern="0" dirty="0" err="1" smtClean="0">
                <a:solidFill>
                  <a:schemeClr val="tx1"/>
                </a:solidFill>
                <a:sym typeface="+mn-ea"/>
              </a:rPr>
              <a:t>Webex</a:t>
            </a: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Apr 22</a:t>
            </a:r>
            <a:r>
              <a:rPr lang="en-US" altLang="en-US" sz="2400" kern="0" baseline="30000" dirty="0" smtClean="0">
                <a:solidFill>
                  <a:schemeClr val="tx1"/>
                </a:solidFill>
                <a:sym typeface="+mn-ea"/>
              </a:rPr>
              <a:t>nd</a:t>
            </a:r>
            <a:r>
              <a:rPr lang="en-US" altLang="en-US" sz="2400" kern="0" dirty="0" smtClean="0">
                <a:solidFill>
                  <a:schemeClr val="tx1"/>
                </a:solidFill>
                <a:sym typeface="+mn-ea"/>
              </a:rPr>
              <a:t> (Tuesday), 10:00am, ET, 2 hours; </a:t>
            </a:r>
            <a:r>
              <a:rPr lang="en-US" altLang="en-US" sz="2400" kern="0" dirty="0" err="1" smtClean="0">
                <a:solidFill>
                  <a:schemeClr val="tx1"/>
                </a:solidFill>
                <a:sym typeface="+mn-ea"/>
              </a:rPr>
              <a:t>Webex</a:t>
            </a: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May 6</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10:00am, ET, 2 hours; </a:t>
            </a:r>
            <a:r>
              <a:rPr lang="en-US" altLang="en-US" sz="2400" kern="0" dirty="0" err="1" smtClean="0">
                <a:solidFill>
                  <a:schemeClr val="tx1"/>
                </a:solidFill>
                <a:sym typeface="+mn-ea"/>
              </a:rPr>
              <a:t>Webex</a:t>
            </a:r>
            <a:endParaRPr lang="en-US" altLang="en-US" sz="24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err="1" smtClean="0"/>
              <a:t>TGbp</a:t>
            </a:r>
            <a:r>
              <a:rPr lang="en-US" altLang="zh-CN" sz="2800" kern="0" dirty="0" smtClean="0"/>
              <a:t> Teleconference Plan (Tentative) </a:t>
            </a:r>
            <a:endParaRPr lang="zh-CN" altLang="en-US" sz="2800" kern="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ABLE_ENDDRAG_ORIGIN_RECT" val="822*273"/>
  <p:tag name="TABLE_ENDDRAG_RECT" val="65*156*822*273"/>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99</TotalTime>
  <Words>3296</Words>
  <Application>Microsoft Office PowerPoint</Application>
  <PresentationFormat>宽屏</PresentationFormat>
  <Paragraphs>553</Paragraphs>
  <Slides>38</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38</vt:i4>
      </vt:variant>
    </vt:vector>
  </HeadingPairs>
  <TitlesOfParts>
    <vt:vector size="49"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subject>IEEE 802.11TGbp Meeting Agenda</dc:subject>
  <dc:creator>Mr. Bo Sun</dc:creator>
  <cp:keywords>Sep 2023</cp:keywords>
  <cp:lastModifiedBy>0318003590</cp:lastModifiedBy>
  <cp:revision>480</cp:revision>
  <cp:lastPrinted>2014-11-04T15:04:00Z</cp:lastPrinted>
  <dcterms:created xsi:type="dcterms:W3CDTF">2007-04-17T18:10:00Z</dcterms:created>
  <dcterms:modified xsi:type="dcterms:W3CDTF">2025-03-10T14:48:02Z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