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1"/>
  </p:notesMasterIdLst>
  <p:handoutMasterIdLst>
    <p:handoutMasterId r:id="rId42"/>
  </p:handoutMasterIdLst>
  <p:sldIdLst>
    <p:sldId id="1263" r:id="rId3"/>
    <p:sldId id="1266" r:id="rId4"/>
    <p:sldId id="1267" r:id="rId5"/>
    <p:sldId id="1269" r:id="rId6"/>
    <p:sldId id="1270" r:id="rId7"/>
    <p:sldId id="1271" r:id="rId8"/>
    <p:sldId id="1273" r:id="rId9"/>
    <p:sldId id="1274" r:id="rId10"/>
    <p:sldId id="1275" r:id="rId11"/>
    <p:sldId id="1276" r:id="rId12"/>
    <p:sldId id="1278" r:id="rId13"/>
    <p:sldId id="1279" r:id="rId14"/>
    <p:sldId id="1385" r:id="rId15"/>
    <p:sldId id="1388" r:id="rId16"/>
    <p:sldId id="1387" r:id="rId17"/>
    <p:sldId id="1386" r:id="rId18"/>
    <p:sldId id="1296" r:id="rId19"/>
    <p:sldId id="1389" r:id="rId20"/>
    <p:sldId id="1283" r:id="rId21"/>
    <p:sldId id="1284" r:id="rId22"/>
    <p:sldId id="1366" r:id="rId23"/>
    <p:sldId id="1429" r:id="rId24"/>
    <p:sldId id="1361" r:id="rId25"/>
    <p:sldId id="1287" r:id="rId26"/>
    <p:sldId id="1462" r:id="rId27"/>
    <p:sldId id="1336" r:id="rId28"/>
    <p:sldId id="1463" r:id="rId29"/>
    <p:sldId id="1427" r:id="rId30"/>
    <p:sldId id="1464" r:id="rId31"/>
    <p:sldId id="1313" r:id="rId32"/>
    <p:sldId id="1465" r:id="rId33"/>
    <p:sldId id="1367" r:id="rId34"/>
    <p:sldId id="1466" r:id="rId35"/>
    <p:sldId id="1379" r:id="rId36"/>
    <p:sldId id="1467" r:id="rId37"/>
    <p:sldId id="1291" r:id="rId38"/>
    <p:sldId id="1346" r:id="rId39"/>
    <p:sldId id="1347" r:id="rId4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5" Type="http://schemas.openxmlformats.org/officeDocument/2006/relationships/tableStyles" Target="tableStyles.xml"/><Relationship Id="rId44" Type="http://schemas.openxmlformats.org/officeDocument/2006/relationships/viewProps" Target="viewProps.xml"/><Relationship Id="rId43" Type="http://schemas.openxmlformats.org/officeDocument/2006/relationships/presProps" Target="presProps.xml"/><Relationship Id="rId42" Type="http://schemas.openxmlformats.org/officeDocument/2006/relationships/handoutMaster" Target="handoutMasters/handoutMaster1.xml"/><Relationship Id="rId41" Type="http://schemas.openxmlformats.org/officeDocument/2006/relationships/notesMaster" Target="notesMasters/notesMaster1.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Jan 2025</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Jan 2025</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Jan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0228r0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ec/dcn/22/ec-22-0204-00-00EC-2022-nov-ieee-802-mixed-mode-plenary-meeting-av-training.pptx" TargetMode="Externa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cvent.me/q5le5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https://mentor.ieee.org/802.11/dcn/24/11-24-1390-03-00bp-teleconference-minutes-august-september-2024.docx" TargetMode="External"/><Relationship Id="rId1" Type="http://schemas.openxmlformats.org/officeDocument/2006/relationships/hyperlink" Target="https://mentor.ieee.org/802.11/dcn/23/11-23-2158-00-0amp-802-11-amp-sg-meeting-minutes-for-november-2023-plenary.docx" TargetMode="Externa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11/dcn/24/11-24-1613-05-00bp-specification-framework-for-tgbp.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2025</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Plenary</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2025</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2025-03-06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92"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370" y="1866265"/>
            <a:ext cx="10361930" cy="4606290"/>
          </a:xfrm>
          <a:prstGeom prst="rect">
            <a:avLst/>
          </a:prstGeom>
        </p:spPr>
        <p:txBody>
          <a:bodyPr>
            <a:normAutofit fontScale="90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sz="2000" dirty="0">
                <a:sym typeface="+mn-ea"/>
              </a:rPr>
              <a:t>One central laptop/computer per meeting connects at head table.</a:t>
            </a:r>
            <a:endParaRPr lang="en-US" sz="2000" dirty="0"/>
          </a:p>
          <a:p>
            <a:pPr marL="457200" indent="-457200">
              <a:buAutoNum type="arabicPeriod"/>
            </a:pPr>
            <a:r>
              <a:rPr lang="en-US" sz="2000" dirty="0">
                <a:sym typeface="+mn-ea"/>
              </a:rPr>
              <a:t>Local speakers queue/speak only at a microphone when called on.</a:t>
            </a:r>
            <a:endParaRPr lang="en-US" sz="2000" dirty="0"/>
          </a:p>
          <a:p>
            <a:pPr marL="457200" indent="-457200">
              <a:buAutoNum type="arabicPeriod"/>
            </a:pPr>
            <a:r>
              <a:rPr lang="en-US" sz="2000" dirty="0">
                <a:sym typeface="+mn-ea"/>
              </a:rPr>
              <a:t>Remote speakers request to speak via chat window and only speak when called on.</a:t>
            </a:r>
            <a:endParaRPr lang="en-US" sz="2000" dirty="0"/>
          </a:p>
          <a:p>
            <a:pPr marL="457200" indent="-457200">
              <a:buAutoNum type="arabicPeriod"/>
            </a:pPr>
            <a:r>
              <a:rPr lang="en-US" sz="2000" dirty="0">
                <a:sym typeface="+mn-ea"/>
              </a:rPr>
              <a:t>Presenters share the presentation via conferencing tool or have chair (central laptop) present for them.</a:t>
            </a:r>
            <a:endParaRPr lang="en-US" sz="2000" dirty="0"/>
          </a:p>
          <a:p>
            <a:pPr marL="457200" indent="-457200">
              <a:buAutoNum type="arabicPeriod"/>
            </a:pPr>
            <a:r>
              <a:rPr lang="en-US" sz="2000" dirty="0">
                <a:sym typeface="+mn-ea"/>
              </a:rPr>
              <a:t>Local attendees when logged into WebEx </a:t>
            </a:r>
            <a:r>
              <a:rPr lang="en-US" sz="2000" dirty="0">
                <a:solidFill>
                  <a:srgbClr val="FF0000"/>
                </a:solidFill>
                <a:sym typeface="+mn-ea"/>
              </a:rPr>
              <a:t>SHALL</a:t>
            </a:r>
            <a:r>
              <a:rPr lang="en-US" sz="2000" dirty="0">
                <a:sym typeface="+mn-ea"/>
              </a:rPr>
              <a:t> </a:t>
            </a:r>
            <a:r>
              <a:rPr lang="en-US" sz="2000" dirty="0">
                <a:solidFill>
                  <a:srgbClr val="C00000"/>
                </a:solidFill>
                <a:sym typeface="+mn-ea"/>
              </a:rPr>
              <a:t>NOT connect Audio.</a:t>
            </a:r>
            <a:endParaRPr lang="en-US" sz="2000" dirty="0">
              <a:solidFill>
                <a:srgbClr val="C00000"/>
              </a:solidFill>
            </a:endParaRPr>
          </a:p>
          <a:p>
            <a:pPr marL="457200" indent="-457200">
              <a:buAutoNum type="arabicPeriod"/>
            </a:pPr>
            <a:r>
              <a:rPr lang="en-US" sz="2000" dirty="0">
                <a:solidFill>
                  <a:schemeClr val="tx1"/>
                </a:solidFill>
                <a:sym typeface="+mn-ea"/>
              </a:rPr>
              <a:t>When Starting a meeting the host should do the following:</a:t>
            </a:r>
            <a:endParaRPr lang="en-US" sz="2000" dirty="0">
              <a:solidFill>
                <a:schemeClr val="tx1"/>
              </a:solidFill>
            </a:endParaRPr>
          </a:p>
          <a:p>
            <a:pPr marL="857250" lvl="1" indent="-457200">
              <a:buAutoNum type="arabicPeriod"/>
            </a:pPr>
            <a:r>
              <a:rPr lang="en-US" sz="2000" dirty="0">
                <a:solidFill>
                  <a:schemeClr val="tx1"/>
                </a:solidFill>
                <a:sym typeface="+mn-ea"/>
              </a:rPr>
              <a:t>Select “Meeting” -&gt; “Meeting Options” -&gt; [Disable] “Allow Participant to turn on Video”</a:t>
            </a:r>
            <a:endParaRPr lang="en-US" sz="2000" dirty="0">
              <a:solidFill>
                <a:schemeClr val="tx1"/>
              </a:solidFill>
            </a:endParaRPr>
          </a:p>
          <a:p>
            <a:pPr marL="857250" lvl="1" indent="-457200">
              <a:buAutoNum type="arabicPeriod"/>
            </a:pPr>
            <a:r>
              <a:rPr lang="en-US" sz="2000" dirty="0">
                <a:solidFill>
                  <a:schemeClr val="tx1"/>
                </a:solidFill>
                <a:sym typeface="+mn-ea"/>
              </a:rPr>
              <a:t>Select “Participant” -&gt; [Enable] “Mute on Entry”.</a:t>
            </a:r>
            <a:endParaRPr lang="en-US" sz="2000" dirty="0">
              <a:solidFill>
                <a:schemeClr val="tx1"/>
              </a:solidFill>
            </a:endParaRPr>
          </a:p>
          <a:p>
            <a:pPr marL="457200" indent="-457200">
              <a:buAutoNum type="arabicPeriod"/>
            </a:pPr>
            <a:r>
              <a:rPr lang="en-US" sz="2000" dirty="0">
                <a:solidFill>
                  <a:schemeClr val="tx1"/>
                </a:solidFill>
                <a:sym typeface="+mn-ea"/>
              </a:rPr>
              <a:t>For those Remote Attendees connecting to Webex, Configure Webex Audio to use “Music Mode”.</a:t>
            </a:r>
            <a:endParaRPr lang="en-US" sz="2000" dirty="0">
              <a:solidFill>
                <a:schemeClr val="tx1"/>
              </a:solidFill>
            </a:endParaRPr>
          </a:p>
          <a:p>
            <a:pPr marL="457200" indent="-457200">
              <a:buAutoNum type="arabicPeriod"/>
            </a:pPr>
            <a:r>
              <a:rPr lang="en-US" sz="2000" dirty="0">
                <a:solidFill>
                  <a:schemeClr val="tx1"/>
                </a:solidFill>
                <a:sym typeface="+mn-ea"/>
              </a:rPr>
              <a:t>Treat All Microphones as hot and live – Conversations in a room may be heard online.</a:t>
            </a:r>
            <a:endParaRPr lang="en-US" sz="2000" dirty="0">
              <a:solidFill>
                <a:schemeClr val="tx1"/>
              </a:solidFill>
            </a:endParaRPr>
          </a:p>
          <a:p>
            <a:pPr>
              <a:lnSpc>
                <a:spcPct val="120000"/>
              </a:lnSpc>
            </a:pPr>
            <a:endParaRPr lang="en-US" altLang="zh-CN" sz="2100" kern="0" dirty="0" smtClean="0"/>
          </a:p>
          <a:p>
            <a:pPr>
              <a:lnSpc>
                <a:spcPct val="120000"/>
              </a:lnSpc>
            </a:pPr>
            <a:r>
              <a:rPr lang="en-US" altLang="zh-CN" sz="2000" kern="0" dirty="0" smtClean="0"/>
              <a:t>Reference:</a:t>
            </a:r>
            <a:endParaRPr lang="en-US" altLang="zh-CN" sz="2000" kern="0" dirty="0" smtClean="0"/>
          </a:p>
          <a:p>
            <a:pPr marL="99695" indent="0">
              <a:lnSpc>
                <a:spcPct val="120000"/>
              </a:lnSpc>
            </a:pPr>
            <a:r>
              <a:rPr lang="en-US" altLang="zh-CN" sz="1800" b="0" u="sng" kern="0" dirty="0" smtClean="0">
                <a:hlinkClick r:id="rId1"/>
              </a:rPr>
              <a:t>https://mentor.ieee.org/802-ec/dcn/24/ec-24-0271-00-00EC-mixed-mode-interim-session-av-training-2024-nov-vancouver.pptx</a:t>
            </a:r>
            <a:r>
              <a:rPr lang="en-US" altLang="zh-CN" sz="1800" b="0" u="sng" kern="0" dirty="0" smtClean="0"/>
              <a:t> </a:t>
            </a:r>
            <a:endParaRPr lang="en-US" altLang="zh-CN" sz="1800" b="0" u="sng" kern="0"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altLang="en-US" sz="3200" dirty="0">
                <a:sym typeface="+mn-ea"/>
              </a:rPr>
              <a:t>for the March IEEE 802 plenary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altLang="en-US" sz="2400" b="0" dirty="0">
                <a:sym typeface="+mn-ea"/>
              </a:rPr>
              <a:t>This meeting is part of the March IEEE 802 plenary session</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You must pay the registration fee whether attending in-person or remotely</a:t>
            </a:r>
            <a:endParaRPr lang="en-US" altLang="en-US" sz="2400" b="0" dirty="0"/>
          </a:p>
          <a:p>
            <a:pPr>
              <a:buFont typeface="Arial" panose="020B0604020202020204" pitchFamily="34" charset="0"/>
              <a:buChar char="•"/>
            </a:pPr>
            <a:endParaRPr lang="en-US" altLang="en-US" sz="2400" b="0" dirty="0"/>
          </a:p>
          <a:p>
            <a:pPr>
              <a:buFont typeface="Arial" panose="020B0604020202020204" pitchFamily="34" charset="0"/>
              <a:buChar char="•"/>
            </a:pPr>
            <a:r>
              <a:rPr lang="en-US" altLang="en-US" sz="2400" b="0" dirty="0">
                <a:sym typeface="+mn-ea"/>
              </a:rPr>
              <a:t>If you have not already done so, you can register here: </a:t>
            </a:r>
            <a:endParaRPr lang="en-US" altLang="en-US" sz="2400" b="0" dirty="0"/>
          </a:p>
          <a:p>
            <a:pPr marL="400050" lvl="1" indent="0"/>
            <a:r>
              <a:rPr lang="en-GB" sz="2400" dirty="0">
                <a:sym typeface="+mn-ea"/>
                <a:hlinkClick r:id="rId1"/>
              </a:rPr>
              <a:t>https://cvent.me/q5le5L</a:t>
            </a:r>
            <a:endParaRPr lang="en-US" sz="2400" dirty="0"/>
          </a:p>
          <a:p>
            <a:pPr marL="0" indent="0"/>
            <a:endParaRPr lang="en-US" altLang="en-US" sz="2400" b="0" dirty="0"/>
          </a:p>
          <a:p>
            <a:pPr>
              <a:buFont typeface="Arial" panose="020B0604020202020204" pitchFamily="34" charset="0"/>
              <a:buChar char="•"/>
            </a:pPr>
            <a:r>
              <a:rPr lang="en-US" altLang="en-US" sz="2400" b="0" dirty="0">
                <a:sym typeface="+mn-ea"/>
              </a:rPr>
              <a:t>If you do not intend to register for this session you must leave this meeting and, if you have logged attendance on IMAT, email the 802.11 chair or vice chairs to have your attendance cancelled</a:t>
            </a:r>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11-25/0267, SFD Review for Long-Range Backscatter, Nelson Costa (Haila)</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b="0" kern="0" dirty="0">
                <a:solidFill>
                  <a:schemeClr val="tx1"/>
                </a:solidFill>
                <a:latin typeface="Calibri" panose="020F0502020204030204" pitchFamily="34" charset="0"/>
                <a:cs typeface="Calibri" panose="020F0502020204030204" pitchFamily="34" charset="0"/>
              </a:rPr>
              <a:t> </a:t>
            </a: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1"/>
            <a:ext cx="10210800" cy="4876722"/>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11-25/0265, Single Side Band Backscatter Modulcation, Nelson Costa (Haila)</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11-25/0266, PSK Modulation for Long-Range Backscatter, Nelson Costa (Haila)</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11-25/0305, AMP-Downlink-and-Backscattering-Carrier-Waveform, Rui Cao (NXP)</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11-25/0306, AMP-Backscattering-PPDU-and-SYNC-design, Rui Cao (NXP)</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11-25/0307, UL Monostatic and  Bistatic Range Extension Considerations, Dror Regev (Huawei)</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11-25/0321, Follow-up on Sync field for AMP PPDU, Ke Wang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11-25/0317, AMP UL Transmission, Yinan Qi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11-25/0316, Follow-up on AMP PPDU Design, Yinan Qi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11-25/0324, Challenges in Downlink Bandwidth Control in 1 Mb/s PPDU, Steve Shellhammer (Qualcomm)</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11-25/0325, AMP Downlink Bandwidth Control using OFDM Spreading Waveform</a:t>
            </a:r>
            <a:r>
              <a:rPr lang="en-US" altLang="en-US" sz="1600" kern="0" dirty="0">
                <a:solidFill>
                  <a:schemeClr val="tx1"/>
                </a:solidFill>
                <a:latin typeface="Calibri" panose="020F0502020204030204" pitchFamily="34" charset="0"/>
                <a:cs typeface="Calibri" panose="020F0502020204030204" pitchFamily="34" charset="0"/>
                <a:sym typeface="+mn-ea"/>
              </a:rPr>
              <a:t>, Steve Shellhammer (Qualcomm)</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11-25/0315, Further discussion on downlink sync field design</a:t>
            </a:r>
            <a:r>
              <a:rPr lang="en-US" altLang="en-US" sz="1600" kern="0" dirty="0">
                <a:solidFill>
                  <a:schemeClr val="tx1"/>
                </a:solidFill>
                <a:latin typeface="Calibri" panose="020F0502020204030204" pitchFamily="34" charset="0"/>
                <a:cs typeface="Calibri" panose="020F0502020204030204" pitchFamily="34" charset="0"/>
                <a:sym typeface="+mn-ea"/>
              </a:rPr>
              <a:t>, Bin Qian (Huawei)</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11-25/0338r0, AMP Data Communication in Sub-1 GHz, Panpan Li (Huawei)</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11-25/0339r0, AMP DL OOK Generation, Panpan Li (Huawei)</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11-25/0369r0, Signal Design for Wideband Multi-Carrier OOK, Leif Wilhelmsson (Ericsson)</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11-25/0400r0, Sync field design considerations, You-Wei Chen (MediaTek) </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endParaRPr lang="en-US" altLang="en-US" sz="1600" i="1"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zh-CN" sz="1600" b="0" kern="0" dirty="0" smtClean="0">
              <a:solidFill>
                <a:srgbClr val="00B050"/>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9005" y="1524000"/>
            <a:ext cx="10210800" cy="478345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11-25/0096, Active AMP STA polling procedure, Liwen Chu (NXP)</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11-25/0252, Slotted vs Pure Aloha for Active Transmitter AMP Use Cases, Amichai Sanderovich (</a:t>
            </a:r>
            <a:r>
              <a:rPr lang="en-US" altLang="en-US" sz="1600" kern="0" dirty="0" err="1">
                <a:solidFill>
                  <a:srgbClr val="00B050"/>
                </a:solidFill>
                <a:latin typeface="Calibri" panose="020F0502020204030204" pitchFamily="34" charset="0"/>
                <a:cs typeface="Calibri" panose="020F0502020204030204" pitchFamily="34" charset="0"/>
                <a:sym typeface="+mn-ea"/>
              </a:rPr>
              <a:t>Wiliot</a:t>
            </a:r>
            <a:r>
              <a:rPr lang="en-US" altLang="en-US" sz="1600" kern="0" dirty="0" smtClean="0">
                <a:solidFill>
                  <a:srgbClr val="00B050"/>
                </a:solidFill>
                <a:latin typeface="Calibri" panose="020F0502020204030204" pitchFamily="34" charset="0"/>
                <a:cs typeface="Calibri" panose="020F0502020204030204" pitchFamily="34" charset="0"/>
                <a:sym typeface="+mn-ea"/>
              </a:rPr>
              <a:t>)</a:t>
            </a:r>
            <a:endParaRPr lang="en-US" altLang="en-US" sz="1600" kern="0" dirty="0" smtClean="0">
              <a:solidFill>
                <a:srgbClr val="00B050"/>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rPr>
              <a:t>11-25/0285r1, SP Timing Synchronization with AMP Beacon, Ian Bajaj (Huawei</a:t>
            </a:r>
            <a:r>
              <a:rPr lang="en-US" altLang="en-US" sz="1600" kern="0" dirty="0" smtClean="0">
                <a:solidFill>
                  <a:srgbClr val="00B050"/>
                </a:solidFill>
                <a:highlight>
                  <a:srgbClr val="FFFF00"/>
                </a:highlight>
                <a:latin typeface="Calibri" panose="020F0502020204030204" pitchFamily="34" charset="0"/>
                <a:cs typeface="Calibri" panose="020F0502020204030204" pitchFamily="34" charset="0"/>
                <a:sym typeface="+mn-ea"/>
              </a:rPr>
              <a:t>) [updated, 10 mins]</a:t>
            </a:r>
            <a:endParaRPr lang="en-US" altLang="en-US" sz="1600" kern="0" dirty="0">
              <a:solidFill>
                <a:srgbClr val="00B050"/>
              </a:solidFill>
              <a:highlight>
                <a:srgbClr val="FFFF00"/>
              </a:highlight>
              <a:latin typeface="Calibri" panose="020F0502020204030204" pitchFamily="34" charset="0"/>
              <a:cs typeface="Calibri" panose="020F0502020204030204" pitchFamily="34" charset="0"/>
              <a:sym typeface="+mn-ea"/>
            </a:endParaRP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11-25/0264, Long-Range Backscatter Protection Mechanisms, Nelson Costa (Haila)</a:t>
            </a:r>
            <a:endParaRPr lang="en-US" altLang="en-US" sz="1600" b="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11-25/0268, Long-Range Backscatter Device Capabilities, Nelson Costa (Haila)</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11-25/0263, Provisioning Protocol for long range AMP IoT devices, Nelson Costa (Haila)</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11-25/0292, Review EPC Gen2 for Long-Range Backscatter, Nelson Costa (Haila)</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11-25/0334, Channel access for Active Tx non-AP AMP STAs - follow-up, Rojan Chitrakar (Huawei)</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11-25/0335, Channel access for Backscatter non-AP AMP STAs - follow-up, Rojan Chitrakar (Huawei)</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11-25/0340, Trigger based TDM multiple access, Chuanfeng He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11-25/0341, Details of Duty-cycle operation for AMP, Chuanfeng He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11-25/0342, TSF for trigger based AMP communication, Chuanfeng He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11-25/0353, UL Access for AMP: Follow up, Sanket Kalamkar (Qualcomm)</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11-25/0398, AMP frames, Alfred Asterjadhi (Qualcomm)</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b="0" i="1"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endParaRPr lang="en-US" altLang="zh-CN" sz="18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1-25/0320, Follow-up on WPT: Protocol, Waveform and PPDU, Yinan Qi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11-25/0319, Correspondence between Energizers and AMP non-AP STAs, Yinan Qi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11-25/0318, AMP Energizer Control, Yinan Qi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11-25/0336r0, WPT Protocol and Signaling, Ian Bajaj (Huawei)</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SzTx/>
              <a:buFontTx/>
              <a:buChar char="•"/>
              <a:defRPr/>
            </a:pPr>
            <a:endParaRPr lang="en-US" altLang="en-US" sz="1600" i="1"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a:t>
            </a:r>
            <a:r>
              <a:rPr lang="en-US" altLang="en-GB" sz="1800" u="sng" dirty="0" smtClean="0">
                <a:sym typeface="+mn-ea"/>
              </a:rPr>
              <a:t>Rm. 3</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ym typeface="+mn-ea"/>
              </a:rPr>
              <a:t>Recess</a:t>
            </a:r>
            <a:endParaRPr lang="en-GB" altLang="en-US" sz="1800" dirty="0">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 </a:t>
            </a:r>
            <a:r>
              <a:rPr lang="en-US" altLang="en-GB" sz="1800" u="sng" dirty="0" smtClean="0">
                <a:sym typeface="+mn-ea"/>
              </a:rPr>
              <a:t>Rm. 3</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olidFill>
                  <a:schemeClr val="tx1"/>
                </a:solidFill>
                <a:sym typeface="+mn-ea"/>
              </a:rPr>
              <a:t>Recess</a:t>
            </a:r>
            <a:endParaRPr lang="en-GB" altLang="en-US" sz="1800" dirty="0">
              <a:solidFill>
                <a:schemeClr val="tx1"/>
              </a:solidFill>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Thursday</a:t>
            </a:r>
            <a:r>
              <a:rPr lang="en-GB" altLang="en-US" sz="1800" u="sng" dirty="0" smtClean="0">
                <a:sym typeface="+mn-ea"/>
              </a:rPr>
              <a:t> (</a:t>
            </a:r>
            <a:r>
              <a:rPr lang="en-US" altLang="en-GB" sz="1800" u="sng" dirty="0" smtClean="0">
                <a:sym typeface="+mn-ea"/>
              </a:rPr>
              <a:t>AM2, </a:t>
            </a:r>
            <a:r>
              <a:rPr lang="en-US" altLang="en-GB" sz="1800" u="sng" dirty="0" smtClean="0">
                <a:sym typeface="+mn-ea"/>
              </a:rPr>
              <a:t>Rm. 3</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endParaRPr lang="en-US" altLang="en-GB" sz="1800" dirty="0" smtClean="0">
              <a:sym typeface="+mn-ea"/>
            </a:endParaRP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1</a:t>
            </a:r>
            <a:r>
              <a:rPr lang="en-GB" altLang="en-US" sz="1800" u="sng" dirty="0" smtClean="0">
                <a:solidFill>
                  <a:schemeClr val="tx1"/>
                </a:solidFill>
                <a:sym typeface="+mn-ea"/>
              </a:rPr>
              <a:t>,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eaLnBrk="0" hangingPunct="0">
              <a:spcBef>
                <a:spcPts val="0"/>
              </a:spcBef>
              <a:defRPr/>
            </a:pPr>
            <a:r>
              <a:rPr lang="en-US" altLang="en-GB" sz="1800" dirty="0">
                <a:sym typeface="+mn-ea"/>
              </a:rPr>
              <a:t>SPs and Motions</a:t>
            </a:r>
            <a:endParaRPr lang="en-US" altLang="en-GB" sz="1800" dirty="0">
              <a:sym typeface="+mn-ea"/>
            </a:endParaRPr>
          </a:p>
          <a:p>
            <a:pPr eaLnBrk="0" hangingPunct="0">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Timeline Review/Update</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endParaRPr lang="en-US" altLang="en-GB" sz="18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
        <p:nvSpPr>
          <p:cNvPr id="3" name="文本框 2"/>
          <p:cNvSpPr txBox="1"/>
          <p:nvPr/>
        </p:nvSpPr>
        <p:spPr>
          <a:xfrm>
            <a:off x="7315200" y="487489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endParaRPr lang="en-US" altLang="en-GB" sz="1400"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endParaRPr lang="en-GB" altLang="en-US" sz="1400"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endParaRPr lang="en-US" altLang="en-GB" sz="1400" b="1" i="1" dirty="0" smtClean="0">
              <a:sym typeface="+mn-ea"/>
            </a:endParaRP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P</a:t>
            </a:r>
            <a:r>
              <a:rPr lang="en-US" altLang="en-GB" sz="1800" u="sng" dirty="0" smtClean="0">
                <a:solidFill>
                  <a:schemeClr val="tx1"/>
                </a:solidFill>
              </a:rPr>
              <a:t>M1, Rm. 3</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endParaRPr lang="en-US" sz="1800" dirty="0" smtClean="0">
              <a:solidFill>
                <a:schemeClr val="tx1"/>
              </a:solidFill>
            </a:endParaRPr>
          </a:p>
          <a:p>
            <a:pPr lvl="0" eaLnBrk="0" hangingPunct="0">
              <a:lnSpc>
                <a:spcPct val="100000"/>
              </a:lnSpc>
              <a:spcBef>
                <a:spcPts val="0"/>
              </a:spcBef>
              <a:defRPr/>
            </a:pPr>
            <a:r>
              <a:rPr lang="en-US" sz="1800" dirty="0" smtClean="0">
                <a:solidFill>
                  <a:schemeClr val="tx1"/>
                </a:solidFill>
              </a:rPr>
              <a:t>Approve TG minutes</a:t>
            </a:r>
            <a:endParaRPr lang="en-US"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FRD/SFD motion</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olidFill>
                  <a:schemeClr val="tx1"/>
                </a:solidFill>
                <a:sym typeface="+mn-ea"/>
              </a:rPr>
              <a:t>Recess</a:t>
            </a:r>
            <a:endParaRPr lang="en-GB" altLang="en-US" sz="1800" dirty="0">
              <a:solidFill>
                <a:schemeClr val="tx1"/>
              </a:solidFill>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ym typeface="+mn-ea"/>
              </a:rPr>
              <a:t>P</a:t>
            </a:r>
            <a:r>
              <a:rPr lang="en-US" altLang="en-GB" sz="1800" u="sng" dirty="0" smtClean="0">
                <a:sym typeface="+mn-ea"/>
              </a:rPr>
              <a:t>M2, 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Rm. 3</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gridCol w="1943100"/>
                <a:gridCol w="1363980"/>
                <a:gridCol w="1798955"/>
                <a:gridCol w="2193925"/>
                <a:gridCol w="1149985"/>
              </a:tblGrid>
              <a:tr h="424180">
                <a:tc>
                  <a:txBody>
                    <a:bodyPr/>
                    <a:lstStyle/>
                    <a:p>
                      <a:pPr>
                        <a:buNone/>
                      </a:pPr>
                      <a:endParaRPr lang="zh-CN" altLang="en-US" sz="1800"/>
                    </a:p>
                  </a:txBody>
                  <a:tcPr/>
                </a:tc>
                <a:tc>
                  <a:txBody>
                    <a:bodyPr/>
                    <a:lstStyle/>
                    <a:p>
                      <a:pPr algn="ctr">
                        <a:buNone/>
                      </a:pPr>
                      <a:r>
                        <a:rPr lang="en-US" altLang="zh-CN" sz="1800" dirty="0"/>
                        <a:t>Mon</a:t>
                      </a:r>
                      <a:endParaRPr lang="en-US" altLang="zh-CN" sz="1800" dirty="0"/>
                    </a:p>
                  </a:txBody>
                  <a:tcPr anchor="ctr"/>
                </a:tc>
                <a:tc>
                  <a:txBody>
                    <a:bodyPr/>
                    <a:lstStyle/>
                    <a:p>
                      <a:pPr algn="ctr">
                        <a:buNone/>
                      </a:pPr>
                      <a:r>
                        <a:rPr lang="en-US" altLang="zh-CN" sz="1800"/>
                        <a:t>Tue</a:t>
                      </a:r>
                      <a:endParaRPr lang="en-US" altLang="zh-CN" sz="1800"/>
                    </a:p>
                  </a:txBody>
                  <a:tcPr anchor="ctr"/>
                </a:tc>
                <a:tc>
                  <a:txBody>
                    <a:bodyPr/>
                    <a:lstStyle/>
                    <a:p>
                      <a:pPr algn="ctr">
                        <a:buNone/>
                      </a:pPr>
                      <a:r>
                        <a:rPr lang="en-US" altLang="zh-CN" sz="1800"/>
                        <a:t>Wed</a:t>
                      </a:r>
                      <a:endParaRPr lang="en-US" altLang="zh-CN" sz="1800"/>
                    </a:p>
                  </a:txBody>
                  <a:tcPr anchor="ctr"/>
                </a:tc>
                <a:tc>
                  <a:txBody>
                    <a:bodyPr/>
                    <a:lstStyle/>
                    <a:p>
                      <a:pPr algn="ctr">
                        <a:buNone/>
                      </a:pPr>
                      <a:r>
                        <a:rPr lang="en-US" altLang="zh-CN" sz="1800"/>
                        <a:t>Thu</a:t>
                      </a:r>
                      <a:endParaRPr lang="en-US" altLang="zh-CN" sz="1800"/>
                    </a:p>
                  </a:txBody>
                  <a:tcPr anchor="ctr"/>
                </a:tc>
                <a:tc>
                  <a:txBody>
                    <a:bodyPr/>
                    <a:lstStyle/>
                    <a:p>
                      <a:pPr algn="ctr">
                        <a:buNone/>
                      </a:pPr>
                      <a:r>
                        <a:rPr lang="en-US" altLang="zh-CN" sz="1800" dirty="0"/>
                        <a:t>Fri</a:t>
                      </a:r>
                      <a:endParaRPr lang="en-US" altLang="zh-CN" sz="1800" dirty="0"/>
                    </a:p>
                  </a:txBody>
                  <a:tcPr anchor="ctr"/>
                </a:tc>
              </a:tr>
              <a:tr h="657225">
                <a:tc>
                  <a:txBody>
                    <a:bodyPr/>
                    <a:lstStyle/>
                    <a:p>
                      <a:pPr>
                        <a:buNone/>
                      </a:pPr>
                      <a:r>
                        <a:rPr lang="en-US" altLang="zh-CN" sz="1800"/>
                        <a:t>AM1 (8:00~10:00)</a:t>
                      </a:r>
                      <a:endParaRPr lang="en-US" altLang="zh-CN" sz="1800"/>
                    </a:p>
                  </a:txBody>
                  <a:tcPr/>
                </a:tc>
                <a:tc>
                  <a:txBody>
                    <a:bodyPr/>
                    <a:lstStyle/>
                    <a:p>
                      <a:pPr algn="ctr">
                        <a:buNone/>
                      </a:pP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algn="ctr">
                        <a:buNone/>
                      </a:pPr>
                      <a:r>
                        <a:rPr lang="en-US" altLang="zh-CN" sz="1800" dirty="0" smtClean="0">
                          <a:sym typeface="+mn-ea"/>
                        </a:rPr>
                        <a:t>(MAC)</a:t>
                      </a:r>
                      <a:endParaRPr lang="zh-CN" altLang="en-US" sz="1800"/>
                    </a:p>
                  </a:txBody>
                  <a:tcPr anchor="ctr"/>
                </a:tc>
                <a:tc>
                  <a:txBody>
                    <a:bodyPr/>
                    <a:lstStyle/>
                    <a:p>
                      <a:pPr algn="ctr">
                        <a:buNone/>
                      </a:pPr>
                      <a:endParaRPr lang="zh-CN" altLang="en-US" sz="1800" dirty="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tr>
              <a:tr h="656590">
                <a:tc>
                  <a:txBody>
                    <a:bodyPr/>
                    <a:lstStyle/>
                    <a:p>
                      <a:pPr>
                        <a:buNone/>
                      </a:pPr>
                      <a:r>
                        <a:rPr lang="en-US" altLang="zh-CN" sz="1800" dirty="0"/>
                        <a:t>AM2 (10:30~12:30)</a:t>
                      </a:r>
                      <a:endParaRPr lang="en-US" altLang="zh-CN" sz="1800" dirty="0"/>
                    </a:p>
                  </a:txBody>
                  <a:tcPr/>
                </a:tc>
                <a:tc>
                  <a:txBody>
                    <a:bodyPr/>
                    <a:lstStyle/>
                    <a:p>
                      <a:pPr algn="ctr">
                        <a:buNone/>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algn="ctr">
                        <a:buNone/>
                      </a:pPr>
                      <a:r>
                        <a:rPr lang="en-US" altLang="zh-CN" sz="1800" dirty="0" smtClean="0">
                          <a:sym typeface="+mn-ea"/>
                        </a:rPr>
                        <a:t>(WPT)</a:t>
                      </a:r>
                      <a:endParaRPr lang="en-US" altLang="zh-CN" sz="1800" dirty="0">
                        <a:sym typeface="+mn-ea"/>
                      </a:endParaRPr>
                    </a:p>
                  </a:txBody>
                  <a:tcPr anchor="ctr"/>
                </a:tc>
                <a:tc>
                  <a:txBody>
                    <a:bodyPr/>
                    <a:lstStyle/>
                    <a:p>
                      <a:pPr algn="ctr">
                        <a:buNone/>
                      </a:pPr>
                      <a:endParaRPr lang="zh-CN" altLang="en-US" sz="1800" dirty="0"/>
                    </a:p>
                  </a:txBody>
                  <a:tcPr anchor="ctr"/>
                </a:tc>
              </a:tr>
              <a:tr h="657225">
                <a:tc>
                  <a:txBody>
                    <a:bodyPr/>
                    <a:lstStyle/>
                    <a:p>
                      <a:pPr>
                        <a:buNone/>
                      </a:pPr>
                      <a:r>
                        <a:rPr lang="en-US" altLang="zh-CN" sz="1800" dirty="0"/>
                        <a:t>PM1 (13:30~15:30)</a:t>
                      </a:r>
                      <a:endParaRPr lang="en-US" altLang="zh-CN" sz="1800" dirty="0"/>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r>
                        <a:rPr lang="en-US" altLang="zh-CN" sz="1800" dirty="0" err="1" smtClean="0">
                          <a:sym typeface="+mn-ea"/>
                        </a:rPr>
                        <a:t>TGbp</a:t>
                      </a:r>
                      <a:r>
                        <a:rPr lang="en-US" altLang="zh-CN" sz="1800" dirty="0" smtClean="0">
                          <a:sym typeface="+mn-ea"/>
                        </a:rPr>
                        <a:t> (SP/Motions/Closing)</a:t>
                      </a:r>
                      <a:endParaRPr lang="zh-CN" altLang="en-US" sz="1800" dirty="0"/>
                    </a:p>
                  </a:txBody>
                  <a:tcPr anchor="ctr"/>
                </a:tc>
                <a:tc>
                  <a:txBody>
                    <a:bodyPr/>
                    <a:lstStyle/>
                    <a:p>
                      <a:pPr algn="ctr">
                        <a:buNone/>
                      </a:pPr>
                      <a:endParaRPr lang="zh-CN" altLang="en-US" sz="1800" dirty="0"/>
                    </a:p>
                  </a:txBody>
                  <a:tcPr anchor="ctr"/>
                </a:tc>
              </a:tr>
              <a:tr h="657225">
                <a:tc>
                  <a:txBody>
                    <a:bodyPr/>
                    <a:lstStyle/>
                    <a:p>
                      <a:pPr>
                        <a:buNone/>
                      </a:pPr>
                      <a:r>
                        <a:rPr lang="en-US" altLang="zh-CN" sz="1800"/>
                        <a:t>PM2 (16:00~18:00)</a:t>
                      </a:r>
                      <a:endParaRPr lang="en-US" altLang="zh-CN" sz="1800"/>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(PHY/MAC)</a:t>
                      </a:r>
                      <a:endParaRPr lang="zh-CN" altLang="en-US" sz="1800" dirty="0"/>
                    </a:p>
                  </a:txBody>
                  <a:tcPr anchor="ctr"/>
                </a:tc>
                <a:tc>
                  <a:txBody>
                    <a:bodyPr/>
                    <a:lstStyle/>
                    <a:p>
                      <a:pPr algn="ctr">
                        <a:buNone/>
                      </a:pPr>
                      <a:r>
                        <a:rPr lang="en-US" altLang="zh-CN" sz="1800" dirty="0" err="1" smtClean="0">
                          <a:sym typeface="+mn-ea"/>
                        </a:rPr>
                        <a:t>TGbp</a:t>
                      </a:r>
                      <a:r>
                        <a:rPr lang="en-US" altLang="zh-CN" sz="1800" dirty="0" smtClean="0">
                          <a:sym typeface="+mn-ea"/>
                        </a:rPr>
                        <a:t> (MAC)</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tr>
              <a:tr h="424815">
                <a:tc>
                  <a:txBody>
                    <a:bodyPr/>
                    <a:lstStyle/>
                    <a:p>
                      <a:pPr>
                        <a:buNone/>
                      </a:pPr>
                      <a:r>
                        <a:rPr lang="en-US" altLang="zh-CN" sz="1800"/>
                        <a:t>EVE (19:30~21:30)</a:t>
                      </a:r>
                      <a:endParaRPr lang="en-US" altLang="zh-CN" sz="1800"/>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sym typeface="+mn-ea"/>
              </a:rPr>
              <a:t>Plenary Mar</a:t>
            </a:r>
            <a:r>
              <a:rPr lang="en-US" sz="3200" kern="0" dirty="0" smtClean="0">
                <a:solidFill>
                  <a:srgbClr val="0000FF"/>
                </a:solidFill>
                <a:latin typeface="Arial Black" panose="020B0A04020102020204" pitchFamily="34" charset="0"/>
              </a:rPr>
              <a:t>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10</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marL="1257300" lvl="2" indent="457200">
              <a:lnSpc>
                <a:spcPct val="90000"/>
              </a:lnSpc>
              <a:buNone/>
              <a:defRPr/>
            </a:pPr>
            <a:r>
              <a:rPr lang="en-US" altLang="en-US" sz="2000" b="1" kern="0" dirty="0">
                <a:latin typeface="Arial" panose="020B0604020202020204" pitchFamily="34" charset="0"/>
              </a:rPr>
              <a:t>Tech Editor:	Yinan Qi (OPPO)</a:t>
            </a:r>
            <a:endParaRPr lang="en-US" altLang="en-US" sz="2000" b="1"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Approve TG minutes</a:t>
            </a:r>
            <a:endParaRPr lang="en-GB" altLang="en-US" dirty="0" smtClean="0"/>
          </a:p>
          <a:p>
            <a:pPr eaLnBrk="0" hangingPunct="0">
              <a:defRPr/>
            </a:pPr>
            <a:r>
              <a:rPr lang="en-GB" altLang="en-US" dirty="0" smtClean="0"/>
              <a:t>SFD </a:t>
            </a:r>
            <a:r>
              <a:rPr lang="en-US" altLang="en-GB" dirty="0" smtClean="0"/>
              <a:t>(11-24/1613r5) motions</a:t>
            </a:r>
            <a:endParaRPr lang="en-GB" altLang="en-US" dirty="0" smtClean="0"/>
          </a:p>
          <a:p>
            <a:pPr eaLnBrk="0" hangingPunct="0">
              <a:defRPr/>
            </a:pPr>
            <a:r>
              <a:rPr lang="en-GB" altLang="en-US" dirty="0" smtClean="0"/>
              <a:t>Contribution discussion (</a:t>
            </a:r>
            <a:r>
              <a:rPr lang="en-US" altLang="en-GB" dirty="0" smtClean="0"/>
              <a:t>PHY</a:t>
            </a:r>
            <a:r>
              <a:rPr lang="en-GB" altLang="en-US" dirty="0" smtClean="0"/>
              <a:t>) [2</a:t>
            </a:r>
            <a:r>
              <a:rPr lang="en-US" altLang="en-GB" dirty="0" smtClean="0"/>
              <a:t>0</a:t>
            </a:r>
            <a:r>
              <a:rPr lang="en-GB" altLang="en-US" dirty="0" smtClean="0"/>
              <a:t> </a:t>
            </a:r>
            <a:r>
              <a:rPr lang="en-GB" altLang="en-US" dirty="0" err="1" smtClean="0"/>
              <a:t>mins</a:t>
            </a:r>
            <a:r>
              <a:rPr lang="en-GB" altLang="en-US" dirty="0" smtClean="0"/>
              <a:t> for each w/o prior request]</a:t>
            </a:r>
            <a:endParaRPr lang="en-GB" altLang="en-US" dirty="0" smtClean="0"/>
          </a:p>
          <a:p>
            <a:pPr lvl="1" algn="l" eaLnBrk="0" hangingPunct="0">
              <a:buClrTx/>
              <a:buSzTx/>
              <a:buFontTx/>
              <a:buChar char="–"/>
              <a:defRPr/>
            </a:pPr>
            <a:r>
              <a:rPr lang="en-US" altLang="en-GB" dirty="0" smtClean="0">
                <a:sym typeface="+mn-ea"/>
              </a:rPr>
              <a:t>11-25/0265, Single Side Band Backscatter Modulcation, Nelson Costa (Haila)</a:t>
            </a:r>
            <a:endParaRPr lang="en-US" altLang="en-GB" dirty="0" smtClean="0">
              <a:sym typeface="+mn-ea"/>
            </a:endParaRPr>
          </a:p>
          <a:p>
            <a:pPr lvl="1" algn="l" eaLnBrk="0" hangingPunct="0">
              <a:buClrTx/>
              <a:buSzTx/>
              <a:buFontTx/>
              <a:buChar char="–"/>
              <a:defRPr/>
            </a:pPr>
            <a:r>
              <a:rPr lang="en-US" altLang="en-GB" dirty="0" smtClean="0">
                <a:sym typeface="+mn-ea"/>
              </a:rPr>
              <a:t>11-25/0266, PSK Modulation for Long-Range Backscatter, Nelson Costa (Haila)</a:t>
            </a:r>
            <a:endParaRPr lang="en-US" altLang="en-GB" dirty="0" smtClean="0">
              <a:sym typeface="+mn-ea"/>
            </a:endParaRPr>
          </a:p>
          <a:p>
            <a:pPr lvl="1" algn="l" eaLnBrk="0" hangingPunct="0">
              <a:buClrTx/>
              <a:buSzTx/>
              <a:buFontTx/>
              <a:buChar char="–"/>
              <a:defRPr/>
            </a:pPr>
            <a:r>
              <a:rPr lang="en-US" altLang="en-GB" dirty="0" smtClean="0">
                <a:sym typeface="+mn-ea"/>
              </a:rPr>
              <a:t>11-25/0305, AMP-Downlink-and-Backscattering-Carrier-Waveform, Rui Cao (NXP)</a:t>
            </a:r>
            <a:endParaRPr lang="en-US" altLang="en-GB" dirty="0" smtClean="0">
              <a:sym typeface="+mn-ea"/>
            </a:endParaRPr>
          </a:p>
          <a:p>
            <a:pPr lvl="1" algn="l" eaLnBrk="0" hangingPunct="0">
              <a:buClrTx/>
              <a:buSzTx/>
              <a:buFontTx/>
              <a:buChar char="–"/>
              <a:defRPr/>
            </a:pPr>
            <a:r>
              <a:rPr lang="en-US" altLang="en-GB" dirty="0" smtClean="0">
                <a:sym typeface="+mn-ea"/>
              </a:rPr>
              <a:t>11-25/0306, AMP-Backscattering-PPDU-and-SYNC-design, Rui Cao (NXP)</a:t>
            </a:r>
            <a:endParaRPr lang="en-US" altLang="en-GB" b="0" dirty="0" smtClean="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Jan interim </a:t>
            </a:r>
            <a:r>
              <a:rPr lang="en-GB" altLang="en-US" sz="2400" dirty="0" smtClean="0">
                <a:sym typeface="+mn-ea"/>
              </a:rPr>
              <a:t>session </a:t>
            </a:r>
            <a:r>
              <a:rPr lang="en-US" altLang="en-GB" sz="2400" dirty="0" smtClean="0">
                <a:sym typeface="+mn-ea"/>
              </a:rPr>
              <a:t>and TGbp TCs before Mar 2025 interim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1"/>
              </a:rPr>
              <a:t>https://mentor.ieee.org/802.11/dcn/25/11-25-0146-00-00bp-2025-01-interim-meeting-minutes.docx</a:t>
            </a:r>
            <a:endParaRPr lang="en-GB" altLang="en-US" sz="2400" dirty="0">
              <a:sym typeface="+mn-ea"/>
            </a:endParaRPr>
          </a:p>
          <a:p>
            <a:pPr lvl="1" indent="-342900" eaLnBrk="0" hangingPunct="0">
              <a:buFontTx/>
              <a:buChar char="-"/>
              <a:defRPr/>
            </a:pPr>
            <a:r>
              <a:rPr lang="en-GB" altLang="en-US" sz="2400" dirty="0">
                <a:sym typeface="+mn-ea"/>
                <a:hlinkClick r:id="rId2" action="ppaction://hlinkfile"/>
              </a:rPr>
              <a:t>https://mentor.ieee.org/802.11/dcn/25/11-25-0240-02-00bp-teleconference-minutes-february-march-2025.docx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1" tooltip="" action="ppaction://hlinkfile"/>
              </a:rPr>
              <a:t>https://mentor.ieee.org/802.11/dcn/24/11-24-1613-05-00bp-specification-framework-for-tgbp.docx</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10</a:t>
            </a:r>
            <a:r>
              <a:rPr lang="en-US" altLang="en-US" sz="3600" kern="0" baseline="30000" dirty="0" smtClean="0">
                <a:latin typeface="Arial" panose="020B0604020202020204" pitchFamily="34" charset="0"/>
                <a:sym typeface="+mn-ea"/>
              </a:rPr>
              <a:t>th </a:t>
            </a:r>
            <a:r>
              <a:rPr lang="en-US" altLang="en-US" sz="3600" kern="0" dirty="0" smtClean="0">
                <a:latin typeface="Arial" panose="020B0604020202020204" pitchFamily="34" charset="0"/>
                <a:sym typeface="+mn-ea"/>
              </a:rPr>
              <a:t>PM2,  </a:t>
            </a:r>
            <a:r>
              <a:rPr lang="en-US" altLang="en-US" sz="3600" kern="0" noProof="0" dirty="0" smtClean="0">
                <a:ln>
                  <a:noFill/>
                </a:ln>
                <a:effectLst/>
                <a:uLnTx/>
                <a:uFillTx/>
                <a:latin typeface="Arial" panose="020B0604020202020204" pitchFamily="34" charset="0"/>
                <a:sym typeface="+mn-ea"/>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algn="l" eaLnBrk="0" hangingPunct="0">
              <a:buClrTx/>
              <a:buSzTx/>
              <a:buFontTx/>
              <a:defRPr/>
            </a:pPr>
            <a:r>
              <a:rPr lang="en-US" altLang="en-GB" sz="2400" dirty="0">
                <a:sym typeface="+mn-ea"/>
              </a:rPr>
              <a:t>Contribution discussion (PHY) [20 mins for each]</a:t>
            </a:r>
            <a:endParaRPr lang="en-US" altLang="en-GB" sz="2400" dirty="0"/>
          </a:p>
          <a:p>
            <a:pPr lvl="1" algn="l" eaLnBrk="0" hangingPunct="0">
              <a:buClrTx/>
              <a:buSzTx/>
              <a:buFontTx/>
              <a:buChar char="–"/>
              <a:defRPr/>
            </a:pPr>
            <a:r>
              <a:rPr lang="en-US" altLang="zh-CN" sz="2200" dirty="0" smtClean="0">
                <a:sym typeface="+mn-ea"/>
              </a:rPr>
              <a:t>11-25/0307, UL Monostatic and  Bistatic Range Extension Considerations, Dror Regev (Huawei)</a:t>
            </a:r>
            <a:endParaRPr lang="en-US" altLang="zh-CN" sz="2200" dirty="0" smtClean="0">
              <a:solidFill>
                <a:schemeClr val="tx1"/>
              </a:solidFill>
              <a:sym typeface="+mn-ea"/>
            </a:endParaRPr>
          </a:p>
          <a:p>
            <a:pPr lvl="1" algn="l" eaLnBrk="0" hangingPunct="0">
              <a:buClrTx/>
              <a:buSzTx/>
              <a:buFontTx/>
              <a:buChar char="–"/>
              <a:defRPr/>
            </a:pPr>
            <a:r>
              <a:rPr lang="en-US" altLang="zh-CN" sz="2200" dirty="0" smtClean="0">
                <a:sym typeface="+mn-ea"/>
              </a:rPr>
              <a:t>11-25/0321, Follow-up on Sync field for AMP PPDU, Ke Wang (OPPO)</a:t>
            </a:r>
            <a:endParaRPr lang="en-US" altLang="zh-CN" sz="2200" dirty="0" smtClean="0">
              <a:solidFill>
                <a:schemeClr val="tx1"/>
              </a:solidFill>
              <a:sym typeface="+mn-ea"/>
            </a:endParaRPr>
          </a:p>
          <a:p>
            <a:pPr lvl="1" algn="l" eaLnBrk="0" hangingPunct="0">
              <a:buClrTx/>
              <a:buSzTx/>
              <a:buFontTx/>
              <a:buChar char="–"/>
              <a:defRPr/>
            </a:pPr>
            <a:r>
              <a:rPr lang="en-US" altLang="zh-CN" sz="2200" dirty="0" smtClean="0">
                <a:sym typeface="+mn-ea"/>
              </a:rPr>
              <a:t>11-25/0317, AMP UL Transmission, Yinan Qi (OPPO)</a:t>
            </a:r>
            <a:endParaRPr lang="en-US" altLang="zh-CN" sz="2200" dirty="0" smtClean="0">
              <a:solidFill>
                <a:schemeClr val="tx1"/>
              </a:solidFill>
              <a:sym typeface="+mn-ea"/>
            </a:endParaRPr>
          </a:p>
          <a:p>
            <a:pPr lvl="1" algn="l" eaLnBrk="0" hangingPunct="0">
              <a:buClrTx/>
              <a:buSzTx/>
              <a:buFontTx/>
              <a:buChar char="–"/>
              <a:defRPr/>
            </a:pPr>
            <a:r>
              <a:rPr lang="en-US" altLang="zh-CN" sz="2200" dirty="0" smtClean="0">
                <a:sym typeface="+mn-ea"/>
              </a:rPr>
              <a:t>11-25/0324, Challenges in Downlink Bandwidth Control in 1 Mb/s PPDU, Steve Shellhammer (Qualcomm)</a:t>
            </a:r>
            <a:endParaRPr lang="en-US" altLang="zh-CN" sz="2200" dirty="0" smtClean="0">
              <a:sym typeface="+mn-ea"/>
            </a:endParaRPr>
          </a:p>
          <a:p>
            <a:pPr lvl="1" algn="l" eaLnBrk="0" hangingPunct="0">
              <a:buClrTx/>
              <a:buSzTx/>
              <a:buFontTx/>
              <a:buChar char="–"/>
              <a:defRPr/>
            </a:pPr>
            <a:r>
              <a:rPr lang="en-US" altLang="en-GB" sz="2200" dirty="0">
                <a:sym typeface="+mn-ea"/>
              </a:rPr>
              <a:t>11-25/0325, AMP Downlink Bandwidth Control using OFDM Spreading Waveform, Steve Shellhammer (Qualcomm)</a:t>
            </a:r>
            <a:endParaRPr lang="en-US" altLang="zh-CN" sz="2200" dirty="0" smtClean="0">
              <a:solidFill>
                <a:schemeClr val="tx1"/>
              </a:solidFill>
              <a:sym typeface="+mn-ea"/>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11</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effectLst>
                  <a:outerShdw blurRad="38100" dist="38100" dir="2700000" algn="tl">
                    <a:srgbClr val="000000">
                      <a:alpha val="43137"/>
                    </a:srgbClr>
                  </a:outerShdw>
                </a:effectLst>
                <a:sym typeface="+mn-ea"/>
              </a:rPr>
              <a:t>[</a:t>
            </a:r>
            <a:r>
              <a:rPr lang="en-GB" altLang="en-US" dirty="0" smtClean="0">
                <a:effectLst>
                  <a:outerShdw blurRad="38100" dist="38100" dir="2700000" algn="tl">
                    <a:srgbClr val="000000">
                      <a:alpha val="43137"/>
                    </a:srgbClr>
                  </a:outerShdw>
                </a:effectLst>
                <a:sym typeface="+mn-ea"/>
              </a:rPr>
              <a:t>20 </a:t>
            </a:r>
            <a:r>
              <a:rPr lang="en-GB" altLang="en-US" dirty="0" err="1">
                <a:effectLst>
                  <a:outerShdw blurRad="38100" dist="38100" dir="2700000" algn="tl">
                    <a:srgbClr val="000000">
                      <a:alpha val="43137"/>
                    </a:srgbClr>
                  </a:outerShdw>
                </a:effectLst>
                <a:sym typeface="+mn-ea"/>
              </a:rPr>
              <a:t>mins</a:t>
            </a:r>
            <a:r>
              <a:rPr lang="en-GB" altLang="en-US" dirty="0">
                <a:effectLst>
                  <a:outerShdw blurRad="38100" dist="38100" dir="2700000" algn="tl">
                    <a:srgbClr val="000000">
                      <a:alpha val="43137"/>
                    </a:srgbClr>
                  </a:outerShdw>
                </a:effectLst>
                <a:sym typeface="+mn-ea"/>
              </a:rPr>
              <a:t> </a:t>
            </a:r>
            <a:r>
              <a:rPr lang="en-GB" altLang="en-US" dirty="0">
                <a:sym typeface="+mn-ea"/>
              </a:rPr>
              <a:t>for each]</a:t>
            </a:r>
            <a:endParaRPr lang="en-GB" altLang="en-US" sz="2400" dirty="0" smtClean="0"/>
          </a:p>
          <a:p>
            <a:pPr lvl="1" algn="l" eaLnBrk="0" hangingPunct="0">
              <a:buClrTx/>
              <a:buSzTx/>
              <a:buFontTx/>
              <a:buChar char="–"/>
              <a:defRPr/>
            </a:pPr>
            <a:r>
              <a:rPr lang="en-US" altLang="zh-CN" sz="2300" dirty="0" smtClean="0">
                <a:sym typeface="+mn-ea"/>
              </a:rPr>
              <a:t>11-25/0316, Follow-up on AMP PPDU Design, Yinan Qi (OPPO)</a:t>
            </a:r>
            <a:endParaRPr lang="en-US" altLang="zh-CN" sz="2300" dirty="0" smtClean="0">
              <a:solidFill>
                <a:schemeClr val="tx1"/>
              </a:solidFill>
              <a:sym typeface="+mn-ea"/>
            </a:endParaRPr>
          </a:p>
          <a:p>
            <a:pPr lvl="1" algn="l" eaLnBrk="0" hangingPunct="0">
              <a:buClrTx/>
              <a:buSzTx/>
              <a:buFontTx/>
              <a:buChar char="–"/>
              <a:defRPr/>
            </a:pPr>
            <a:r>
              <a:rPr lang="en-US" altLang="en-GB" sz="2300" dirty="0">
                <a:sym typeface="+mn-ea"/>
              </a:rPr>
              <a:t>11-25/0315, Further discussion on downlink sync field design, Bin Qian (Huawei)</a:t>
            </a:r>
            <a:endParaRPr lang="en-US" altLang="en-GB" sz="2300" dirty="0">
              <a:solidFill>
                <a:schemeClr val="tx1"/>
              </a:solidFill>
              <a:sym typeface="+mn-ea"/>
            </a:endParaRPr>
          </a:p>
          <a:p>
            <a:pPr lvl="1" algn="l" eaLnBrk="0" hangingPunct="0">
              <a:buClrTx/>
              <a:buSzTx/>
              <a:buFontTx/>
              <a:buChar char="–"/>
              <a:defRPr/>
            </a:pPr>
            <a:r>
              <a:rPr lang="en-US" altLang="en-GB" sz="2300" dirty="0">
                <a:sym typeface="+mn-ea"/>
              </a:rPr>
              <a:t>11-25/0338r0, AMP Data Communication in Sub-1 GHz, Panpan Li (Huawei)</a:t>
            </a:r>
            <a:endParaRPr lang="en-US" altLang="en-GB" sz="2300" dirty="0">
              <a:solidFill>
                <a:schemeClr val="tx1"/>
              </a:solidFill>
              <a:sym typeface="+mn-ea"/>
            </a:endParaRPr>
          </a:p>
          <a:p>
            <a:pPr lvl="1" algn="l" eaLnBrk="0" hangingPunct="0">
              <a:buClrTx/>
              <a:buSzTx/>
              <a:buFontTx/>
              <a:buChar char="–"/>
              <a:defRPr/>
            </a:pPr>
            <a:r>
              <a:rPr lang="en-US" altLang="en-GB" sz="2300" dirty="0">
                <a:sym typeface="+mn-ea"/>
              </a:rPr>
              <a:t>11-25/0339r0, AMP DL OOK Generation, Panpan Li (Huawei)</a:t>
            </a:r>
            <a:endParaRPr lang="en-US" altLang="en-GB" sz="2300" dirty="0">
              <a:solidFill>
                <a:schemeClr val="tx1"/>
              </a:solidFill>
              <a:sym typeface="+mn-ea"/>
            </a:endParaRPr>
          </a:p>
          <a:p>
            <a:pPr lvl="1" algn="l" eaLnBrk="0" hangingPunct="0">
              <a:buClrTx/>
              <a:buSzTx/>
              <a:buFontTx/>
              <a:buChar char="–"/>
              <a:defRPr/>
            </a:pPr>
            <a:r>
              <a:rPr lang="en-US" altLang="en-GB" sz="2300" dirty="0">
                <a:sym typeface="+mn-ea"/>
              </a:rPr>
              <a:t>11-25/0369r0, Signal Design for Wideband Multi-Carrier OOK, Leif Wilhelmsson (Ericsson)</a:t>
            </a:r>
            <a:endParaRPr lang="en-US" altLang="en-GB" sz="2300" dirty="0">
              <a:solidFill>
                <a:schemeClr val="tx1"/>
              </a:solidFill>
              <a:sym typeface="+mn-ea"/>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11</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835660" y="1994535"/>
            <a:ext cx="10544175" cy="4330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GB" altLang="en-US" sz="2400" dirty="0" smtClean="0">
                <a:sym typeface="+mn-ea"/>
              </a:rPr>
              <a:t>Contribution discussion (</a:t>
            </a:r>
            <a:r>
              <a:rPr lang="en-US" altLang="en-GB" sz="2400" dirty="0" smtClean="0">
                <a:sym typeface="+mn-ea"/>
              </a:rPr>
              <a:t>PHY/MAC</a:t>
            </a:r>
            <a:r>
              <a:rPr lang="en-GB" altLang="en-US" dirty="0" smtClean="0">
                <a:sym typeface="+mn-ea"/>
              </a:rPr>
              <a:t>)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each]</a:t>
            </a:r>
            <a:r>
              <a:rPr lang="en-US" altLang="zh-CN" sz="2200" dirty="0">
                <a:sym typeface="+mn-ea"/>
              </a:rPr>
              <a:t> </a:t>
            </a:r>
            <a:endParaRPr lang="en-US" altLang="zh-CN" sz="2200" dirty="0">
              <a:solidFill>
                <a:schemeClr val="tx1"/>
              </a:solidFill>
              <a:sym typeface="+mn-ea"/>
            </a:endParaRPr>
          </a:p>
          <a:p>
            <a:pPr lvl="1" algn="l" eaLnBrk="0" hangingPunct="0">
              <a:buClrTx/>
              <a:buSzTx/>
              <a:buFontTx/>
              <a:buChar char="–"/>
              <a:defRPr/>
            </a:pPr>
            <a:r>
              <a:rPr lang="en-US" altLang="zh-CN" sz="2200" dirty="0">
                <a:sym typeface="+mn-ea"/>
              </a:rPr>
              <a:t>11-25/0400r0, Sync field design considerations, You-Wei Chen (MediaTek)</a:t>
            </a:r>
            <a:endParaRPr lang="en-US" altLang="zh-CN" sz="2200" dirty="0">
              <a:solidFill>
                <a:schemeClr val="tx1"/>
              </a:solidFill>
              <a:sym typeface="+mn-ea"/>
            </a:endParaRPr>
          </a:p>
          <a:p>
            <a:pPr lvl="1" algn="l" eaLnBrk="0" hangingPunct="0">
              <a:buClrTx/>
              <a:buSzTx/>
              <a:buFontTx/>
              <a:buChar char="–"/>
              <a:defRPr/>
            </a:pPr>
            <a:r>
              <a:rPr lang="en-US" altLang="zh-CN" sz="2200" dirty="0">
                <a:sym typeface="+mn-ea"/>
              </a:rPr>
              <a:t>11-25/0096, Active AMP STA polling procedure, Liwen Chu (NX</a:t>
            </a:r>
            <a:r>
              <a:rPr lang="en-US" altLang="zh-CN" sz="2200" dirty="0">
                <a:solidFill>
                  <a:schemeClr val="tx1"/>
                </a:solidFill>
                <a:sym typeface="+mn-ea"/>
              </a:rPr>
              <a:t>P)</a:t>
            </a:r>
            <a:endParaRPr lang="en-US" altLang="zh-CN" sz="2200" dirty="0">
              <a:solidFill>
                <a:schemeClr val="tx1"/>
              </a:solidFill>
              <a:sym typeface="+mn-ea"/>
            </a:endParaRPr>
          </a:p>
          <a:p>
            <a:pPr lvl="1" algn="l" eaLnBrk="0" hangingPunct="0">
              <a:buClrTx/>
              <a:buSzTx/>
              <a:buFontTx/>
              <a:buChar char="–"/>
              <a:defRPr/>
            </a:pPr>
            <a:r>
              <a:rPr lang="en-US" altLang="zh-CN" sz="2200" dirty="0">
                <a:sym typeface="+mn-ea"/>
              </a:rPr>
              <a:t>11-25/0264, Long-Range Backscatter Protection Mechanisms, Nelson Costa (Haila)</a:t>
            </a:r>
            <a:endParaRPr lang="en-US" altLang="zh-CN" sz="2200" b="0" dirty="0">
              <a:solidFill>
                <a:schemeClr val="tx1"/>
              </a:solidFill>
            </a:endParaRPr>
          </a:p>
          <a:p>
            <a:pPr lvl="1" algn="l" eaLnBrk="0" hangingPunct="0">
              <a:buClrTx/>
              <a:buSzTx/>
              <a:buFontTx/>
              <a:buChar char="–"/>
              <a:defRPr/>
            </a:pPr>
            <a:r>
              <a:rPr lang="en-US" altLang="zh-CN" sz="2200" dirty="0">
                <a:sym typeface="+mn-ea"/>
              </a:rPr>
              <a:t>11-25/0268, Long-Range Backscatter Device Capabilities, Nelson Costa (Haila)</a:t>
            </a:r>
            <a:endParaRPr lang="en-US" altLang="zh-CN" sz="2200" dirty="0">
              <a:solidFill>
                <a:schemeClr val="tx1"/>
              </a:solidFill>
              <a:sym typeface="+mn-ea"/>
            </a:endParaRPr>
          </a:p>
          <a:p>
            <a:pPr lvl="1" algn="l" eaLnBrk="0" hangingPunct="0">
              <a:buClrTx/>
              <a:buSzTx/>
              <a:buFontTx/>
              <a:buChar char="–"/>
              <a:defRPr/>
            </a:pPr>
            <a:r>
              <a:rPr lang="en-US" altLang="zh-CN" sz="2200" dirty="0">
                <a:sym typeface="+mn-ea"/>
              </a:rPr>
              <a:t>11-25/0263, Provisioning Protocol for long range AMP IoT devices, Nelson Costa (Haila)</a:t>
            </a:r>
            <a:endParaRPr lang="en-US" altLang="zh-CN" sz="2200" dirty="0">
              <a:solidFill>
                <a:schemeClr val="tx1"/>
              </a:solidFill>
              <a:sym typeface="+mn-ea"/>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12</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0" y="1878262"/>
            <a:ext cx="10567526" cy="4522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GB" dirty="0">
                <a:sym typeface="+mn-ea"/>
              </a:rPr>
              <a:t>11-25/0292, Review EPC Gen2 for Long-Range Backscatter, Nelson Costa (Haila)</a:t>
            </a:r>
            <a:endParaRPr lang="en-US" altLang="en-GB" dirty="0">
              <a:sym typeface="+mn-ea"/>
            </a:endParaRPr>
          </a:p>
          <a:p>
            <a:pPr lvl="1" algn="l" eaLnBrk="0" hangingPunct="0">
              <a:buClrTx/>
              <a:buSzTx/>
              <a:buFontTx/>
              <a:buChar char="–"/>
              <a:defRPr/>
            </a:pPr>
            <a:r>
              <a:rPr lang="en-US" altLang="en-GB" dirty="0">
                <a:sym typeface="+mn-ea"/>
              </a:rPr>
              <a:t>11-25/0334, Channel access for Active Tx non-AP AMP STAs - follow-up, Rojan Chitrakar (Huawei)</a:t>
            </a:r>
            <a:endParaRPr lang="en-US" altLang="en-GB" dirty="0">
              <a:sym typeface="+mn-ea"/>
            </a:endParaRPr>
          </a:p>
          <a:p>
            <a:pPr lvl="1" algn="l" eaLnBrk="0" hangingPunct="0">
              <a:buClrTx/>
              <a:buSzTx/>
              <a:buFontTx/>
              <a:buChar char="–"/>
              <a:defRPr/>
            </a:pPr>
            <a:r>
              <a:rPr lang="en-US" altLang="en-GB" dirty="0">
                <a:sym typeface="+mn-ea"/>
              </a:rPr>
              <a:t>11-25/0335, Channel access for Backscatter non-AP AMP STAs - follow-up, Rojan Chitrakar (Huawei)</a:t>
            </a:r>
            <a:endParaRPr lang="en-US" altLang="en-GB" dirty="0">
              <a:sym typeface="+mn-ea"/>
            </a:endParaRPr>
          </a:p>
          <a:p>
            <a:pPr lvl="1" algn="l" eaLnBrk="0" hangingPunct="0">
              <a:buClrTx/>
              <a:buSzTx/>
              <a:buFontTx/>
              <a:buChar char="–"/>
              <a:defRPr/>
            </a:pPr>
            <a:r>
              <a:rPr lang="en-US" altLang="en-GB" dirty="0">
                <a:sym typeface="+mn-ea"/>
              </a:rPr>
              <a:t>11-25/0340, Trigger based TDM multiple access, Chuanfeng He (OPPO)</a:t>
            </a:r>
            <a:endParaRPr lang="en-US" altLang="en-GB" dirty="0">
              <a:sym typeface="+mn-ea"/>
            </a:endParaRPr>
          </a:p>
          <a:p>
            <a:pPr lvl="1" algn="l" eaLnBrk="0" hangingPunct="0">
              <a:buClrTx/>
              <a:buSzTx/>
              <a:buFontTx/>
              <a:buChar char="–"/>
              <a:defRPr/>
            </a:pPr>
            <a:r>
              <a:rPr lang="en-US" altLang="en-GB" dirty="0">
                <a:sym typeface="+mn-ea"/>
              </a:rPr>
              <a:t>11-25/0341, Details of Duty-cycle operation for AMP, Chuanfeng He (OPPO)</a:t>
            </a:r>
            <a:r>
              <a:rPr lang="en-US" altLang="en-GB" dirty="0">
                <a:solidFill>
                  <a:schemeClr val="tx1"/>
                </a:solidFill>
                <a:sym typeface="+mn-ea"/>
              </a:rPr>
              <a:t>)</a:t>
            </a:r>
            <a:endParaRPr lang="en-US" altLang="en-GB" dirty="0">
              <a:solidFill>
                <a:schemeClr val="tx1"/>
              </a:solidFill>
              <a:sym typeface="+mn-ea"/>
            </a:endParaRPr>
          </a:p>
          <a:p>
            <a:pPr algn="l" eaLnBrk="0" hangingPunct="0">
              <a:buClrTx/>
              <a:buSzTx/>
              <a:buFontTx/>
              <a:defRPr/>
            </a:pPr>
            <a:r>
              <a:rPr lang="en-US" altLang="en-GB" dirty="0" smtClean="0"/>
              <a:t>Any </a:t>
            </a:r>
            <a:r>
              <a:rPr lang="en-US" altLang="en-GB" dirty="0"/>
              <a:t>other business?</a:t>
            </a:r>
            <a:endParaRPr lang="en-US" altLang="en-GB" dirty="0"/>
          </a:p>
          <a:p>
            <a:pPr lvl="0" eaLnBrk="0" hangingPunct="0">
              <a:defRPr/>
            </a:pPr>
            <a:r>
              <a:rPr lang="en-US" altLang="en-GB" dirty="0">
                <a:sym typeface="+mn-ea"/>
              </a:rPr>
              <a:t>Recess</a:t>
            </a:r>
            <a:endParaRPr lang="en-US" altLang="en-GB" dirty="0">
              <a:sym typeface="+mn-ea"/>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12</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Contribution </a:t>
            </a:r>
            <a:r>
              <a:rPr lang="en-US" altLang="en-GB" dirty="0" smtClean="0"/>
              <a:t>discussion (MAC) </a:t>
            </a:r>
            <a:r>
              <a:rPr lang="en-GB" altLang="en-US" dirty="0">
                <a:sym typeface="+mn-ea"/>
              </a:rPr>
              <a:t>[</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en-US" dirty="0">
                <a:sym typeface="+mn-ea"/>
              </a:rPr>
              <a:t>11-25/0342, TSF for trigger based AMP communication, Chuanfeng He (OPPO)</a:t>
            </a:r>
            <a:endParaRPr lang="en-US" altLang="en-US" dirty="0">
              <a:sym typeface="+mn-ea"/>
            </a:endParaRPr>
          </a:p>
          <a:p>
            <a:pPr lvl="1" algn="l" eaLnBrk="0" hangingPunct="0">
              <a:buClrTx/>
              <a:buSzTx/>
              <a:buFontTx/>
              <a:buChar char="–"/>
              <a:defRPr/>
            </a:pPr>
            <a:r>
              <a:rPr lang="en-US" altLang="en-US" dirty="0">
                <a:sym typeface="+mn-ea"/>
              </a:rPr>
              <a:t>11-25/0353, UL Access for AMP: Follow up, Sanket Kalamkar (Qualcomm)</a:t>
            </a:r>
            <a:endParaRPr lang="en-US" altLang="en-US" dirty="0">
              <a:sym typeface="+mn-ea"/>
            </a:endParaRPr>
          </a:p>
          <a:p>
            <a:pPr lvl="1" algn="l" eaLnBrk="0" hangingPunct="0">
              <a:buClrTx/>
              <a:buSzTx/>
              <a:buFontTx/>
              <a:buChar char="–"/>
              <a:defRPr/>
            </a:pPr>
            <a:r>
              <a:rPr lang="en-US" altLang="en-US" dirty="0">
                <a:sym typeface="+mn-ea"/>
              </a:rPr>
              <a:t>11-25/0398, AMP frames, Alfred Asterjadhi (Qualcomm)</a:t>
            </a:r>
            <a:endParaRPr lang="en-US" altLang="en-US" dirty="0">
              <a:solidFill>
                <a:schemeClr val="tx1"/>
              </a:solidFill>
              <a:sym typeface="+mn-ea"/>
            </a:endParaRPr>
          </a:p>
          <a:p>
            <a:pPr lvl="1" algn="l" eaLnBrk="0" hangingPunct="0">
              <a:buClrTx/>
              <a:buSzTx/>
              <a:buFontTx/>
              <a:buChar char="–"/>
              <a:defRPr/>
            </a:pPr>
            <a:r>
              <a:rPr lang="en-US" altLang="zh-CN" dirty="0">
                <a:sym typeface="+mn-ea"/>
              </a:rPr>
              <a:t>11-25/0285r1, SP Timing Synchronization with AMP Beacon, Ian Bajaj (Huawei) [updated, 10 mins]</a:t>
            </a:r>
            <a:endParaRPr lang="en-US" altLang="zh-CN" dirty="0">
              <a:sym typeface="+mn-ea"/>
            </a:endParaRPr>
          </a:p>
          <a:p>
            <a:pPr lvl="1" algn="l" eaLnBrk="0" hangingPunct="0">
              <a:buClrTx/>
              <a:buSzTx/>
              <a:buFontTx/>
              <a:buChar char="–"/>
              <a:defRPr/>
            </a:pPr>
            <a:r>
              <a:rPr lang="en-US" altLang="en-GB" i="1" dirty="0">
                <a:solidFill>
                  <a:schemeClr val="tx1"/>
                </a:solidFill>
                <a:sym typeface="+mn-ea"/>
              </a:rPr>
              <a:t>t.b.d.</a:t>
            </a:r>
            <a:endParaRPr lang="en-US" altLang="en-GB" dirty="0">
              <a:solidFill>
                <a:schemeClr val="tx1"/>
              </a:solidFill>
              <a:sym typeface="+mn-ea"/>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sym typeface="+mn-ea"/>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13</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sym typeface="+mn-ea"/>
              </a:rPr>
              <a:t>Mar 2025</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smtClean="0"/>
              <a:t>Contribution discussion (MAC/WPT/Sec) </a:t>
            </a:r>
            <a:r>
              <a:rPr lang="en-GB" altLang="en-US" dirty="0" smtClean="0">
                <a:sym typeface="+mn-ea"/>
              </a:rPr>
              <a:t>[20 </a:t>
            </a:r>
            <a:r>
              <a:rPr lang="en-GB" altLang="en-US" dirty="0" err="1">
                <a:sym typeface="+mn-ea"/>
              </a:rPr>
              <a:t>mins</a:t>
            </a:r>
            <a:r>
              <a:rPr lang="en-GB" altLang="en-US" dirty="0">
                <a:sym typeface="+mn-ea"/>
              </a:rPr>
              <a:t> for </a:t>
            </a:r>
            <a:r>
              <a:rPr lang="en-GB" altLang="en-US" dirty="0" smtClean="0">
                <a:sym typeface="+mn-ea"/>
              </a:rPr>
              <a:t>each presentation including Q&amp;A]</a:t>
            </a:r>
            <a:endParaRPr lang="en-US" altLang="en-GB" dirty="0"/>
          </a:p>
          <a:p>
            <a:pPr lvl="1" algn="l" eaLnBrk="0" hangingPunct="0">
              <a:buClrTx/>
              <a:buSzTx/>
              <a:buFontTx/>
              <a:buChar char="–"/>
              <a:defRPr/>
            </a:pPr>
            <a:r>
              <a:rPr lang="en-US" altLang="zh-CN" sz="2400" dirty="0">
                <a:sym typeface="+mn-ea"/>
              </a:rPr>
              <a:t>11-25/0320, Follow-up on WPT: Protocol, Waveform and PPDU, Yinan Qi (OPPO)</a:t>
            </a:r>
            <a:endParaRPr lang="en-US" altLang="zh-CN" sz="2400" dirty="0">
              <a:sym typeface="+mn-ea"/>
            </a:endParaRPr>
          </a:p>
          <a:p>
            <a:pPr lvl="1" algn="l" eaLnBrk="0" hangingPunct="0">
              <a:buClrTx/>
              <a:buSzTx/>
              <a:buFontTx/>
              <a:buChar char="–"/>
              <a:defRPr/>
            </a:pPr>
            <a:r>
              <a:rPr lang="en-US" altLang="zh-CN" sz="2400" dirty="0">
                <a:sym typeface="+mn-ea"/>
              </a:rPr>
              <a:t>11-25/0319, Correspondence between Energizers and AMP non-AP STAs, Yinan Qi (OPPO)</a:t>
            </a:r>
            <a:endParaRPr lang="en-US" altLang="zh-CN" sz="2400" dirty="0">
              <a:sym typeface="+mn-ea"/>
            </a:endParaRPr>
          </a:p>
          <a:p>
            <a:pPr lvl="1" algn="l" eaLnBrk="0" hangingPunct="0">
              <a:buClrTx/>
              <a:buSzTx/>
              <a:buFontTx/>
              <a:buChar char="–"/>
              <a:defRPr/>
            </a:pPr>
            <a:r>
              <a:rPr lang="en-US" altLang="zh-CN" sz="2400" dirty="0">
                <a:sym typeface="+mn-ea"/>
              </a:rPr>
              <a:t>11-25/0318, AMP Energizer Control, Yinan Qi (OPPO)</a:t>
            </a:r>
            <a:endParaRPr lang="en-US" altLang="zh-CN" sz="2400" dirty="0">
              <a:sym typeface="+mn-ea"/>
            </a:endParaRPr>
          </a:p>
          <a:p>
            <a:pPr lvl="1" algn="l" eaLnBrk="0" hangingPunct="0">
              <a:buClrTx/>
              <a:buSzTx/>
              <a:buFontTx/>
              <a:buChar char="–"/>
              <a:defRPr/>
            </a:pPr>
            <a:r>
              <a:rPr lang="en-US" altLang="zh-CN" sz="2400" dirty="0">
                <a:sym typeface="+mn-ea"/>
              </a:rPr>
              <a:t>11-25/0336r0, WPT Protocol and Signaling, Ian Bajaj (Huawei)</a:t>
            </a:r>
            <a:r>
              <a:rPr lang="en-US" altLang="en-US" sz="2400" dirty="0"/>
              <a:t>	</a:t>
            </a:r>
            <a:endParaRPr lang="en-US" altLang="en-US" sz="2400" dirty="0"/>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Plenary Mar 2025</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sym typeface="+mn-ea"/>
              </a:rPr>
              <a:t>Mar 13</a:t>
            </a:r>
            <a:r>
              <a:rPr lang="en-US" altLang="en-US" sz="3600" kern="0" baseline="30000" dirty="0" smtClean="0">
                <a:latin typeface="Arial" panose="020B0604020202020204" pitchFamily="34" charset="0"/>
                <a:sym typeface="+mn-ea"/>
              </a:rPr>
              <a:t>th</a:t>
            </a:r>
            <a:r>
              <a:rPr lang="en-US" altLang="en-US" sz="3600" kern="0" baseline="30000" dirty="0" smtClean="0">
                <a:latin typeface="Arial" panose="020B0604020202020204" pitchFamily="34" charset="0"/>
              </a:rPr>
              <a:t>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smtClean="0"/>
              <a:t>agenda</a:t>
            </a:r>
            <a:endParaRPr lang="en-GB" altLang="en-US" dirty="0" smtClean="0"/>
          </a:p>
          <a:p>
            <a:pPr eaLnBrk="0" hangingPunct="0">
              <a:defRPr/>
            </a:pPr>
            <a:r>
              <a:rPr lang="en-US" altLang="en-GB" dirty="0">
                <a:sym typeface="+mn-ea"/>
              </a:rPr>
              <a:t>SPs and Motions (TG motions refer to 11-24/1322)</a:t>
            </a:r>
            <a:endParaRPr lang="en-US" altLang="en-GB" dirty="0">
              <a:sym typeface="+mn-ea"/>
            </a:endParaRPr>
          </a:p>
          <a:p>
            <a:pPr eaLnBrk="0" hangingPunct="0">
              <a:defRPr/>
            </a:pPr>
            <a:r>
              <a:rPr lang="en-US" altLang="en-GB" sz="2400" dirty="0" smtClean="0">
                <a:sym typeface="+mn-ea"/>
              </a:rPr>
              <a:t>Contribution discussion </a:t>
            </a:r>
            <a:endParaRPr lang="en-US" altLang="en-GB" sz="2400" dirty="0" smtClean="0"/>
          </a:p>
          <a:p>
            <a:pPr lvl="1" algn="l" eaLnBrk="0" hangingPunct="0">
              <a:buClrTx/>
              <a:buSzTx/>
              <a:buFontTx/>
              <a:buChar char="–"/>
              <a:defRPr/>
            </a:pPr>
            <a:r>
              <a:rPr lang="en-US" altLang="en-GB" sz="2400" i="1" dirty="0" smtClean="0">
                <a:sym typeface="+mn-ea"/>
              </a:rPr>
              <a:t>t.b.d.</a:t>
            </a:r>
            <a:endParaRPr lang="en-US" altLang="en-GB" sz="2400" i="1" dirty="0" smtClean="0">
              <a:solidFill>
                <a:schemeClr val="tx1"/>
              </a:solidFill>
              <a:highlight>
                <a:srgbClr val="FFFF00"/>
              </a:highlight>
              <a:sym typeface="+mn-ea"/>
            </a:endParaRPr>
          </a:p>
          <a:p>
            <a:pPr eaLnBrk="0" hangingPunct="0">
              <a:defRPr/>
            </a:pPr>
            <a:r>
              <a:rPr lang="en-US" altLang="en-GB" dirty="0" smtClean="0">
                <a:sym typeface="+mn-ea"/>
              </a:rPr>
              <a:t>Timeline </a:t>
            </a:r>
            <a:r>
              <a:rPr lang="en-US" altLang="en-GB" dirty="0" smtClean="0">
                <a:sym typeface="+mn-ea"/>
              </a:rPr>
              <a:t>Review</a:t>
            </a:r>
            <a:endParaRPr lang="en-US" altLang="en-GB" dirty="0" smtClean="0"/>
          </a:p>
          <a:p>
            <a:pPr eaLnBrk="0" hangingPunct="0">
              <a:defRPr/>
            </a:pPr>
            <a:r>
              <a:rPr lang="en-US" altLang="en-GB" dirty="0"/>
              <a:t>Teleconference Plan</a:t>
            </a:r>
            <a:endParaRPr lang="en-US" altLang="en-GB" dirty="0"/>
          </a:p>
          <a:p>
            <a:pPr eaLnBrk="0" hangingPunct="0">
              <a:defRPr/>
            </a:pPr>
            <a:r>
              <a:rPr lang="en-US" altLang="en-GB" dirty="0" smtClean="0"/>
              <a:t>Any other business?</a:t>
            </a:r>
            <a:endParaRPr lang="en-US" altLang="en-GB" dirty="0" smtClean="0"/>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endParaRPr lang="en-US" altLang="zh-CN" sz="2800" kern="0" dirty="0" smtClean="0"/>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sym typeface="+mn-ea"/>
              </a:rPr>
              <a:t>Mar 2025</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400" kern="0" dirty="0" smtClean="0">
                <a:solidFill>
                  <a:schemeClr val="tx1"/>
                </a:solidFill>
                <a:sym typeface="+mn-ea"/>
              </a:rPr>
              <a:t>Mar 25</a:t>
            </a:r>
            <a:r>
              <a:rPr lang="en-US" altLang="zh-CN" sz="2400" kern="0" baseline="30000" dirty="0" smtClean="0">
                <a:solidFill>
                  <a:schemeClr val="tx1"/>
                </a:solidFill>
                <a:sym typeface="+mn-ea"/>
              </a:rPr>
              <a:t>th</a:t>
            </a:r>
            <a:r>
              <a:rPr lang="en-US" altLang="zh-CN" sz="2400" kern="0" dirty="0" smtClean="0">
                <a:solidFill>
                  <a:schemeClr val="tx1"/>
                </a:solidFill>
                <a:sym typeface="+mn-ea"/>
              </a:rPr>
              <a:t> </a:t>
            </a:r>
            <a:r>
              <a:rPr lang="en-US" altLang="en-US" sz="2400" kern="0" dirty="0" smtClean="0">
                <a:solidFill>
                  <a:schemeClr val="tx1"/>
                </a:solidFill>
                <a:sym typeface="+mn-ea"/>
              </a:rPr>
              <a:t>(Tuesday),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Apr 8</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err="1"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Apr 22</a:t>
            </a:r>
            <a:r>
              <a:rPr lang="en-US" altLang="en-US" sz="2400" kern="0" baseline="30000" dirty="0" smtClean="0">
                <a:solidFill>
                  <a:schemeClr val="tx1"/>
                </a:solidFill>
                <a:sym typeface="+mn-ea"/>
              </a:rPr>
              <a:t>nd</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err="1"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May 6</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sym typeface="+mn-ea"/>
              </a:rPr>
              <a:t>Mar 2025</a:t>
            </a:r>
            <a:endParaRPr lang="en-US" dirty="0"/>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21490</Words>
  <Application>WPS 演示</Application>
  <PresentationFormat>宽屏</PresentationFormat>
  <Paragraphs>775</Paragraphs>
  <Slides>38</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38</vt:i4>
      </vt:variant>
    </vt:vector>
  </HeadingPairs>
  <TitlesOfParts>
    <vt:vector size="54"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微软雅黑</vt:lpstr>
      <vt:lpstr>Arial Black</vt:lpstr>
      <vt:lpstr>Wingdings</vt:lpstr>
      <vt:lpstr>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472</cp:revision>
  <cp:lastPrinted>2014-11-04T15:04:00Z</cp:lastPrinted>
  <dcterms:created xsi:type="dcterms:W3CDTF">2007-04-17T18:10:00Z</dcterms:created>
  <dcterms:modified xsi:type="dcterms:W3CDTF">2025-03-09T02:41:08Z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