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58" r:id="rId4"/>
    <p:sldId id="2436" r:id="rId5"/>
    <p:sldId id="267" r:id="rId6"/>
    <p:sldId id="268" r:id="rId7"/>
    <p:sldId id="269" r:id="rId8"/>
    <p:sldId id="270" r:id="rId9"/>
    <p:sldId id="271" r:id="rId10"/>
    <p:sldId id="272" r:id="rId11"/>
    <p:sldId id="273" r:id="rId12"/>
    <p:sldId id="274" r:id="rId13"/>
    <p:sldId id="275" r:id="rId14"/>
    <p:sldId id="276" r:id="rId15"/>
    <p:sldId id="2415" r:id="rId16"/>
    <p:sldId id="2438" r:id="rId17"/>
    <p:sldId id="2437" r:id="rId18"/>
    <p:sldId id="2428" r:id="rId19"/>
    <p:sldId id="2374" r:id="rId20"/>
    <p:sldId id="2377" r:id="rId21"/>
    <p:sldId id="278" r:id="rId22"/>
    <p:sldId id="279"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16" autoAdjust="0"/>
    <p:restoredTop sz="94660"/>
  </p:normalViewPr>
  <p:slideViewPr>
    <p:cSldViewPr>
      <p:cViewPr>
        <p:scale>
          <a:sx n="140" d="100"/>
          <a:sy n="140" d="100"/>
        </p:scale>
        <p:origin x="264" y="16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2" y="36142"/>
        <a:ext cx="7475826" cy="1161679"/>
      </dsp:txXfrm>
    </dsp:sp>
    <dsp:sp modelId="{7064C985-DF20-5245-844B-7AE3D022FAD3}">
      <dsp:nvSpPr>
        <dsp:cNvPr id="0" name=""/>
        <dsp:cNvSpPr/>
      </dsp:nvSpPr>
      <dsp:spPr>
        <a:xfrm>
          <a:off x="777120" y="1439624"/>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813262" y="1475766"/>
        <a:ext cx="7155889" cy="1161679"/>
      </dsp:txXfrm>
    </dsp:sp>
    <dsp:sp modelId="{3EAB7F97-7588-C94B-9C7B-EB77FE124974}">
      <dsp:nvSpPr>
        <dsp:cNvPr id="0" name=""/>
        <dsp:cNvSpPr/>
      </dsp:nvSpPr>
      <dsp:spPr>
        <a:xfrm>
          <a:off x="1554241" y="2879249"/>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590383" y="2915391"/>
        <a:ext cx="7155889" cy="1161679"/>
      </dsp:txXfrm>
    </dsp:sp>
    <dsp:sp modelId="{DB9FE80C-61B6-9E42-952D-DDA131F441A6}">
      <dsp:nvSpPr>
        <dsp:cNvPr id="0" name=""/>
        <dsp:cNvSpPr/>
      </dsp:nvSpPr>
      <dsp:spPr>
        <a:xfrm>
          <a:off x="8005294" y="935755"/>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185761" y="935755"/>
        <a:ext cx="441142" cy="603562"/>
      </dsp:txXfrm>
    </dsp:sp>
    <dsp:sp modelId="{66938D0C-9A21-1F4A-A60A-8FE90FD4AF1D}">
      <dsp:nvSpPr>
        <dsp:cNvPr id="0" name=""/>
        <dsp:cNvSpPr/>
      </dsp:nvSpPr>
      <dsp:spPr>
        <a:xfrm>
          <a:off x="8782415" y="2367154"/>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962882" y="2367154"/>
        <a:ext cx="441142" cy="603562"/>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3/11/25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802.11-25/00xxr0</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2025</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4</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47710C77-4525-D528-1F53-FEF139F13E74}"/>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4FCA0250-328B-895F-5F45-A1BF17D97119}"/>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8168CB5E-6A80-6F3F-D31D-EB5AC8F9D133}"/>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797AA6B9-1924-709A-79AA-6B45E33C4942}"/>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0C466038-6C5A-A279-63E1-10EAA54DFBDB}"/>
              </a:ext>
            </a:extLst>
          </p:cNvPr>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a:extLst>
              <a:ext uri="{FF2B5EF4-FFF2-40B4-BE49-F238E27FC236}">
                <a16:creationId xmlns:a16="http://schemas.microsoft.com/office/drawing/2014/main" id="{70D4829F-3790-642E-B177-A54ACA876104}"/>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91A1C02D-BDD3-2C5B-D505-1E5B2D11AF85}"/>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103538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C6833E5F-8F4A-F223-029A-D2D5F8D87DFF}"/>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72888B3B-4074-9916-5C51-8B80ADCFC75A}"/>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010A885D-92AF-F411-0C55-04657D62B6C4}"/>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E962D8DC-DD79-F3F6-39A5-4CF995564C5D}"/>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AC24A35E-BE5E-B754-A9BA-63A1443EEDBD}"/>
              </a:ext>
            </a:extLst>
          </p:cNvPr>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a:extLst>
              <a:ext uri="{FF2B5EF4-FFF2-40B4-BE49-F238E27FC236}">
                <a16:creationId xmlns:a16="http://schemas.microsoft.com/office/drawing/2014/main" id="{0D5E5E4D-EEFB-A3B0-68E4-EF16EC98F228}"/>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86AEDBC4-E656-11BF-BE21-F49A9A9A4DC3}"/>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633209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E1ECCCD3-02FD-B8D7-3F1E-3D7F7AA8275B}"/>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34B72268-F889-C849-19C5-C61096E1693A}"/>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A1BEF16B-8DD5-5B81-A71E-E94AE63A9DE3}"/>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F0E860B0-B0CE-A483-316D-3E88494D2326}"/>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799514F9-AD70-FE4A-C576-87BE0AC3EAE9}"/>
              </a:ext>
            </a:extLst>
          </p:cNvPr>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a:extLst>
              <a:ext uri="{FF2B5EF4-FFF2-40B4-BE49-F238E27FC236}">
                <a16:creationId xmlns:a16="http://schemas.microsoft.com/office/drawing/2014/main" id="{CC928056-A62D-D584-5618-2248EE6C4006}"/>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6B2B39EA-EE27-CD38-2B73-42FD23187A3A}"/>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103154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a:prstGeom prst="rect">
            <a:avLst/>
          </a:prstGeo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29400"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802.11-25/225r5</a:t>
            </a:r>
          </a:p>
        </p:txBody>
      </p:sp>
      <p:sp>
        <p:nvSpPr>
          <p:cNvPr id="2" name="Date Placeholder 3">
            <a:extLst>
              <a:ext uri="{FF2B5EF4-FFF2-40B4-BE49-F238E27FC236}">
                <a16:creationId xmlns:a16="http://schemas.microsoft.com/office/drawing/2014/main" id="{3C061AC4-5C74-F51D-3B07-3ED0A0AC6AB9}"/>
              </a:ext>
            </a:extLst>
          </p:cNvPr>
          <p:cNvSpPr txBox="1">
            <a:spLocks/>
          </p:cNvSpPr>
          <p:nvPr userDrawn="1"/>
        </p:nvSpPr>
        <p:spPr bwMode="auto">
          <a:xfrm>
            <a:off x="901221" y="323545"/>
            <a:ext cx="3389865"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March 2025</a:t>
            </a:r>
          </a:p>
        </p:txBody>
      </p:sp>
      <p:sp>
        <p:nvSpPr>
          <p:cNvPr id="3" name="Date Placeholder 3">
            <a:extLst>
              <a:ext uri="{FF2B5EF4-FFF2-40B4-BE49-F238E27FC236}">
                <a16:creationId xmlns:a16="http://schemas.microsoft.com/office/drawing/2014/main" id="{43A40642-7FDF-FAFB-C065-EFF1E8C41828}"/>
              </a:ext>
            </a:extLst>
          </p:cNvPr>
          <p:cNvSpPr txBox="1">
            <a:spLocks/>
          </p:cNvSpPr>
          <p:nvPr userDrawn="1"/>
        </p:nvSpPr>
        <p:spPr bwMode="auto">
          <a:xfrm>
            <a:off x="6507999" y="6500834"/>
            <a:ext cx="4667283" cy="20317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Carol Ansley, Cox Communications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4.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cvent.me/q5le5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511175"/>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March Plenary Session Agenda</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2025-03-10</a:t>
            </a:r>
            <a:endParaRPr lang="en-GB" sz="2000" b="0" dirty="0"/>
          </a:p>
        </p:txBody>
      </p:sp>
      <p:sp>
        <p:nvSpPr>
          <p:cNvPr id="7" name="Footer Placeholder 4"/>
          <p:cNvSpPr>
            <a:spLocks noGrp="1"/>
          </p:cNvSpPr>
          <p:nvPr>
            <p:ph type="ftr" idx="4294967295"/>
          </p:nvPr>
        </p:nvSpPr>
        <p:spPr>
          <a:xfrm>
            <a:off x="7026657" y="5924549"/>
            <a:ext cx="4246027" cy="180975"/>
          </a:xfrm>
          <a:prstGeom prst="rect">
            <a:avLst/>
          </a:prstGeom>
        </p:spPr>
        <p:txBody>
          <a:bodyPr/>
          <a:lstStyle/>
          <a:p>
            <a:r>
              <a:rPr lang="en-GB"/>
              <a:t>Name, Affiliation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54207478"/>
              </p:ext>
            </p:extLst>
          </p:nvPr>
        </p:nvGraphicFramePr>
        <p:xfrm>
          <a:off x="993775" y="2419350"/>
          <a:ext cx="10234613" cy="2487613"/>
        </p:xfrm>
        <a:graphic>
          <a:graphicData uri="http://schemas.openxmlformats.org/presentationml/2006/ole">
            <mc:AlternateContent xmlns:mc="http://schemas.openxmlformats.org/markup-compatibility/2006">
              <mc:Choice xmlns:v="urn:schemas-microsoft-com:vml" Requires="v">
                <p:oleObj name="Document" r:id="rId3" imgW="10439485" imgH="2543802" progId="Word.Document.8">
                  <p:embed/>
                </p:oleObj>
              </mc:Choice>
              <mc:Fallback>
                <p:oleObj name="Document" r:id="rId3" imgW="10439485" imgH="2543802" progId="Word.Document.8">
                  <p:embed/>
                  <p:pic>
                    <p:nvPicPr>
                      <p:cNvPr id="3075" name="Object 3"/>
                      <p:cNvPicPr>
                        <a:picLocks noChangeAspect="1" noChangeArrowheads="1"/>
                      </p:cNvPicPr>
                      <p:nvPr/>
                    </p:nvPicPr>
                    <p:blipFill>
                      <a:blip r:embed="rId4"/>
                      <a:srcRect/>
                      <a:stretch>
                        <a:fillRect/>
                      </a:stretch>
                    </p:blipFill>
                    <p:spPr bwMode="auto">
                      <a:xfrm>
                        <a:off x="993775" y="2419350"/>
                        <a:ext cx="10234613" cy="24876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429EE-EABD-364C-C7E5-C4618995CE8E}"/>
              </a:ext>
            </a:extLst>
          </p:cNvPr>
          <p:cNvSpPr>
            <a:spLocks noGrp="1"/>
          </p:cNvSpPr>
          <p:nvPr>
            <p:ph type="title"/>
          </p:nvPr>
        </p:nvSpPr>
        <p:spPr/>
        <p:txBody>
          <a:bodyPr/>
          <a:lstStyle/>
          <a:p>
            <a:r>
              <a:rPr lang="en-US" dirty="0"/>
              <a:t>Participation in IEEE 802 Meetings</a:t>
            </a:r>
          </a:p>
        </p:txBody>
      </p:sp>
      <p:sp>
        <p:nvSpPr>
          <p:cNvPr id="3" name="Content Placeholder 2">
            <a:extLst>
              <a:ext uri="{FF2B5EF4-FFF2-40B4-BE49-F238E27FC236}">
                <a16:creationId xmlns:a16="http://schemas.microsoft.com/office/drawing/2014/main" id="{66BF023F-1AEB-E350-C077-D11AF72D7CC9}"/>
              </a:ext>
            </a:extLst>
          </p:cNvPr>
          <p:cNvSpPr>
            <a:spLocks noGrp="1"/>
          </p:cNvSpPr>
          <p:nvPr>
            <p:ph idx="1"/>
          </p:nvPr>
        </p:nvSpPr>
        <p:spPr>
          <a:xfrm>
            <a:off x="914401" y="1751014"/>
            <a:ext cx="10361084" cy="4497385"/>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F7E194B6-A35E-1CE1-1D6E-06F19774E096}"/>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271709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B63E3-F16C-0F41-911D-25F533C4D6E8}"/>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D9552A3D-1FCF-3E4D-10E1-7B5B160B96C0}"/>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81F21FDC-2B89-B2DF-B834-E8E1F59D8D5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90925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625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a:xfrm>
            <a:off x="6195484" y="1905001"/>
            <a:ext cx="5080000" cy="4189414"/>
          </a:xfrm>
        </p:spPr>
        <p:txBody>
          <a:bodyPr>
            <a:noAutofit/>
          </a:bodyPr>
          <a:lstStyle/>
          <a:p>
            <a:r>
              <a:rPr lang="en-US" sz="1600" dirty="0"/>
              <a:t>The current version of the IEEE-SA Standards Board Bylaws is available at: </a:t>
            </a:r>
          </a:p>
          <a:p>
            <a:pPr lvl="1">
              <a:buNone/>
            </a:pPr>
            <a:r>
              <a:rPr lang="en-US" sz="1600" dirty="0">
                <a:hlinkClick r:id="rId8"/>
              </a:rPr>
              <a:t>http://standards.ieee.org/develop/policies/bylaws/index.html</a:t>
            </a:r>
            <a:r>
              <a:rPr lang="en-US" sz="1600" dirty="0"/>
              <a:t> (HTML version) </a:t>
            </a:r>
          </a:p>
          <a:p>
            <a:pPr lvl="1">
              <a:buNone/>
            </a:pPr>
            <a:r>
              <a:rPr lang="en-US" sz="1600" dirty="0">
                <a:hlinkClick r:id="rId9"/>
              </a:rPr>
              <a:t>http://standards.ieee.org/develop/policies/bylaws/sb_bylaws.pdf</a:t>
            </a:r>
            <a:r>
              <a:rPr lang="en-US" sz="1600" dirty="0"/>
              <a:t> (PDF version) </a:t>
            </a:r>
          </a:p>
          <a:p>
            <a:pPr>
              <a:buNone/>
            </a:pPr>
            <a:br>
              <a:rPr lang="en-US" sz="1600" dirty="0"/>
            </a:br>
            <a:endParaRPr lang="en-US" sz="1600" dirty="0"/>
          </a:p>
          <a:p>
            <a:r>
              <a:rPr lang="en-US" sz="1600" dirty="0"/>
              <a:t>The current version of the IEEE-SA Standards Board Operations Manual is available at: </a:t>
            </a:r>
          </a:p>
          <a:p>
            <a:pPr lvl="1">
              <a:buNone/>
            </a:pPr>
            <a:r>
              <a:rPr lang="en-US" sz="1600" dirty="0">
                <a:hlinkClick r:id="rId10"/>
              </a:rPr>
              <a:t>http://standards.ieee.org/develop/policies/opman/index.html</a:t>
            </a:r>
            <a:r>
              <a:rPr lang="en-US" sz="1600" dirty="0"/>
              <a:t> (HTML version) </a:t>
            </a:r>
          </a:p>
          <a:p>
            <a:pPr lvl="1">
              <a:buNone/>
            </a:pPr>
            <a:r>
              <a:rPr lang="en-US" sz="1600" dirty="0">
                <a:hlinkClick r:id="rId11"/>
              </a:rPr>
              <a:t>http://standards.ieee.org/develop/policies/opman/sb_om.pdf</a:t>
            </a:r>
            <a:r>
              <a:rPr lang="en-US" sz="1600" dirty="0"/>
              <a:t> (PDF version) </a:t>
            </a:r>
          </a:p>
          <a:p>
            <a:endParaRPr lang="en-US" sz="16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762637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81C26-9F70-9A0B-53F4-54E995E4235E}"/>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001797A3-D07F-981D-D519-41CE722C893B}"/>
              </a:ext>
            </a:extLst>
          </p:cNvPr>
          <p:cNvSpPr>
            <a:spLocks noGrp="1"/>
          </p:cNvSpPr>
          <p:nvPr>
            <p:ph idx="1"/>
          </p:nvPr>
        </p:nvSpPr>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8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endParaRPr lang="en-US" sz="3200" dirty="0"/>
          </a:p>
        </p:txBody>
      </p:sp>
      <p:sp>
        <p:nvSpPr>
          <p:cNvPr id="4" name="Slide Number Placeholder 3">
            <a:extLst>
              <a:ext uri="{FF2B5EF4-FFF2-40B4-BE49-F238E27FC236}">
                <a16:creationId xmlns:a16="http://schemas.microsoft.com/office/drawing/2014/main" id="{31438623-4356-DC01-773C-DF9246DDF9A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659409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6C99E-8990-33D3-9E44-CC08EBC527BC}"/>
              </a:ext>
            </a:extLst>
          </p:cNvPr>
          <p:cNvSpPr>
            <a:spLocks noGrp="1"/>
          </p:cNvSpPr>
          <p:nvPr>
            <p:ph type="title"/>
          </p:nvPr>
        </p:nvSpPr>
        <p:spPr/>
        <p:txBody>
          <a:bodyPr/>
          <a:lstStyle/>
          <a:p>
            <a:r>
              <a:rPr lang="en-US" dirty="0"/>
              <a:t>IEEE SA Copyright Policy </a:t>
            </a:r>
          </a:p>
        </p:txBody>
      </p:sp>
      <p:sp>
        <p:nvSpPr>
          <p:cNvPr id="3" name="Content Placeholder 2">
            <a:extLst>
              <a:ext uri="{FF2B5EF4-FFF2-40B4-BE49-F238E27FC236}">
                <a16:creationId xmlns:a16="http://schemas.microsoft.com/office/drawing/2014/main" id="{043072B5-A055-EDAE-7A94-E17BEB15BF8A}"/>
              </a:ext>
            </a:extLst>
          </p:cNvPr>
          <p:cNvSpPr>
            <a:spLocks noGrp="1"/>
          </p:cNvSpPr>
          <p:nvPr>
            <p:ph idx="1"/>
          </p:nvPr>
        </p:nvSpPr>
        <p:spPr/>
        <p:txBody>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endParaRPr lang="en-US" dirty="0"/>
          </a:p>
        </p:txBody>
      </p:sp>
      <p:sp>
        <p:nvSpPr>
          <p:cNvPr id="4" name="Slide Number Placeholder 3">
            <a:extLst>
              <a:ext uri="{FF2B5EF4-FFF2-40B4-BE49-F238E27FC236}">
                <a16:creationId xmlns:a16="http://schemas.microsoft.com/office/drawing/2014/main" id="{97054BFC-5433-B939-EF1B-A1B1E1773F4A}"/>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TextBox 4">
            <a:extLst>
              <a:ext uri="{FF2B5EF4-FFF2-40B4-BE49-F238E27FC236}">
                <a16:creationId xmlns:a16="http://schemas.microsoft.com/office/drawing/2014/main" id="{6325B905-C158-C284-8126-8D061D98E88D}"/>
              </a:ext>
            </a:extLst>
          </p:cNvPr>
          <p:cNvSpPr txBox="1"/>
          <p:nvPr/>
        </p:nvSpPr>
        <p:spPr>
          <a:xfrm>
            <a:off x="9525000" y="2743200"/>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202686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wrap="square" lIns="91440" tIns="45720" rIns="91440" bIns="45720" numCol="1" rtlCol="0" anchor="t" anchorCtr="0" compatLnSpc="1">
            <a:prstTxWarp prst="textNoShape">
              <a:avLst/>
            </a:prstTxWarp>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In-room Attendees</a:t>
            </a:r>
          </a:p>
          <a:p>
            <a:pPr marL="285750" lvl="1" indent="-285750"/>
            <a:r>
              <a:rPr lang="en-US" sz="2000" dirty="0"/>
              <a:t>In Webex choose connect without audio before you join</a:t>
            </a:r>
          </a:p>
          <a:p>
            <a:pPr marL="285750" lvl="1" indent="-285750"/>
            <a:r>
              <a:rPr lang="en-US" sz="2000" dirty="0"/>
              <a:t>Use the Webex queue to indicate you want to speak</a:t>
            </a:r>
          </a:p>
          <a:p>
            <a:pPr marL="285750" lvl="1" indent="-285750"/>
            <a:r>
              <a:rPr lang="en-US" sz="2000" dirty="0"/>
              <a:t>Wait to hold the microphone to make a comment</a:t>
            </a:r>
          </a:p>
          <a:p>
            <a:pPr marL="285750" lvl="1" indent="-285750"/>
            <a:r>
              <a:rPr lang="en-US" sz="2000" dirty="0"/>
              <a:t>Repeat any questions that are inadvertently asked away from the microphone</a:t>
            </a:r>
          </a:p>
          <a:p>
            <a:pPr marL="285750" lvl="1" indent="-285750"/>
            <a:endParaRPr lang="en-US" sz="2000" dirty="0"/>
          </a:p>
          <a:p>
            <a:pPr marL="0" lvl="1" indent="0">
              <a:buNone/>
            </a:pPr>
            <a:r>
              <a:rPr lang="en-US" dirty="0"/>
              <a:t>Remote Attendees</a:t>
            </a:r>
          </a:p>
          <a:p>
            <a:pPr marL="285750" lvl="1" indent="-285750"/>
            <a:r>
              <a:rPr lang="en-US" sz="2000" dirty="0"/>
              <a:t>Join Webex and set Webex audio as ‘music’</a:t>
            </a:r>
          </a:p>
          <a:p>
            <a:pPr marL="285750" lvl="1" indent="-285750"/>
            <a:r>
              <a:rPr lang="en-US" sz="2000" dirty="0"/>
              <a:t>Use the Webex queue to indicate you want to speak</a:t>
            </a:r>
          </a:p>
          <a:p>
            <a:pPr marL="285750" lvl="1" indent="-285750"/>
            <a:endParaRPr lang="en-US" sz="2000" dirty="0"/>
          </a:p>
          <a:p>
            <a:pPr marL="285750" lvl="1" indent="-285750"/>
            <a:endParaRPr lang="en-US" sz="2000" dirty="0"/>
          </a:p>
          <a:p>
            <a:pPr lvl="1"/>
            <a:endParaRPr lang="en-US" sz="2000" dirty="0"/>
          </a:p>
        </p:txBody>
      </p:sp>
    </p:spTree>
    <p:extLst>
      <p:ext uri="{BB962C8B-B14F-4D97-AF65-F5344CB8AC3E}">
        <p14:creationId xmlns:p14="http://schemas.microsoft.com/office/powerpoint/2010/main" val="5824728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3628EF-9B16-6B75-D64D-125B8B22692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2F54D31-9360-50AD-30AC-B34C57717190}"/>
              </a:ext>
            </a:extLst>
          </p:cNvPr>
          <p:cNvSpPr>
            <a:spLocks noGrp="1"/>
          </p:cNvSpPr>
          <p:nvPr>
            <p:ph type="title"/>
          </p:nvPr>
        </p:nvSpPr>
        <p:spPr>
          <a:xfrm>
            <a:off x="914401" y="685801"/>
            <a:ext cx="10361084" cy="653127"/>
          </a:xfrm>
        </p:spPr>
        <p:txBody>
          <a:bodyPr/>
          <a:lstStyle/>
          <a:p>
            <a:r>
              <a:rPr lang="en-GB" dirty="0">
                <a:solidFill>
                  <a:schemeClr val="tx1"/>
                </a:solidFill>
              </a:rPr>
              <a:t>TGbi Agenda – March 12, 2024 – AM2</a:t>
            </a:r>
          </a:p>
        </p:txBody>
      </p:sp>
      <p:sp>
        <p:nvSpPr>
          <p:cNvPr id="9218" name="Rectangle 2">
            <a:extLst>
              <a:ext uri="{FF2B5EF4-FFF2-40B4-BE49-F238E27FC236}">
                <a16:creationId xmlns:a16="http://schemas.microsoft.com/office/drawing/2014/main" id="{7FCCD787-CAD3-AD3C-ED1F-379CC8586083}"/>
              </a:ext>
            </a:extLst>
          </p:cNvPr>
          <p:cNvSpPr>
            <a:spLocks noGrp="1" noChangeArrowheads="1"/>
          </p:cNvSpPr>
          <p:nvPr>
            <p:ph idx="1"/>
          </p:nvPr>
        </p:nvSpPr>
        <p:spPr>
          <a:xfrm>
            <a:off x="914401" y="1338927"/>
            <a:ext cx="10361084" cy="4833271"/>
          </a:xfrm>
          <a:ln/>
        </p:spPr>
        <p:txBody>
          <a:bodyPr>
            <a:normAutofit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tx1"/>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tx1"/>
                </a:solidFill>
                <a:latin typeface="Times New Roman" panose="02020603050405020304" pitchFamily="18" charset="0"/>
                <a:cs typeface="Times New Roman" panose="02020603050405020304" pitchFamily="18" charset="0"/>
                <a:sym typeface="Arial"/>
              </a:rPr>
              <a:t>Agenda approval –  </a:t>
            </a:r>
            <a:r>
              <a:rPr lang="en-US" sz="1600" b="0" strike="sngStrike" spc="-1" dirty="0">
                <a:solidFill>
                  <a:schemeClr val="tx1"/>
                </a:solidFill>
                <a:latin typeface="Times New Roman" panose="02020603050405020304" pitchFamily="18" charset="0"/>
                <a:cs typeface="Times New Roman" panose="02020603050405020304" pitchFamily="18" charset="0"/>
                <a:sym typeface="Arial"/>
              </a:rPr>
              <a:t>approved by unanimous consent </a:t>
            </a:r>
            <a:r>
              <a:rPr lang="en-US" sz="1600" b="0" spc="-1" dirty="0">
                <a:solidFill>
                  <a:schemeClr val="tx1"/>
                </a:solidFill>
                <a:latin typeface="Times New Roman" panose="02020603050405020304" pitchFamily="18" charset="0"/>
                <a:cs typeface="Times New Roman" panose="02020603050405020304" pitchFamily="18" charset="0"/>
                <a:sym typeface="Arial"/>
              </a:rPr>
              <a:t>(xx participants on-line, xx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800" spc="-1" dirty="0">
              <a:solidFill>
                <a:schemeClr val="tx1"/>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solidFill>
                <a:latin typeface="Times New Roman" panose="02020603050405020304" pitchFamily="18" charset="0"/>
                <a:cs typeface="Times New Roman" panose="02020603050405020304" pitchFamily="18" charset="0"/>
                <a:sym typeface="Times New Roman"/>
              </a:rPr>
              <a:t>Schedule for the week:</a:t>
            </a:r>
            <a:r>
              <a:rPr lang="en-US" sz="1800" dirty="0">
                <a:solidFill>
                  <a:schemeClr val="tx1"/>
                </a:solidFill>
                <a:latin typeface="Times New Roman" panose="02020603050405020304" pitchFamily="18" charset="0"/>
                <a:cs typeface="Times New Roman" panose="02020603050405020304" pitchFamily="18" charset="0"/>
              </a:rPr>
              <a:t> </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tx1"/>
                </a:solidFill>
                <a:latin typeface="Times New Roman" panose="02020603050405020304" pitchFamily="18" charset="0"/>
                <a:cs typeface="Times New Roman" panose="02020603050405020304" pitchFamily="18" charset="0"/>
              </a:rPr>
              <a:t>Wednesday		AM2 – Antonio de la Oliva, 25/455r0, Po-Kai Huang, 25/435r0 </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tx1"/>
                </a:solidFill>
                <a:latin typeface="Times New Roman" panose="02020603050405020304" pitchFamily="18" charset="0"/>
                <a:cs typeface="Times New Roman" panose="02020603050405020304" pitchFamily="18" charset="0"/>
              </a:rPr>
              <a:t>Thursday		AM1 – Federico </a:t>
            </a:r>
            <a:r>
              <a:rPr lang="en-US" sz="1800" dirty="0" err="1">
                <a:solidFill>
                  <a:schemeClr val="tx1"/>
                </a:solidFill>
                <a:latin typeface="Times New Roman" panose="02020603050405020304" pitchFamily="18" charset="0"/>
                <a:cs typeface="Times New Roman" panose="02020603050405020304" pitchFamily="18" charset="0"/>
              </a:rPr>
              <a:t>Lovison</a:t>
            </a:r>
            <a:r>
              <a:rPr lang="en-US" sz="1800" dirty="0">
                <a:solidFill>
                  <a:schemeClr val="tx1"/>
                </a:solidFill>
                <a:latin typeface="Times New Roman" panose="02020603050405020304" pitchFamily="18" charset="0"/>
                <a:cs typeface="Times New Roman" panose="02020603050405020304" pitchFamily="18" charset="0"/>
              </a:rPr>
              <a:t>, 25/174r1, Review timeline</a:t>
            </a:r>
          </a:p>
          <a:p>
            <a:pPr marL="465138" lvl="2"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endParaRPr lang="en-US" sz="2000" dirty="0">
              <a:solidFill>
                <a:schemeClr val="tx1"/>
              </a:solidFill>
              <a:latin typeface="Times New Roman" panose="02020603050405020304" pitchFamily="18" charset="0"/>
              <a:cs typeface="Times New Roman" panose="02020603050405020304" pitchFamily="18" charset="0"/>
            </a:endParaRPr>
          </a:p>
          <a:p>
            <a:pPr marL="0" lvl="1" indent="0">
              <a:defRPr sz="1500" spc="-1">
                <a:latin typeface="Arial"/>
                <a:ea typeface="Arial"/>
                <a:cs typeface="Arial"/>
                <a:sym typeface="Arial"/>
              </a:defRPr>
            </a:pPr>
            <a:endParaRPr lang="en-US" sz="1800" b="1" spc="-1" dirty="0">
              <a:solidFill>
                <a:schemeClr val="tx1"/>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tx1"/>
                </a:solidFill>
                <a:latin typeface="Times New Roman"/>
                <a:cs typeface="Times New Roman"/>
                <a:sym typeface="Times New Roman"/>
              </a:rPr>
              <a:t>Discussion</a:t>
            </a:r>
            <a:endParaRPr lang="en-US" sz="1800" dirty="0">
              <a:solidFill>
                <a:schemeClr val="tx1"/>
              </a:solidFill>
              <a:latin typeface="Times New Roman" panose="02020603050405020304" pitchFamily="18" charset="0"/>
              <a:cs typeface="Times New Roman" panose="02020603050405020304" pitchFamily="18" charset="0"/>
            </a:endParaRPr>
          </a:p>
          <a:p>
            <a:pPr lvl="1">
              <a:buFont typeface="Arial"/>
              <a:buChar char="•"/>
            </a:pPr>
            <a:endParaRPr lang="en-US" sz="1800" spc="-1" dirty="0">
              <a:solidFill>
                <a:schemeClr val="tx1"/>
              </a:solidFill>
              <a:latin typeface="Times New Roman" panose="02020603050405020304" pitchFamily="18" charset="0"/>
              <a:cs typeface="Times New Roman" panose="02020603050405020304" pitchFamily="18" charset="0"/>
              <a:sym typeface="Arial"/>
            </a:endParaRPr>
          </a:p>
          <a:p>
            <a:pPr lvl="1">
              <a:buFont typeface="Arial"/>
              <a:buChar char="•"/>
            </a:pPr>
            <a:r>
              <a:rPr lang="en-US" sz="1800" dirty="0">
                <a:solidFill>
                  <a:schemeClr val="tx1"/>
                </a:solidFill>
                <a:latin typeface="Times New Roman" panose="02020603050405020304" pitchFamily="18" charset="0"/>
                <a:cs typeface="Times New Roman" panose="02020603050405020304" pitchFamily="18" charset="0"/>
              </a:rPr>
              <a:t>Po-Kai Huang, 25/295r4 continue presentation</a:t>
            </a:r>
          </a:p>
          <a:p>
            <a:pPr lvl="1">
              <a:buFont typeface="Arial"/>
              <a:buChar char="•"/>
            </a:pPr>
            <a:r>
              <a:rPr lang="en-US" sz="1800" dirty="0">
                <a:solidFill>
                  <a:schemeClr val="tx1"/>
                </a:solidFill>
                <a:latin typeface="Times New Roman" panose="02020603050405020304" pitchFamily="18" charset="0"/>
                <a:cs typeface="Times New Roman" panose="02020603050405020304" pitchFamily="18" charset="0"/>
              </a:rPr>
              <a:t>Antonio de </a:t>
            </a:r>
            <a:r>
              <a:rPr lang="en-US" sz="1800">
                <a:solidFill>
                  <a:schemeClr val="tx1"/>
                </a:solidFill>
                <a:latin typeface="Times New Roman" panose="02020603050405020304" pitchFamily="18" charset="0"/>
                <a:cs typeface="Times New Roman" panose="02020603050405020304" pitchFamily="18" charset="0"/>
              </a:rPr>
              <a:t>la Oliva, 25/455r0</a:t>
            </a:r>
            <a:endParaRPr lang="en-US" sz="1800" dirty="0">
              <a:solidFill>
                <a:schemeClr val="tx1"/>
              </a:solidFill>
              <a:latin typeface="Times New Roman" panose="02020603050405020304" pitchFamily="18" charset="0"/>
              <a:cs typeface="Times New Roman" panose="02020603050405020304" pitchFamily="18" charset="0"/>
            </a:endParaRPr>
          </a:p>
          <a:p>
            <a:pPr lvl="1">
              <a:buFont typeface="Arial"/>
              <a:buChar char="•"/>
            </a:pPr>
            <a:r>
              <a:rPr lang="en-US" sz="1800" spc="-1" dirty="0">
                <a:solidFill>
                  <a:schemeClr val="tx1"/>
                </a:solidFill>
                <a:latin typeface="Times New Roman" panose="02020603050405020304" pitchFamily="18" charset="0"/>
                <a:cs typeface="Times New Roman" panose="02020603050405020304" pitchFamily="18" charset="0"/>
                <a:sym typeface="Arial"/>
              </a:rPr>
              <a:t>Any other topics?</a:t>
            </a:r>
          </a:p>
          <a:p>
            <a:pPr lvl="0" hangingPunct="0">
              <a:defRPr sz="1500" spc="-1">
                <a:latin typeface="Arial"/>
                <a:ea typeface="Arial"/>
                <a:cs typeface="Arial"/>
                <a:sym typeface="Arial"/>
              </a:defRPr>
            </a:pPr>
            <a:endParaRPr lang="en-US" sz="1800" dirty="0">
              <a:solidFill>
                <a:schemeClr val="tx1"/>
              </a:solidFill>
            </a:endParaRPr>
          </a:p>
          <a:p>
            <a:pPr lvl="0" hangingPunct="0">
              <a:defRPr sz="1500" spc="-1">
                <a:latin typeface="Arial"/>
                <a:ea typeface="Arial"/>
                <a:cs typeface="Arial"/>
                <a:sym typeface="Arial"/>
              </a:defRPr>
            </a:pPr>
            <a:r>
              <a:rPr lang="en-US" sz="1800" dirty="0">
                <a:solidFill>
                  <a:schemeClr val="tx1"/>
                </a:solidFill>
              </a:rPr>
              <a:t>Recess</a:t>
            </a:r>
          </a:p>
        </p:txBody>
      </p:sp>
      <p:sp>
        <p:nvSpPr>
          <p:cNvPr id="6" name="Slide Number Placeholder 5">
            <a:extLst>
              <a:ext uri="{FF2B5EF4-FFF2-40B4-BE49-F238E27FC236}">
                <a16:creationId xmlns:a16="http://schemas.microsoft.com/office/drawing/2014/main" id="{7D01FC3F-50D8-3DE0-C62E-9668AEFA1297}"/>
              </a:ext>
            </a:extLst>
          </p:cNvPr>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a:extLst>
              <a:ext uri="{FF2B5EF4-FFF2-40B4-BE49-F238E27FC236}">
                <a16:creationId xmlns:a16="http://schemas.microsoft.com/office/drawing/2014/main" id="{6C62B15B-5DEC-37D6-AF3D-3911D743901B}"/>
              </a:ext>
            </a:extLst>
          </p:cNvPr>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a:extLst>
              <a:ext uri="{FF2B5EF4-FFF2-40B4-BE49-F238E27FC236}">
                <a16:creationId xmlns:a16="http://schemas.microsoft.com/office/drawing/2014/main" id="{B69A2404-F69D-6066-1C02-EC347C597287}"/>
              </a:ext>
            </a:extLst>
          </p:cNvPr>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3469714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B6ADC1-0A0F-C456-D2DF-20DEE415F30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D7D951B-1C75-CBF6-8109-4590344023B2}"/>
              </a:ext>
            </a:extLst>
          </p:cNvPr>
          <p:cNvSpPr>
            <a:spLocks noGrp="1"/>
          </p:cNvSpPr>
          <p:nvPr>
            <p:ph type="title"/>
          </p:nvPr>
        </p:nvSpPr>
        <p:spPr>
          <a:xfrm>
            <a:off x="914401" y="685801"/>
            <a:ext cx="10361084" cy="653127"/>
          </a:xfrm>
        </p:spPr>
        <p:txBody>
          <a:bodyPr/>
          <a:lstStyle/>
          <a:p>
            <a:r>
              <a:rPr lang="en-GB" dirty="0">
                <a:solidFill>
                  <a:schemeClr val="bg2"/>
                </a:solidFill>
              </a:rPr>
              <a:t>TGbi Agenda – March 11, 2024 – PM2</a:t>
            </a:r>
          </a:p>
        </p:txBody>
      </p:sp>
      <p:sp>
        <p:nvSpPr>
          <p:cNvPr id="9218" name="Rectangle 2">
            <a:extLst>
              <a:ext uri="{FF2B5EF4-FFF2-40B4-BE49-F238E27FC236}">
                <a16:creationId xmlns:a16="http://schemas.microsoft.com/office/drawing/2014/main" id="{599EE38F-58B2-6926-8766-731D4D361685}"/>
              </a:ext>
            </a:extLst>
          </p:cNvPr>
          <p:cNvSpPr>
            <a:spLocks noGrp="1" noChangeArrowheads="1"/>
          </p:cNvSpPr>
          <p:nvPr>
            <p:ph idx="1"/>
          </p:nvPr>
        </p:nvSpPr>
        <p:spPr>
          <a:xfrm>
            <a:off x="914401" y="1338927"/>
            <a:ext cx="10361084" cy="4833271"/>
          </a:xfrm>
          <a:ln/>
        </p:spPr>
        <p:txBody>
          <a:bodyPr>
            <a:normAutofit fontScale="92500"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bg2"/>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bg2"/>
                </a:solidFill>
                <a:latin typeface="Times New Roman" panose="02020603050405020304" pitchFamily="18" charset="0"/>
                <a:cs typeface="Times New Roman" panose="02020603050405020304" pitchFamily="18" charset="0"/>
                <a:sym typeface="Arial"/>
              </a:rPr>
              <a:t>Agenda approval –  approved by unanimous consent (25 participants on-line, 15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800" spc="-1" dirty="0">
              <a:solidFill>
                <a:schemeClr val="bg2"/>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2"/>
                </a:solidFill>
                <a:latin typeface="Times New Roman" panose="02020603050405020304" pitchFamily="18" charset="0"/>
                <a:cs typeface="Times New Roman" panose="02020603050405020304" pitchFamily="18" charset="0"/>
                <a:sym typeface="Times New Roman"/>
              </a:rPr>
              <a:t>Schedule for the week:</a:t>
            </a:r>
            <a:r>
              <a:rPr lang="en-US" sz="1800" dirty="0">
                <a:solidFill>
                  <a:schemeClr val="bg2"/>
                </a:solidFill>
                <a:latin typeface="Times New Roman" panose="02020603050405020304" pitchFamily="18" charset="0"/>
                <a:cs typeface="Times New Roman" panose="02020603050405020304" pitchFamily="18" charset="0"/>
              </a:rPr>
              <a:t> </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2"/>
                </a:solidFill>
                <a:latin typeface="Times New Roman" panose="02020603050405020304" pitchFamily="18" charset="0"/>
                <a:cs typeface="Times New Roman" panose="02020603050405020304" pitchFamily="18" charset="0"/>
              </a:rPr>
              <a:t>Tuesday			PM2 – Jerome Henry, 451, 452; Po-Kai Huang, 25/295r4</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2"/>
                </a:solidFill>
                <a:latin typeface="Times New Roman" panose="02020603050405020304" pitchFamily="18" charset="0"/>
                <a:cs typeface="Times New Roman" panose="02020603050405020304" pitchFamily="18" charset="0"/>
              </a:rPr>
              <a:t>Wednesday		AM2 – Antonio de la Oliva, 25/455r0, Po-Kai Huang, 25/435r0 </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2"/>
                </a:solidFill>
                <a:latin typeface="Times New Roman" panose="02020603050405020304" pitchFamily="18" charset="0"/>
                <a:cs typeface="Times New Roman" panose="02020603050405020304" pitchFamily="18" charset="0"/>
              </a:rPr>
              <a:t>Thursday		AM1 – Federico </a:t>
            </a:r>
            <a:r>
              <a:rPr lang="en-US" sz="1800" dirty="0" err="1">
                <a:solidFill>
                  <a:schemeClr val="bg2"/>
                </a:solidFill>
                <a:latin typeface="Times New Roman" panose="02020603050405020304" pitchFamily="18" charset="0"/>
                <a:cs typeface="Times New Roman" panose="02020603050405020304" pitchFamily="18" charset="0"/>
              </a:rPr>
              <a:t>Lovison</a:t>
            </a:r>
            <a:r>
              <a:rPr lang="en-US" sz="1800" dirty="0">
                <a:solidFill>
                  <a:schemeClr val="bg2"/>
                </a:solidFill>
                <a:latin typeface="Times New Roman" panose="02020603050405020304" pitchFamily="18" charset="0"/>
                <a:cs typeface="Times New Roman" panose="02020603050405020304" pitchFamily="18" charset="0"/>
              </a:rPr>
              <a:t>, 25/174r1, Review timeline</a:t>
            </a:r>
          </a:p>
          <a:p>
            <a:pPr marL="465138" lvl="2"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endParaRPr lang="en-US" sz="2000" dirty="0">
              <a:solidFill>
                <a:schemeClr val="bg2"/>
              </a:solidFill>
              <a:latin typeface="Times New Roman" panose="02020603050405020304" pitchFamily="18" charset="0"/>
              <a:cs typeface="Times New Roman" panose="02020603050405020304" pitchFamily="18" charset="0"/>
            </a:endParaRPr>
          </a:p>
          <a:p>
            <a:pPr marL="0" lvl="1" indent="0">
              <a:defRPr sz="1500" spc="-1">
                <a:latin typeface="Arial"/>
                <a:ea typeface="Arial"/>
                <a:cs typeface="Arial"/>
                <a:sym typeface="Arial"/>
              </a:defRPr>
            </a:pPr>
            <a:endParaRPr lang="en-US" sz="1800" b="1" spc="-1" dirty="0">
              <a:solidFill>
                <a:schemeClr val="bg2"/>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bg2"/>
                </a:solidFill>
                <a:latin typeface="Times New Roman"/>
                <a:cs typeface="Times New Roman"/>
                <a:sym typeface="Times New Roman"/>
              </a:rPr>
              <a:t>Discussion</a:t>
            </a:r>
            <a:endParaRPr lang="en-US" sz="1800" dirty="0">
              <a:solidFill>
                <a:schemeClr val="bg2"/>
              </a:solidFill>
              <a:latin typeface="Times New Roman" panose="02020603050405020304" pitchFamily="18" charset="0"/>
              <a:cs typeface="Times New Roman" panose="02020603050405020304" pitchFamily="18" charset="0"/>
            </a:endParaRPr>
          </a:p>
          <a:p>
            <a:pPr lvl="1">
              <a:buFont typeface="Arial"/>
              <a:buChar char="•"/>
            </a:pPr>
            <a:endParaRPr lang="en-US" sz="1800" spc="-1" dirty="0">
              <a:solidFill>
                <a:schemeClr val="bg2"/>
              </a:solidFill>
              <a:latin typeface="Times New Roman" panose="02020603050405020304" pitchFamily="18" charset="0"/>
              <a:cs typeface="Times New Roman" panose="02020603050405020304" pitchFamily="18" charset="0"/>
              <a:sym typeface="Arial"/>
            </a:endParaRPr>
          </a:p>
          <a:p>
            <a:pPr lvl="1">
              <a:buFont typeface="Arial"/>
              <a:buChar char="•"/>
            </a:pPr>
            <a:r>
              <a:rPr lang="en-US" sz="1800" dirty="0">
                <a:solidFill>
                  <a:schemeClr val="bg2"/>
                </a:solidFill>
                <a:latin typeface="Times New Roman" panose="02020603050405020304" pitchFamily="18" charset="0"/>
                <a:cs typeface="Times New Roman" panose="02020603050405020304" pitchFamily="18" charset="0"/>
              </a:rPr>
              <a:t>Jerome Henry, 25/452r1 presented, 25/451 partially presented</a:t>
            </a:r>
          </a:p>
          <a:p>
            <a:pPr lvl="1">
              <a:buFont typeface="Arial"/>
              <a:buChar char="•"/>
            </a:pPr>
            <a:r>
              <a:rPr lang="en-US" sz="1800" dirty="0">
                <a:solidFill>
                  <a:schemeClr val="bg2"/>
                </a:solidFill>
                <a:latin typeface="Times New Roman" panose="02020603050405020304" pitchFamily="18" charset="0"/>
                <a:cs typeface="Times New Roman" panose="02020603050405020304" pitchFamily="18" charset="0"/>
              </a:rPr>
              <a:t>Po-Kai Huang, 25/295r4 partially presented</a:t>
            </a:r>
          </a:p>
          <a:p>
            <a:pPr lvl="1">
              <a:buFont typeface="Arial"/>
              <a:buChar char="•"/>
            </a:pPr>
            <a:r>
              <a:rPr lang="en-US" sz="1800" spc="-1" dirty="0">
                <a:solidFill>
                  <a:schemeClr val="bg2"/>
                </a:solidFill>
                <a:latin typeface="Times New Roman" panose="02020603050405020304" pitchFamily="18" charset="0"/>
                <a:cs typeface="Times New Roman" panose="02020603050405020304" pitchFamily="18" charset="0"/>
                <a:sym typeface="Arial"/>
              </a:rPr>
              <a:t>Any other topics?</a:t>
            </a:r>
          </a:p>
          <a:p>
            <a:pPr lvl="0" hangingPunct="0">
              <a:defRPr sz="1500" spc="-1">
                <a:latin typeface="Arial"/>
                <a:ea typeface="Arial"/>
                <a:cs typeface="Arial"/>
                <a:sym typeface="Arial"/>
              </a:defRPr>
            </a:pPr>
            <a:endParaRPr lang="en-US" sz="1800" dirty="0">
              <a:solidFill>
                <a:schemeClr val="bg2"/>
              </a:solidFill>
            </a:endParaRPr>
          </a:p>
          <a:p>
            <a:pPr lvl="0" hangingPunct="0">
              <a:defRPr sz="1500" spc="-1">
                <a:latin typeface="Arial"/>
                <a:ea typeface="Arial"/>
                <a:cs typeface="Arial"/>
                <a:sym typeface="Arial"/>
              </a:defRPr>
            </a:pPr>
            <a:r>
              <a:rPr lang="en-US" sz="1800" dirty="0">
                <a:solidFill>
                  <a:schemeClr val="bg2"/>
                </a:solidFill>
              </a:rPr>
              <a:t>Recess</a:t>
            </a:r>
          </a:p>
        </p:txBody>
      </p:sp>
      <p:sp>
        <p:nvSpPr>
          <p:cNvPr id="6" name="Slide Number Placeholder 5">
            <a:extLst>
              <a:ext uri="{FF2B5EF4-FFF2-40B4-BE49-F238E27FC236}">
                <a16:creationId xmlns:a16="http://schemas.microsoft.com/office/drawing/2014/main" id="{A0B2205E-04F9-9903-E1C7-4C43C4418386}"/>
              </a:ext>
            </a:extLst>
          </p:cNvPr>
          <p:cNvSpPr>
            <a:spLocks noGrp="1"/>
          </p:cNvSpPr>
          <p:nvPr>
            <p:ph type="sldNum" idx="12"/>
          </p:nvPr>
        </p:nvSpPr>
        <p:spPr/>
        <p:txBody>
          <a:bodyPr/>
          <a:lstStyle/>
          <a:p>
            <a:r>
              <a:rPr lang="en-GB"/>
              <a:t>Slide </a:t>
            </a:r>
            <a:fld id="{8DC72EFA-1DF8-481C-8B66-C8A1D5DAFDEA}" type="slidenum">
              <a:rPr lang="en-GB"/>
              <a:pPr/>
              <a:t>17</a:t>
            </a:fld>
            <a:endParaRPr lang="en-GB"/>
          </a:p>
        </p:txBody>
      </p:sp>
      <p:sp>
        <p:nvSpPr>
          <p:cNvPr id="5" name="Footer Placeholder 4">
            <a:extLst>
              <a:ext uri="{FF2B5EF4-FFF2-40B4-BE49-F238E27FC236}">
                <a16:creationId xmlns:a16="http://schemas.microsoft.com/office/drawing/2014/main" id="{069F74FD-7E63-C1D3-CBA5-418BA6129B88}"/>
              </a:ext>
            </a:extLst>
          </p:cNvPr>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a:extLst>
              <a:ext uri="{FF2B5EF4-FFF2-40B4-BE49-F238E27FC236}">
                <a16:creationId xmlns:a16="http://schemas.microsoft.com/office/drawing/2014/main" id="{C40AA97F-7DCC-2E39-DA6D-6DF2C1875A76}"/>
              </a:ext>
            </a:extLst>
          </p:cNvPr>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42588369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4656FE-C205-9FE3-AF58-BA6A4F3EA70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7F92EE7-F470-5303-11AB-4E50EE176BF1}"/>
              </a:ext>
            </a:extLst>
          </p:cNvPr>
          <p:cNvSpPr>
            <a:spLocks noGrp="1"/>
          </p:cNvSpPr>
          <p:nvPr>
            <p:ph type="title"/>
          </p:nvPr>
        </p:nvSpPr>
        <p:spPr>
          <a:xfrm>
            <a:off x="914401" y="685801"/>
            <a:ext cx="10361084" cy="653127"/>
          </a:xfrm>
        </p:spPr>
        <p:txBody>
          <a:bodyPr/>
          <a:lstStyle/>
          <a:p>
            <a:r>
              <a:rPr lang="en-GB" dirty="0">
                <a:solidFill>
                  <a:schemeClr val="bg2"/>
                </a:solidFill>
              </a:rPr>
              <a:t>TGbi Agenda – March 10, 2024 </a:t>
            </a:r>
            <a:r>
              <a:rPr lang="en-GB">
                <a:solidFill>
                  <a:schemeClr val="bg2"/>
                </a:solidFill>
              </a:rPr>
              <a:t>– PM2</a:t>
            </a:r>
            <a:endParaRPr lang="en-GB" dirty="0">
              <a:solidFill>
                <a:schemeClr val="bg2"/>
              </a:solidFill>
            </a:endParaRPr>
          </a:p>
        </p:txBody>
      </p:sp>
      <p:sp>
        <p:nvSpPr>
          <p:cNvPr id="9218" name="Rectangle 2">
            <a:extLst>
              <a:ext uri="{FF2B5EF4-FFF2-40B4-BE49-F238E27FC236}">
                <a16:creationId xmlns:a16="http://schemas.microsoft.com/office/drawing/2014/main" id="{8C1263FC-7837-B253-03EC-E2618306429E}"/>
              </a:ext>
            </a:extLst>
          </p:cNvPr>
          <p:cNvSpPr>
            <a:spLocks noGrp="1" noChangeArrowheads="1"/>
          </p:cNvSpPr>
          <p:nvPr>
            <p:ph idx="1"/>
          </p:nvPr>
        </p:nvSpPr>
        <p:spPr>
          <a:xfrm>
            <a:off x="914401" y="1338927"/>
            <a:ext cx="10361084" cy="4833271"/>
          </a:xfrm>
          <a:ln/>
        </p:spPr>
        <p:txBody>
          <a:bodyPr>
            <a:normAutofit fontScale="85000" lnSpcReduction="2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bg2"/>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bg2"/>
                </a:solidFill>
                <a:latin typeface="Times New Roman" panose="02020603050405020304" pitchFamily="18" charset="0"/>
                <a:cs typeface="Times New Roman" panose="02020603050405020304" pitchFamily="18" charset="0"/>
                <a:sym typeface="Arial"/>
              </a:rPr>
              <a:t>Agenda approval –  approved by unanimous consent (27 participants on-line, 15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800" spc="-1" dirty="0">
              <a:solidFill>
                <a:schemeClr val="bg2"/>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2"/>
                </a:solidFill>
                <a:latin typeface="Times New Roman" panose="02020603050405020304" pitchFamily="18" charset="0"/>
                <a:cs typeface="Times New Roman" panose="02020603050405020304" pitchFamily="18" charset="0"/>
                <a:sym typeface="Times New Roman"/>
              </a:rPr>
              <a:t>Schedule for the week:</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2"/>
                </a:solidFill>
                <a:latin typeface="Times New Roman" panose="02020603050405020304" pitchFamily="18" charset="0"/>
                <a:cs typeface="Times New Roman" panose="02020603050405020304" pitchFamily="18" charset="0"/>
              </a:rPr>
              <a:t>Monday			PM2 – Domenico </a:t>
            </a:r>
            <a:r>
              <a:rPr lang="en-US" sz="1800" dirty="0" err="1">
                <a:solidFill>
                  <a:schemeClr val="bg2"/>
                </a:solidFill>
                <a:latin typeface="Times New Roman" panose="02020603050405020304" pitchFamily="18" charset="0"/>
                <a:cs typeface="Times New Roman" panose="02020603050405020304" pitchFamily="18" charset="0"/>
              </a:rPr>
              <a:t>Ficara</a:t>
            </a:r>
            <a:r>
              <a:rPr lang="en-US" sz="1800" dirty="0">
                <a:solidFill>
                  <a:schemeClr val="bg2"/>
                </a:solidFill>
                <a:latin typeface="Times New Roman" panose="02020603050405020304" pitchFamily="18" charset="0"/>
                <a:cs typeface="Times New Roman" panose="02020603050405020304" pitchFamily="18" charset="0"/>
              </a:rPr>
              <a:t>, 25/302r0; Jerome Henry, 25/449, 451, 452 </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2"/>
                </a:solidFill>
                <a:latin typeface="Times New Roman" panose="02020603050405020304" pitchFamily="18" charset="0"/>
                <a:cs typeface="Times New Roman" panose="02020603050405020304" pitchFamily="18" charset="0"/>
              </a:rPr>
              <a:t>Tuesday			PM2 – Po-Kai Huang, 25/295r0</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2"/>
                </a:solidFill>
                <a:latin typeface="Times New Roman" panose="02020603050405020304" pitchFamily="18" charset="0"/>
                <a:cs typeface="Times New Roman" panose="02020603050405020304" pitchFamily="18" charset="0"/>
              </a:rPr>
              <a:t>Wednesday		AM2 – Antonio de la Oliva, 25/455r0</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2"/>
                </a:solidFill>
                <a:latin typeface="Times New Roman" panose="02020603050405020304" pitchFamily="18" charset="0"/>
                <a:cs typeface="Times New Roman" panose="02020603050405020304" pitchFamily="18" charset="0"/>
              </a:rPr>
              <a:t>Thursday			AM1 – Review timeline</a:t>
            </a:r>
          </a:p>
          <a:p>
            <a:pPr marL="465138" lvl="2"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endParaRPr lang="en-US" sz="2000" dirty="0">
              <a:solidFill>
                <a:schemeClr val="bg2"/>
              </a:solidFill>
              <a:latin typeface="Times New Roman" panose="02020603050405020304" pitchFamily="18" charset="0"/>
              <a:cs typeface="Times New Roman" panose="02020603050405020304" pitchFamily="18" charset="0"/>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2"/>
                </a:solidFill>
                <a:latin typeface="Times New Roman" panose="02020603050405020304" pitchFamily="18" charset="0"/>
                <a:cs typeface="Times New Roman" panose="02020603050405020304" pitchFamily="18" charset="0"/>
                <a:sym typeface="Times New Roman"/>
              </a:rPr>
              <a:t>Motion to approve minutes from January Interim – Motion #59</a:t>
            </a:r>
          </a:p>
          <a:p>
            <a:pPr marL="0" lvl="1" indent="0">
              <a:defRPr sz="1500" spc="-1">
                <a:latin typeface="Arial"/>
                <a:ea typeface="Arial"/>
                <a:cs typeface="Arial"/>
                <a:sym typeface="Arial"/>
              </a:defRPr>
            </a:pPr>
            <a:endParaRPr lang="en-US" sz="1800" b="1" spc="-1" dirty="0">
              <a:solidFill>
                <a:schemeClr val="bg2"/>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bg2"/>
                </a:solidFill>
                <a:latin typeface="Times New Roman"/>
                <a:cs typeface="Times New Roman"/>
                <a:sym typeface="Times New Roman"/>
              </a:rPr>
              <a:t>Discussion</a:t>
            </a:r>
            <a:endParaRPr lang="en-US" sz="1800" dirty="0">
              <a:solidFill>
                <a:schemeClr val="bg2"/>
              </a:solidFill>
              <a:latin typeface="Times New Roman" panose="02020603050405020304" pitchFamily="18" charset="0"/>
              <a:cs typeface="Times New Roman" panose="02020603050405020304" pitchFamily="18" charset="0"/>
            </a:endParaRPr>
          </a:p>
          <a:p>
            <a:pPr lvl="1">
              <a:buFont typeface="Arial"/>
              <a:buChar char="•"/>
            </a:pPr>
            <a:endParaRPr lang="en-US" sz="1800" spc="-1" dirty="0">
              <a:solidFill>
                <a:schemeClr val="bg2"/>
              </a:solidFill>
              <a:latin typeface="Times New Roman" panose="02020603050405020304" pitchFamily="18" charset="0"/>
              <a:cs typeface="Times New Roman" panose="02020603050405020304" pitchFamily="18" charset="0"/>
              <a:sym typeface="Arial"/>
            </a:endParaRPr>
          </a:p>
          <a:p>
            <a:pPr lvl="1">
              <a:buFont typeface="Arial"/>
              <a:buChar char="•"/>
            </a:pPr>
            <a:r>
              <a:rPr lang="en-US" sz="1800" dirty="0">
                <a:solidFill>
                  <a:schemeClr val="bg2"/>
                </a:solidFill>
                <a:latin typeface="Times New Roman" panose="02020603050405020304" pitchFamily="18" charset="0"/>
                <a:cs typeface="Times New Roman" panose="02020603050405020304" pitchFamily="18" charset="0"/>
              </a:rPr>
              <a:t>Domenico </a:t>
            </a:r>
            <a:r>
              <a:rPr lang="en-US" sz="1800" dirty="0" err="1">
                <a:solidFill>
                  <a:schemeClr val="bg2"/>
                </a:solidFill>
                <a:latin typeface="Times New Roman" panose="02020603050405020304" pitchFamily="18" charset="0"/>
                <a:cs typeface="Times New Roman" panose="02020603050405020304" pitchFamily="18" charset="0"/>
              </a:rPr>
              <a:t>Ficara</a:t>
            </a:r>
            <a:r>
              <a:rPr lang="en-US" sz="1800" dirty="0">
                <a:solidFill>
                  <a:schemeClr val="bg2"/>
                </a:solidFill>
                <a:latin typeface="Times New Roman" panose="02020603050405020304" pitchFamily="18" charset="0"/>
                <a:cs typeface="Times New Roman" panose="02020603050405020304" pitchFamily="18" charset="0"/>
              </a:rPr>
              <a:t>, 25/302r0 – presented and straw poll</a:t>
            </a:r>
          </a:p>
          <a:p>
            <a:pPr lvl="1">
              <a:buFont typeface="Arial"/>
              <a:buChar char="•"/>
            </a:pPr>
            <a:r>
              <a:rPr lang="en-US" sz="1800" dirty="0">
                <a:solidFill>
                  <a:schemeClr val="bg2"/>
                </a:solidFill>
                <a:latin typeface="Times New Roman" panose="02020603050405020304" pitchFamily="18" charset="0"/>
                <a:cs typeface="Times New Roman" panose="02020603050405020304" pitchFamily="18" charset="0"/>
              </a:rPr>
              <a:t>Jerome Henry, 25/452 – began presentation, 25/449r0 - presented</a:t>
            </a:r>
          </a:p>
          <a:p>
            <a:pPr lvl="1">
              <a:buFont typeface="Arial"/>
              <a:buChar char="•"/>
            </a:pPr>
            <a:r>
              <a:rPr lang="en-US" sz="1800" spc="-1" dirty="0">
                <a:solidFill>
                  <a:schemeClr val="bg2"/>
                </a:solidFill>
                <a:latin typeface="Times New Roman" panose="02020603050405020304" pitchFamily="18" charset="0"/>
                <a:cs typeface="Times New Roman" panose="02020603050405020304" pitchFamily="18" charset="0"/>
                <a:sym typeface="Arial"/>
              </a:rPr>
              <a:t>Any other topics?</a:t>
            </a:r>
          </a:p>
          <a:p>
            <a:pPr lvl="0" hangingPunct="0">
              <a:defRPr sz="1500" spc="-1">
                <a:latin typeface="Arial"/>
                <a:ea typeface="Arial"/>
                <a:cs typeface="Arial"/>
                <a:sym typeface="Arial"/>
              </a:defRPr>
            </a:pPr>
            <a:endParaRPr lang="en-US" sz="1800" dirty="0">
              <a:solidFill>
                <a:schemeClr val="bg2"/>
              </a:solidFill>
            </a:endParaRPr>
          </a:p>
          <a:p>
            <a:pPr lvl="0" hangingPunct="0">
              <a:defRPr sz="1500" spc="-1">
                <a:latin typeface="Arial"/>
                <a:ea typeface="Arial"/>
                <a:cs typeface="Arial"/>
                <a:sym typeface="Arial"/>
              </a:defRPr>
            </a:pPr>
            <a:r>
              <a:rPr lang="en-US" sz="1800" dirty="0">
                <a:solidFill>
                  <a:schemeClr val="bg2"/>
                </a:solidFill>
              </a:rPr>
              <a:t>Recess</a:t>
            </a:r>
          </a:p>
        </p:txBody>
      </p:sp>
      <p:sp>
        <p:nvSpPr>
          <p:cNvPr id="6" name="Slide Number Placeholder 5">
            <a:extLst>
              <a:ext uri="{FF2B5EF4-FFF2-40B4-BE49-F238E27FC236}">
                <a16:creationId xmlns:a16="http://schemas.microsoft.com/office/drawing/2014/main" id="{DCD15EB9-B2B3-2279-645F-14C19508312A}"/>
              </a:ext>
            </a:extLst>
          </p:cNvPr>
          <p:cNvSpPr>
            <a:spLocks noGrp="1"/>
          </p:cNvSpPr>
          <p:nvPr>
            <p:ph type="sldNum" idx="12"/>
          </p:nvPr>
        </p:nvSpPr>
        <p:spPr/>
        <p:txBody>
          <a:bodyPr/>
          <a:lstStyle/>
          <a:p>
            <a:r>
              <a:rPr lang="en-GB"/>
              <a:t>Slide </a:t>
            </a:r>
            <a:fld id="{8DC72EFA-1DF8-481C-8B66-C8A1D5DAFDEA}" type="slidenum">
              <a:rPr lang="en-GB"/>
              <a:pPr/>
              <a:t>18</a:t>
            </a:fld>
            <a:endParaRPr lang="en-GB"/>
          </a:p>
        </p:txBody>
      </p:sp>
      <p:sp>
        <p:nvSpPr>
          <p:cNvPr id="5" name="Footer Placeholder 4">
            <a:extLst>
              <a:ext uri="{FF2B5EF4-FFF2-40B4-BE49-F238E27FC236}">
                <a16:creationId xmlns:a16="http://schemas.microsoft.com/office/drawing/2014/main" id="{D0C35FF2-E118-D5AF-602F-68E2E11E1657}"/>
              </a:ext>
            </a:extLst>
          </p:cNvPr>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a:extLst>
              <a:ext uri="{FF2B5EF4-FFF2-40B4-BE49-F238E27FC236}">
                <a16:creationId xmlns:a16="http://schemas.microsoft.com/office/drawing/2014/main" id="{C9EE0373-7D84-DF26-4693-C8951140CC06}"/>
              </a:ext>
            </a:extLst>
          </p:cNvPr>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42162858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2209800" y="1751762"/>
            <a:ext cx="7770814" cy="3870664"/>
          </a:xfrm>
        </p:spPr>
        <p:txBody>
          <a:bodyPr>
            <a:normAutofit fontScale="85000" lnSpcReduction="20000"/>
          </a:bodyPr>
          <a:lstStyle/>
          <a:p>
            <a:r>
              <a:rPr lang="en-US" dirty="0"/>
              <a:t>TG use case start:				March 2021</a:t>
            </a:r>
          </a:p>
          <a:p>
            <a:r>
              <a:rPr lang="en-US" dirty="0"/>
              <a:t>Use case completion:			February 2022</a:t>
            </a:r>
          </a:p>
          <a:p>
            <a:r>
              <a:rPr lang="en-US" dirty="0"/>
              <a:t>Features identified:				September 2022</a:t>
            </a:r>
          </a:p>
          <a:p>
            <a:r>
              <a:rPr lang="en-US" dirty="0"/>
              <a:t>Comment collection:			</a:t>
            </a:r>
            <a:r>
              <a:rPr lang="en-US" dirty="0">
                <a:solidFill>
                  <a:schemeClr val="tx1"/>
                </a:solidFill>
              </a:rPr>
              <a:t>	May 2024</a:t>
            </a:r>
          </a:p>
          <a:p>
            <a:r>
              <a:rPr lang="en-US" dirty="0">
                <a:solidFill>
                  <a:schemeClr val="tx1"/>
                </a:solidFill>
              </a:rPr>
              <a:t>LB initial:   						January 2025</a:t>
            </a:r>
          </a:p>
          <a:p>
            <a:r>
              <a:rPr lang="en-US" dirty="0">
                <a:solidFill>
                  <a:schemeClr val="tx1"/>
                </a:solidFill>
              </a:rPr>
              <a:t>LB re-circ:  						July 2025 </a:t>
            </a:r>
          </a:p>
          <a:p>
            <a:r>
              <a:rPr lang="en-US" dirty="0">
                <a:solidFill>
                  <a:schemeClr val="tx1"/>
                </a:solidFill>
              </a:rPr>
              <a:t>MDR: 							July 2025</a:t>
            </a:r>
          </a:p>
          <a:p>
            <a:r>
              <a:rPr lang="en-US" dirty="0">
                <a:solidFill>
                  <a:schemeClr val="tx1"/>
                </a:solidFill>
              </a:rPr>
              <a:t>Ballot Pool: 						September 2025</a:t>
            </a:r>
          </a:p>
          <a:p>
            <a:r>
              <a:rPr lang="en-US" dirty="0">
                <a:solidFill>
                  <a:schemeClr val="tx1"/>
                </a:solidFill>
              </a:rPr>
              <a:t>SA ballot: 						January 2026</a:t>
            </a:r>
          </a:p>
          <a:p>
            <a:r>
              <a:rPr lang="en-US" dirty="0">
                <a:solidFill>
                  <a:schemeClr val="tx1"/>
                </a:solidFill>
              </a:rPr>
              <a:t>SA re-circ: 						March 2026 </a:t>
            </a:r>
          </a:p>
          <a:p>
            <a:r>
              <a:rPr lang="en-US" dirty="0">
                <a:solidFill>
                  <a:schemeClr val="tx1"/>
                </a:solidFill>
              </a:rPr>
              <a:t>802.11/LMSC approval: 			May 2026</a:t>
            </a:r>
          </a:p>
          <a:p>
            <a:r>
              <a:rPr lang="en-US" dirty="0">
                <a:solidFill>
                  <a:schemeClr val="tx1"/>
                </a:solidFill>
              </a:rPr>
              <a:t>RevCom/SASB approval: 		July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for 2025 March Plenary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59</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sz="1800" b="0" dirty="0">
                <a:solidFill>
                  <a:schemeClr val="tx1"/>
                </a:solidFill>
                <a:sym typeface="Arial"/>
              </a:rPr>
              <a:t>Approve the prior session minutes: </a:t>
            </a:r>
            <a:endParaRPr lang="en-US" sz="1800" b="0" dirty="0">
              <a:solidFill>
                <a:srgbClr val="262626"/>
              </a:solidFill>
              <a:effectLst/>
              <a:latin typeface="Helvetica Neue" panose="02000503000000020004" pitchFamily="2" charset="0"/>
            </a:endParaRPr>
          </a:p>
          <a:p>
            <a:r>
              <a:rPr lang="en-US" sz="1800" b="0" dirty="0">
                <a:solidFill>
                  <a:schemeClr val="tx1"/>
                </a:solidFill>
              </a:rPr>
              <a:t>11-25/157r0 (January Interim minutes)</a:t>
            </a:r>
          </a:p>
          <a:p>
            <a:endParaRPr lang="en-US" sz="1800" b="0" dirty="0">
              <a:solidFill>
                <a:schemeClr val="tx1"/>
              </a:solidFill>
            </a:endParaRPr>
          </a:p>
          <a:p>
            <a:endParaRPr lang="en-US" sz="1800" b="0" dirty="0">
              <a:solidFill>
                <a:schemeClr val="tx1"/>
              </a:solidFill>
            </a:endParaRPr>
          </a:p>
          <a:p>
            <a:r>
              <a:rPr lang="en-US" sz="1800" b="0" dirty="0"/>
              <a:t>Mover:    Jerome Henry</a:t>
            </a:r>
          </a:p>
          <a:p>
            <a:r>
              <a:rPr lang="en-US" sz="1800" b="0" dirty="0"/>
              <a:t>Second:   Antonio de la Oliva</a:t>
            </a:r>
          </a:p>
          <a:p>
            <a:r>
              <a:rPr lang="en-US" sz="1800" b="0" dirty="0"/>
              <a:t>Approved by unanimous consent, 27 attendees on-line, 15 in the room</a:t>
            </a:r>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5926523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DACF7-3A53-05EF-8109-4532F9A80083}"/>
              </a:ext>
            </a:extLst>
          </p:cNvPr>
          <p:cNvSpPr>
            <a:spLocks noGrp="1"/>
          </p:cNvSpPr>
          <p:nvPr>
            <p:ph type="title"/>
          </p:nvPr>
        </p:nvSpPr>
        <p:spPr/>
        <p:txBody>
          <a:bodyPr/>
          <a:lstStyle/>
          <a:p>
            <a:r>
              <a:rPr lang="en-US" dirty="0"/>
              <a:t>Organizing Plan</a:t>
            </a:r>
          </a:p>
        </p:txBody>
      </p:sp>
      <p:sp>
        <p:nvSpPr>
          <p:cNvPr id="4" name="Slide Number Placeholder 3">
            <a:extLst>
              <a:ext uri="{FF2B5EF4-FFF2-40B4-BE49-F238E27FC236}">
                <a16:creationId xmlns:a16="http://schemas.microsoft.com/office/drawing/2014/main" id="{33FF0A6E-092B-27B0-97AA-B288E9E29598}"/>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graphicFrame>
        <p:nvGraphicFramePr>
          <p:cNvPr id="5" name="Content Placeholder 4">
            <a:extLst>
              <a:ext uri="{FF2B5EF4-FFF2-40B4-BE49-F238E27FC236}">
                <a16:creationId xmlns:a16="http://schemas.microsoft.com/office/drawing/2014/main" id="{EA86CD28-5652-B4C3-1526-786B09C64409}"/>
              </a:ext>
            </a:extLst>
          </p:cNvPr>
          <p:cNvGraphicFramePr>
            <a:graphicFrameLocks noGrp="1"/>
          </p:cNvGraphicFramePr>
          <p:nvPr>
            <p:ph idx="1"/>
            <p:extLst>
              <p:ext uri="{D42A27DB-BD31-4B8C-83A1-F6EECF244321}">
                <p14:modId xmlns:p14="http://schemas.microsoft.com/office/powerpoint/2010/main" val="2620798557"/>
              </p:ext>
            </p:extLst>
          </p:nvPr>
        </p:nvGraphicFramePr>
        <p:xfrm>
          <a:off x="914400" y="1981200"/>
          <a:ext cx="10361613" cy="41132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38549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440F2-F4F3-57D7-068F-EE7CC89F5F01}"/>
              </a:ext>
            </a:extLst>
          </p:cNvPr>
          <p:cNvSpPr>
            <a:spLocks noGrp="1"/>
          </p:cNvSpPr>
          <p:nvPr>
            <p:ph type="title"/>
          </p:nvPr>
        </p:nvSpPr>
        <p:spPr/>
        <p:txBody>
          <a:bodyPr/>
          <a:lstStyle/>
          <a:p>
            <a:r>
              <a:rPr lang="en-US" dirty="0"/>
              <a:t>Amendment title</a:t>
            </a:r>
          </a:p>
        </p:txBody>
      </p:sp>
      <p:sp>
        <p:nvSpPr>
          <p:cNvPr id="3" name="Content Placeholder 2">
            <a:extLst>
              <a:ext uri="{FF2B5EF4-FFF2-40B4-BE49-F238E27FC236}">
                <a16:creationId xmlns:a16="http://schemas.microsoft.com/office/drawing/2014/main" id="{C4C11C74-8F1B-E411-874B-C743893FD4DF}"/>
              </a:ext>
            </a:extLst>
          </p:cNvPr>
          <p:cNvSpPr>
            <a:spLocks noGrp="1"/>
          </p:cNvSpPr>
          <p:nvPr>
            <p:ph idx="1"/>
          </p:nvPr>
        </p:nvSpPr>
        <p:spPr/>
        <p:txBody>
          <a:bodyPr/>
          <a:lstStyle/>
          <a:p>
            <a:r>
              <a:rPr lang="en-US"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a:p>
            <a:endParaRPr lang="en-US" dirty="0"/>
          </a:p>
        </p:txBody>
      </p:sp>
      <p:sp>
        <p:nvSpPr>
          <p:cNvPr id="4" name="Slide Number Placeholder 3">
            <a:extLst>
              <a:ext uri="{FF2B5EF4-FFF2-40B4-BE49-F238E27FC236}">
                <a16:creationId xmlns:a16="http://schemas.microsoft.com/office/drawing/2014/main" id="{AF66ACC4-B14C-F452-BCF5-F594B188275A}"/>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1178900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1943" y="1524000"/>
            <a:ext cx="10361084" cy="1065213"/>
          </a:xfrm>
          <a:ln/>
        </p:spPr>
        <p:txBody>
          <a:bodyPr/>
          <a:lstStyle/>
          <a:p>
            <a:pPr algn="ctr">
              <a:defRPr sz="2700" b="1" spc="-1">
                <a:latin typeface="Times New Roman"/>
                <a:ea typeface="Times New Roman"/>
                <a:cs typeface="Times New Roman"/>
                <a:sym typeface="Times New Roman"/>
              </a:defRPr>
            </a:pPr>
            <a:r>
              <a:rPr lang="en-US" dirty="0"/>
              <a:t>IEEE 802.11  </a:t>
            </a:r>
            <a:br>
              <a:rPr lang="en-US" dirty="0"/>
            </a:br>
            <a:r>
              <a:rPr lang="en-US" dirty="0"/>
              <a:t>Enhanced Data Privacy Task Group</a:t>
            </a:r>
          </a:p>
        </p:txBody>
      </p:sp>
      <p:sp>
        <p:nvSpPr>
          <p:cNvPr id="5122" name="Rectangle 2"/>
          <p:cNvSpPr>
            <a:spLocks noGrp="1" noChangeArrowheads="1"/>
          </p:cNvSpPr>
          <p:nvPr>
            <p:ph idx="1"/>
          </p:nvPr>
        </p:nvSpPr>
        <p:spPr>
          <a:xfrm>
            <a:off x="914401" y="2895600"/>
            <a:ext cx="10361084" cy="3198814"/>
          </a:xfrm>
          <a:ln/>
        </p:spPr>
        <p:txBody>
          <a:bodyPr/>
          <a:lstStyle/>
          <a:p>
            <a:pPr algn="ctr">
              <a:spcBef>
                <a:spcPts val="400"/>
              </a:spcBef>
              <a:defRPr sz="2000" b="1" spc="-1">
                <a:latin typeface="Times New Roman"/>
                <a:ea typeface="Times New Roman"/>
                <a:cs typeface="Times New Roman"/>
                <a:sym typeface="Times New Roman"/>
              </a:defRPr>
            </a:pPr>
            <a:r>
              <a:rPr lang="en-US" dirty="0"/>
              <a:t>Chair: Carol Ansley</a:t>
            </a:r>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March IEEE 802 plenary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839415" y="1787046"/>
            <a:ext cx="10550369" cy="4649786"/>
          </a:xfrm>
        </p:spPr>
        <p:txBody>
          <a:bodyPr/>
          <a:lstStyle/>
          <a:p>
            <a:pPr>
              <a:buFont typeface="Arial" panose="020B0604020202020204" pitchFamily="34" charset="0"/>
              <a:buChar char="•"/>
            </a:pPr>
            <a:r>
              <a:rPr lang="en-US" altLang="en-US" b="0" dirty="0"/>
              <a:t>This meeting is part of the March IEEE 802 plenary 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a:t>
            </a:r>
          </a:p>
          <a:p>
            <a:pPr marL="400050" lvl="1" indent="0"/>
            <a:r>
              <a:rPr lang="en-GB" dirty="0">
                <a:hlinkClick r:id="rId3"/>
              </a:rPr>
              <a:t>https://cvent.me/q5le5L</a:t>
            </a:r>
            <a:endParaRPr lang="en-US" dirty="0"/>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Tree>
    <p:extLst>
      <p:ext uri="{BB962C8B-B14F-4D97-AF65-F5344CB8AC3E}">
        <p14:creationId xmlns:p14="http://schemas.microsoft.com/office/powerpoint/2010/main" val="25799116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6EBD6-6BC7-8AFA-A1BD-7FA59A9BFDFE}"/>
              </a:ext>
            </a:extLst>
          </p:cNvPr>
          <p:cNvSpPr>
            <a:spLocks noGrp="1"/>
          </p:cNvSpPr>
          <p:nvPr>
            <p:ph type="title"/>
          </p:nvPr>
        </p:nvSpPr>
        <p:spPr/>
        <p:txBody>
          <a:bodyPr/>
          <a:lstStyle/>
          <a:p>
            <a:r>
              <a:rPr lang="en-US" dirty="0"/>
              <a:t>Attendance, etc.</a:t>
            </a:r>
          </a:p>
        </p:txBody>
      </p:sp>
      <p:sp>
        <p:nvSpPr>
          <p:cNvPr id="3" name="Content Placeholder 2">
            <a:extLst>
              <a:ext uri="{FF2B5EF4-FFF2-40B4-BE49-F238E27FC236}">
                <a16:creationId xmlns:a16="http://schemas.microsoft.com/office/drawing/2014/main" id="{8F6F0028-72F9-766A-1926-5AF778E5EAB9}"/>
              </a:ext>
            </a:extLst>
          </p:cNvPr>
          <p:cNvSpPr>
            <a:spLocks noGrp="1"/>
          </p:cNvSpPr>
          <p:nvPr>
            <p:ph idx="1"/>
          </p:nvPr>
        </p:nvSpPr>
        <p:spPr/>
        <p:txBody>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lang="en-US"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 recordings</a:t>
            </a:r>
          </a:p>
          <a:p>
            <a:endParaRPr lang="en-US" dirty="0"/>
          </a:p>
        </p:txBody>
      </p:sp>
      <p:sp>
        <p:nvSpPr>
          <p:cNvPr id="4" name="Slide Number Placeholder 3">
            <a:extLst>
              <a:ext uri="{FF2B5EF4-FFF2-40B4-BE49-F238E27FC236}">
                <a16:creationId xmlns:a16="http://schemas.microsoft.com/office/drawing/2014/main" id="{0741C079-578C-6C49-2972-6CD0C65178E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67846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946A4-C6A2-983C-A92C-C712B151C9A6}"/>
              </a:ext>
            </a:extLst>
          </p:cNvPr>
          <p:cNvSpPr>
            <a:spLocks noGrp="1"/>
          </p:cNvSpPr>
          <p:nvPr>
            <p:ph type="title"/>
          </p:nvPr>
        </p:nvSpPr>
        <p:spPr/>
        <p:txBody>
          <a:bodyPr/>
          <a:lstStyle/>
          <a:p>
            <a:r>
              <a:rPr lang="en-US" sz="3600" dirty="0"/>
              <a:t>Essential Patent Claims</a:t>
            </a:r>
          </a:p>
        </p:txBody>
      </p:sp>
      <p:sp>
        <p:nvSpPr>
          <p:cNvPr id="3" name="Content Placeholder 2">
            <a:extLst>
              <a:ext uri="{FF2B5EF4-FFF2-40B4-BE49-F238E27FC236}">
                <a16:creationId xmlns:a16="http://schemas.microsoft.com/office/drawing/2014/main" id="{1B51169A-CA24-92E7-6F94-5EA60F95650D}"/>
              </a:ext>
            </a:extLst>
          </p:cNvPr>
          <p:cNvSpPr>
            <a:spLocks noGrp="1"/>
          </p:cNvSpPr>
          <p:nvPr>
            <p:ph idx="1"/>
          </p:nvPr>
        </p:nvSpPr>
        <p:spPr/>
        <p:txBody>
          <a:bodyPr/>
          <a:lstStyle/>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shall</a:t>
            </a:r>
            <a:r>
              <a:rPr lang="en-US" altLang="en-US" sz="2400"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457200" lvl="1" indent="0" eaLnBrk="1" hangingPunct="1">
              <a:buClr>
                <a:srgbClr val="4AC9E3"/>
              </a:buClr>
              <a:buSzPct val="150000"/>
              <a:defRPr/>
            </a:pPr>
            <a:endParaRPr lang="en-US" altLang="en-US" sz="2400" b="1" dirty="0">
              <a:latin typeface="Calibri" panose="020F0502020204030204" pitchFamily="34" charset="0"/>
              <a:cs typeface="Calibri" panose="020F0502020204030204" pitchFamily="34" charset="0"/>
            </a:endParaRPr>
          </a:p>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should </a:t>
            </a:r>
            <a:r>
              <a:rPr lang="en-US" altLang="en-US" sz="2400"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marL="457200" lvl="1" indent="0" eaLnBrk="1" hangingPunct="1">
              <a:buSzPct val="150000"/>
              <a:defRPr/>
            </a:pPr>
            <a:endParaRPr lang="en-US" altLang="en-US" sz="2800" b="1" dirty="0">
              <a:latin typeface="Calibri" panose="020F0502020204030204" pitchFamily="34" charset="0"/>
              <a:cs typeface="Calibri" panose="020F0502020204030204" pitchFamily="34" charset="0"/>
            </a:endParaRPr>
          </a:p>
          <a:p>
            <a:pPr marL="457200" lvl="1" indent="0" algn="ctr" hangingPunct="1">
              <a:defRPr/>
            </a:pPr>
            <a:r>
              <a:rPr lang="en-US" altLang="en-US" sz="3600" b="1" dirty="0">
                <a:latin typeface="Calibri" panose="020F0502020204030204" pitchFamily="34" charset="0"/>
                <a:cs typeface="Calibri" panose="020F0502020204030204" pitchFamily="34" charset="0"/>
              </a:rPr>
              <a:t>Early identification of holders of potential Essential Patent Claims is encouraged</a:t>
            </a:r>
          </a:p>
          <a:p>
            <a:pPr marL="0" indent="0"/>
            <a:endParaRPr lang="en-US" dirty="0"/>
          </a:p>
        </p:txBody>
      </p:sp>
      <p:sp>
        <p:nvSpPr>
          <p:cNvPr id="4" name="Slide Number Placeholder 3">
            <a:extLst>
              <a:ext uri="{FF2B5EF4-FFF2-40B4-BE49-F238E27FC236}">
                <a16:creationId xmlns:a16="http://schemas.microsoft.com/office/drawing/2014/main" id="{EC3AC30C-08EB-3168-3A81-FC0BA1D3306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730441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74924-9F4E-B190-4642-DE81F5E48529}"/>
              </a:ext>
            </a:extLst>
          </p:cNvPr>
          <p:cNvSpPr>
            <a:spLocks noGrp="1"/>
          </p:cNvSpPr>
          <p:nvPr>
            <p:ph type="title"/>
          </p:nvPr>
        </p:nvSpPr>
        <p:spPr/>
        <p:txBody>
          <a:bodyPr/>
          <a:lstStyle/>
          <a:p>
            <a:r>
              <a:rPr lang="en-US" dirty="0"/>
              <a:t>Inform IEEE of Essential Patent Claims</a:t>
            </a:r>
          </a:p>
        </p:txBody>
      </p:sp>
      <p:sp>
        <p:nvSpPr>
          <p:cNvPr id="3" name="Content Placeholder 2">
            <a:extLst>
              <a:ext uri="{FF2B5EF4-FFF2-40B4-BE49-F238E27FC236}">
                <a16:creationId xmlns:a16="http://schemas.microsoft.com/office/drawing/2014/main" id="{E192BC4F-B453-F637-529A-293154F5A5FC}"/>
              </a:ext>
            </a:extLst>
          </p:cNvPr>
          <p:cNvSpPr>
            <a:spLocks noGrp="1"/>
          </p:cNvSpPr>
          <p:nvPr>
            <p:ph idx="1"/>
          </p:nvPr>
        </p:nvSpPr>
        <p:spPr/>
        <p:txBody>
          <a:bodyPr/>
          <a:lstStyle/>
          <a:p>
            <a:pPr marL="0" indent="0" hangingPunct="1">
              <a:buClr>
                <a:srgbClr val="4AC9E3"/>
              </a:buClr>
              <a:buSzPct val="150000"/>
              <a:defRPr/>
            </a:pPr>
            <a:r>
              <a:rPr lang="en-US" altLang="en-US" sz="2000" b="1" dirty="0">
                <a:latin typeface="Calibri" pitchFamily="34" charset="0"/>
                <a:cs typeface="Calibri" pitchFamily="34" charset="0"/>
              </a:rPr>
              <a:t>Cause an LOA to be submitted to the IEEE SA (patcom@ieee.org);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Provide the chair of this group with the identity of the holder(s) of any and all such claims as soon as possible;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Speak up now and respond to this Call for Potentially Essential Patents</a:t>
            </a:r>
          </a:p>
          <a:p>
            <a:pPr eaLnBrk="1" hangingPunct="1">
              <a:buClr>
                <a:srgbClr val="C00000"/>
              </a:buClr>
              <a:buSzPct val="150000"/>
              <a:buFont typeface="Arial" panose="020B0604020202020204" pitchFamily="34" charset="0"/>
              <a:buChar char="•"/>
              <a:defRPr/>
            </a:pPr>
            <a:endParaRPr lang="en-US" altLang="en-US" sz="2000" b="1" dirty="0">
              <a:latin typeface="Calibri" pitchFamily="34" charset="0"/>
              <a:cs typeface="Calibri" pitchFamily="34" charset="0"/>
            </a:endParaRPr>
          </a:p>
          <a:p>
            <a:pPr marL="0" indent="0" eaLnBrk="1" hangingPunct="1">
              <a:buClr>
                <a:srgbClr val="C00000"/>
              </a:buClr>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sz="2000" dirty="0"/>
          </a:p>
        </p:txBody>
      </p:sp>
      <p:sp>
        <p:nvSpPr>
          <p:cNvPr id="4" name="Slide Number Placeholder 3">
            <a:extLst>
              <a:ext uri="{FF2B5EF4-FFF2-40B4-BE49-F238E27FC236}">
                <a16:creationId xmlns:a16="http://schemas.microsoft.com/office/drawing/2014/main" id="{9B03A2C2-4BDE-DD27-9431-83E5685167A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4256938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9759A-D8C5-F47B-CC70-4277A357FAE7}"/>
              </a:ext>
            </a:extLst>
          </p:cNvPr>
          <p:cNvSpPr>
            <a:spLocks noGrp="1"/>
          </p:cNvSpPr>
          <p:nvPr>
            <p:ph type="title"/>
          </p:nvPr>
        </p:nvSpPr>
        <p:spPr/>
        <p:txBody>
          <a:bodyPr/>
          <a:lstStyle/>
          <a:p>
            <a:r>
              <a:rPr lang="en-US" dirty="0"/>
              <a:t>Additional patent-related information</a:t>
            </a:r>
          </a:p>
        </p:txBody>
      </p:sp>
      <p:sp>
        <p:nvSpPr>
          <p:cNvPr id="3" name="Content Placeholder 2">
            <a:extLst>
              <a:ext uri="{FF2B5EF4-FFF2-40B4-BE49-F238E27FC236}">
                <a16:creationId xmlns:a16="http://schemas.microsoft.com/office/drawing/2014/main" id="{0BCDE9FB-2C50-4FF1-7260-9EAB381C640C}"/>
              </a:ext>
            </a:extLst>
          </p:cNvPr>
          <p:cNvSpPr>
            <a:spLocks noGrp="1"/>
          </p:cNvSpPr>
          <p:nvPr>
            <p:ph idx="1"/>
          </p:nvPr>
        </p:nvSpPr>
        <p:spPr/>
        <p:txBody>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endParaRPr lang="en-US" dirty="0"/>
          </a:p>
        </p:txBody>
      </p:sp>
      <p:sp>
        <p:nvSpPr>
          <p:cNvPr id="4" name="Slide Number Placeholder 3">
            <a:extLst>
              <a:ext uri="{FF2B5EF4-FFF2-40B4-BE49-F238E27FC236}">
                <a16:creationId xmlns:a16="http://schemas.microsoft.com/office/drawing/2014/main" id="{EA8CBFD6-83CB-8668-01AE-3DA14CF936A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881313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0672F-BDB6-C733-F966-1509036306E3}"/>
              </a:ext>
            </a:extLst>
          </p:cNvPr>
          <p:cNvSpPr>
            <a:spLocks noGrp="1"/>
          </p:cNvSpPr>
          <p:nvPr>
            <p:ph type="title"/>
          </p:nvPr>
        </p:nvSpPr>
        <p:spPr/>
        <p:txBody>
          <a:bodyPr/>
          <a:lstStyle/>
          <a:p>
            <a:r>
              <a:rPr lang="en-US" altLang="en-US" dirty="0"/>
              <a:t>Other Guidelines for IEEE Working Group Meetings</a:t>
            </a:r>
            <a:endParaRPr lang="en-US" dirty="0"/>
          </a:p>
        </p:txBody>
      </p:sp>
      <p:sp>
        <p:nvSpPr>
          <p:cNvPr id="3" name="Content Placeholder 2">
            <a:extLst>
              <a:ext uri="{FF2B5EF4-FFF2-40B4-BE49-F238E27FC236}">
                <a16:creationId xmlns:a16="http://schemas.microsoft.com/office/drawing/2014/main" id="{8F18A120-B0AE-5214-8E92-FC26A8917AF8}"/>
              </a:ext>
            </a:extLst>
          </p:cNvPr>
          <p:cNvSpPr>
            <a:spLocks noGrp="1"/>
          </p:cNvSpPr>
          <p:nvPr>
            <p:ph idx="1"/>
          </p:nvPr>
        </p:nvSpPr>
        <p:spPr>
          <a:xfrm>
            <a:off x="914401" y="1905001"/>
            <a:ext cx="10361084" cy="4189414"/>
          </a:xfrm>
        </p:spPr>
        <p:txBody>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C611DB45-F510-8724-F16A-CBFF0AA7458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8406328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10536</TotalTime>
  <Words>2340</Words>
  <Application>Microsoft Macintosh PowerPoint</Application>
  <PresentationFormat>Widescreen</PresentationFormat>
  <Paragraphs>254</Paragraphs>
  <Slides>22</Slides>
  <Notes>7</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30" baseType="lpstr">
      <vt:lpstr>Arial</vt:lpstr>
      <vt:lpstr>Calibri</vt:lpstr>
      <vt:lpstr>Helvetica Neue</vt:lpstr>
      <vt:lpstr>Monotype Sorts</vt:lpstr>
      <vt:lpstr>Symbol</vt:lpstr>
      <vt:lpstr>Times New Roman</vt:lpstr>
      <vt:lpstr>Office Theme</vt:lpstr>
      <vt:lpstr>Document</vt:lpstr>
      <vt:lpstr>March Plenary Session Agenda</vt:lpstr>
      <vt:lpstr>Abstract</vt:lpstr>
      <vt:lpstr>IEEE 802.11   Enhanced Data Privacy Task Group</vt:lpstr>
      <vt:lpstr>Registration for the March IEEE 802 plenary session</vt:lpstr>
      <vt:lpstr>Attendance, etc.</vt:lpstr>
      <vt:lpstr>Essential Patent Claims</vt:lpstr>
      <vt:lpstr>Inform IEEE of Essential Patent Claims</vt:lpstr>
      <vt:lpstr>Additional patent-related information</vt:lpstr>
      <vt:lpstr>Other Guidelines for IEEE Working Group Meetings</vt:lpstr>
      <vt:lpstr>Participation in IEEE 802 Meetings</vt:lpstr>
      <vt:lpstr>IEEE-SA standards activities shall allow the fair &amp; equitable consideration of all viewpoints</vt:lpstr>
      <vt:lpstr>IEEE SA Policy and Rules Documents</vt:lpstr>
      <vt:lpstr>IEEE SA Copyright Policy</vt:lpstr>
      <vt:lpstr>IEEE SA Copyright Policy </vt:lpstr>
      <vt:lpstr>Successful Hybrid Meeting Protocols</vt:lpstr>
      <vt:lpstr>TGbi Agenda – March 12, 2024 – AM2</vt:lpstr>
      <vt:lpstr>TGbi Agenda – March 11, 2024 – PM2</vt:lpstr>
      <vt:lpstr>TGbi Agenda – March 10, 2024 – PM2</vt:lpstr>
      <vt:lpstr>Timeline</vt:lpstr>
      <vt:lpstr>Motion # 59</vt:lpstr>
      <vt:lpstr>Organizing Plan</vt:lpstr>
      <vt:lpstr>Amendment title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Ansley, Carol (CCI-Atlanta)</dc:creator>
  <cp:keywords/>
  <cp:lastModifiedBy>Carol Ansley</cp:lastModifiedBy>
  <cp:revision>110</cp:revision>
  <cp:lastPrinted>1601-01-01T00:00:00Z</cp:lastPrinted>
  <dcterms:created xsi:type="dcterms:W3CDTF">2023-11-10T19:40:49Z</dcterms:created>
  <dcterms:modified xsi:type="dcterms:W3CDTF">2025-03-12T00:13:01Z</dcterms:modified>
  <cp:category>Name, Affiliation</cp:category>
</cp:coreProperties>
</file>