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850" r:id="rId2"/>
    <p:sldId id="851" r:id="rId3"/>
    <p:sldId id="2367" r:id="rId4"/>
    <p:sldId id="423" r:id="rId5"/>
    <p:sldId id="2369" r:id="rId6"/>
    <p:sldId id="2382" r:id="rId7"/>
    <p:sldId id="2383" r:id="rId8"/>
    <p:sldId id="2380" r:id="rId9"/>
    <p:sldId id="863" r:id="rId10"/>
    <p:sldId id="848" r:id="rId11"/>
    <p:sldId id="260" r:id="rId12"/>
    <p:sldId id="261" r:id="rId13"/>
    <p:sldId id="262" r:id="rId14"/>
    <p:sldId id="263" r:id="rId15"/>
    <p:sldId id="283" r:id="rId16"/>
    <p:sldId id="284" r:id="rId17"/>
    <p:sldId id="287" r:id="rId18"/>
    <p:sldId id="288" r:id="rId19"/>
    <p:sldId id="289" r:id="rId20"/>
    <p:sldId id="266" r:id="rId21"/>
    <p:sldId id="267" r:id="rId2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Meeting Material" id="{F44E1842-5D5B-4EA7-906B-C061226394F5}">
          <p14:sldIdLst>
            <p14:sldId id="2369"/>
            <p14:sldId id="2382"/>
            <p14:sldId id="2383"/>
            <p14:sldId id="2380"/>
            <p14:sldId id="863"/>
            <p14:sldId id="848"/>
          </p14:sldIdLst>
        </p14:section>
        <p14:section name="Patent - Copywrite - Participation" id="{1C77BFCC-A88E-8E40-8508-5949A33633CC}">
          <p14:sldIdLst>
            <p14:sldId id="260"/>
            <p14:sldId id="261"/>
            <p14:sldId id="262"/>
            <p14:sldId id="263"/>
            <p14:sldId id="283"/>
            <p14:sldId id="284"/>
            <p14:sldId id="287"/>
            <p14:sldId id="288"/>
            <p14:sldId id="289"/>
            <p14:sldId id="266"/>
            <p14:sldId id="267"/>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7BC564A-4DF9-E24C-9043-94546810E714}" v="4" dt="2025-03-12T21:56:24.00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439" autoAdjust="0"/>
    <p:restoredTop sz="96017" autoAdjust="0"/>
  </p:normalViewPr>
  <p:slideViewPr>
    <p:cSldViewPr>
      <p:cViewPr varScale="1">
        <p:scale>
          <a:sx n="117" d="100"/>
          <a:sy n="117" d="100"/>
        </p:scale>
        <p:origin x="880" y="17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F7BC564A-4DF9-E24C-9043-94546810E714}"/>
    <pc:docChg chg="custSel modSld">
      <pc:chgData name="Mike Montemurro" userId="40c20c913ca7511e" providerId="LiveId" clId="{F7BC564A-4DF9-E24C-9043-94546810E714}" dt="2025-03-13T12:30:03.656" v="103" actId="20577"/>
      <pc:docMkLst>
        <pc:docMk/>
      </pc:docMkLst>
      <pc:sldChg chg="modSp mod">
        <pc:chgData name="Mike Montemurro" userId="40c20c913ca7511e" providerId="LiveId" clId="{F7BC564A-4DF9-E24C-9043-94546810E714}" dt="2025-03-12T21:55:58.785" v="101" actId="20577"/>
        <pc:sldMkLst>
          <pc:docMk/>
          <pc:sldMk cId="3056178945" sldId="848"/>
        </pc:sldMkLst>
        <pc:spChg chg="mod">
          <ac:chgData name="Mike Montemurro" userId="40c20c913ca7511e" providerId="LiveId" clId="{F7BC564A-4DF9-E24C-9043-94546810E714}" dt="2025-03-12T21:55:58.785" v="101" actId="20577"/>
          <ac:spMkLst>
            <pc:docMk/>
            <pc:sldMk cId="3056178945" sldId="848"/>
            <ac:spMk id="5" creationId="{312E63CB-7AA4-47E9-A213-073D8CADFEE1}"/>
          </ac:spMkLst>
        </pc:spChg>
      </pc:sldChg>
      <pc:sldChg chg="modSp mod">
        <pc:chgData name="Mike Montemurro" userId="40c20c913ca7511e" providerId="LiveId" clId="{F7BC564A-4DF9-E24C-9043-94546810E714}" dt="2025-03-12T20:00:28.058" v="1" actId="20577"/>
        <pc:sldMkLst>
          <pc:docMk/>
          <pc:sldMk cId="2822743645" sldId="850"/>
        </pc:sldMkLst>
        <pc:spChg chg="mod">
          <ac:chgData name="Mike Montemurro" userId="40c20c913ca7511e" providerId="LiveId" clId="{F7BC564A-4DF9-E24C-9043-94546810E714}" dt="2025-03-12T20:00:28.058" v="1" actId="20577"/>
          <ac:spMkLst>
            <pc:docMk/>
            <pc:sldMk cId="2822743645" sldId="850"/>
            <ac:spMk id="5" creationId="{5C289E12-1085-4168-A398-0F7249308ABA}"/>
          </ac:spMkLst>
        </pc:spChg>
      </pc:sldChg>
      <pc:sldChg chg="modSp mod">
        <pc:chgData name="Mike Montemurro" userId="40c20c913ca7511e" providerId="LiveId" clId="{F7BC564A-4DF9-E24C-9043-94546810E714}" dt="2025-03-13T12:30:03.656" v="103" actId="20577"/>
        <pc:sldMkLst>
          <pc:docMk/>
          <pc:sldMk cId="1259069387" sldId="2382"/>
        </pc:sldMkLst>
        <pc:spChg chg="mod">
          <ac:chgData name="Mike Montemurro" userId="40c20c913ca7511e" providerId="LiveId" clId="{F7BC564A-4DF9-E24C-9043-94546810E714}" dt="2025-03-13T12:30:03.656" v="103" actId="20577"/>
          <ac:spMkLst>
            <pc:docMk/>
            <pc:sldMk cId="1259069387" sldId="2382"/>
            <ac:spMk id="10" creationId="{EF329028-D067-B96A-E55F-1AD10CC7B6D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B713DF-00CB-9449-2E40-7F983479FC3B}"/>
            </a:ext>
          </a:extLst>
        </p:cNvPr>
        <p:cNvGrpSpPr/>
        <p:nvPr/>
      </p:nvGrpSpPr>
      <p:grpSpPr>
        <a:xfrm>
          <a:off x="0" y="0"/>
          <a:ext cx="0" cy="0"/>
          <a:chOff x="0" y="0"/>
          <a:chExt cx="0" cy="0"/>
        </a:xfrm>
      </p:grpSpPr>
      <p:sp>
        <p:nvSpPr>
          <p:cNvPr id="19458" name="Rectangle 2">
            <a:extLst>
              <a:ext uri="{FF2B5EF4-FFF2-40B4-BE49-F238E27FC236}">
                <a16:creationId xmlns:a16="http://schemas.microsoft.com/office/drawing/2014/main" id="{22F5AB10-C6D7-0A72-6F84-94DB84300732}"/>
              </a:ext>
            </a:extLst>
          </p:cNvPr>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a:extLst>
              <a:ext uri="{FF2B5EF4-FFF2-40B4-BE49-F238E27FC236}">
                <a16:creationId xmlns:a16="http://schemas.microsoft.com/office/drawing/2014/main" id="{ED2A607F-8DA0-393C-B300-09719ED917C2}"/>
              </a:ext>
            </a:extLst>
          </p:cNvPr>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a:extLst>
              <a:ext uri="{FF2B5EF4-FFF2-40B4-BE49-F238E27FC236}">
                <a16:creationId xmlns:a16="http://schemas.microsoft.com/office/drawing/2014/main" id="{4FB7A6C9-73AB-F312-DC03-EA37A5BD0FE2}"/>
              </a:ext>
            </a:extLst>
          </p:cNvPr>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a:extLst>
              <a:ext uri="{FF2B5EF4-FFF2-40B4-BE49-F238E27FC236}">
                <a16:creationId xmlns:a16="http://schemas.microsoft.com/office/drawing/2014/main" id="{E14128D4-8774-C1F8-A7B1-90D662B18E47}"/>
              </a:ext>
            </a:extLst>
          </p:cNvPr>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a:extLst>
              <a:ext uri="{FF2B5EF4-FFF2-40B4-BE49-F238E27FC236}">
                <a16:creationId xmlns:a16="http://schemas.microsoft.com/office/drawing/2014/main" id="{1838A9EA-C2E1-0DFD-3BB9-2BF17B7380E4}"/>
              </a:ext>
            </a:extLst>
          </p:cNvPr>
          <p:cNvSpPr>
            <a:spLocks noGrp="1" noRot="1" noChangeAspect="1" noChangeArrowheads="1" noTextEdit="1"/>
          </p:cNvSpPr>
          <p:nvPr>
            <p:ph type="sldImg"/>
          </p:nvPr>
        </p:nvSpPr>
        <p:spPr>
          <a:xfrm>
            <a:off x="384175" y="701675"/>
            <a:ext cx="6165850" cy="3468688"/>
          </a:xfrm>
          <a:ln/>
        </p:spPr>
      </p:sp>
      <p:sp>
        <p:nvSpPr>
          <p:cNvPr id="31751" name="Rectangle 3">
            <a:extLst>
              <a:ext uri="{FF2B5EF4-FFF2-40B4-BE49-F238E27FC236}">
                <a16:creationId xmlns:a16="http://schemas.microsoft.com/office/drawing/2014/main" id="{2B8E3229-D35E-6A3F-ED8F-89A8549BADC2}"/>
              </a:ext>
            </a:extLst>
          </p:cNvPr>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7954695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14</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802.11-24/1002r0</a:t>
            </a:r>
          </a:p>
        </p:txBody>
      </p:sp>
      <p:sp>
        <p:nvSpPr>
          <p:cNvPr id="5" name="Date Placeholder 4"/>
          <p:cNvSpPr>
            <a:spLocks noGrp="1"/>
          </p:cNvSpPr>
          <p:nvPr>
            <p:ph type="dt" idx="11"/>
          </p:nvPr>
        </p:nvSpPr>
        <p:spPr/>
        <p:txBody>
          <a:bodyPr/>
          <a:lstStyle/>
          <a:p>
            <a:pPr>
              <a:defRPr/>
            </a:pPr>
            <a:r>
              <a:rPr lang="en-US" dirty="0"/>
              <a:t>September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802.11-24/1002r0</a:t>
            </a:r>
          </a:p>
        </p:txBody>
      </p:sp>
      <p:sp>
        <p:nvSpPr>
          <p:cNvPr id="5" name="Date Placeholder 4"/>
          <p:cNvSpPr>
            <a:spLocks noGrp="1"/>
          </p:cNvSpPr>
          <p:nvPr>
            <p:ph type="dt" idx="11"/>
          </p:nvPr>
        </p:nvSpPr>
        <p:spPr/>
        <p:txBody>
          <a:bodyPr/>
          <a:lstStyle/>
          <a:p>
            <a:pPr>
              <a:defRPr/>
            </a:pPr>
            <a:r>
              <a:rPr lang="en-US" dirty="0"/>
              <a:t>September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25176207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802.11-25/219r3</a:t>
            </a:r>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762000" y="304800"/>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March 2025</a:t>
            </a:r>
            <a:endParaRPr lang="en-US" altLang="en-US" sz="1800" b="1" dirty="0"/>
          </a:p>
        </p:txBody>
      </p:sp>
      <p:sp>
        <p:nvSpPr>
          <p:cNvPr id="4" name="Line 10">
            <a:extLst>
              <a:ext uri="{FF2B5EF4-FFF2-40B4-BE49-F238E27FC236}">
                <a16:creationId xmlns:a16="http://schemas.microsoft.com/office/drawing/2014/main" id="{ECD59C23-7D48-0029-0129-5474E5469AF5}"/>
              </a:ext>
            </a:extLst>
          </p:cNvPr>
          <p:cNvSpPr>
            <a:spLocks noChangeShapeType="1"/>
          </p:cNvSpPr>
          <p:nvPr userDrawn="1"/>
        </p:nvSpPr>
        <p:spPr bwMode="auto">
          <a:xfrm>
            <a:off x="762000" y="6096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myproject/Public/mytools/mob/loa.pdf" TargetMode="External"/><Relationship Id="rId3" Type="http://schemas.openxmlformats.org/officeDocument/2006/relationships/hyperlink" Target="https://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s://standards.ieee.org/content/dam/ieee-standards/standards/web/documents/other/antitrust.pdf" TargetMode="External"/><Relationship Id="rId10" Type="http://schemas.openxmlformats.org/officeDocument/2006/relationships/hyperlink" Target="https://mentor.ieee.org/myproject/Public/mytools/mob/patut.pdf" TargetMode="External"/><Relationship Id="rId4" Type="http://schemas.openxmlformats.org/officeDocument/2006/relationships/hyperlink" Target="https://standards.ieee.org/faqs/affiliation.html" TargetMode="External"/><Relationship Id="rId9" Type="http://schemas.openxmlformats.org/officeDocument/2006/relationships/hyperlink" Target="https://standards.ieee.org/content/dam/ieee-standards/standards/web/documents/other/patents.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cvent.me/q5le5L"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24/11-24-2109-00-000m-minutes-for-revmf-2025-january-interim-kobe.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TGmf</a:t>
            </a:r>
            <a:r>
              <a:rPr lang="en-US" altLang="en-US" kern="0" dirty="0"/>
              <a:t> Agenda – March 2025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2025-03-12</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1465331796"/>
              </p:ext>
            </p:extLst>
          </p:nvPr>
        </p:nvGraphicFramePr>
        <p:xfrm>
          <a:off x="2123281" y="2320925"/>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123281" y="2320925"/>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April 28 – 10am ET – 2hrs</a:t>
            </a:r>
          </a:p>
          <a:p>
            <a:pPr>
              <a:lnSpc>
                <a:spcPct val="80000"/>
              </a:lnSpc>
            </a:pPr>
            <a:r>
              <a:rPr lang="en-US" altLang="en-US" sz="2000" dirty="0" err="1"/>
              <a:t>Adhoc</a:t>
            </a:r>
            <a:r>
              <a:rPr lang="en-US" altLang="en-US" sz="2000" dirty="0"/>
              <a:t>: None</a:t>
            </a:r>
            <a:endParaRPr lang="en-US" altLang="en-US" sz="1600" dirty="0"/>
          </a:p>
          <a:p>
            <a:pPr>
              <a:lnSpc>
                <a:spcPct val="80000"/>
              </a:lnSpc>
            </a:pPr>
            <a:r>
              <a:rPr lang="en-US" altLang="en-US" sz="2000" dirty="0"/>
              <a:t>For the May interim: 3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E30F08E6-3A1B-A048-7729-87374B0D758F}"/>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935968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1DAA24F8-E07F-F9FF-1A6B-0F35789A15C5}"/>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22801723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1898A35C-4421-23EB-97A0-8D997DF39801}"/>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2952854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6" name="Slide Number Placeholder 5">
            <a:extLst>
              <a:ext uri="{FF2B5EF4-FFF2-40B4-BE49-F238E27FC236}">
                <a16:creationId xmlns:a16="http://schemas.microsoft.com/office/drawing/2014/main" id="{650B3BC2-D94E-717C-970C-D0412B503F8D}"/>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14</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4" name="Footer Placeholder 3">
            <a:extLst>
              <a:ext uri="{FF2B5EF4-FFF2-40B4-BE49-F238E27FC236}">
                <a16:creationId xmlns:a16="http://schemas.microsoft.com/office/drawing/2014/main" id="{26A9FE62-38DB-D8DB-7EB8-0C7A87823ED3}"/>
              </a:ext>
            </a:extLst>
          </p:cNvPr>
          <p:cNvSpPr>
            <a:spLocks noGrp="1"/>
          </p:cNvSpPr>
          <p:nvPr>
            <p:ph type="ftr" sz="quarter" idx="10"/>
          </p:nvPr>
        </p:nvSpPr>
        <p:spPr/>
        <p:txBody>
          <a:bodyPr/>
          <a:lstStyle/>
          <a:p>
            <a:pPr>
              <a:defRPr/>
            </a:pPr>
            <a:r>
              <a:rPr lang="en-US"/>
              <a:t>Michael Montemurro, Huawei</a:t>
            </a:r>
            <a:endParaRPr lang="en-US" dirty="0"/>
          </a:p>
        </p:txBody>
      </p:sp>
    </p:spTree>
    <p:extLst>
      <p:ext uri="{BB962C8B-B14F-4D97-AF65-F5344CB8AC3E}">
        <p14:creationId xmlns:p14="http://schemas.microsoft.com/office/powerpoint/2010/main" val="2090664063"/>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6" name="Footer Placeholder 5"/>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03F642B0-A622-B878-EE01-BC60F8607753}"/>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8" name="Slide Number Placeholder 7">
            <a:extLst>
              <a:ext uri="{FF2B5EF4-FFF2-40B4-BE49-F238E27FC236}">
                <a16:creationId xmlns:a16="http://schemas.microsoft.com/office/drawing/2014/main" id="{AAC1A0D9-34EB-4421-F61A-F8271375435C}"/>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91138408-7600-2456-CCBC-D1B17DBC0BE4}"/>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110A89E2-3353-1C94-DAE7-643CC3BAFEB2}"/>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7" name="Slide Number Placeholder 6">
            <a:extLst>
              <a:ext uri="{FF2B5EF4-FFF2-40B4-BE49-F238E27FC236}">
                <a16:creationId xmlns:a16="http://schemas.microsoft.com/office/drawing/2014/main" id="{AB8863C5-F8EE-6769-140E-A6D37D005DAB}"/>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19</a:t>
            </a:fld>
            <a:endParaRPr lang="en-GB" dirty="0"/>
          </a:p>
        </p:txBody>
      </p:sp>
      <p:sp>
        <p:nvSpPr>
          <p:cNvPr id="4" name="Footer Placeholder 3">
            <a:extLst>
              <a:ext uri="{FF2B5EF4-FFF2-40B4-BE49-F238E27FC236}">
                <a16:creationId xmlns:a16="http://schemas.microsoft.com/office/drawing/2014/main" id="{7D927882-2C08-85C2-31CC-78853CD25050}"/>
              </a:ext>
            </a:extLst>
          </p:cNvPr>
          <p:cNvSpPr>
            <a:spLocks noGrp="1"/>
          </p:cNvSpPr>
          <p:nvPr>
            <p:ph type="ftr" sz="quarter" idx="10"/>
          </p:nvPr>
        </p:nvSpPr>
        <p:spPr/>
        <p:txBody>
          <a:bodyPr/>
          <a:lstStyle/>
          <a:p>
            <a:pPr>
              <a:defRPr/>
            </a:pPr>
            <a:r>
              <a:rPr lang="en-US"/>
              <a:t>Michael Montemurro, Huawei</a:t>
            </a:r>
            <a:endParaRPr lang="en-US" dirty="0"/>
          </a:p>
        </p:txBody>
      </p:sp>
    </p:spTree>
    <p:extLst>
      <p:ext uri="{BB962C8B-B14F-4D97-AF65-F5344CB8AC3E}">
        <p14:creationId xmlns:p14="http://schemas.microsoft.com/office/powerpoint/2010/main" val="969542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REVmf</a:t>
            </a:r>
            <a:r>
              <a:rPr lang="en-US" altLang="en-US" dirty="0"/>
              <a:t> agenda for the March 2025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p:txBody>
          <a:bodyPr/>
          <a:lstStyle/>
          <a:p>
            <a:r>
              <a:rPr lang="en-US" sz="2000" dirty="0"/>
              <a:t>IEEE Code of Ethics</a:t>
            </a:r>
          </a:p>
          <a:p>
            <a:pPr lvl="1"/>
            <a:r>
              <a:rPr lang="en-US" sz="1800" dirty="0">
                <a:hlinkClick r:id="rId3"/>
              </a:rPr>
              <a:t>https://www.ieee.org/about/corporate/governance/p7-8.html</a:t>
            </a:r>
            <a:r>
              <a:rPr lang="en-US" sz="1800" dirty="0"/>
              <a:t> </a:t>
            </a:r>
          </a:p>
          <a:p>
            <a:r>
              <a:rPr lang="en-US" sz="2000" dirty="0"/>
              <a:t>IEEE Standards Association (IEEE-SA) Affiliation FAQ</a:t>
            </a:r>
          </a:p>
          <a:p>
            <a:pPr lvl="1"/>
            <a:r>
              <a:rPr lang="en-US" sz="1800" dirty="0">
                <a:hlinkClick r:id="rId4"/>
              </a:rPr>
              <a:t>https://standards.ieee.org/faqs/affiliation.html</a:t>
            </a:r>
            <a:r>
              <a:rPr lang="en-US" sz="1800" dirty="0"/>
              <a:t> </a:t>
            </a:r>
          </a:p>
          <a:p>
            <a:r>
              <a:rPr lang="en-US" sz="2000" dirty="0"/>
              <a:t>Antitrust and Competition Policy</a:t>
            </a:r>
          </a:p>
          <a:p>
            <a:pPr lvl="1"/>
            <a:r>
              <a:rPr lang="en-US" sz="1800" dirty="0">
                <a:hlinkClick r:id="rId5"/>
              </a:rPr>
              <a:t>https://standards.ieee.org/content/dam/ieee-standards/standards/web/documents/other/antitrust.pdf  </a:t>
            </a:r>
            <a:endParaRPr lang="en-US" sz="1800" dirty="0">
              <a:hlinkClick r:id="rId6"/>
            </a:endParaRPr>
          </a:p>
          <a:p>
            <a:r>
              <a:rPr lang="en-US" sz="2000" dirty="0"/>
              <a:t>Letter of Assurance Form</a:t>
            </a:r>
          </a:p>
          <a:p>
            <a:pPr lvl="1"/>
            <a:r>
              <a:rPr lang="en-US" sz="1800" dirty="0">
                <a:hlinkClick r:id="rId7"/>
              </a:rPr>
              <a:t>http://standards.ieee.org/develop/policies/bylaws/sect6-7.html#loa</a:t>
            </a:r>
            <a:r>
              <a:rPr lang="en-US" sz="1800" dirty="0"/>
              <a:t> </a:t>
            </a:r>
          </a:p>
          <a:p>
            <a:pPr lvl="1"/>
            <a:r>
              <a:rPr lang="en-US" sz="1800" dirty="0">
                <a:hlinkClick r:id="rId8"/>
              </a:rPr>
              <a:t>https://mentor.ieee.org/myproject/Public//mytools/mob/loa.pdf</a:t>
            </a:r>
            <a:endParaRPr lang="en-US" sz="1800" dirty="0">
              <a:hlinkClick r:id="rId6"/>
            </a:endParaRPr>
          </a:p>
          <a:p>
            <a:r>
              <a:rPr lang="en-US" sz="2000" dirty="0"/>
              <a:t>IEEE SA Patent FAQ &amp; Patent policy tutorial</a:t>
            </a:r>
          </a:p>
          <a:p>
            <a:pPr lvl="1"/>
            <a:r>
              <a:rPr lang="en-US" sz="1800" dirty="0">
                <a:hlinkClick r:id="rId9"/>
              </a:rPr>
              <a:t>https://standards.ieee.org/content/dam/ieee-standards/standards/web/documents/other/patents.pdf</a:t>
            </a:r>
            <a:endParaRPr lang="en-US" sz="1800" dirty="0"/>
          </a:p>
          <a:p>
            <a:pPr lvl="1"/>
            <a:r>
              <a:rPr lang="en-US" sz="1800" dirty="0">
                <a:hlinkClick r:id="rId10"/>
              </a:rPr>
              <a:t>https://mentor.ieee.org/myproject/Public/mytools/mob/patut.pdf </a:t>
            </a:r>
            <a:endParaRPr lang="en-US" sz="1800" dirty="0"/>
          </a:p>
          <a:p>
            <a:pPr>
              <a:buNone/>
            </a:pPr>
            <a:endParaRPr lang="en-GB" sz="12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7" name="Slide Number Placeholder 6">
            <a:extLst>
              <a:ext uri="{FF2B5EF4-FFF2-40B4-BE49-F238E27FC236}">
                <a16:creationId xmlns:a16="http://schemas.microsoft.com/office/drawing/2014/main" id="{B381C2A9-2FF3-466E-C914-A2DD53EC1F30}"/>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8981368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 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 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7" name="Slide Number Placeholder 6">
            <a:extLst>
              <a:ext uri="{FF2B5EF4-FFF2-40B4-BE49-F238E27FC236}">
                <a16:creationId xmlns:a16="http://schemas.microsoft.com/office/drawing/2014/main" id="{4312C110-CED9-D565-6378-8800EEEAA876}"/>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221805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March IEEE 802 plenary session</a:t>
            </a:r>
            <a:endParaRPr lang="en-CA" dirty="0"/>
          </a:p>
        </p:txBody>
      </p:sp>
      <p:sp>
        <p:nvSpPr>
          <p:cNvPr id="8195" name="Rectangle 3"/>
          <p:cNvSpPr>
            <a:spLocks noGrp="1" noChangeArrowheads="1"/>
          </p:cNvSpPr>
          <p:nvPr>
            <p:ph idx="1"/>
          </p:nvPr>
        </p:nvSpPr>
        <p:spPr/>
        <p:txBody>
          <a:bodyPr/>
          <a:lstStyle/>
          <a:p>
            <a:pPr marL="0" indent="0">
              <a:buNone/>
            </a:pPr>
            <a:r>
              <a:rPr lang="en-US" sz="1800" dirty="0"/>
              <a:t>This meeting is part of the March IEEE 802 plenary session</a:t>
            </a:r>
          </a:p>
          <a:p>
            <a:pPr marL="0" indent="0">
              <a:buNone/>
            </a:pPr>
            <a:endParaRPr lang="en-US" sz="1800" dirty="0"/>
          </a:p>
          <a:p>
            <a:pPr marL="0" indent="0">
              <a:buNone/>
            </a:pPr>
            <a:r>
              <a:rPr lang="en-US" sz="1800" dirty="0"/>
              <a:t>You must pay the registration fee whether attending in-person or remotely</a:t>
            </a:r>
          </a:p>
          <a:p>
            <a:pPr marL="0" indent="0">
              <a:buNone/>
            </a:pPr>
            <a:endParaRPr lang="en-US" sz="1800" dirty="0"/>
          </a:p>
          <a:p>
            <a:pPr marL="0" indent="0">
              <a:buNone/>
            </a:pPr>
            <a:r>
              <a:rPr lang="en-US" sz="1800" dirty="0"/>
              <a:t>If you have not already done so, you can register here:</a:t>
            </a:r>
          </a:p>
          <a:p>
            <a:pPr marL="0" indent="0">
              <a:buNone/>
            </a:pPr>
            <a:endParaRPr lang="en-US" sz="1800" dirty="0"/>
          </a:p>
          <a:p>
            <a:pPr marL="0" indent="0">
              <a:buNone/>
            </a:pPr>
            <a:r>
              <a:rPr lang="en-US" sz="1800" dirty="0">
                <a:hlinkClick r:id="rId3"/>
              </a:rPr>
              <a:t>https://cvent.me/q5le5L</a:t>
            </a:r>
            <a:r>
              <a:rPr lang="en-US" sz="1800" dirty="0"/>
              <a:t> </a:t>
            </a:r>
          </a:p>
          <a:p>
            <a:pPr marL="0" indent="0">
              <a:buNone/>
            </a:pPr>
            <a:endParaRPr lang="en-US" sz="1800" dirty="0"/>
          </a:p>
          <a:p>
            <a:pPr marL="0" indent="0">
              <a:buNone/>
            </a:pPr>
            <a:r>
              <a:rPr lang="en-US" sz="1800" dirty="0"/>
              <a:t>If you do not intend to register for this session you must leave this meeting and, if</a:t>
            </a:r>
          </a:p>
          <a:p>
            <a:pPr marL="0" indent="0">
              <a:buNone/>
            </a:pPr>
            <a:r>
              <a:rPr lang="en-US" sz="1800" dirty="0"/>
              <a:t>you have logged attendance on IMAT, email the 802.11 chair or vice chairs to</a:t>
            </a:r>
          </a:p>
          <a:p>
            <a:pPr marL="0" indent="0">
              <a:buNone/>
            </a:pPr>
            <a:r>
              <a:rPr lang="en-US" sz="1800" dirty="0"/>
              <a:t>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a:t>
            </a:r>
            <a:r>
              <a:rPr lang="en-US" altLang="zh-CN" sz="1800"/>
              <a:t>, copyright, participation </a:t>
            </a:r>
            <a:r>
              <a:rPr lang="en-US" altLang="zh-CN" sz="1800" dirty="0"/>
              <a:t>policy reminder – See slides 11-21</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REVmf</a:t>
            </a:r>
            <a:r>
              <a:rPr lang="en-US" altLang="en-US" sz="2400" dirty="0"/>
              <a:t> Agenda</a:t>
            </a:r>
          </a:p>
        </p:txBody>
      </p:sp>
      <p:sp>
        <p:nvSpPr>
          <p:cNvPr id="4103" name="Rectangle 19"/>
          <p:cNvSpPr>
            <a:spLocks noChangeArrowheads="1"/>
          </p:cNvSpPr>
          <p:nvPr/>
        </p:nvSpPr>
        <p:spPr bwMode="auto">
          <a:xfrm>
            <a:off x="1981200" y="1371600"/>
            <a:ext cx="91440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dirty="0"/>
              <a:t>Monday March 10,  4pm EDT</a:t>
            </a:r>
          </a:p>
          <a:p>
            <a:pPr lvl="1"/>
            <a:r>
              <a:rPr lang="en-US" altLang="en-US" dirty="0"/>
              <a:t>Chair’s Welcome, Policy &amp; patent reminder</a:t>
            </a:r>
          </a:p>
          <a:p>
            <a:pPr lvl="1"/>
            <a:r>
              <a:rPr lang="en-US" altLang="en-US" dirty="0"/>
              <a:t>Approve agenda</a:t>
            </a:r>
          </a:p>
          <a:p>
            <a:pPr lvl="1"/>
            <a:r>
              <a:rPr lang="en-GB" dirty="0"/>
              <a:t>Motions </a:t>
            </a:r>
          </a:p>
          <a:p>
            <a:pPr lvl="2"/>
            <a:r>
              <a:rPr lang="en-GB" sz="2000" dirty="0"/>
              <a:t> Minutes (Slide 7)</a:t>
            </a:r>
          </a:p>
          <a:p>
            <a:pPr lvl="1"/>
            <a:r>
              <a:rPr lang="en-GB" dirty="0"/>
              <a:t>Publication status for IEEE 802.11-2024 and amendments</a:t>
            </a:r>
          </a:p>
          <a:p>
            <a:pPr lvl="1"/>
            <a:r>
              <a:rPr lang="en-GB" dirty="0"/>
              <a:t>Contributions</a:t>
            </a:r>
          </a:p>
          <a:p>
            <a:pPr lvl="2"/>
            <a:r>
              <a:rPr lang="en-US" altLang="en-US" sz="2000" dirty="0"/>
              <a:t>Referred Subclause correction – doc 11-25/234 – Yang (China Mobile)</a:t>
            </a:r>
          </a:p>
          <a:p>
            <a:pPr lvl="2"/>
            <a:r>
              <a:rPr lang="en-US" altLang="en-US" sz="2000" dirty="0"/>
              <a:t>Add 2 MHz channel for EU – doc 11-25/337 – </a:t>
            </a:r>
            <a:r>
              <a:rPr lang="en-US" altLang="en-US" sz="2000" dirty="0" err="1"/>
              <a:t>Halasz</a:t>
            </a:r>
            <a:r>
              <a:rPr lang="en-US" altLang="en-US" sz="2000" dirty="0"/>
              <a:t> (Morse Micro)</a:t>
            </a:r>
          </a:p>
          <a:p>
            <a:pPr lvl="2"/>
            <a:r>
              <a:rPr lang="en-US" altLang="en-US" sz="2000" dirty="0"/>
              <a:t>PTP TWT harmonization – doc 11-25/255 – Hart (Cisco)</a:t>
            </a:r>
          </a:p>
          <a:p>
            <a:pPr lvl="2"/>
            <a:r>
              <a:rPr lang="en-US" altLang="en-US" sz="2000"/>
              <a:t>Max Channel Switch Time Harmonization – doc 11-25/269 – Hart (Cisco)</a:t>
            </a:r>
            <a:endParaRPr lang="en-US" altLang="en-US" sz="2000" dirty="0"/>
          </a:p>
          <a:p>
            <a:pPr lvl="2"/>
            <a:r>
              <a:rPr lang="en-US" altLang="en-US" sz="2000" dirty="0"/>
              <a:t>Control frame protection – doc 11-25/260 – Huang (Intel)</a:t>
            </a:r>
          </a:p>
          <a:p>
            <a:pPr lvl="1"/>
            <a:r>
              <a:rPr lang="es-ES" dirty="0" err="1"/>
              <a:t>Recess</a:t>
            </a:r>
            <a:br>
              <a:rPr lang="en-GB" sz="1800" dirty="0"/>
            </a:br>
            <a:endParaRPr lang="en-GB" sz="18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066E5B-B86B-B64F-4CDB-4BAC34C331A5}"/>
            </a:ext>
          </a:extLst>
        </p:cNvPr>
        <p:cNvGrpSpPr/>
        <p:nvPr/>
      </p:nvGrpSpPr>
      <p:grpSpPr>
        <a:xfrm>
          <a:off x="0" y="0"/>
          <a:ext cx="0" cy="0"/>
          <a:chOff x="0" y="0"/>
          <a:chExt cx="0" cy="0"/>
        </a:xfrm>
      </p:grpSpPr>
      <p:sp>
        <p:nvSpPr>
          <p:cNvPr id="5123" name="Footer Placeholder 5">
            <a:extLst>
              <a:ext uri="{FF2B5EF4-FFF2-40B4-BE49-F238E27FC236}">
                <a16:creationId xmlns:a16="http://schemas.microsoft.com/office/drawing/2014/main" id="{2EC6F187-8101-EE73-18E4-23CC39FBA24D}"/>
              </a:ext>
            </a:extLst>
          </p:cNvPr>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a:extLst>
              <a:ext uri="{FF2B5EF4-FFF2-40B4-BE49-F238E27FC236}">
                <a16:creationId xmlns:a16="http://schemas.microsoft.com/office/drawing/2014/main" id="{47EAB290-4B0C-A0F6-346D-CC53C87EC556}"/>
              </a:ext>
            </a:extLst>
          </p:cNvPr>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a:extLst>
              <a:ext uri="{FF2B5EF4-FFF2-40B4-BE49-F238E27FC236}">
                <a16:creationId xmlns:a16="http://schemas.microsoft.com/office/drawing/2014/main" id="{456AC451-08C1-AA50-F2C8-B66C91B72F7B}"/>
              </a:ext>
            </a:extLst>
          </p:cNvPr>
          <p:cNvSpPr>
            <a:spLocks noGrp="1" noChangeArrowheads="1"/>
          </p:cNvSpPr>
          <p:nvPr>
            <p:ph type="title"/>
          </p:nvPr>
        </p:nvSpPr>
        <p:spPr>
          <a:xfrm>
            <a:off x="2209800" y="685800"/>
            <a:ext cx="7772400" cy="457200"/>
          </a:xfrm>
        </p:spPr>
        <p:txBody>
          <a:bodyPr/>
          <a:lstStyle/>
          <a:p>
            <a:r>
              <a:rPr lang="en-US" altLang="en-US" sz="2400" dirty="0" err="1"/>
              <a:t>REVmf</a:t>
            </a:r>
            <a:r>
              <a:rPr lang="en-US" altLang="en-US" sz="2400" dirty="0"/>
              <a:t> Agenda</a:t>
            </a:r>
          </a:p>
        </p:txBody>
      </p:sp>
      <p:sp>
        <p:nvSpPr>
          <p:cNvPr id="10" name="Rectangle 19">
            <a:extLst>
              <a:ext uri="{FF2B5EF4-FFF2-40B4-BE49-F238E27FC236}">
                <a16:creationId xmlns:a16="http://schemas.microsoft.com/office/drawing/2014/main" id="{EF329028-D067-B96A-E55F-1AD10CC7B6DB}"/>
              </a:ext>
            </a:extLst>
          </p:cNvPr>
          <p:cNvSpPr>
            <a:spLocks noChangeArrowheads="1"/>
          </p:cNvSpPr>
          <p:nvPr/>
        </p:nvSpPr>
        <p:spPr bwMode="auto">
          <a:xfrm>
            <a:off x="1911754" y="1235982"/>
            <a:ext cx="9512804" cy="536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dirty="0"/>
              <a:t>Wednesday March 12, 4pm EDT</a:t>
            </a:r>
          </a:p>
          <a:p>
            <a:pPr lvl="1"/>
            <a:r>
              <a:rPr lang="en-CA" altLang="en-US" sz="1800" dirty="0"/>
              <a:t>Agenda Approval</a:t>
            </a:r>
            <a:endParaRPr lang="en-GB" sz="1800" dirty="0"/>
          </a:p>
          <a:p>
            <a:pPr lvl="1"/>
            <a:r>
              <a:rPr lang="en-GB" sz="1800" dirty="0"/>
              <a:t>Contributions</a:t>
            </a:r>
          </a:p>
          <a:p>
            <a:pPr lvl="2"/>
            <a:r>
              <a:rPr lang="en-US" altLang="en-US" sz="1800" dirty="0"/>
              <a:t>Remove Clause 9 behavior requirements – doc 11-24/1735 – Levy (</a:t>
            </a:r>
            <a:r>
              <a:rPr lang="en-US" altLang="en-US" sz="1800" dirty="0" err="1"/>
              <a:t>InterDigital</a:t>
            </a:r>
            <a:r>
              <a:rPr lang="en-US" altLang="en-US" sz="1800" dirty="0"/>
              <a:t>)</a:t>
            </a:r>
          </a:p>
          <a:p>
            <a:pPr lvl="2"/>
            <a:r>
              <a:rPr lang="en-US" altLang="en-US" sz="1800" dirty="0"/>
              <a:t>Indoor enabled AP signaling – doc 11-25/351 – Kim (Qualcomm)</a:t>
            </a:r>
          </a:p>
          <a:p>
            <a:pPr lvl="1"/>
            <a:r>
              <a:rPr lang="en-CA" altLang="en-US" sz="1800" dirty="0"/>
              <a:t>Motions – 11-24/1925</a:t>
            </a:r>
          </a:p>
          <a:p>
            <a:pPr lvl="1"/>
            <a:r>
              <a:rPr lang="en-CA" altLang="en-US" sz="1800" dirty="0"/>
              <a:t>Contributions (cont’d):</a:t>
            </a:r>
            <a:endParaRPr lang="en-US" altLang="en-US" sz="1800" dirty="0"/>
          </a:p>
          <a:p>
            <a:pPr lvl="2"/>
            <a:r>
              <a:rPr lang="en-US" altLang="en-US" sz="1800" dirty="0"/>
              <a:t>PASN ID for MLO – doc 11-25/345 – Li (ZTE)</a:t>
            </a:r>
          </a:p>
          <a:p>
            <a:pPr lvl="1"/>
            <a:r>
              <a:rPr lang="en-CA" altLang="en-US" sz="1800"/>
              <a:t>Timeline</a:t>
            </a:r>
            <a:endParaRPr lang="en-CA" altLang="en-US" sz="1800" dirty="0"/>
          </a:p>
          <a:p>
            <a:pPr lvl="1"/>
            <a:r>
              <a:rPr lang="en-CA" altLang="en-US" sz="1800" dirty="0"/>
              <a:t>Plan for May, teleconferences</a:t>
            </a:r>
          </a:p>
          <a:p>
            <a:pPr lvl="1"/>
            <a:r>
              <a:rPr lang="en-CA" altLang="en-US" sz="1800" dirty="0"/>
              <a:t>Adjourn</a:t>
            </a:r>
          </a:p>
          <a:p>
            <a:pPr marL="914400" lvl="2" indent="0">
              <a:buNone/>
            </a:pPr>
            <a:endParaRPr lang="en-CA" altLang="en-US" sz="1100" dirty="0"/>
          </a:p>
        </p:txBody>
      </p:sp>
    </p:spTree>
    <p:extLst>
      <p:ext uri="{BB962C8B-B14F-4D97-AF65-F5344CB8AC3E}">
        <p14:creationId xmlns:p14="http://schemas.microsoft.com/office/powerpoint/2010/main" val="12590693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a:t>
            </a:r>
            <a:endParaRPr lang="en-US" altLang="en-US" sz="1800" dirty="0"/>
          </a:p>
          <a:p>
            <a:pPr>
              <a:lnSpc>
                <a:spcPct val="80000"/>
              </a:lnSpc>
            </a:pPr>
            <a:r>
              <a:rPr lang="en-US" altLang="en-US" sz="2000" dirty="0"/>
              <a:t>January meeting:</a:t>
            </a:r>
          </a:p>
          <a:p>
            <a:pPr marL="457200" lvl="1" indent="0">
              <a:lnSpc>
                <a:spcPct val="80000"/>
              </a:lnSpc>
              <a:buNone/>
            </a:pPr>
            <a:r>
              <a:rPr lang="en-US" altLang="en-US" dirty="0">
                <a:hlinkClick r:id="rId2"/>
              </a:rPr>
              <a:t>https://mentor.ieee.org/802.11/dcn/24/11-24-2109-00-000m-minutes-for-revmf-2025-january-interim-kobe.docx</a:t>
            </a:r>
            <a:r>
              <a:rPr lang="en-US" altLang="en-US" dirty="0"/>
              <a:t> </a:t>
            </a:r>
          </a:p>
          <a:p>
            <a:pPr marL="457200" lvl="1" indent="0">
              <a:lnSpc>
                <a:spcPct val="80000"/>
              </a:lnSpc>
              <a:buNone/>
            </a:pPr>
            <a:endParaRPr lang="en-CA" sz="2800" dirty="0"/>
          </a:p>
          <a:p>
            <a:pPr marL="0" indent="0">
              <a:lnSpc>
                <a:spcPct val="80000"/>
              </a:lnSpc>
              <a:buNone/>
            </a:pPr>
            <a:r>
              <a:rPr lang="en-CA" dirty="0"/>
              <a:t>Moved: Jon </a:t>
            </a:r>
            <a:r>
              <a:rPr lang="en-CA" dirty="0" err="1"/>
              <a:t>Rosdahl</a:t>
            </a:r>
            <a:endParaRPr lang="en-CA" dirty="0"/>
          </a:p>
          <a:p>
            <a:pPr marL="0" indent="0">
              <a:buNone/>
            </a:pPr>
            <a:r>
              <a:rPr lang="en-CA" dirty="0"/>
              <a:t>Seconded: Mark Hamilton</a:t>
            </a:r>
          </a:p>
          <a:p>
            <a:pPr marL="0" indent="0">
              <a:buNone/>
            </a:pPr>
            <a:r>
              <a:rPr lang="en-CA" dirty="0"/>
              <a:t>Results: Unanimous. </a:t>
            </a:r>
            <a:r>
              <a:rPr lang="en-CA"/>
              <a:t>Approved.</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REVmf</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941500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B8E515-96DA-763A-92F9-06D2B2C3BE1E}"/>
            </a:ext>
          </a:extLst>
        </p:cNvPr>
        <p:cNvGrpSpPr/>
        <p:nvPr/>
      </p:nvGrpSpPr>
      <p:grpSpPr>
        <a:xfrm>
          <a:off x="0" y="0"/>
          <a:ext cx="0" cy="0"/>
          <a:chOff x="0" y="0"/>
          <a:chExt cx="0" cy="0"/>
        </a:xfrm>
      </p:grpSpPr>
      <p:sp>
        <p:nvSpPr>
          <p:cNvPr id="5" name="Content Placeholder 4">
            <a:extLst>
              <a:ext uri="{FF2B5EF4-FFF2-40B4-BE49-F238E27FC236}">
                <a16:creationId xmlns:a16="http://schemas.microsoft.com/office/drawing/2014/main" id="{E2780D3F-E060-0E58-966B-2A1DB7840C47}"/>
              </a:ext>
            </a:extLst>
          </p:cNvPr>
          <p:cNvSpPr>
            <a:spLocks noGrp="1"/>
          </p:cNvSpPr>
          <p:nvPr>
            <p:ph idx="1"/>
          </p:nvPr>
        </p:nvSpPr>
        <p:spPr>
          <a:xfrm>
            <a:off x="800099" y="1773046"/>
            <a:ext cx="10477501" cy="2951354"/>
          </a:xfrm>
        </p:spPr>
        <p:txBody>
          <a:bodyPr/>
          <a:lstStyle/>
          <a:p>
            <a:r>
              <a:rPr lang="en-CA" altLang="en-US" sz="2000" dirty="0"/>
              <a:t>IEEE 802.11-2024 is in process of publication</a:t>
            </a:r>
          </a:p>
          <a:p>
            <a:r>
              <a:rPr lang="en-CA" altLang="en-US" sz="2000" dirty="0"/>
              <a:t>Call for contributions – January, March, May</a:t>
            </a:r>
          </a:p>
          <a:p>
            <a:r>
              <a:rPr lang="en-CA" altLang="en-US" sz="2000" dirty="0"/>
              <a:t>Mar-May – Roll-in </a:t>
            </a:r>
            <a:r>
              <a:rPr lang="en-CA" altLang="en-US" sz="2000" dirty="0" err="1"/>
              <a:t>TGbe</a:t>
            </a:r>
            <a:r>
              <a:rPr lang="en-CA" altLang="en-US" sz="2000" dirty="0"/>
              <a:t> and </a:t>
            </a:r>
            <a:r>
              <a:rPr lang="en-CA" altLang="en-US" sz="2000" dirty="0" err="1"/>
              <a:t>TGbh</a:t>
            </a:r>
            <a:r>
              <a:rPr lang="en-CA" altLang="en-US" sz="2000" dirty="0"/>
              <a:t> </a:t>
            </a:r>
          </a:p>
          <a:p>
            <a:r>
              <a:rPr lang="en-CA" altLang="en-US" sz="2000" dirty="0"/>
              <a:t>May Interim – Approve D1.0 (with </a:t>
            </a:r>
            <a:r>
              <a:rPr lang="en-CA" altLang="en-US" sz="2000" dirty="0" err="1"/>
              <a:t>TGbe</a:t>
            </a:r>
            <a:r>
              <a:rPr lang="en-CA" altLang="en-US" sz="2000" dirty="0"/>
              <a:t> and </a:t>
            </a:r>
            <a:r>
              <a:rPr lang="en-CA" altLang="en-US" sz="2000" dirty="0" err="1"/>
              <a:t>TGbh</a:t>
            </a:r>
            <a:r>
              <a:rPr lang="en-CA" altLang="en-US" sz="2000" dirty="0"/>
              <a:t> rolled in)</a:t>
            </a:r>
          </a:p>
          <a:p>
            <a:r>
              <a:rPr lang="en-CA" altLang="en-US" sz="2000" dirty="0"/>
              <a:t>Initial LB out of March meeting.</a:t>
            </a:r>
            <a:endParaRPr lang="en-US" altLang="en-US" sz="2000"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908D2BE0-4106-0399-CD89-5B7BF9A465AA}"/>
              </a:ext>
            </a:extLst>
          </p:cNvPr>
          <p:cNvSpPr>
            <a:spLocks noGrp="1"/>
          </p:cNvSpPr>
          <p:nvPr>
            <p:ph type="title"/>
          </p:nvPr>
        </p:nvSpPr>
        <p:spPr/>
        <p:txBody>
          <a:bodyPr/>
          <a:lstStyle/>
          <a:p>
            <a:r>
              <a:rPr lang="en-CA" dirty="0" err="1"/>
              <a:t>REVmf</a:t>
            </a:r>
            <a:r>
              <a:rPr lang="en-CA" dirty="0"/>
              <a:t> Short term plans</a:t>
            </a:r>
          </a:p>
        </p:txBody>
      </p:sp>
      <p:sp>
        <p:nvSpPr>
          <p:cNvPr id="2" name="Footer Placeholder 1">
            <a:extLst>
              <a:ext uri="{FF2B5EF4-FFF2-40B4-BE49-F238E27FC236}">
                <a16:creationId xmlns:a16="http://schemas.microsoft.com/office/drawing/2014/main" id="{ABF10329-3BE9-F8D2-D7F7-75FF39536F43}"/>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3936EE6F-E713-2440-4983-5137D9E35E7D}"/>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667135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err="1"/>
              <a:t>TGmf</a:t>
            </a:r>
            <a:r>
              <a:rPr lang="en-CA" dirty="0"/>
              <a:t> Timeline</a:t>
            </a:r>
          </a:p>
        </p:txBody>
      </p:sp>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p:txBody>
          <a:bodyPr/>
          <a:lstStyle/>
          <a:p>
            <a:pPr>
              <a:lnSpc>
                <a:spcPct val="80000"/>
              </a:lnSpc>
            </a:pPr>
            <a:r>
              <a:rPr lang="en-US" altLang="en-US" sz="1800" dirty="0">
                <a:solidFill>
                  <a:srgbClr val="00B050"/>
                </a:solidFill>
              </a:rPr>
              <a:t>Nov 2024 – PAR Approval</a:t>
            </a:r>
          </a:p>
          <a:p>
            <a:pPr>
              <a:lnSpc>
                <a:spcPct val="80000"/>
              </a:lnSpc>
            </a:pPr>
            <a:r>
              <a:rPr lang="en-US" altLang="en-US" sz="1800" dirty="0">
                <a:solidFill>
                  <a:srgbClr val="00B050"/>
                </a:solidFill>
              </a:rPr>
              <a:t>Nov 2024 – Initial meeting, contributions on </a:t>
            </a:r>
            <a:r>
              <a:rPr lang="en-US" altLang="en-US" sz="1800" dirty="0" err="1">
                <a:solidFill>
                  <a:srgbClr val="00B050"/>
                </a:solidFill>
              </a:rPr>
              <a:t>REVme</a:t>
            </a:r>
            <a:r>
              <a:rPr lang="en-US" altLang="en-US" sz="1800" dirty="0">
                <a:solidFill>
                  <a:srgbClr val="00B050"/>
                </a:solidFill>
              </a:rPr>
              <a:t> D7.0</a:t>
            </a:r>
          </a:p>
          <a:p>
            <a:pPr>
              <a:lnSpc>
                <a:spcPct val="80000"/>
              </a:lnSpc>
            </a:pPr>
            <a:r>
              <a:rPr lang="en-US" altLang="en-US" sz="1800" dirty="0">
                <a:solidFill>
                  <a:srgbClr val="00B050"/>
                </a:solidFill>
              </a:rPr>
              <a:t>Jan/Mar 2025 – Contributions on </a:t>
            </a:r>
            <a:r>
              <a:rPr lang="en-US" altLang="en-US" sz="1800" dirty="0" err="1">
                <a:solidFill>
                  <a:srgbClr val="00B050"/>
                </a:solidFill>
              </a:rPr>
              <a:t>REVme</a:t>
            </a:r>
            <a:r>
              <a:rPr lang="en-US" altLang="en-US" sz="1800" dirty="0">
                <a:solidFill>
                  <a:srgbClr val="00B050"/>
                </a:solidFill>
              </a:rPr>
              <a:t> D7.0/IEEE 802.11-2024</a:t>
            </a:r>
          </a:p>
          <a:p>
            <a:pPr>
              <a:lnSpc>
                <a:spcPct val="80000"/>
              </a:lnSpc>
            </a:pPr>
            <a:r>
              <a:rPr lang="en-US" altLang="en-US" sz="1800" dirty="0">
                <a:solidFill>
                  <a:srgbClr val="0070C0"/>
                </a:solidFill>
              </a:rPr>
              <a:t>Mar - May 2025 – Publication of 802.11-2024 and roll-in of </a:t>
            </a:r>
            <a:r>
              <a:rPr lang="en-US" altLang="en-US" sz="1800" dirty="0" err="1">
                <a:solidFill>
                  <a:srgbClr val="0070C0"/>
                </a:solidFill>
              </a:rPr>
              <a:t>TGbh</a:t>
            </a:r>
            <a:r>
              <a:rPr lang="en-US" altLang="en-US" sz="1800" dirty="0">
                <a:solidFill>
                  <a:srgbClr val="0070C0"/>
                </a:solidFill>
              </a:rPr>
              <a:t> and </a:t>
            </a:r>
            <a:r>
              <a:rPr lang="en-US" altLang="en-US" sz="1800" dirty="0" err="1">
                <a:solidFill>
                  <a:srgbClr val="0070C0"/>
                </a:solidFill>
              </a:rPr>
              <a:t>TGbe</a:t>
            </a:r>
            <a:endParaRPr lang="en-US" altLang="en-US" sz="1800" dirty="0">
              <a:solidFill>
                <a:srgbClr val="0070C0"/>
              </a:solidFill>
            </a:endParaRPr>
          </a:p>
          <a:p>
            <a:pPr>
              <a:lnSpc>
                <a:spcPct val="80000"/>
              </a:lnSpc>
            </a:pPr>
            <a:r>
              <a:rPr lang="en-US" altLang="en-US" sz="1800" dirty="0">
                <a:solidFill>
                  <a:srgbClr val="0070C0"/>
                </a:solidFill>
              </a:rPr>
              <a:t>May 2025 – Initial D1.0 WG Letter ballot </a:t>
            </a:r>
          </a:p>
          <a:p>
            <a:pPr>
              <a:lnSpc>
                <a:spcPct val="80000"/>
              </a:lnSpc>
            </a:pPr>
            <a:r>
              <a:rPr lang="en-US" altLang="en-US" sz="1800" dirty="0">
                <a:solidFill>
                  <a:srgbClr val="0070C0"/>
                </a:solidFill>
              </a:rPr>
              <a:t>May-Nov 2025 – Roll-in </a:t>
            </a:r>
            <a:r>
              <a:rPr lang="en-US" altLang="en-US" sz="1800" dirty="0" err="1">
                <a:solidFill>
                  <a:srgbClr val="0070C0"/>
                </a:solidFill>
              </a:rPr>
              <a:t>TGbf</a:t>
            </a:r>
            <a:r>
              <a:rPr lang="en-US" altLang="en-US" sz="1800" dirty="0">
                <a:solidFill>
                  <a:srgbClr val="0070C0"/>
                </a:solidFill>
              </a:rPr>
              <a:t> and </a:t>
            </a:r>
            <a:r>
              <a:rPr lang="en-US" altLang="en-US" sz="1800" dirty="0" err="1">
                <a:solidFill>
                  <a:srgbClr val="0070C0"/>
                </a:solidFill>
              </a:rPr>
              <a:t>TGbk</a:t>
            </a:r>
            <a:endParaRPr lang="en-US" altLang="en-US" sz="1800" dirty="0">
              <a:solidFill>
                <a:srgbClr val="0070C0"/>
              </a:solidFill>
            </a:endParaRPr>
          </a:p>
          <a:p>
            <a:pPr>
              <a:lnSpc>
                <a:spcPct val="80000"/>
              </a:lnSpc>
            </a:pPr>
            <a:r>
              <a:rPr lang="en-US" altLang="en-US" sz="1800" dirty="0">
                <a:solidFill>
                  <a:srgbClr val="0070C0"/>
                </a:solidFill>
              </a:rPr>
              <a:t>Jan 2026 – D2.0 Recirculation LB </a:t>
            </a:r>
          </a:p>
          <a:p>
            <a:pPr>
              <a:lnSpc>
                <a:spcPct val="80000"/>
              </a:lnSpc>
            </a:pPr>
            <a:r>
              <a:rPr lang="en-US" altLang="en-US" sz="1800" dirty="0">
                <a:solidFill>
                  <a:srgbClr val="0070C0"/>
                </a:solidFill>
              </a:rPr>
              <a:t>Jul 2026 – D3.0 Recirculation </a:t>
            </a:r>
          </a:p>
          <a:p>
            <a:pPr>
              <a:lnSpc>
                <a:spcPct val="80000"/>
              </a:lnSpc>
            </a:pPr>
            <a:r>
              <a:rPr lang="en-US" altLang="en-US" sz="1800" dirty="0">
                <a:solidFill>
                  <a:srgbClr val="0070C0"/>
                </a:solidFill>
              </a:rPr>
              <a:t>Jan 2027 – D4.0 Initial SA Ballot – Roll-in </a:t>
            </a:r>
            <a:r>
              <a:rPr lang="en-US" altLang="en-US" sz="1800" dirty="0" err="1">
                <a:solidFill>
                  <a:srgbClr val="0070C0"/>
                </a:solidFill>
              </a:rPr>
              <a:t>TGbi</a:t>
            </a:r>
            <a:endParaRPr lang="en-US" altLang="en-US" sz="1800" dirty="0">
              <a:solidFill>
                <a:srgbClr val="0070C0"/>
              </a:solidFill>
            </a:endParaRPr>
          </a:p>
          <a:p>
            <a:pPr>
              <a:lnSpc>
                <a:spcPct val="80000"/>
              </a:lnSpc>
            </a:pPr>
            <a:r>
              <a:rPr lang="en-US" altLang="en-US" sz="1800" dirty="0">
                <a:solidFill>
                  <a:srgbClr val="0070C0"/>
                </a:solidFill>
              </a:rPr>
              <a:t>Jul 2027 – D5.0 Recirculation SA Ballot </a:t>
            </a:r>
          </a:p>
          <a:p>
            <a:pPr>
              <a:lnSpc>
                <a:spcPct val="80000"/>
              </a:lnSpc>
            </a:pPr>
            <a:r>
              <a:rPr lang="en-US" altLang="en-US" sz="1800" dirty="0">
                <a:solidFill>
                  <a:srgbClr val="0070C0"/>
                </a:solidFill>
              </a:rPr>
              <a:t>Nov 2027 – D6.0 Recirculation SA Ballot</a:t>
            </a:r>
          </a:p>
          <a:p>
            <a:pPr>
              <a:lnSpc>
                <a:spcPct val="80000"/>
              </a:lnSpc>
            </a:pPr>
            <a:r>
              <a:rPr lang="en-US" altLang="en-US" sz="1800" dirty="0">
                <a:solidFill>
                  <a:srgbClr val="0070C0"/>
                </a:solidFill>
              </a:rPr>
              <a:t>Jan 2028 – D6.0 Recirculation SA Ballot (clean recirculation)</a:t>
            </a:r>
          </a:p>
          <a:p>
            <a:pPr>
              <a:lnSpc>
                <a:spcPct val="80000"/>
              </a:lnSpc>
            </a:pPr>
            <a:r>
              <a:rPr lang="en-US" altLang="en-US" sz="1800" dirty="0">
                <a:solidFill>
                  <a:srgbClr val="0070C0"/>
                </a:solidFill>
              </a:rPr>
              <a:t>Feb 2028 – RevCom/SASB Approval</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0"/>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118379</TotalTime>
  <Words>2371</Words>
  <Application>Microsoft Macintosh PowerPoint</Application>
  <PresentationFormat>Widescreen</PresentationFormat>
  <Paragraphs>243</Paragraphs>
  <Slides>21</Slides>
  <Notes>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March IEEE 802 plenary session</vt:lpstr>
      <vt:lpstr>Chair’s welcome and Patent Reminder</vt:lpstr>
      <vt:lpstr>REVmf Agenda</vt:lpstr>
      <vt:lpstr>REVmf Agenda</vt:lpstr>
      <vt:lpstr>REVmf minutes approval</vt:lpstr>
      <vt:lpstr>REVmf Short term plans</vt:lpstr>
      <vt:lpstr>TGmf Timeline</vt:lpstr>
      <vt:lpstr>Teleconference/Meeting plan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11-24/1662</dc:title>
  <dc:subject>REVmf March 2025 Meeting Agenda</dc:subject>
  <dc:creator>montemurro.michael@gmail.com</dc:creator>
  <cp:keywords>March 2025</cp:keywords>
  <dc:description/>
  <cp:lastModifiedBy>Mike Montemurro</cp:lastModifiedBy>
  <cp:revision>4630</cp:revision>
  <cp:lastPrinted>2014-11-04T15:04:57Z</cp:lastPrinted>
  <dcterms:created xsi:type="dcterms:W3CDTF">2007-04-17T18:10:23Z</dcterms:created>
  <dcterms:modified xsi:type="dcterms:W3CDTF">2025-03-13T12:30:08Z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