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8" r:id="rId5"/>
    <p:sldId id="277" r:id="rId6"/>
    <p:sldId id="270" r:id="rId7"/>
    <p:sldId id="275" r:id="rId8"/>
    <p:sldId id="273" r:id="rId9"/>
    <p:sldId id="281" r:id="rId10"/>
    <p:sldId id="276" r:id="rId11"/>
    <p:sldId id="279" r:id="rId12"/>
    <p:sldId id="280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837" autoAdjust="0"/>
  </p:normalViewPr>
  <p:slideViewPr>
    <p:cSldViewPr>
      <p:cViewPr varScale="1">
        <p:scale>
          <a:sx n="116" d="100"/>
          <a:sy n="116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50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30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40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67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8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9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80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16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6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802.11-25/0218r0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fips/203/final" TargetMode="External"/><Relationship Id="rId7" Type="http://schemas.openxmlformats.org/officeDocument/2006/relationships/hyperlink" Target="https://csrc.nist.gov/pubs/ir/8547/ip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pro.mit.edu/courses/course-v1:xPRO+QCFx2/" TargetMode="External"/><Relationship Id="rId5" Type="http://schemas.openxmlformats.org/officeDocument/2006/relationships/hyperlink" Target="https://mentor.ieee.org/802.11/dcn/24/11-24-1103-00-0wng-post-quantum-802-11.pptx" TargetMode="External"/><Relationship Id="rId4" Type="http://schemas.openxmlformats.org/officeDocument/2006/relationships/hyperlink" Target="https://csrc.nist.gov/Projects/post-quantum-cryptograph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fips/203/fina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Opportunistic Wireless </a:t>
            </a:r>
            <a:r>
              <a:rPr lang="en-GB" dirty="0" smtClean="0"/>
              <a:t>Encryption</a:t>
            </a:r>
            <a:br>
              <a:rPr lang="en-GB" dirty="0" smtClean="0"/>
            </a:br>
            <a:r>
              <a:rPr lang="en-GB" dirty="0" smtClean="0"/>
              <a:t>(PQ-OWE</a:t>
            </a:r>
            <a:r>
              <a:rPr lang="en-GB" dirty="0"/>
              <a:t>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2025-03-03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87380"/>
              </p:ext>
            </p:extLst>
          </p:nvPr>
        </p:nvGraphicFramePr>
        <p:xfrm>
          <a:off x="990600" y="2419350"/>
          <a:ext cx="1022985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Document" r:id="rId4" imgW="10448057" imgH="2660204" progId="Word.Document.8">
                  <p:embed/>
                </p:oleObj>
              </mc:Choice>
              <mc:Fallback>
                <p:oleObj name="Document" r:id="rId4" imgW="10448057" imgH="2660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229850" cy="259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NIST recommends using ML-KEM-768 as the default parameter set, as it provides a large security margin at a reasonable performance cost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While ML-KEM has longer keys than DH, it is proving to be more efficient in run-time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If </a:t>
            </a:r>
            <a:r>
              <a:rPr lang="en-GB" dirty="0"/>
              <a:t>clogging wasn’t a concern for DH, it is unlikely to be one for ML-KEM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Runtime will </a:t>
            </a:r>
            <a:r>
              <a:rPr lang="en-GB" dirty="0" smtClean="0"/>
              <a:t>vary, </a:t>
            </a:r>
            <a:r>
              <a:rPr lang="en-GB" dirty="0"/>
              <a:t>but general consensus seems to be that ML-KEM is faster than DH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ML-KEM can, extremely seldom, fail to </a:t>
            </a:r>
            <a:r>
              <a:rPr lang="en-GB" dirty="0" err="1" smtClean="0"/>
              <a:t>decapsulate</a:t>
            </a:r>
            <a:r>
              <a:rPr lang="en-GB" dirty="0" smtClean="0"/>
              <a:t> correctly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K′ </a:t>
            </a:r>
            <a:r>
              <a:rPr lang="en-GB" dirty="0"/>
              <a:t>≠ </a:t>
            </a:r>
            <a:r>
              <a:rPr lang="en-GB" dirty="0" smtClean="0"/>
              <a:t>K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will cause the 4-way handshake to fail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retry should fix the problem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3192"/>
              </p:ext>
            </p:extLst>
          </p:nvPr>
        </p:nvGraphicFramePr>
        <p:xfrm>
          <a:off x="6831468" y="4797152"/>
          <a:ext cx="44622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799">
                  <a:extLst>
                    <a:ext uri="{9D8B030D-6E8A-4147-A177-3AD203B41FA5}">
                      <a16:colId xmlns:a16="http://schemas.microsoft.com/office/drawing/2014/main" val="1137279088"/>
                    </a:ext>
                  </a:extLst>
                </a:gridCol>
                <a:gridCol w="2738449">
                  <a:extLst>
                    <a:ext uri="{9D8B030D-6E8A-4147-A177-3AD203B41FA5}">
                      <a16:colId xmlns:a16="http://schemas.microsoft.com/office/drawing/2014/main" val="1750084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Parameter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Decapsulation</a:t>
                      </a:r>
                      <a:r>
                        <a:rPr lang="en-GB" dirty="0" smtClean="0"/>
                        <a:t> failure rate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92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ML-KEM-512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138.8</a:t>
                      </a:r>
                      <a:endParaRPr lang="en-GB" sz="18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4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−164.8</a:t>
                      </a:r>
                      <a:endParaRPr lang="en-GB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6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ML-KEM-1024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−174.8</a:t>
                      </a:r>
                      <a:endParaRPr lang="en-GB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01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80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We would need a new AKM suite selector for PQ-OWE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More than one AKM can be used if other parameter sets than ML-KEM-768 are envisioned to be used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would probably need to mandate 256-bit TKs, hence GCMP-256 should be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 order to avoid any risk of attacks on symmetric encryption, facilitated by Grover’s algorithm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will need to do more than PQ-OWE, but developing PQ-OWE is a first useful building block for authenticated protocols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6558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Straw </a:t>
            </a:r>
            <a:r>
              <a:rPr lang="en-GB" smtClean="0"/>
              <a:t>poll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r>
              <a:rPr lang="en-GB" dirty="0"/>
              <a:t>A mechanism should be added to </a:t>
            </a:r>
            <a:r>
              <a:rPr lang="en-GB" dirty="0" smtClean="0"/>
              <a:t>ensure OWE is resilient against quantum attackers by </a:t>
            </a:r>
            <a:r>
              <a:rPr lang="en-GB" dirty="0"/>
              <a:t>adopting </a:t>
            </a:r>
            <a:r>
              <a:rPr lang="en-GB" dirty="0" smtClean="0"/>
              <a:t>ML-KEM?</a:t>
            </a:r>
            <a:endParaRPr lang="en-GB" dirty="0"/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25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NIST: </a:t>
            </a:r>
            <a:r>
              <a:rPr lang="en-GB" dirty="0">
                <a:hlinkClick r:id="rId3"/>
              </a:rPr>
              <a:t>Module-Lattice-Based Key-Encapsulation Mechanism Standard</a:t>
            </a:r>
            <a:endParaRPr lang="en-GB" dirty="0"/>
          </a:p>
          <a:p>
            <a:r>
              <a:rPr lang="en-GB" dirty="0" smtClean="0">
                <a:hlinkClick r:id="rId4"/>
              </a:rPr>
              <a:t>Shor: Polynomial-Time Algorithms for Prime Factorization and Discrete Logarithms on a Quantum Computer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Grover: </a:t>
            </a:r>
            <a:r>
              <a:rPr lang="en-GB" dirty="0">
                <a:hlinkClick r:id="rId4"/>
              </a:rPr>
              <a:t>A fast quantum mechanical algorithm for database search</a:t>
            </a:r>
            <a:endParaRPr lang="en-GB" dirty="0"/>
          </a:p>
          <a:p>
            <a:r>
              <a:rPr lang="en-GB" dirty="0" err="1" smtClean="0">
                <a:hlinkClick r:id="rId4"/>
              </a:rPr>
              <a:t>Regev</a:t>
            </a:r>
            <a:r>
              <a:rPr lang="en-GB" dirty="0" smtClean="0">
                <a:hlinkClick r:id="rId4"/>
              </a:rPr>
              <a:t>: An Efficient Quantum Factoring Algorithm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Harkins: </a:t>
            </a:r>
            <a:r>
              <a:rPr lang="en-GB" dirty="0">
                <a:hlinkClick r:id="rId5"/>
              </a:rPr>
              <a:t>Post-Quantum 802.11</a:t>
            </a:r>
            <a:endParaRPr lang="en-GB" dirty="0"/>
          </a:p>
          <a:p>
            <a:r>
              <a:rPr lang="en-GB" dirty="0" smtClean="0">
                <a:hlinkClick r:id="rId6"/>
              </a:rPr>
              <a:t>MIT </a:t>
            </a:r>
            <a:r>
              <a:rPr lang="en-GB" dirty="0" err="1" smtClean="0">
                <a:hlinkClick r:id="rId6"/>
              </a:rPr>
              <a:t>xPRO</a:t>
            </a:r>
            <a:r>
              <a:rPr lang="en-GB" dirty="0" smtClean="0">
                <a:hlinkClick r:id="rId6"/>
              </a:rPr>
              <a:t>: Quantum Algorithms for Cybersecurity, Chemistry, and Optimization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7"/>
              </a:rPr>
              <a:t>NIST: Transition to Post-Quantum Cryptography Standards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Wireless </a:t>
            </a:r>
            <a:r>
              <a:rPr lang="en-GB" dirty="0" smtClean="0"/>
              <a:t>Encryption (OWE) </a:t>
            </a:r>
            <a:r>
              <a:rPr lang="en-GB" dirty="0"/>
              <a:t>is </a:t>
            </a:r>
            <a:r>
              <a:rPr lang="en-GB" dirty="0" smtClean="0"/>
              <a:t>widely used </a:t>
            </a:r>
            <a:r>
              <a:rPr lang="en-GB" dirty="0"/>
              <a:t>in the </a:t>
            </a:r>
            <a:r>
              <a:rPr lang="en-GB" dirty="0" smtClean="0"/>
              <a:t>6 GHz band. OWE makes </a:t>
            </a:r>
            <a:r>
              <a:rPr lang="en-GB" dirty="0"/>
              <a:t>use of </a:t>
            </a:r>
            <a:r>
              <a:rPr lang="en-GB" dirty="0" smtClean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exchange, </a:t>
            </a:r>
            <a:r>
              <a:rPr lang="en-GB" dirty="0"/>
              <a:t>based on finite cyclic groups and elliptic </a:t>
            </a:r>
            <a:r>
              <a:rPr lang="en-GB" dirty="0" smtClean="0"/>
              <a:t>curves, </a:t>
            </a:r>
            <a:r>
              <a:rPr lang="en-GB" dirty="0"/>
              <a:t>to </a:t>
            </a:r>
            <a:r>
              <a:rPr lang="en-GB" dirty="0" smtClean="0"/>
              <a:t>derive </a:t>
            </a:r>
            <a:r>
              <a:rPr lang="en-GB" dirty="0"/>
              <a:t>the PMK</a:t>
            </a:r>
            <a:r>
              <a:rPr lang="en-GB" dirty="0" smtClean="0"/>
              <a:t>. These techniques are at risk of attack by quantum attackers.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mechanism that would enable the use of quantum resistant techniques to achieve </a:t>
            </a:r>
            <a:r>
              <a:rPr lang="en-GB" dirty="0" smtClean="0"/>
              <a:t>Post-Quantum Opportunistic </a:t>
            </a:r>
            <a:r>
              <a:rPr lang="en-GB" dirty="0"/>
              <a:t>Wireless Encryption.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Shor developed quantum algorithms for solving the discrete logarithm problem </a:t>
            </a:r>
            <a:r>
              <a:rPr lang="en-GB" dirty="0"/>
              <a:t>back in 1994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Shor’s algorithm runs in polynomial time, </a:t>
            </a:r>
            <a:r>
              <a:rPr lang="en-GB" dirty="0" smtClean="0"/>
              <a:t>with an ~ </a:t>
            </a:r>
            <a:r>
              <a:rPr lang="en-GB" dirty="0"/>
              <a:t>runtime complexity of O((log N)</a:t>
            </a:r>
            <a:r>
              <a:rPr lang="en-GB" baseline="30000" dirty="0"/>
              <a:t>2</a:t>
            </a:r>
            <a:r>
              <a:rPr lang="en-GB" dirty="0"/>
              <a:t> (log </a:t>
            </a:r>
            <a:r>
              <a:rPr lang="en-GB" dirty="0" err="1"/>
              <a:t>log</a:t>
            </a:r>
            <a:r>
              <a:rPr lang="en-GB" dirty="0"/>
              <a:t> N))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is a significant improvement in runtime over the current state-of-art sub-exponential algorithm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As far as we know, no machine today can run Shor’s algorithm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</a:t>
            </a:r>
            <a:r>
              <a:rPr lang="en-GB" dirty="0" smtClean="0"/>
              <a:t>ut </a:t>
            </a:r>
            <a:r>
              <a:rPr lang="en-GB" dirty="0"/>
              <a:t>such a machine could have been already been built or could be developed </a:t>
            </a:r>
            <a:r>
              <a:rPr lang="en-GB" dirty="0" smtClean="0"/>
              <a:t>tomorrow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There </a:t>
            </a:r>
            <a:r>
              <a:rPr lang="en-GB" dirty="0"/>
              <a:t>was no press release when Enigma was </a:t>
            </a:r>
            <a:r>
              <a:rPr lang="en-GB" dirty="0" smtClean="0"/>
              <a:t>hacked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Or be built in less time than it will take to deploy PQ-OWE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Other quantum algorithms also aim to achieve the same goal, e.g. </a:t>
            </a:r>
            <a:r>
              <a:rPr lang="en-GB" dirty="0" err="1" smtClean="0"/>
              <a:t>Regev’s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outcome is that </a:t>
            </a:r>
            <a:r>
              <a:rPr lang="en-GB" dirty="0" err="1" smtClean="0"/>
              <a:t>Diffie</a:t>
            </a:r>
            <a:r>
              <a:rPr lang="en-GB" dirty="0" smtClean="0"/>
              <a:t>-Hellman exchanges are left vulnerable when faced with a quantum attacker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Both finite field and elliptic curve cryptography are deemed vulnerable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latter is most likely to fall first due to the smaller key sizes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market is moving from </a:t>
            </a:r>
            <a:r>
              <a:rPr lang="en-GB" dirty="0"/>
              <a:t>classical </a:t>
            </a:r>
            <a:r>
              <a:rPr lang="en-GB" dirty="0" smtClean="0"/>
              <a:t>to post-quantum cryptography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Cloudflare</a:t>
            </a:r>
            <a:r>
              <a:rPr lang="en-GB" dirty="0" smtClean="0"/>
              <a:t>, Chrome, Signal, </a:t>
            </a:r>
            <a:r>
              <a:rPr lang="en-GB" dirty="0" err="1" smtClean="0"/>
              <a:t>iMessage</a:t>
            </a:r>
            <a:r>
              <a:rPr lang="en-GB" dirty="0" smtClean="0"/>
              <a:t>, Zoom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CNSA 2.0, updated for </a:t>
            </a:r>
            <a:r>
              <a:rPr lang="en-GB" dirty="0"/>
              <a:t>quantum-resistant </a:t>
            </a:r>
            <a:r>
              <a:rPr lang="en-GB" dirty="0" smtClean="0"/>
              <a:t>algorithms</a:t>
            </a:r>
            <a:r>
              <a:rPr lang="en-GB" dirty="0" smtClean="0"/>
              <a:t>, </a:t>
            </a:r>
            <a:r>
              <a:rPr lang="en-GB" dirty="0" smtClean="0"/>
              <a:t>requires </a:t>
            </a:r>
            <a:r>
              <a:rPr lang="en-GB" dirty="0"/>
              <a:t>post-quantum </a:t>
            </a:r>
            <a:r>
              <a:rPr lang="en-GB" dirty="0" smtClean="0"/>
              <a:t>cryptography to be used as </a:t>
            </a:r>
            <a:r>
              <a:rPr lang="en-GB" dirty="0" smtClean="0"/>
              <a:t>default from this year in Software/ Firmware/ Browsers/ Cloud services, Networking equipment from 2026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NIST has listed Elliptic Curve </a:t>
            </a:r>
            <a:r>
              <a:rPr lang="en-GB" dirty="0" err="1" smtClean="0"/>
              <a:t>Diffie</a:t>
            </a:r>
            <a:r>
              <a:rPr lang="en-GB" dirty="0" smtClean="0"/>
              <a:t>-Hellman exchanges as disallowed for key establishment after 2035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41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OWE look like today?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608" y="1484784"/>
            <a:ext cx="728662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66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does OWE look like today?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As OWE currently relies </a:t>
            </a:r>
            <a:r>
              <a:rPr lang="en-GB" dirty="0"/>
              <a:t>on </a:t>
            </a:r>
            <a:r>
              <a:rPr lang="en-GB" dirty="0" smtClean="0"/>
              <a:t>a </a:t>
            </a:r>
            <a:r>
              <a:rPr lang="en-GB" dirty="0" err="1" smtClean="0"/>
              <a:t>Diffie</a:t>
            </a:r>
            <a:r>
              <a:rPr lang="en-GB" dirty="0" smtClean="0"/>
              <a:t>-Hellman exchange, it will be susceptible to quantum attacks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Most likely attack vector will be comprised of an end node sniffing the association process and </a:t>
            </a:r>
            <a:r>
              <a:rPr lang="en-GB" dirty="0"/>
              <a:t>sending </a:t>
            </a:r>
            <a:r>
              <a:rPr lang="en-GB" dirty="0" smtClean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element for processing to an off-site quantum machine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After </a:t>
            </a:r>
            <a:r>
              <a:rPr lang="en-GB" dirty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exchange all steps to the PMK are deterministic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There is a need to move away from </a:t>
            </a:r>
            <a:r>
              <a:rPr lang="en-GB" dirty="0" err="1"/>
              <a:t>Diffie</a:t>
            </a:r>
            <a:r>
              <a:rPr lang="en-GB" dirty="0"/>
              <a:t>-Hellman exchanges</a:t>
            </a:r>
            <a:r>
              <a:rPr lang="en-GB" dirty="0" smtClean="0"/>
              <a:t>, and thus there is a need to move away from </a:t>
            </a:r>
            <a:r>
              <a:rPr lang="en-GB" dirty="0" err="1"/>
              <a:t>Diffie</a:t>
            </a:r>
            <a:r>
              <a:rPr lang="en-GB" dirty="0"/>
              <a:t>-Hellman </a:t>
            </a:r>
            <a:r>
              <a:rPr lang="en-GB" dirty="0" smtClean="0"/>
              <a:t>elements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29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NIST </a:t>
            </a:r>
            <a:r>
              <a:rPr lang="en-GB" dirty="0"/>
              <a:t>specifies as an </a:t>
            </a:r>
            <a:r>
              <a:rPr lang="en-GB" dirty="0" smtClean="0"/>
              <a:t>asymmetric </a:t>
            </a:r>
            <a:r>
              <a:rPr lang="en-GB" dirty="0"/>
              <a:t>algorithm for key </a:t>
            </a:r>
            <a:r>
              <a:rPr lang="en-GB" dirty="0" smtClean="0"/>
              <a:t>establishment: </a:t>
            </a:r>
            <a:r>
              <a:rPr lang="en-GB" dirty="0"/>
              <a:t>Module-Lattice-Based Key-Encapsulation Mechanism Standard (</a:t>
            </a:r>
            <a:r>
              <a:rPr lang="en-GB" dirty="0" smtClean="0"/>
              <a:t>ML-KEM)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ML-KEM is derived from the round-three version of the </a:t>
            </a:r>
            <a:r>
              <a:rPr lang="en-GB" dirty="0" smtClean="0"/>
              <a:t>CRYSTALS-</a:t>
            </a:r>
            <a:r>
              <a:rPr lang="en-GB" dirty="0" err="1" smtClean="0"/>
              <a:t>Kyber</a:t>
            </a:r>
            <a:r>
              <a:rPr lang="en-GB" dirty="0" smtClean="0"/>
              <a:t> </a:t>
            </a:r>
            <a:r>
              <a:rPr lang="en-GB" dirty="0"/>
              <a:t>KEM, a submission in the NIST Post-Quantum Cryptography Standardization </a:t>
            </a:r>
            <a:r>
              <a:rPr lang="en-GB" dirty="0" smtClean="0"/>
              <a:t>project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specification can be found at </a:t>
            </a:r>
            <a:r>
              <a:rPr lang="en-GB" dirty="0">
                <a:hlinkClick r:id="rId3"/>
              </a:rPr>
              <a:t>FIPS </a:t>
            </a:r>
            <a:r>
              <a:rPr lang="en-GB" dirty="0" smtClean="0">
                <a:hlinkClick r:id="rId3"/>
              </a:rPr>
              <a:t>203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Comprised out of three main key encapsulation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Key generation </a:t>
            </a:r>
            <a:r>
              <a:rPr lang="en-GB" dirty="0"/>
              <a:t>accepts no input, </a:t>
            </a:r>
            <a:r>
              <a:rPr lang="en-GB" dirty="0" smtClean="0"/>
              <a:t>generates </a:t>
            </a:r>
            <a:r>
              <a:rPr lang="en-GB" dirty="0"/>
              <a:t>randomness internally, and produces an encapsulation key and a </a:t>
            </a:r>
            <a:r>
              <a:rPr lang="en-GB" dirty="0" err="1"/>
              <a:t>decapsulation</a:t>
            </a:r>
            <a:r>
              <a:rPr lang="en-GB" dirty="0"/>
              <a:t> key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Encapsulation</a:t>
            </a:r>
            <a:r>
              <a:rPr lang="en-GB" dirty="0"/>
              <a:t> </a:t>
            </a:r>
            <a:r>
              <a:rPr lang="en-GB" dirty="0" smtClean="0"/>
              <a:t>accepts </a:t>
            </a:r>
            <a:r>
              <a:rPr lang="en-GB" dirty="0"/>
              <a:t>an </a:t>
            </a:r>
            <a:r>
              <a:rPr lang="en-GB" dirty="0" smtClean="0"/>
              <a:t>encapsulation </a:t>
            </a:r>
            <a:r>
              <a:rPr lang="en-GB" dirty="0"/>
              <a:t>key as input, generates randomness internally, and outputs a </a:t>
            </a:r>
            <a:r>
              <a:rPr lang="en-GB" dirty="0" err="1"/>
              <a:t>ciphertext</a:t>
            </a:r>
            <a:r>
              <a:rPr lang="en-GB" dirty="0"/>
              <a:t> and a shared </a:t>
            </a:r>
            <a:r>
              <a:rPr lang="en-GB" dirty="0" smtClean="0"/>
              <a:t>key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err="1" smtClean="0"/>
              <a:t>Decapsulation</a:t>
            </a:r>
            <a:r>
              <a:rPr lang="en-GB" dirty="0"/>
              <a:t> accepts a </a:t>
            </a:r>
            <a:r>
              <a:rPr lang="en-GB" dirty="0" err="1"/>
              <a:t>decapsulation</a:t>
            </a:r>
            <a:r>
              <a:rPr lang="en-GB" dirty="0"/>
              <a:t> </a:t>
            </a:r>
            <a:r>
              <a:rPr lang="en-GB" dirty="0" smtClean="0"/>
              <a:t>key </a:t>
            </a:r>
            <a:r>
              <a:rPr lang="en-GB" dirty="0"/>
              <a:t>and </a:t>
            </a:r>
            <a:r>
              <a:rPr lang="en-GB" dirty="0" err="1" smtClean="0"/>
              <a:t>ciphertext</a:t>
            </a:r>
            <a:r>
              <a:rPr lang="en-GB" dirty="0" smtClean="0"/>
              <a:t> </a:t>
            </a:r>
            <a:r>
              <a:rPr lang="en-GB" dirty="0"/>
              <a:t>as input, does not use any randomness, and outputs a shared key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9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767" y="1541464"/>
            <a:ext cx="59499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34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5611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ML-KEM encapsulation key and </a:t>
            </a:r>
            <a:r>
              <a:rPr lang="en-GB" dirty="0" err="1" smtClean="0"/>
              <a:t>ciphertext</a:t>
            </a:r>
            <a:r>
              <a:rPr lang="en-GB" dirty="0" smtClean="0"/>
              <a:t> need to be sent over the air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ML-KEM comes in 3 flavours: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Both the encapsulation key and </a:t>
            </a:r>
            <a:r>
              <a:rPr lang="en-GB" dirty="0" err="1"/>
              <a:t>ciphertext</a:t>
            </a:r>
            <a:r>
              <a:rPr lang="en-GB" dirty="0"/>
              <a:t> are </a:t>
            </a:r>
            <a:r>
              <a:rPr lang="en-GB" dirty="0" smtClean="0"/>
              <a:t>significantly longer than </a:t>
            </a:r>
            <a:r>
              <a:rPr lang="en-GB" dirty="0" err="1" smtClean="0"/>
              <a:t>Diffie</a:t>
            </a:r>
            <a:r>
              <a:rPr lang="en-GB" dirty="0" smtClean="0"/>
              <a:t>-Hellman public keys, and thus unsuitable for association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 is a risk of extending the association frames towards and beyond the limit of an MMPDU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36380"/>
              </p:ext>
            </p:extLst>
          </p:nvPr>
        </p:nvGraphicFramePr>
        <p:xfrm>
          <a:off x="1903230" y="2980928"/>
          <a:ext cx="838342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85">
                  <a:extLst>
                    <a:ext uri="{9D8B030D-6E8A-4147-A177-3AD203B41FA5}">
                      <a16:colId xmlns:a16="http://schemas.microsoft.com/office/drawing/2014/main" val="2985844302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3799770398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2618534028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2601492509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3320814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Parameter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Encapsulation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Decapsulation</a:t>
                      </a:r>
                      <a:r>
                        <a:rPr lang="en-GB" dirty="0" smtClean="0"/>
                        <a:t>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Ciphertext</a:t>
                      </a:r>
                      <a:r>
                        <a:rPr lang="en-GB" dirty="0" smtClean="0"/>
                        <a:t>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Shared secret key (octets)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853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ML-KEM-512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7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1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ML-KEM-1024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63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84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Lungu.pptx" id="{A934CA36-4760-4A00-A55F-190DD73D4057}" vid="{06CE744F-16DB-4173-982F-6A60E8FB78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802-11-Lungu</Template>
  <TotalTime>8194</TotalTime>
  <Words>1150</Words>
  <Application>Microsoft Office PowerPoint</Application>
  <PresentationFormat>Widescreen</PresentationFormat>
  <Paragraphs>197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MS Gothic</vt:lpstr>
      <vt:lpstr>Arial Unicode MS</vt:lpstr>
      <vt:lpstr>Times New Roman</vt:lpstr>
      <vt:lpstr>Office Theme</vt:lpstr>
      <vt:lpstr>Document</vt:lpstr>
      <vt:lpstr>Post-Quantum Opportunistic Wireless Encryption (PQ-OWE)</vt:lpstr>
      <vt:lpstr>Abstract</vt:lpstr>
      <vt:lpstr>Problem</vt:lpstr>
      <vt:lpstr>Problem</vt:lpstr>
      <vt:lpstr>What does OWE look like today?</vt:lpstr>
      <vt:lpstr>What does OWE look like today?</vt:lpstr>
      <vt:lpstr>What would a post-quantum OWE look like?</vt:lpstr>
      <vt:lpstr>What would a post-quantum OWE look like?</vt:lpstr>
      <vt:lpstr>What would a post-quantum OWE look like?</vt:lpstr>
      <vt:lpstr>What would a post-quantum OWE look like?</vt:lpstr>
      <vt:lpstr>What would a post-quantum OWE look like?</vt:lpstr>
      <vt:lpstr>Straw poll</vt:lpstr>
      <vt:lpstr>References</vt:lpstr>
    </vt:vector>
  </TitlesOfParts>
  <Company>SCSC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Daniel Alexandru Lungu</dc:creator>
  <cp:keywords/>
  <cp:lastModifiedBy>Daniel Alexandru Lungu</cp:lastModifiedBy>
  <cp:revision>151</cp:revision>
  <cp:lastPrinted>1601-01-01T00:00:00Z</cp:lastPrinted>
  <dcterms:created xsi:type="dcterms:W3CDTF">2025-01-14T10:54:56Z</dcterms:created>
  <dcterms:modified xsi:type="dcterms:W3CDTF">2025-03-03T11:06:02Z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