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256" r:id="rId5"/>
    <p:sldId id="257" r:id="rId6"/>
    <p:sldId id="283" r:id="rId7"/>
    <p:sldId id="284" r:id="rId8"/>
    <p:sldId id="2383" r:id="rId9"/>
    <p:sldId id="258" r:id="rId10"/>
    <p:sldId id="259" r:id="rId11"/>
    <p:sldId id="262" r:id="rId12"/>
    <p:sldId id="287" r:id="rId13"/>
    <p:sldId id="274" r:id="rId14"/>
    <p:sldId id="2388" r:id="rId15"/>
    <p:sldId id="1722" r:id="rId16"/>
    <p:sldId id="2073" r:id="rId17"/>
    <p:sldId id="2389" r:id="rId18"/>
    <p:sldId id="288" r:id="rId19"/>
    <p:sldId id="1433" r:id="rId20"/>
    <p:sldId id="2390" r:id="rId21"/>
    <p:sldId id="2391" r:id="rId22"/>
    <p:sldId id="2392" r:id="rId23"/>
    <p:sldId id="2393" r:id="rId24"/>
    <p:sldId id="2394" r:id="rId25"/>
    <p:sldId id="1582" r:id="rId26"/>
    <p:sldId id="1578" r:id="rId27"/>
    <p:sldId id="1579" r:id="rId28"/>
    <p:sldId id="2395" r:id="rId29"/>
    <p:sldId id="2398" r:id="rId30"/>
    <p:sldId id="267"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4660"/>
  </p:normalViewPr>
  <p:slideViewPr>
    <p:cSldViewPr>
      <p:cViewPr varScale="1">
        <p:scale>
          <a:sx n="84" d="100"/>
          <a:sy n="84" d="100"/>
        </p:scale>
        <p:origin x="187"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3955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6009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6915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17774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75894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26</a:t>
            </a:fld>
            <a:endParaRPr lang="en-US"/>
          </a:p>
        </p:txBody>
      </p:sp>
    </p:spTree>
    <p:extLst>
      <p:ext uri="{BB962C8B-B14F-4D97-AF65-F5344CB8AC3E}">
        <p14:creationId xmlns:p14="http://schemas.microsoft.com/office/powerpoint/2010/main" val="3177130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1341001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8030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2193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802.11-25/0209</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484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52848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175772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51469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802.11-25/0216r0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1932-00-0wng-wng-meeting-minutes-2024-november-vancouver-meet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21-01-00bn-tgbn-mar-2025-meeting-agenda.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5/11-25-0227-03-00bp-tg-bp-tc-agenda-till-mar-2025.pptx" TargetMode="Externa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mentor.ieee.org/802.11/dcn/25/11-25-0240-02-00bp-teleconference-minutes-february-march-2025.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0205&amp;is_group=00bq&amp;is_year=202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5/11-25-0160-02-0elc-elc-2025-01-minu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5/11-25-0347-00-0elc-march-2025-elc-agenda.pptx" TargetMode="External"/><Relationship Id="rId5" Type="http://schemas.openxmlformats.org/officeDocument/2006/relationships/hyperlink" Target="https://mentor.ieee.org/802.11/dcn/24/11-24-1600-03-0elc-csd-proposal-for-elc.docx" TargetMode="External"/><Relationship Id="rId4" Type="http://schemas.openxmlformats.org/officeDocument/2006/relationships/hyperlink" Target="https://mentor.ieee.org/802.11/dcn/25/11-25-0185-00-0elc-draft-p802-11br-par.pdf"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5/11-25-0159-00-auto-january-2025-kobe-auto-tig-meeting-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5/11-25-0222-01-0arc-arc-sc-agenda-march-2025.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7" Type="http://schemas.openxmlformats.org/officeDocument/2006/relationships/hyperlink" Target="https://mentor.ieee.org/802.15/dcn/25/15-25-0054-01-0mag-par-for-802-15-4-2024-corrigendum-1.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0-03-0elc-csd-proposal-for-elc.docx" TargetMode="External"/><Relationship Id="rId5" Type="http://schemas.openxmlformats.org/officeDocument/2006/relationships/hyperlink" Target="https://mentor.ieee.org/802.11/dcn/25/11-25-0185-00-0elc-draft-p802-11br-par.pdf" TargetMode="External"/><Relationship Id="rId4" Type="http://schemas.openxmlformats.org/officeDocument/2006/relationships/hyperlink" Target="https://mentor.ieee.org/802-ec/dcn/25/ec-25-0021-00-LMSC-draft-ieee-p802-3dp-cs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WG11 Opening Report Snapshot Slides March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2025-03-09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30587529-FB12-E2D7-7DF4-A3E55E333405}"/>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8A6D6F64-589B-72F3-CE32-875E97661E08}"/>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1C0CD53F-2A47-2F47-C8C9-A1A1DACC022D}"/>
              </a:ext>
            </a:extLst>
          </p:cNvPr>
          <p:cNvSpPr>
            <a:spLocks noGrp="1"/>
          </p:cNvSpPr>
          <p:nvPr>
            <p:ph type="dt" idx="10"/>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WNG – March 2025</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23976"/>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November:</a:t>
            </a:r>
          </a:p>
          <a:p>
            <a:pPr marL="1181100" lvl="2" indent="-381000">
              <a:lnSpc>
                <a:spcPct val="110000"/>
              </a:lnSpc>
              <a:spcBef>
                <a:spcPts val="0"/>
              </a:spcBef>
              <a:defRPr/>
            </a:pPr>
            <a:r>
              <a:rPr lang="en-GB" altLang="en-US" sz="1600" dirty="0">
                <a:hlinkClick r:id="rId3"/>
              </a:rPr>
              <a:t>https://mentor.ieee.org/802.11/dcn/24/11-24-1932-00-0wng-wng-meeting-minutes-2024-november-vancouver-meeting.docx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sz="2000" dirty="0">
                <a:solidFill>
                  <a:srgbClr val="222222"/>
                </a:solidFill>
                <a:highlight>
                  <a:srgbClr val="FFFFFF"/>
                </a:highlight>
                <a:cs typeface="Arial" panose="020B0604020202020204" pitchFamily="34" charset="0"/>
              </a:rPr>
              <a:t>“Intrinsic vulnerabilities of the MIMO channel sounding procedure”, Francesca </a:t>
            </a:r>
            <a:r>
              <a:rPr lang="en-US" sz="2000" dirty="0" err="1">
                <a:solidFill>
                  <a:srgbClr val="222222"/>
                </a:solidFill>
                <a:highlight>
                  <a:srgbClr val="FFFFFF"/>
                </a:highlight>
                <a:cs typeface="Arial" panose="020B0604020202020204" pitchFamily="34" charset="0"/>
              </a:rPr>
              <a:t>Meneghello</a:t>
            </a:r>
            <a:r>
              <a:rPr lang="en-US" sz="2000" dirty="0">
                <a:solidFill>
                  <a:srgbClr val="222222"/>
                </a:solidFill>
                <a:highlight>
                  <a:srgbClr val="FFFFFF"/>
                </a:highlight>
                <a:cs typeface="Arial" panose="020B0604020202020204" pitchFamily="34" charset="0"/>
              </a:rPr>
              <a:t> (Northeastern University)</a:t>
            </a:r>
          </a:p>
          <a:p>
            <a:pPr lvl="1">
              <a:lnSpc>
                <a:spcPct val="110000"/>
              </a:lnSpc>
              <a:spcBef>
                <a:spcPts val="0"/>
              </a:spcBef>
              <a:buFont typeface="Wingdings" panose="05000000000000000000" pitchFamily="2" charset="2"/>
              <a:buChar char="Ø"/>
              <a:defRPr/>
            </a:pPr>
            <a:r>
              <a:rPr lang="en-US" sz="2000" dirty="0">
                <a:solidFill>
                  <a:srgbClr val="222222"/>
                </a:solidFill>
                <a:highlight>
                  <a:srgbClr val="FFFFFF"/>
                </a:highlight>
                <a:cs typeface="Arial" panose="020B0604020202020204" pitchFamily="34" charset="0"/>
              </a:rPr>
              <a:t>“Post-Quantum 802.11”, Dan Harkins (HPE)</a:t>
            </a:r>
            <a:endParaRPr lang="en-US" sz="2000" b="0" i="0" dirty="0">
              <a:solidFill>
                <a:srgbClr val="222222"/>
              </a:solidFill>
              <a:effectLst/>
              <a:highlight>
                <a:srgbClr val="FFFFFF"/>
              </a:highlight>
              <a:cs typeface="Arial" panose="020B0604020202020204" pitchFamily="34" charset="0"/>
            </a:endParaRPr>
          </a:p>
          <a:p>
            <a:pPr lvl="1">
              <a:lnSpc>
                <a:spcPct val="110000"/>
              </a:lnSpc>
              <a:spcBef>
                <a:spcPts val="0"/>
              </a:spcBef>
              <a:buFont typeface="Wingdings" panose="05000000000000000000" pitchFamily="2" charset="2"/>
              <a:buChar char="Ø"/>
              <a:defRPr/>
            </a:pPr>
            <a:r>
              <a:rPr lang="en-US" sz="2000" dirty="0">
                <a:solidFill>
                  <a:srgbClr val="222222"/>
                </a:solidFill>
                <a:highlight>
                  <a:srgbClr val="FFFFFF"/>
                </a:highlight>
                <a:cs typeface="Arial" panose="020B0604020202020204" pitchFamily="34" charset="0"/>
              </a:rPr>
              <a:t>“Post-Quantum Opportunistic Wireless Encryption (OWE)”, Alex Lungu (Samsung)</a:t>
            </a:r>
          </a:p>
          <a:p>
            <a:pPr lvl="1">
              <a:lnSpc>
                <a:spcPct val="110000"/>
              </a:lnSpc>
              <a:spcBef>
                <a:spcPts val="0"/>
              </a:spcBef>
              <a:buFont typeface="Wingdings" panose="05000000000000000000" pitchFamily="2" charset="2"/>
              <a:buChar char="Ø"/>
              <a:defRPr/>
            </a:pPr>
            <a:r>
              <a:rPr lang="en-US" sz="2000" dirty="0">
                <a:solidFill>
                  <a:srgbClr val="222222"/>
                </a:solidFill>
                <a:highlight>
                  <a:srgbClr val="FFFFFF"/>
                </a:highlight>
                <a:cs typeface="Arial" panose="020B0604020202020204" pitchFamily="34" charset="0"/>
              </a:rPr>
              <a:t>“</a:t>
            </a:r>
            <a:r>
              <a:rPr lang="en-US" sz="2000" b="0" i="0" dirty="0">
                <a:solidFill>
                  <a:srgbClr val="222222"/>
                </a:solidFill>
                <a:effectLst/>
                <a:cs typeface="Arial" panose="020B0604020202020204" pitchFamily="34" charset="0"/>
              </a:rPr>
              <a:t>802.11 Support of VLANs</a:t>
            </a:r>
            <a:r>
              <a:rPr lang="en-US" sz="2000" b="0" i="0" dirty="0">
                <a:solidFill>
                  <a:srgbClr val="222222"/>
                </a:solidFill>
                <a:effectLst/>
                <a:highlight>
                  <a:srgbClr val="FFFFFF"/>
                </a:highlight>
                <a:cs typeface="Arial" panose="020B0604020202020204" pitchFamily="34" charset="0"/>
              </a:rPr>
              <a:t>”, Donald Eastlake (Independent)</a:t>
            </a:r>
          </a:p>
          <a:p>
            <a:pPr marL="457200" indent="-457200">
              <a:lnSpc>
                <a:spcPct val="110000"/>
              </a:lnSpc>
              <a:spcBef>
                <a:spcPts val="0"/>
              </a:spcBef>
              <a:defRPr/>
            </a:pPr>
            <a:r>
              <a:rPr lang="en-US" altLang="en-US" dirty="0"/>
              <a:t>Plans for May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a:p>
            <a:pPr marL="0" indent="0" algn="ctr" eaLnBrk="1" hangingPunct="1">
              <a:spcBef>
                <a:spcPts val="0"/>
              </a:spcBef>
              <a:buNone/>
              <a:defRPr/>
            </a:pPr>
            <a:r>
              <a:rPr lang="en-US" altLang="en-US" dirty="0"/>
              <a:t>Current agenda is document 11-25/0212r0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11 March 2025, 0800-1000 Eastern Daylight Time</a:t>
            </a:r>
          </a:p>
        </p:txBody>
      </p:sp>
      <p:sp>
        <p:nvSpPr>
          <p:cNvPr id="2" name="Footer Placeholder 1">
            <a:extLst>
              <a:ext uri="{FF2B5EF4-FFF2-40B4-BE49-F238E27FC236}">
                <a16:creationId xmlns:a16="http://schemas.microsoft.com/office/drawing/2014/main" id="{06B7ADB9-D3DB-3FAE-85B9-F64D34D8C827}"/>
              </a:ext>
            </a:extLst>
          </p:cNvPr>
          <p:cNvSpPr>
            <a:spLocks noGrp="1"/>
          </p:cNvSpPr>
          <p:nvPr>
            <p:ph type="ftr" idx="14"/>
          </p:nvPr>
        </p:nvSpPr>
        <p:spPr/>
        <p:txBody>
          <a:bodyPr/>
          <a:lstStyle/>
          <a:p>
            <a:r>
              <a:rPr lang="en-GB"/>
              <a:t>Jim Lansford, Farafir SRL</a:t>
            </a:r>
            <a:endParaRPr lang="en-GB" dirty="0"/>
          </a:p>
        </p:txBody>
      </p:sp>
      <p:sp>
        <p:nvSpPr>
          <p:cNvPr id="3" name="Slide Number Placeholder 2">
            <a:extLst>
              <a:ext uri="{FF2B5EF4-FFF2-40B4-BE49-F238E27FC236}">
                <a16:creationId xmlns:a16="http://schemas.microsoft.com/office/drawing/2014/main" id="{33B9B048-4810-EFE6-2D34-EF95CA594FF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8D616509-E4BB-894B-C198-BF4F8E89585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56525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11 March 2025 @ 4 pm EDT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(ec-25-0017r01)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p:txBody>
      </p:sp>
      <p:sp>
        <p:nvSpPr>
          <p:cNvPr id="5" name="Footer Placeholder 4">
            <a:extLst>
              <a:ext uri="{FF2B5EF4-FFF2-40B4-BE49-F238E27FC236}">
                <a16:creationId xmlns:a16="http://schemas.microsoft.com/office/drawing/2014/main" id="{E4CBF9FF-0AEB-8BF2-BD6D-8BD57CD9717F}"/>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1A5064FB-151A-CE85-1FAF-83E4600BCD5A}"/>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90F0F344-758C-1F9C-0ACB-7FECEE060869}"/>
              </a:ext>
            </a:extLst>
          </p:cNvPr>
          <p:cNvSpPr>
            <a:spLocks noGrp="1"/>
          </p:cNvSpPr>
          <p:nvPr>
            <p:ph type="dt" idx="10"/>
          </p:nvPr>
        </p:nvSpPr>
        <p:spPr/>
        <p:txBody>
          <a:bodyPr/>
          <a:lstStyle/>
          <a:p>
            <a:r>
              <a:rPr lang="en-US"/>
              <a:t>March 2025</a:t>
            </a:r>
            <a:endParaRPr lang="en-GB"/>
          </a:p>
        </p:txBody>
      </p:sp>
    </p:spTree>
    <p:extLst>
      <p:ext uri="{BB962C8B-B14F-4D97-AF65-F5344CB8AC3E}">
        <p14:creationId xmlns:p14="http://schemas.microsoft.com/office/powerpoint/2010/main" val="3446982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are in the PSDO balloting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91341" y="599519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800"/>
              </a:spcBef>
              <a:defRPr/>
            </a:pPr>
            <a:r>
              <a:rPr lang="en-AU" sz="1800" kern="0" dirty="0"/>
              <a:t>Failed 60-day ballot</a:t>
            </a:r>
          </a:p>
          <a:p>
            <a:pPr lvl="2">
              <a:spcBef>
                <a:spcPts val="200"/>
              </a:spcBef>
              <a:defRPr/>
            </a:pPr>
            <a:r>
              <a:rPr lang="en-AU" kern="0" dirty="0">
                <a:solidFill>
                  <a:srgbClr val="FF0000"/>
                </a:solidFill>
              </a:rPr>
              <a:t>IEEE 802.11ay</a:t>
            </a:r>
          </a:p>
          <a:p>
            <a:pPr lvl="1">
              <a:spcBef>
                <a:spcPts val="480"/>
              </a:spcBef>
              <a:defRPr/>
            </a:pPr>
            <a:r>
              <a:rPr lang="en-AU" sz="1800" kern="0" dirty="0"/>
              <a:t>Waiting for FDIS</a:t>
            </a:r>
          </a:p>
          <a:p>
            <a:pPr lvl="2">
              <a:spcBef>
                <a:spcPts val="200"/>
              </a:spcBef>
              <a:defRPr/>
            </a:pPr>
            <a:r>
              <a:rPr lang="en-AU" dirty="0"/>
              <a:t>IEEE 802.3-2022</a:t>
            </a:r>
          </a:p>
          <a:p>
            <a:pPr lvl="2">
              <a:spcBef>
                <a:spcPts val="200"/>
              </a:spcBef>
              <a:defRPr/>
            </a:pPr>
            <a:r>
              <a:rPr lang="en-AU" kern="0" dirty="0"/>
              <a:t>IEEE 802.1Qdj</a:t>
            </a:r>
            <a:endParaRPr lang="en-AU" dirty="0"/>
          </a:p>
          <a:p>
            <a:pPr lvl="2">
              <a:spcBef>
                <a:spcPts val="200"/>
              </a:spcBef>
              <a:defRPr/>
            </a:pPr>
            <a:r>
              <a:rPr lang="en-AU" kern="0" dirty="0"/>
              <a:t>IEEE 802.15.7-2018</a:t>
            </a:r>
            <a:endParaRPr lang="en-AU" dirty="0"/>
          </a:p>
          <a:p>
            <a:pPr lvl="2">
              <a:spcBef>
                <a:spcPts val="200"/>
              </a:spcBef>
              <a:defRPr/>
            </a:pPr>
            <a:r>
              <a:rPr lang="en-AU" dirty="0"/>
              <a:t>IEEE 802.15.3-2023</a:t>
            </a:r>
          </a:p>
          <a:p>
            <a:pPr lvl="1">
              <a:defRPr/>
            </a:pPr>
            <a:r>
              <a:rPr lang="en-AU" sz="1800" kern="0" dirty="0"/>
              <a:t>In FDIS</a:t>
            </a:r>
          </a:p>
          <a:p>
            <a:pPr lvl="2">
              <a:defRPr/>
            </a:pPr>
            <a:r>
              <a:rPr lang="en-AU" kern="0" dirty="0"/>
              <a:t>IEEE 802.1ASdr</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p>
          <a:p>
            <a:pPr lvl="1">
              <a:spcBef>
                <a:spcPts val="200"/>
              </a:spcBef>
              <a:defRPr/>
            </a:pPr>
            <a:r>
              <a:rPr lang="en-AU" sz="1800" kern="0" dirty="0"/>
              <a:t>Waiting for publication</a:t>
            </a:r>
          </a:p>
          <a:p>
            <a:pPr lvl="2">
              <a:defRPr/>
            </a:pPr>
            <a:r>
              <a:rPr lang="en-AU" kern="0" dirty="0"/>
              <a:t>IEEE </a:t>
            </a:r>
            <a:r>
              <a:rPr lang="en-AU" dirty="0">
                <a:cs typeface="Arial" panose="020B0604020202020204" pitchFamily="34" charset="0"/>
              </a:rPr>
              <a:t>.1CS-2020/Cor1</a:t>
            </a:r>
          </a:p>
          <a:p>
            <a:pPr lvl="2">
              <a:defRPr/>
            </a:pPr>
            <a:r>
              <a:rPr lang="en-AU" kern="0" dirty="0"/>
              <a:t>IEEE 802.15.4-2020</a:t>
            </a:r>
            <a:endParaRPr lang="en-AU" dirty="0">
              <a:cs typeface="Arial" panose="020B0604020202020204" pitchFamily="34" charset="0"/>
            </a:endParaRPr>
          </a:p>
          <a:p>
            <a:pPr lvl="2">
              <a:defRPr/>
            </a:pPr>
            <a:r>
              <a:rPr lang="en-AU" kern="0" dirty="0"/>
              <a:t>IEEE 802.1Qcz</a:t>
            </a:r>
          </a:p>
          <a:p>
            <a:pPr lvl="2">
              <a:defRPr/>
            </a:pPr>
            <a:r>
              <a:rPr lang="en-AU" kern="0" dirty="0"/>
              <a:t>IEEE 802.1AEdk</a:t>
            </a:r>
            <a:endParaRPr lang="en-AU" dirty="0">
              <a:cs typeface="Arial" panose="020B0604020202020204" pitchFamily="34" charset="0"/>
            </a:endParaRPr>
          </a:p>
          <a:p>
            <a:pPr lvl="2">
              <a:defRPr/>
            </a:pPr>
            <a:r>
              <a:rPr lang="en-AU" dirty="0"/>
              <a:t>IEEE 802.15.9</a:t>
            </a:r>
          </a:p>
          <a:p>
            <a:pPr lvl="2">
              <a:defRPr/>
            </a:pPr>
            <a:r>
              <a:rPr lang="en-AU" kern="0" dirty="0"/>
              <a:t>IEEE 802.1Qcj</a:t>
            </a:r>
          </a:p>
          <a:p>
            <a:pPr lvl="1">
              <a:defRPr/>
            </a:pPr>
            <a:r>
              <a:rPr lang="en-AU" sz="1600" kern="0" dirty="0"/>
              <a:t>Published</a:t>
            </a:r>
          </a:p>
          <a:p>
            <a:pPr lvl="2">
              <a:defRPr/>
            </a:pPr>
            <a:r>
              <a:rPr lang="en-AU" kern="0" dirty="0"/>
              <a:t>IEEE 802f</a:t>
            </a:r>
          </a:p>
          <a:p>
            <a:pPr lvl="2">
              <a:defRPr/>
            </a:pPr>
            <a:r>
              <a:rPr lang="en-AU" kern="0" dirty="0"/>
              <a:t>IEEE 802.1Qcw</a:t>
            </a:r>
          </a:p>
          <a:p>
            <a:pPr lvl="2">
              <a:defRPr/>
            </a:pPr>
            <a:endParaRPr lang="en-AU" kern="0" dirty="0"/>
          </a:p>
          <a:p>
            <a:pPr lvl="2">
              <a:spcBef>
                <a:spcPts val="200"/>
              </a:spcBef>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019300" y="2057399"/>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t>IEEE 802-REVc</a:t>
            </a:r>
          </a:p>
          <a:p>
            <a:pPr lvl="2">
              <a:spcBef>
                <a:spcPts val="200"/>
              </a:spcBef>
              <a:defRPr/>
            </a:pPr>
            <a:r>
              <a:rPr lang="en-AU" dirty="0">
                <a:solidFill>
                  <a:srgbClr val="FF0000"/>
                </a:solidFill>
              </a:rPr>
              <a:t>IEEE 802.11ba</a:t>
            </a:r>
            <a:endParaRPr lang="en-AU" dirty="0"/>
          </a:p>
          <a:p>
            <a:pPr lvl="1">
              <a:defRPr/>
            </a:pPr>
            <a:r>
              <a:rPr lang="en-AU" sz="1800" kern="0" dirty="0"/>
              <a:t>In 60-day ballot</a:t>
            </a:r>
          </a:p>
          <a:p>
            <a:pPr lvl="1">
              <a:spcBef>
                <a:spcPts val="8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IEEE 802.11ax</a:t>
            </a:r>
          </a:p>
          <a:p>
            <a:pPr lvl="2">
              <a:spcBef>
                <a:spcPts val="200"/>
              </a:spcBef>
              <a:defRPr/>
            </a:pPr>
            <a:r>
              <a:rPr lang="en-AU" kern="0" dirty="0"/>
              <a:t>IEEE 802.1Qdx</a:t>
            </a:r>
          </a:p>
          <a:p>
            <a:pPr lvl="2">
              <a:spcBef>
                <a:spcPts val="200"/>
              </a:spcBef>
              <a:defRPr/>
            </a:pPr>
            <a:r>
              <a:rPr lang="en-AU" kern="0" dirty="0"/>
              <a:t>IEEE 802.1ASdm</a:t>
            </a:r>
          </a:p>
          <a:p>
            <a:pPr lvl="2">
              <a:spcBef>
                <a:spcPts val="200"/>
              </a:spcBef>
              <a:defRPr/>
            </a:pPr>
            <a:r>
              <a:rPr lang="en-AU" kern="0" dirty="0"/>
              <a:t>IEEE 802.1ASdn</a:t>
            </a:r>
            <a:endParaRPr lang="en-AU" dirty="0"/>
          </a:p>
          <a:p>
            <a:pPr lvl="1">
              <a:spcBef>
                <a:spcPts val="800"/>
              </a:spcBef>
              <a:defRPr/>
            </a:pPr>
            <a:endParaRPr lang="en-AU" dirty="0"/>
          </a:p>
        </p:txBody>
      </p:sp>
      <p:sp>
        <p:nvSpPr>
          <p:cNvPr id="2" name="Footer Placeholder 1">
            <a:extLst>
              <a:ext uri="{FF2B5EF4-FFF2-40B4-BE49-F238E27FC236}">
                <a16:creationId xmlns:a16="http://schemas.microsoft.com/office/drawing/2014/main" id="{516CBB8C-2939-0FBC-DAEA-AE5C70C4EE71}"/>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9F071C30-1CEF-5F50-A3AC-A2D32A14D76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01F15F3A-2E9F-1A91-6B9A-6A68872010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09533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a:t>IEEE 802 has sent 110 standards through the PSDO adoption process, with 28 in-process</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52237454"/>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54</a:t>
                      </a:r>
                    </a:p>
                  </a:txBody>
                  <a:tcPr/>
                </a:tc>
                <a:tc>
                  <a:txBody>
                    <a:bodyPr/>
                    <a:lstStyle/>
                    <a:p>
                      <a:pPr algn="ctr"/>
                      <a:r>
                        <a:rPr lang="en-US" dirty="0"/>
                        <a:t>12</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4</a:t>
                      </a:r>
                    </a:p>
                  </a:txBody>
                  <a:tcPr/>
                </a:tc>
                <a:tc>
                  <a:txBody>
                    <a:bodyPr/>
                    <a:lstStyle/>
                    <a:p>
                      <a:pPr algn="ctr"/>
                      <a:r>
                        <a:rPr lang="en-AU" dirty="0"/>
                        <a:t>7</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1</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110</a:t>
                      </a:r>
                    </a:p>
                  </a:txBody>
                  <a:tcPr>
                    <a:lnT w="12700" cap="flat" cmpd="sng" algn="ctr">
                      <a:solidFill>
                        <a:schemeClr val="tx1"/>
                      </a:solidFill>
                      <a:prstDash val="solid"/>
                      <a:round/>
                      <a:headEnd type="none" w="med" len="med"/>
                      <a:tailEnd type="none" w="med" len="med"/>
                    </a:lnT>
                  </a:tcPr>
                </a:tc>
                <a:tc>
                  <a:txBody>
                    <a:bodyPr/>
                    <a:lstStyle/>
                    <a:p>
                      <a:pPr algn="ctr"/>
                      <a:r>
                        <a:rPr lang="en-US" b="1" dirty="0"/>
                        <a:t>28</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6903264A-0654-CE3D-B05B-D71A3546F6CA}"/>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3C3E1DEE-CE36-4DC2-F2A1-4A21793A1FB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25E71D98-AA46-35C2-D324-A21CA46AD4C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6162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800" dirty="0">
                <a:ea typeface="ＭＳ Ｐゴシック" panose="020B0600070205080204" pitchFamily="34" charset="-128"/>
              </a:rPr>
              <a:t>Status:</a:t>
            </a:r>
          </a:p>
          <a:p>
            <a:pPr lvl="1">
              <a:buFont typeface="Arial" panose="020B0604020202020204" pitchFamily="34" charset="0"/>
              <a:buChar char="•"/>
              <a:defRPr/>
            </a:pPr>
            <a:r>
              <a:rPr lang="en-US" altLang="en-US" dirty="0">
                <a:ea typeface="ＭＳ Ｐゴシック" panose="020B0600070205080204" pitchFamily="34" charset="-128"/>
              </a:rPr>
              <a:t>IEEE 802.11-2024 is in the process of publication – targeted for the end of March</a:t>
            </a:r>
          </a:p>
          <a:p>
            <a:pPr lvl="1">
              <a:buFont typeface="Arial" panose="020B0604020202020204" pitchFamily="34" charset="0"/>
              <a:buChar char="•"/>
              <a:defRPr/>
            </a:pPr>
            <a:r>
              <a:rPr lang="en-US" altLang="en-US" dirty="0">
                <a:ea typeface="ＭＳ Ｐゴシック" panose="020B0600070205080204" pitchFamily="34" charset="-128"/>
              </a:rPr>
              <a:t>P802.11bh and P802.11be are also in the process of being published as amendments – Targeted for April</a:t>
            </a:r>
          </a:p>
          <a:p>
            <a:pPr marL="0" indent="0">
              <a:buFontTx/>
              <a:buNone/>
              <a:defRPr/>
            </a:pPr>
            <a:r>
              <a:rPr lang="en-US" altLang="en-US" sz="2800" dirty="0">
                <a:ea typeface="ＭＳ Ｐゴシック" panose="020B0600070205080204" pitchFamily="34" charset="-128"/>
              </a:rPr>
              <a:t>Objectives:</a:t>
            </a:r>
          </a:p>
          <a:p>
            <a:pPr lvl="1">
              <a:buFont typeface="Arial" panose="020B0604020202020204" pitchFamily="34" charset="0"/>
              <a:buChar char="•"/>
              <a:defRPr/>
            </a:pPr>
            <a:r>
              <a:rPr lang="en-US" altLang="en-US" dirty="0">
                <a:ea typeface="ＭＳ Ｐゴシック" panose="020B0600070205080204" pitchFamily="34" charset="-128"/>
              </a:rPr>
              <a:t>Discuss contributions on modifications to the </a:t>
            </a:r>
            <a:r>
              <a:rPr lang="en-US" altLang="en-US" dirty="0" err="1">
                <a:ea typeface="ＭＳ Ｐゴシック" panose="020B0600070205080204" pitchFamily="34" charset="-128"/>
              </a:rPr>
              <a:t>REVme</a:t>
            </a:r>
            <a:r>
              <a:rPr lang="en-US" altLang="en-US" dirty="0">
                <a:ea typeface="ＭＳ Ｐゴシック" panose="020B0600070205080204" pitchFamily="34" charset="-128"/>
              </a:rPr>
              <a:t> D7.0 draft – for consideration in the initial </a:t>
            </a:r>
            <a:r>
              <a:rPr lang="en-US" altLang="en-US" dirty="0" err="1">
                <a:ea typeface="ＭＳ Ｐゴシック" panose="020B0600070205080204" pitchFamily="34" charset="-128"/>
              </a:rPr>
              <a:t>REVmf</a:t>
            </a:r>
            <a:r>
              <a:rPr lang="en-US" altLang="en-US" dirty="0">
                <a:ea typeface="ＭＳ Ｐゴシック" panose="020B0600070205080204" pitchFamily="34" charset="-128"/>
              </a:rPr>
              <a:t> draft.</a:t>
            </a:r>
          </a:p>
          <a:p>
            <a:pPr lvl="1">
              <a:buFont typeface="Arial" panose="020B0604020202020204" pitchFamily="34" charset="0"/>
              <a:buChar char="•"/>
              <a:defRPr/>
            </a:pPr>
            <a:r>
              <a:rPr lang="en-US" altLang="en-US" dirty="0">
                <a:ea typeface="ＭＳ Ｐゴシック" panose="020B0600070205080204" pitchFamily="34" charset="-128"/>
              </a:rPr>
              <a:t>Discuss contributions on topics involving other amendments under publication.</a:t>
            </a:r>
          </a:p>
          <a:p>
            <a:pPr marL="0" indent="0">
              <a:buFontTx/>
              <a:buNone/>
              <a:defRPr/>
            </a:pPr>
            <a:r>
              <a:rPr lang="en-US" altLang="en-US" sz="2800" dirty="0">
                <a:ea typeface="ＭＳ Ｐゴシック" panose="020B0600070205080204" pitchFamily="34" charset="-128"/>
              </a:rPr>
              <a:t>Meetings: </a:t>
            </a:r>
          </a:p>
          <a:p>
            <a:pPr lvl="1">
              <a:buFont typeface="Arial" panose="020B0604020202020204" pitchFamily="34" charset="0"/>
              <a:buChar char="•"/>
              <a:defRPr/>
            </a:pPr>
            <a:r>
              <a:rPr lang="en-US" altLang="en-US" dirty="0">
                <a:ea typeface="ＭＳ Ｐゴシック" panose="020B0600070205080204" pitchFamily="34" charset="-128"/>
              </a:rPr>
              <a:t>Monday March 10, 4-6pm ET</a:t>
            </a:r>
          </a:p>
          <a:p>
            <a:pPr lvl="1">
              <a:buFont typeface="Arial" panose="020B0604020202020204" pitchFamily="34" charset="0"/>
              <a:buChar char="•"/>
              <a:defRPr/>
            </a:pPr>
            <a:r>
              <a:rPr lang="en-US" altLang="en-US" dirty="0">
                <a:ea typeface="ＭＳ Ｐゴシック" panose="020B0600070205080204" pitchFamily="34" charset="-128"/>
              </a:rPr>
              <a:t>Wednesday March 12, 4-6pm ET</a:t>
            </a:r>
          </a:p>
        </p:txBody>
      </p:sp>
      <p:sp>
        <p:nvSpPr>
          <p:cNvPr id="2" name="Footer Placeholder 1">
            <a:extLst>
              <a:ext uri="{FF2B5EF4-FFF2-40B4-BE49-F238E27FC236}">
                <a16:creationId xmlns:a16="http://schemas.microsoft.com/office/drawing/2014/main" id="{A77AB5C4-E425-3C76-F3BC-0446D5C6902D}"/>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A285ABEE-1321-1E42-EE82-E27B8667806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6F8DA80E-83BD-5BBC-90DA-028295A53A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6316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March </a:t>
            </a:r>
            <a:r>
              <a:rPr lang="en-US" dirty="0"/>
              <a:t>2025</a:t>
            </a:r>
            <a:endParaRPr lang="en-GB" dirty="0"/>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January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0</a:t>
            </a:r>
            <a:r>
              <a:rPr lang="en-US" sz="1800" dirty="0"/>
              <a:t> teleconference calls</a:t>
            </a:r>
          </a:p>
          <a:p>
            <a:pPr marL="720725" lvl="1" indent="-342900" algn="just">
              <a:spcBef>
                <a:spcPts val="0"/>
              </a:spcBef>
              <a:spcAft>
                <a:spcPts val="600"/>
              </a:spcAft>
              <a:buFont typeface="Times New Roman" panose="02020603050405020304" pitchFamily="18" charset="0"/>
              <a:buChar char="−"/>
            </a:pPr>
            <a:r>
              <a:rPr lang="en-US" altLang="zh-CN" sz="1800" dirty="0"/>
              <a:t>The 3</a:t>
            </a:r>
            <a:r>
              <a:rPr lang="en-US" altLang="zh-CN" sz="1800" baseline="30000" dirty="0"/>
              <a:t>rd</a:t>
            </a:r>
            <a:r>
              <a:rPr lang="en-US" altLang="zh-CN" sz="1800" dirty="0"/>
              <a:t> </a:t>
            </a:r>
            <a:r>
              <a:rPr lang="en-US" sz="1800" dirty="0"/>
              <a:t>SA </a:t>
            </a:r>
            <a:r>
              <a:rPr lang="en-US" altLang="zh-CN" sz="1800" dirty="0"/>
              <a:t>Ballot Recirculation </a:t>
            </a:r>
            <a:r>
              <a:rPr lang="en-US" sz="1800" dirty="0"/>
              <a:t>for P802.11bf is closed, and passed</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Open date 06 Jan</a:t>
            </a:r>
            <a:r>
              <a:rPr lang="en-US" altLang="zh-CN" sz="1600" dirty="0">
                <a:solidFill>
                  <a:schemeClr val="tx1"/>
                </a:solidFill>
              </a:rPr>
              <a:t> </a:t>
            </a:r>
            <a:r>
              <a:rPr lang="en-US" sz="1600" dirty="0">
                <a:solidFill>
                  <a:schemeClr val="tx1"/>
                </a:solidFill>
              </a:rPr>
              <a:t>2025, close date 16 Jan 2025</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Approval rate: 98%</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Received </a:t>
            </a:r>
            <a:r>
              <a:rPr lang="en-US" sz="1600" dirty="0">
                <a:solidFill>
                  <a:srgbClr val="FF0000"/>
                </a:solidFill>
              </a:rPr>
              <a:t>0</a:t>
            </a:r>
            <a:r>
              <a:rPr lang="en-US" sz="1600" dirty="0">
                <a:solidFill>
                  <a:schemeClr val="tx1"/>
                </a:solidFill>
              </a:rPr>
              <a:t> comments</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March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2</a:t>
            </a:r>
            <a:r>
              <a:rPr lang="en-US" sz="1800" dirty="0"/>
              <a:t> slots scheduled for </a:t>
            </a:r>
            <a:r>
              <a:rPr lang="en-US" sz="1800" dirty="0" err="1"/>
              <a:t>TGbf</a:t>
            </a:r>
            <a:endParaRPr lang="en-US" sz="1800" dirty="0"/>
          </a:p>
          <a:p>
            <a:pPr marL="720725" lvl="1" indent="-342900" algn="just">
              <a:spcBef>
                <a:spcPts val="0"/>
              </a:spcBef>
              <a:spcAft>
                <a:spcPts val="600"/>
              </a:spcAft>
              <a:buFont typeface="Times New Roman" panose="02020603050405020304" pitchFamily="18" charset="0"/>
              <a:buChar char="−"/>
            </a:pPr>
            <a:r>
              <a:rPr lang="en-US" altLang="zh-CN" sz="1800" dirty="0"/>
              <a:t>Approve meeting minutes</a:t>
            </a:r>
          </a:p>
          <a:p>
            <a:pPr marL="720725" lvl="1" indent="-342900" algn="just">
              <a:spcBef>
                <a:spcPts val="0"/>
              </a:spcBef>
              <a:spcAft>
                <a:spcPts val="600"/>
              </a:spcAft>
              <a:buFont typeface="Times New Roman" panose="02020603050405020304" pitchFamily="18" charset="0"/>
              <a:buChar char="−"/>
            </a:pPr>
            <a:r>
              <a:rPr lang="en-US" altLang="zh-CN" sz="1800" dirty="0"/>
              <a:t>P802.11bf report to 802 LMSC on Conditional approval to forward draft to </a:t>
            </a:r>
            <a:r>
              <a:rPr lang="en-US" altLang="zh-CN" sz="1800" dirty="0" err="1"/>
              <a:t>RevCom</a:t>
            </a:r>
            <a:endParaRPr lang="en-US" altLang="zh-CN" sz="1800" dirty="0"/>
          </a:p>
          <a:p>
            <a:pPr marL="720725" lvl="1" indent="-342900" algn="just">
              <a:spcBef>
                <a:spcPts val="0"/>
              </a:spcBef>
              <a:spcAft>
                <a:spcPts val="600"/>
              </a:spcAft>
              <a:buFont typeface="Times New Roman" panose="02020603050405020304" pitchFamily="18" charset="0"/>
              <a:buChar char="−"/>
            </a:pPr>
            <a:r>
              <a:rPr lang="en-US" altLang="zh-CN" sz="1800" dirty="0"/>
              <a:t>Motion: P802.11bf fourth recirculation SA ballot</a:t>
            </a:r>
          </a:p>
          <a:p>
            <a:pPr marL="720725" lvl="1" indent="-342900" algn="just">
              <a:spcBef>
                <a:spcPts val="0"/>
              </a:spcBef>
              <a:spcAft>
                <a:spcPts val="600"/>
              </a:spcAft>
              <a:buFont typeface="Times New Roman" panose="02020603050405020304" pitchFamily="18" charset="0"/>
              <a:buChar char="−"/>
            </a:pPr>
            <a:r>
              <a:rPr lang="en-US" altLang="zh-CN" sz="1800" dirty="0"/>
              <a:t>Motion: </a:t>
            </a:r>
            <a:r>
              <a:rPr lang="en-US" altLang="zh-CN" sz="1800" dirty="0" err="1"/>
              <a:t>TGbf</a:t>
            </a:r>
            <a:r>
              <a:rPr lang="en-US" altLang="zh-CN" sz="1800" dirty="0"/>
              <a:t> CSD Re-affirmation</a:t>
            </a:r>
          </a:p>
          <a:p>
            <a:pPr marL="720725" lvl="1" indent="-342900" algn="just">
              <a:spcBef>
                <a:spcPts val="0"/>
              </a:spcBef>
              <a:spcAft>
                <a:spcPts val="600"/>
              </a:spcAft>
              <a:buFont typeface="Times New Roman" panose="02020603050405020304" pitchFamily="18" charset="0"/>
              <a:buChar char="−"/>
            </a:pPr>
            <a:r>
              <a:rPr lang="en-US" altLang="zh-CN" sz="1800" dirty="0"/>
              <a:t>Motion: P802.11bf Conditional Forward to </a:t>
            </a:r>
            <a:r>
              <a:rPr lang="en-US" altLang="zh-CN" sz="1800" dirty="0" err="1"/>
              <a:t>REVcom</a:t>
            </a:r>
            <a:endParaRPr lang="en-US" altLang="zh-CN" sz="1800" dirty="0"/>
          </a:p>
        </p:txBody>
      </p:sp>
      <p:sp>
        <p:nvSpPr>
          <p:cNvPr id="3" name="Footer Placeholder 2">
            <a:extLst>
              <a:ext uri="{FF2B5EF4-FFF2-40B4-BE49-F238E27FC236}">
                <a16:creationId xmlns:a16="http://schemas.microsoft.com/office/drawing/2014/main" id="{4118C495-3710-4D2A-1D56-AB2FC2508D46}"/>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CFE6BB25-3872-E3E0-C348-6F45654BE19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A5511C0B-2212-780C-0835-A8BB0BC230B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700981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11" name="Rectangle 3">
            <a:extLst>
              <a:ext uri="{FF2B5EF4-FFF2-40B4-BE49-F238E27FC236}">
                <a16:creationId xmlns:a16="http://schemas.microsoft.com/office/drawing/2014/main" id="{6C91E2A2-55AF-4CD6-B3D1-6C2AF33D2028}"/>
              </a:ext>
            </a:extLst>
          </p:cNvPr>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marR="0" lvl="1" indent="-361950" algn="just" defTabSz="449263" eaLnBrk="1" fontAlgn="auto" latinLnBrk="0" hangingPunct="1">
              <a:lnSpc>
                <a:spcPct val="100000"/>
              </a:lnSpc>
              <a:spcBef>
                <a:spcPct val="0"/>
              </a:spcBef>
              <a:spcAft>
                <a:spcPts val="600"/>
              </a:spcAft>
              <a:buClrTx/>
              <a:buSzTx/>
              <a:buFont typeface="Arial" panose="020B0604020202020204" pitchFamily="34" charset="0"/>
              <a:buChar char="•"/>
              <a:tabLst/>
              <a:defRPr/>
            </a:pPr>
            <a:r>
              <a:rPr kumimoji="0" lang="en-US" altLang="zh-CN" sz="20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March</a:t>
            </a:r>
            <a:r>
              <a:rPr kumimoji="0" lang="en-US" altLang="zh-CN" sz="20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 Plenary 2025, </a:t>
            </a:r>
            <a:r>
              <a:rPr kumimoji="0" lang="en-US" altLang="zh-CN" sz="20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 </a:t>
            </a:r>
          </a:p>
        </p:txBody>
      </p:sp>
      <p:graphicFrame>
        <p:nvGraphicFramePr>
          <p:cNvPr id="13" name="Table 6">
            <a:extLst>
              <a:ext uri="{FF2B5EF4-FFF2-40B4-BE49-F238E27FC236}">
                <a16:creationId xmlns:a16="http://schemas.microsoft.com/office/drawing/2014/main" id="{6716D315-87E1-43FA-B336-416AA6C7E5A2}"/>
              </a:ext>
            </a:extLst>
          </p:cNvPr>
          <p:cNvGraphicFramePr>
            <a:graphicFrameLocks noGrp="1"/>
          </p:cNvGraphicFramePr>
          <p:nvPr>
            <p:extLst>
              <p:ext uri="{D42A27DB-BD31-4B8C-83A1-F6EECF244321}">
                <p14:modId xmlns:p14="http://schemas.microsoft.com/office/powerpoint/2010/main" val="2006710899"/>
              </p:ext>
            </p:extLst>
          </p:nvPr>
        </p:nvGraphicFramePr>
        <p:xfrm>
          <a:off x="907860" y="1981200"/>
          <a:ext cx="7016939" cy="2197545"/>
        </p:xfrm>
        <a:graphic>
          <a:graphicData uri="http://schemas.openxmlformats.org/drawingml/2006/table">
            <a:tbl>
              <a:tblPr firstRow="1" bandRow="1"/>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Monday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Tuesday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Wednesday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Thursday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312409">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AM 1</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AM 2</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altLang="zh-CN" sz="1800" b="0" kern="1200" dirty="0" err="1">
                          <a:solidFill>
                            <a:schemeClr val="tx1"/>
                          </a:solidFill>
                          <a:latin typeface="+mn-lt"/>
                          <a:ea typeface="+mn-ea"/>
                          <a:cs typeface="+mn-cs"/>
                        </a:rPr>
                        <a:t>TGbf</a:t>
                      </a:r>
                      <a:endParaRPr lang="zh-CN" altLang="en-US"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74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PM 1</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PM</a:t>
                      </a:r>
                      <a:r>
                        <a:rPr lang="en-US" b="1" baseline="0" dirty="0"/>
                        <a:t> 2</a:t>
                      </a:r>
                      <a:endParaRPr 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EVE</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14" name="表格 13">
            <a:extLst>
              <a:ext uri="{FF2B5EF4-FFF2-40B4-BE49-F238E27FC236}">
                <a16:creationId xmlns:a16="http://schemas.microsoft.com/office/drawing/2014/main" id="{A882FDE2-BB24-4CFB-89D1-913303BCC31B}"/>
              </a:ext>
            </a:extLst>
          </p:cNvPr>
          <p:cNvGraphicFramePr>
            <a:graphicFrameLocks noGrp="1"/>
          </p:cNvGraphicFramePr>
          <p:nvPr>
            <p:extLst>
              <p:ext uri="{D42A27DB-BD31-4B8C-83A1-F6EECF244321}">
                <p14:modId xmlns:p14="http://schemas.microsoft.com/office/powerpoint/2010/main" val="3627792571"/>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3465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14:30-16:30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11:30-13:30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3465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83F384D7-AD71-D63E-2BD6-8809A94AEC56}"/>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83769650-8290-2378-B68C-4DF1E8770E5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Date Placeholder 3">
            <a:extLst>
              <a:ext uri="{FF2B5EF4-FFF2-40B4-BE49-F238E27FC236}">
                <a16:creationId xmlns:a16="http://schemas.microsoft.com/office/drawing/2014/main" id="{9226C93D-B686-CD22-4946-9C0AB70CF57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3427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a:t>
            </a:r>
            <a:r>
              <a:rPr dirty="0"/>
              <a:t>–</a:t>
            </a:r>
            <a:r>
              <a:rPr lang="en-US" dirty="0"/>
              <a:t> March 2025</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fontScale="92500" lnSpcReduction="20000"/>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TGbi has an approved draft with an approval rate of 89%!</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  We received 1072 comments in the comment collection. 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4 sessions planned in the March Plenary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AM2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5/255r0.</a:t>
            </a:r>
            <a:endParaRPr sz="200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ext uri="{D42A27DB-BD31-4B8C-83A1-F6EECF244321}">
                <p14:modId xmlns:p14="http://schemas.microsoft.com/office/powerpoint/2010/main" val="60515781"/>
              </p:ext>
            </p:extLst>
          </p:nvPr>
        </p:nvGraphicFramePr>
        <p:xfrm>
          <a:off x="2732088" y="2178155"/>
          <a:ext cx="6016495" cy="1219200"/>
        </p:xfrm>
        <a:graphic>
          <a:graphicData uri="http://schemas.openxmlformats.org/drawingml/2006/table">
            <a:tbl>
              <a:tblPr>
                <a:tableStyleId>{5940675A-B579-460E-94D1-54222C63F5DA}</a:tableStyleId>
              </a:tblPr>
              <a:tblGrid>
                <a:gridCol w="1388422">
                  <a:extLst>
                    <a:ext uri="{9D8B030D-6E8A-4147-A177-3AD203B41FA5}">
                      <a16:colId xmlns:a16="http://schemas.microsoft.com/office/drawing/2014/main" val="575471882"/>
                    </a:ext>
                  </a:extLst>
                </a:gridCol>
                <a:gridCol w="1388422">
                  <a:extLst>
                    <a:ext uri="{9D8B030D-6E8A-4147-A177-3AD203B41FA5}">
                      <a16:colId xmlns:a16="http://schemas.microsoft.com/office/drawing/2014/main" val="2537092023"/>
                    </a:ext>
                  </a:extLst>
                </a:gridCol>
                <a:gridCol w="1388422">
                  <a:extLst>
                    <a:ext uri="{9D8B030D-6E8A-4147-A177-3AD203B41FA5}">
                      <a16:colId xmlns:a16="http://schemas.microsoft.com/office/drawing/2014/main" val="3607983971"/>
                    </a:ext>
                  </a:extLst>
                </a:gridCol>
                <a:gridCol w="1851229">
                  <a:extLst>
                    <a:ext uri="{9D8B030D-6E8A-4147-A177-3AD203B41FA5}">
                      <a16:colId xmlns:a16="http://schemas.microsoft.com/office/drawing/2014/main" val="761489351"/>
                    </a:ext>
                  </a:extLst>
                </a:gridCol>
              </a:tblGrid>
              <a:tr h="914400">
                <a:tc>
                  <a:txBody>
                    <a:bodyPr/>
                    <a:lstStyle/>
                    <a:p>
                      <a:pPr algn="ctr" fontAlgn="ctr"/>
                      <a:r>
                        <a:rPr lang="en-US" sz="1800" b="0" i="0" u="none" strike="noStrike" cap="none" spc="0" baseline="0" dirty="0">
                          <a:solidFill>
                            <a:schemeClr val="tx1"/>
                          </a:solidFill>
                          <a:effectLst/>
                          <a:uFillTx/>
                          <a:latin typeface="+mn-lt"/>
                          <a:ea typeface="+mn-ea"/>
                          <a:cs typeface="+mn-cs"/>
                          <a:sym typeface="Times New Roman"/>
                        </a:rPr>
                        <a:t>Unassigned</a:t>
                      </a:r>
                    </a:p>
                  </a:txBody>
                  <a:tcPr marL="9525" marR="9525" marT="9525" marB="0" anchor="ctr"/>
                </a:tc>
                <a:tc>
                  <a:txBody>
                    <a:bodyPr/>
                    <a:lstStyle/>
                    <a:p>
                      <a:pPr algn="ctr" fontAlgn="ctr"/>
                      <a:r>
                        <a:rPr lang="en-US" sz="1800" u="none" strike="noStrike" dirty="0">
                          <a:effectLst/>
                        </a:rPr>
                        <a:t>Assigned</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Ready for Motion</a:t>
                      </a:r>
                      <a:endParaRPr lang="en-US"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dirty="0">
                          <a:effectLst/>
                        </a:rPr>
                        <a:t>Resolution Approved</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US" sz="1800" b="0" i="0" u="none" strike="noStrike">
                          <a:solidFill>
                            <a:srgbClr val="000000"/>
                          </a:solidFill>
                          <a:effectLst/>
                          <a:latin typeface="Calibri" panose="020F0502020204030204" pitchFamily="34" charset="0"/>
                        </a:rPr>
                        <a:t>16</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1056</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a:t>
                      </a:r>
                    </a:p>
                  </a:txBody>
                  <a:tcPr marL="9525" marR="9525" marT="9525" marB="0" anchor="b"/>
                </a:tc>
                <a:extLst>
                  <a:ext uri="{0D108BD9-81ED-4DB2-BD59-A6C34878D82A}">
                    <a16:rowId xmlns:a16="http://schemas.microsoft.com/office/drawing/2014/main" val="3085474236"/>
                  </a:ext>
                </a:extLst>
              </a:tr>
            </a:tbl>
          </a:graphicData>
        </a:graphic>
      </p:graphicFrame>
      <p:sp>
        <p:nvSpPr>
          <p:cNvPr id="3" name="Footer Placeholder 2">
            <a:extLst>
              <a:ext uri="{FF2B5EF4-FFF2-40B4-BE49-F238E27FC236}">
                <a16:creationId xmlns:a16="http://schemas.microsoft.com/office/drawing/2014/main" id="{DE2E7313-90FD-0384-2238-77B806958971}"/>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46A49E7E-0B97-4442-DD0D-3D2D994FCDDA}"/>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sp>
        <p:nvSpPr>
          <p:cNvPr id="5" name="Date Placeholder 4">
            <a:extLst>
              <a:ext uri="{FF2B5EF4-FFF2-40B4-BE49-F238E27FC236}">
                <a16:creationId xmlns:a16="http://schemas.microsoft.com/office/drawing/2014/main" id="{BBB3BFF8-B30F-C760-1ACC-213C562908C7}"/>
              </a:ext>
            </a:extLst>
          </p:cNvPr>
          <p:cNvSpPr>
            <a:spLocks noGrp="1"/>
          </p:cNvSpPr>
          <p:nvPr>
            <p:ph type="dt" idx="10"/>
          </p:nvPr>
        </p:nvSpPr>
        <p:spPr/>
        <p:txBody>
          <a:bodyPr/>
          <a:lstStyle/>
          <a:p>
            <a:r>
              <a:rPr lang="en-US"/>
              <a:t>March 2025</a:t>
            </a:r>
            <a:endParaRPr lang="en-GB"/>
          </a:p>
        </p:txBody>
      </p:sp>
    </p:spTree>
    <p:extLst>
      <p:ext uri="{BB962C8B-B14F-4D97-AF65-F5344CB8AC3E}">
        <p14:creationId xmlns:p14="http://schemas.microsoft.com/office/powerpoint/2010/main" val="2766713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a:t>
            </a:r>
            <a:r>
              <a:rPr lang="en-US" b="0" baseline="30000" dirty="0"/>
              <a:t>st</a:t>
            </a:r>
            <a:r>
              <a:rPr lang="en-US" b="0" dirty="0"/>
              <a:t> recirculation SA ballot completed Feb 7</a:t>
            </a:r>
            <a:r>
              <a:rPr lang="en-US" b="0" baseline="30000" dirty="0"/>
              <a:t>th</a:t>
            </a:r>
            <a:r>
              <a:rPr lang="en-US" b="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Approval rate: 96%.</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Received 21 comments: 13 T / 8 E.</a:t>
            </a: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the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response to 1</a:t>
            </a:r>
            <a:r>
              <a:rPr lang="en-US" b="0" baseline="30000" dirty="0"/>
              <a:t>st</a:t>
            </a:r>
            <a:r>
              <a:rPr lang="en-US" b="0" dirty="0"/>
              <a:t> SA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Approve 2</a:t>
            </a:r>
            <a:r>
              <a:rPr lang="en-US" baseline="30000" dirty="0"/>
              <a:t>nd</a:t>
            </a:r>
            <a:r>
              <a:rPr lang="en-US" dirty="0"/>
              <a:t> recirculation targeting unchanged draft.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 report to EC requesting conditional approval to forward draft to RevCom</a:t>
            </a:r>
            <a:r>
              <a:rPr lang="en-US" b="0"/>
              <a:t>. </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251C6A30-6753-9B63-BACA-50C161C6E082}"/>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A011A82-8429-6C2B-1E78-CCE5DFA1C12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5BC11A55-1B63-8278-E493-71A438811DC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60692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11377264" cy="2663819"/>
          </a:xfrm>
          <a:ln/>
        </p:spPr>
        <p:txBody>
          <a:bodyPr/>
          <a:lstStyle/>
          <a:p>
            <a:pPr>
              <a:buFont typeface="Times New Roman" pitchFamily="16" charset="0"/>
              <a:buChar char="•"/>
            </a:pPr>
            <a:endParaRPr lang="en-US" b="0" dirty="0"/>
          </a:p>
          <a:p>
            <a:pPr>
              <a:buFont typeface="Times New Roman" pitchFamily="16" charset="0"/>
              <a:buChar char="•"/>
            </a:pPr>
            <a:r>
              <a:rPr lang="en-US" b="0" dirty="0"/>
              <a:t>Future scheduled telecons:</a:t>
            </a:r>
          </a:p>
          <a:p>
            <a:pPr lvl="1">
              <a:buFont typeface="Arial" panose="020B0604020202020204" pitchFamily="34" charset="0"/>
              <a:buChar char="•"/>
            </a:pPr>
            <a:r>
              <a:rPr lang="en-US" altLang="en-US" b="0" kern="0" dirty="0"/>
              <a:t>Tue. 	March 18</a:t>
            </a:r>
            <a:r>
              <a:rPr lang="en-US" altLang="en-US" b="0" kern="0" baseline="30000" dirty="0"/>
              <a:t>th</a:t>
            </a:r>
            <a:r>
              <a:rPr lang="en-US" altLang="en-US" b="0" kern="0" dirty="0"/>
              <a:t> 		10:00 am PT/13:00 ET (2hrs)</a:t>
            </a:r>
          </a:p>
          <a:p>
            <a:pPr marL="457200" lvl="1" indent="0"/>
            <a:endParaRPr lang="en-US" dirty="0"/>
          </a:p>
          <a:p>
            <a:pPr marL="457200" lvl="1" indent="0"/>
            <a:endParaRPr lang="en-US" b="0" dirty="0"/>
          </a:p>
          <a:p>
            <a:pPr marL="457200" lvl="1" indent="0"/>
            <a:endParaRPr lang="en-US" b="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71FA96FB-9432-EB39-8E73-B0FA9FEF159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4B34922-D673-EDE6-B944-31791886EDF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C4D3A3F5-8485-E1D6-7250-83088A213AB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694096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TGbf (WLAN Sensing)
TGbi (Enhanced Data Privacy)
TGbk (320 MHz Positioning)
TGbn (Ultra High Reliability)
TGbp (Ambient Power)
TGbq (Integrated mmWave)
ELC SG (Enhanced Light Communications)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GB" altLang="en-US" kern="0"/>
              <a:t>This presentation contains the IEEE 802.11 WG snapshot slides for the March 2025 session:</a:t>
            </a:r>
            <a:endParaRPr lang="en-US" altLang="en-US" kern="0" dirty="0"/>
          </a:p>
        </p:txBody>
      </p:sp>
      <p:sp>
        <p:nvSpPr>
          <p:cNvPr id="4" name="Footer Placeholder 3">
            <a:extLst>
              <a:ext uri="{FF2B5EF4-FFF2-40B4-BE49-F238E27FC236}">
                <a16:creationId xmlns:a16="http://schemas.microsoft.com/office/drawing/2014/main" id="{36E940FA-DF11-B33C-15E8-2EFE3D4C77AE}"/>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9AA8D321-8636-35F8-B53B-112D93C85DB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4AF4BEC3-5CB6-34AB-CD25-224488D9B097}"/>
              </a:ext>
            </a:extLst>
          </p:cNvPr>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600200"/>
            <a:ext cx="10361613" cy="4875214"/>
          </a:xfrm>
        </p:spPr>
        <p:txBody>
          <a:bodyPr/>
          <a:lstStyle/>
          <a:p>
            <a:pPr>
              <a:buFont typeface="Arial" panose="020B0604020202020204" pitchFamily="34" charset="0"/>
              <a:buChar char="•"/>
            </a:pPr>
            <a:r>
              <a:rPr lang="en-US" sz="2000" dirty="0"/>
              <a:t>Since the January interim</a:t>
            </a:r>
          </a:p>
          <a:p>
            <a:pPr marL="800100" lvl="1" indent="-342900">
              <a:buFont typeface="Arial" panose="020B0604020202020204" pitchFamily="34" charset="0"/>
              <a:buChar char="•"/>
            </a:pPr>
            <a:r>
              <a:rPr lang="en-US" sz="1800" dirty="0">
                <a:solidFill>
                  <a:schemeClr val="tx1"/>
                </a:solidFill>
              </a:rPr>
              <a:t>Held 6 telcos between January 2025 and March 2025 (</a:t>
            </a:r>
            <a:r>
              <a:rPr lang="en-US" sz="1800" dirty="0">
                <a:solidFill>
                  <a:schemeClr val="tx1"/>
                </a:solidFill>
                <a:hlinkClick r:id="rId2"/>
              </a:rPr>
              <a:t>11-25/0207r11</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~40 </a:t>
            </a:r>
            <a:r>
              <a:rPr lang="en-US" sz="1600" dirty="0"/>
              <a:t>submissions, 3 PDTs, ran ~ 5 straw polls covering a variety of topics</a:t>
            </a:r>
          </a:p>
          <a:p>
            <a:pPr marL="1657350" lvl="3" indent="-285750">
              <a:buFont typeface="Arial" panose="020B0604020202020204" pitchFamily="34" charset="0"/>
              <a:buChar char="•"/>
            </a:pPr>
            <a:r>
              <a:rPr lang="en-US" sz="1400" dirty="0">
                <a:solidFill>
                  <a:schemeClr val="tx1"/>
                </a:solidFill>
              </a:rPr>
              <a:t>C</a:t>
            </a:r>
            <a:r>
              <a:rPr lang="en-US" sz="1400" b="1" dirty="0">
                <a:solidFill>
                  <a:schemeClr val="tx1"/>
                </a:solidFill>
              </a:rPr>
              <a:t>oordinated spatial reuse (CSR)</a:t>
            </a:r>
            <a:r>
              <a:rPr lang="en-US" sz="1400" dirty="0">
                <a:solidFill>
                  <a:schemeClr val="tx1"/>
                </a:solidFill>
              </a:rPr>
              <a:t>, </a:t>
            </a:r>
            <a:r>
              <a:rPr lang="en-US" sz="1400" b="1" dirty="0">
                <a:solidFill>
                  <a:schemeClr val="tx1"/>
                </a:solidFill>
              </a:rPr>
              <a:t>non-primary channel access (NPCA)</a:t>
            </a:r>
            <a:r>
              <a:rPr lang="en-US" sz="1400" dirty="0">
                <a:solidFill>
                  <a:schemeClr val="tx1"/>
                </a:solidFill>
              </a:rPr>
              <a:t>, </a:t>
            </a:r>
            <a:r>
              <a:rPr lang="en-US" sz="1400" b="1" dirty="0">
                <a:solidFill>
                  <a:schemeClr val="tx1"/>
                </a:solidFill>
              </a:rPr>
              <a:t>multi-AP framework (MAP)</a:t>
            </a:r>
            <a:r>
              <a:rPr lang="en-US" sz="1400" dirty="0">
                <a:solidFill>
                  <a:schemeClr val="tx1"/>
                </a:solidFill>
              </a:rPr>
              <a:t>, </a:t>
            </a:r>
          </a:p>
          <a:p>
            <a:pPr marL="1657350" lvl="3" indent="-285750">
              <a:buFont typeface="Arial" panose="020B0604020202020204" pitchFamily="34" charset="0"/>
              <a:buChar char="•"/>
            </a:pPr>
            <a:r>
              <a:rPr lang="en-US" sz="1400" b="1" dirty="0">
                <a:solidFill>
                  <a:schemeClr val="tx1"/>
                </a:solidFill>
              </a:rPr>
              <a:t>Distributed resource units (DRUs)</a:t>
            </a:r>
            <a:r>
              <a:rPr lang="en-US" sz="1400" dirty="0">
                <a:solidFill>
                  <a:schemeClr val="tx1"/>
                </a:solidFill>
              </a:rPr>
              <a:t>,  </a:t>
            </a:r>
            <a:r>
              <a:rPr lang="en-US" sz="1400" b="1" dirty="0">
                <a:solidFill>
                  <a:schemeClr val="tx1"/>
                </a:solidFill>
              </a:rPr>
              <a:t>coordinated RTWT</a:t>
            </a:r>
            <a:r>
              <a:rPr lang="en-US" sz="1400" dirty="0">
                <a:solidFill>
                  <a:schemeClr val="tx1"/>
                </a:solidFill>
              </a:rPr>
              <a:t>, </a:t>
            </a:r>
            <a:r>
              <a:rPr lang="en-US" sz="1400" b="1" dirty="0">
                <a:solidFill>
                  <a:schemeClr val="tx1"/>
                </a:solidFill>
              </a:rPr>
              <a:t>coordinated TDMA (C-TDMA), roaming,</a:t>
            </a:r>
            <a:r>
              <a:rPr lang="en-US" sz="1400" dirty="0">
                <a:solidFill>
                  <a:schemeClr val="tx1"/>
                </a:solidFill>
              </a:rPr>
              <a:t> </a:t>
            </a:r>
            <a:r>
              <a:rPr lang="en-US" sz="1400" b="1" dirty="0">
                <a:solidFill>
                  <a:schemeClr val="tx1"/>
                </a:solidFill>
              </a:rPr>
              <a:t>sounding</a:t>
            </a:r>
            <a:r>
              <a:rPr lang="en-US" sz="1400" dirty="0">
                <a:solidFill>
                  <a:schemeClr val="tx1"/>
                </a:solidFill>
              </a:rPr>
              <a:t>, </a:t>
            </a:r>
          </a:p>
          <a:p>
            <a:pPr marL="1657350" lvl="3" indent="-285750">
              <a:buFont typeface="Arial" panose="020B0604020202020204" pitchFamily="34" charset="0"/>
              <a:buChar char="•"/>
            </a:pPr>
            <a:r>
              <a:rPr lang="en-US" sz="1400" b="1" dirty="0">
                <a:solidFill>
                  <a:schemeClr val="tx1"/>
                </a:solidFill>
              </a:rPr>
              <a:t>Coordinated beamforming (CBF)</a:t>
            </a:r>
            <a:r>
              <a:rPr lang="en-US" sz="1400" dirty="0">
                <a:solidFill>
                  <a:schemeClr val="tx1"/>
                </a:solidFill>
              </a:rPr>
              <a:t>, </a:t>
            </a:r>
            <a:r>
              <a:rPr lang="en-US" sz="1400" b="1" dirty="0">
                <a:solidFill>
                  <a:schemeClr val="tx1"/>
                </a:solidFill>
              </a:rPr>
              <a:t>interference mitigation</a:t>
            </a:r>
            <a:r>
              <a:rPr lang="en-US" sz="1400" dirty="0">
                <a:solidFill>
                  <a:schemeClr val="tx1"/>
                </a:solidFill>
              </a:rPr>
              <a:t>, </a:t>
            </a:r>
            <a:r>
              <a:rPr lang="en-US" sz="1400" b="1" dirty="0">
                <a:solidFill>
                  <a:schemeClr val="tx1"/>
                </a:solidFill>
              </a:rPr>
              <a:t>stream classification service (SCS), security,</a:t>
            </a:r>
            <a:r>
              <a:rPr lang="en-US" sz="1400" dirty="0">
                <a:solidFill>
                  <a:schemeClr val="tx1"/>
                </a:solidFill>
              </a:rPr>
              <a:t> </a:t>
            </a:r>
          </a:p>
          <a:p>
            <a:pPr marL="1657350" lvl="3" indent="-285750">
              <a:buFont typeface="Arial" panose="020B0604020202020204" pitchFamily="34" charset="0"/>
              <a:buChar char="•"/>
            </a:pPr>
            <a:r>
              <a:rPr lang="en-US" sz="1400" b="1" dirty="0">
                <a:solidFill>
                  <a:schemeClr val="tx1"/>
                </a:solidFill>
              </a:rPr>
              <a:t>TXOP sharing, coexistence, dynamic subchannel operation (DSO),</a:t>
            </a:r>
            <a:r>
              <a:rPr lang="en-US" sz="1400" dirty="0">
                <a:solidFill>
                  <a:schemeClr val="tx1"/>
                </a:solidFill>
              </a:rPr>
              <a:t> </a:t>
            </a:r>
            <a:r>
              <a:rPr lang="en-US" sz="1400" b="1" dirty="0">
                <a:solidFill>
                  <a:schemeClr val="tx1"/>
                </a:solidFill>
              </a:rPr>
              <a:t>low latency, etc.</a:t>
            </a:r>
          </a:p>
          <a:p>
            <a:pPr marL="800100" lvl="1">
              <a:buFont typeface="Arial" panose="020B0604020202020204" pitchFamily="34" charset="0"/>
              <a:buChar char="•"/>
            </a:pPr>
            <a:r>
              <a:rPr lang="en-US" sz="1800" dirty="0">
                <a:solidFill>
                  <a:schemeClr val="tx1"/>
                </a:solidFill>
              </a:rPr>
              <a:t>Started/closed comment collection (CC50) on TGbn D0.1 (</a:t>
            </a:r>
            <a:r>
              <a:rPr lang="en-US" dirty="0">
                <a:solidFill>
                  <a:schemeClr val="tx1"/>
                </a:solidFill>
              </a:rPr>
              <a:t>~4000 comments, </a:t>
            </a:r>
            <a:r>
              <a:rPr lang="en-US" dirty="0">
                <a:solidFill>
                  <a:schemeClr val="tx1"/>
                </a:solidFill>
                <a:hlinkClick r:id="rId3"/>
              </a:rPr>
              <a:t>11-25/0296</a:t>
            </a:r>
            <a:r>
              <a:rPr lang="en-US" dirty="0">
                <a:solidFill>
                  <a:schemeClr val="tx1"/>
                </a:solidFill>
              </a:rPr>
              <a:t>)</a:t>
            </a:r>
          </a:p>
          <a:p>
            <a:pPr>
              <a:buFont typeface="Arial" panose="020B0604020202020204" pitchFamily="34" charset="0"/>
              <a:buChar char="•"/>
            </a:pPr>
            <a:r>
              <a:rPr lang="en-US" sz="2000" dirty="0"/>
              <a:t>Targets for March plenary</a:t>
            </a:r>
          </a:p>
          <a:p>
            <a:pPr lvl="1">
              <a:buFont typeface="Arial" panose="020B0604020202020204" pitchFamily="34" charset="0"/>
              <a:buChar char="•"/>
            </a:pPr>
            <a:r>
              <a:rPr lang="en-US" sz="1800" dirty="0"/>
              <a:t>Complete comment assignment of comments from CC50 and initiate comment resolution phase </a:t>
            </a:r>
          </a:p>
          <a:p>
            <a:pPr marL="800100" lvl="1" indent="-342900">
              <a:buFont typeface="Arial" panose="020B0604020202020204" pitchFamily="34" charset="0"/>
              <a:buChar char="•"/>
            </a:pPr>
            <a:r>
              <a:rPr lang="en-US" sz="1800" dirty="0"/>
              <a:t>Presentation of proposed draft texts (PDTs), comment resolution (CR), and technical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150</a:t>
            </a:r>
            <a:r>
              <a:rPr lang="en-US" sz="1600" dirty="0">
                <a:solidFill>
                  <a:schemeClr val="tx1"/>
                </a:solidFill>
              </a:rPr>
              <a:t> pending submissions and ~</a:t>
            </a:r>
            <a:r>
              <a:rPr lang="en-US" sz="1600" dirty="0">
                <a:solidFill>
                  <a:srgbClr val="FF0000"/>
                </a:solidFill>
              </a:rPr>
              <a:t>25</a:t>
            </a:r>
            <a:r>
              <a:rPr lang="en-US" sz="1600" dirty="0">
                <a:solidFill>
                  <a:schemeClr val="tx1"/>
                </a:solidFill>
              </a:rPr>
              <a:t> pending SPs on presented submissions, </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Work towards delivering TGbn D1.0.</a:t>
            </a:r>
          </a:p>
          <a:p>
            <a:pPr>
              <a:buFont typeface="Arial" panose="020B0604020202020204" pitchFamily="34" charset="0"/>
              <a:buChar char="•"/>
            </a:pPr>
            <a:r>
              <a:rPr lang="en-US" sz="2000" dirty="0"/>
              <a:t>Agenda is available in </a:t>
            </a:r>
            <a:r>
              <a:rPr lang="en-US" sz="2000" dirty="0">
                <a:solidFill>
                  <a:srgbClr val="CCCCFF"/>
                </a:solidFill>
                <a:hlinkClick r:id="rId4">
                  <a:extLst>
                    <a:ext uri="{A12FA001-AC4F-418D-AE19-62706E023703}">
                      <ahyp:hlinkClr xmlns:ahyp="http://schemas.microsoft.com/office/drawing/2018/hyperlinkcolor" val="tx"/>
                    </a:ext>
                  </a:extLst>
                </a:hlinkClick>
              </a:rPr>
              <a:t>11-25/0221r1</a:t>
            </a:r>
            <a:endParaRPr lang="en-US" sz="2000" dirty="0">
              <a:solidFill>
                <a:srgbClr val="FF0000"/>
              </a:solidFill>
            </a:endParaRPr>
          </a:p>
        </p:txBody>
      </p:sp>
      <p:sp>
        <p:nvSpPr>
          <p:cNvPr id="2" name="Footer Placeholder 1">
            <a:extLst>
              <a:ext uri="{FF2B5EF4-FFF2-40B4-BE49-F238E27FC236}">
                <a16:creationId xmlns:a16="http://schemas.microsoft.com/office/drawing/2014/main" id="{972E9FB5-20D7-465B-72EE-709B96F36226}"/>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409FEC1A-240C-5464-77D7-011A8846C8E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4720423E-13E5-2419-73B0-6AE5E8CFEB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18344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solidFill>
                  <a:schemeClr val="tx1"/>
                </a:solidFill>
              </a:rPr>
              <a:t>TGbn March F2F Schedule</a:t>
            </a:r>
          </a:p>
        </p:txBody>
      </p:sp>
      <p:graphicFrame>
        <p:nvGraphicFramePr>
          <p:cNvPr id="7" name="Table 6">
            <a:extLst>
              <a:ext uri="{FF2B5EF4-FFF2-40B4-BE49-F238E27FC236}">
                <a16:creationId xmlns:a16="http://schemas.microsoft.com/office/drawing/2014/main" id="{5BCCB71D-34B0-53FE-49C0-7B90D97ACE91}"/>
              </a:ext>
            </a:extLst>
          </p:cNvPr>
          <p:cNvGraphicFramePr>
            <a:graphicFrameLocks noGrp="1"/>
          </p:cNvGraphicFramePr>
          <p:nvPr>
            <p:extLst>
              <p:ext uri="{D42A27DB-BD31-4B8C-83A1-F6EECF244321}">
                <p14:modId xmlns:p14="http://schemas.microsoft.com/office/powerpoint/2010/main" val="2328354320"/>
              </p:ext>
            </p:extLst>
          </p:nvPr>
        </p:nvGraphicFramePr>
        <p:xfrm>
          <a:off x="2637272" y="23622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22F32B48-BD7F-93D7-C464-5784F99B8D39}"/>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DA74F5BC-E2C4-A4C8-0A2C-938B1D3A21F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5FD9FAA9-5BCB-752B-4C63-74D9C6AC8E4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60828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9pPr>
          </a:lstStyle>
          <a:p>
            <a:pPr eaLnBrk="1" hangingPunct="1"/>
            <a:r>
              <a:rPr lang="en-US" altLang="en-US" sz="3200" kern="0" dirty="0" err="1">
                <a:solidFill>
                  <a:srgbClr val="0000FF"/>
                </a:solidFill>
                <a:latin typeface="Arial Black" panose="020B0A04020102020204" pitchFamily="34" charset="0"/>
              </a:rPr>
              <a:t>TGbp</a:t>
            </a:r>
            <a:r>
              <a:rPr lang="en-US" altLang="en-US" sz="3200" kern="0" dirty="0">
                <a:solidFill>
                  <a:srgbClr val="0000FF"/>
                </a:solidFill>
                <a:latin typeface="Arial Black" panose="020B0A04020102020204" pitchFamily="34" charset="0"/>
              </a:rPr>
              <a:t> </a:t>
            </a:r>
            <a:r>
              <a:rPr lang="en-US" sz="3200" kern="0" dirty="0">
                <a:solidFill>
                  <a:srgbClr val="0000FF"/>
                </a:solidFill>
                <a:latin typeface="Arial Black" panose="020B0A04020102020204" pitchFamily="34" charset="0"/>
              </a:rPr>
              <a:t>Snapshot for IEEE 802 Mar Plenary 2025</a:t>
            </a: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Secretary: 	Sebastian Max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kern="0" dirty="0">
              <a:latin typeface="Arial" panose="020B0604020202020204" pitchFamily="34" charset="0"/>
            </a:endParaRPr>
          </a:p>
        </p:txBody>
      </p:sp>
      <p:sp>
        <p:nvSpPr>
          <p:cNvPr id="2" name="Footer Placeholder 1">
            <a:extLst>
              <a:ext uri="{FF2B5EF4-FFF2-40B4-BE49-F238E27FC236}">
                <a16:creationId xmlns:a16="http://schemas.microsoft.com/office/drawing/2014/main" id="{7331E433-18DD-79D8-552E-41BC8F6D5899}"/>
              </a:ext>
            </a:extLst>
          </p:cNvPr>
          <p:cNvSpPr>
            <a:spLocks noGrp="1"/>
          </p:cNvSpPr>
          <p:nvPr>
            <p:ph type="ftr" idx="11"/>
          </p:nvPr>
        </p:nvSpPr>
        <p:spPr/>
        <p:txBody>
          <a:bodyPr/>
          <a:lstStyle/>
          <a:p>
            <a:r>
              <a:rPr lang="en-GB"/>
              <a:t>Bo Sun, Sanechips</a:t>
            </a:r>
          </a:p>
        </p:txBody>
      </p:sp>
      <p:sp>
        <p:nvSpPr>
          <p:cNvPr id="8" name="Slide Number Placeholder 7">
            <a:extLst>
              <a:ext uri="{FF2B5EF4-FFF2-40B4-BE49-F238E27FC236}">
                <a16:creationId xmlns:a16="http://schemas.microsoft.com/office/drawing/2014/main" id="{F778FFA0-5178-FD13-446E-58283A09C088}"/>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
        <p:nvSpPr>
          <p:cNvPr id="9" name="Date Placeholder 8">
            <a:extLst>
              <a:ext uri="{FF2B5EF4-FFF2-40B4-BE49-F238E27FC236}">
                <a16:creationId xmlns:a16="http://schemas.microsoft.com/office/drawing/2014/main" id="{9DA64786-6FE0-65C0-57FA-B98D316A0F9A}"/>
              </a:ext>
            </a:extLst>
          </p:cNvPr>
          <p:cNvSpPr>
            <a:spLocks noGrp="1"/>
          </p:cNvSpPr>
          <p:nvPr>
            <p:ph type="dt" idx="10"/>
          </p:nvPr>
        </p:nvSpPr>
        <p:spPr/>
        <p:txBody>
          <a:bodyPr/>
          <a:lstStyle/>
          <a:p>
            <a:r>
              <a:rPr lang="en-US"/>
              <a:t>March 2025</a:t>
            </a:r>
            <a:endParaRPr lang="en-GB"/>
          </a:p>
        </p:txBody>
      </p:sp>
    </p:spTree>
    <p:extLst>
      <p:ext uri="{BB962C8B-B14F-4D97-AF65-F5344CB8AC3E}">
        <p14:creationId xmlns:p14="http://schemas.microsoft.com/office/powerpoint/2010/main" val="14925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Mar 2025 IEEE 802 Plenary</a:t>
            </a:r>
            <a:endParaRPr lang="zh-CN" altLang="en-US" dirty="0"/>
          </a:p>
        </p:txBody>
      </p:sp>
      <p:sp>
        <p:nvSpPr>
          <p:cNvPr id="3" name="内容占位符 2"/>
          <p:cNvSpPr>
            <a:spLocks noGrp="1"/>
          </p:cNvSpPr>
          <p:nvPr>
            <p:ph idx="1"/>
          </p:nvPr>
        </p:nvSpPr>
        <p:spPr>
          <a:xfrm>
            <a:off x="716915" y="1676400"/>
            <a:ext cx="10725150" cy="4751705"/>
          </a:xfrm>
        </p:spPr>
        <p:txBody>
          <a:bodyPr>
            <a:noAutofit/>
          </a:bodyPr>
          <a:lstStyle/>
          <a:p>
            <a:pPr marL="0" indent="0"/>
            <a:r>
              <a:rPr lang="en-US" altLang="en-GB" sz="1800" dirty="0"/>
              <a:t>3 TGbp teleconfrences were held since Jan interim session, focusing on review of updatd SFD and open tech discussion, with agenda included in </a:t>
            </a:r>
            <a:r>
              <a:rPr lang="en-US" altLang="en-GB" sz="1800" dirty="0">
                <a:hlinkClick r:id="rId3" action="ppaction://hlinkfile"/>
              </a:rPr>
              <a:t>11-25/0227r3</a:t>
            </a:r>
            <a:r>
              <a:rPr lang="en-US" altLang="en-GB" sz="1800" dirty="0"/>
              <a:t> and meeting minutes included in </a:t>
            </a:r>
            <a:r>
              <a:rPr lang="en-US" altLang="en-GB" sz="1800" dirty="0">
                <a:hlinkClick r:id="rId4" action="ppaction://hlinkfile"/>
              </a:rPr>
              <a:t>11-25/0240r2</a:t>
            </a:r>
            <a:r>
              <a:rPr lang="en-US" altLang="en-GB" sz="1800" dirty="0"/>
              <a:t> . </a:t>
            </a:r>
          </a:p>
          <a:p>
            <a:pPr marL="0" indent="0"/>
            <a:r>
              <a:rPr lang="en-US" altLang="en-GB" sz="1800" dirty="0"/>
              <a:t>8 TGbp meetings are planned during the IEEE 802 Mar plenary session, with a full meeting agenda included in the latest revision of 11-24/0228.</a:t>
            </a:r>
          </a:p>
          <a:p>
            <a:pPr lvl="1" algn="l">
              <a:lnSpc>
                <a:spcPct val="100000"/>
              </a:lnSpc>
              <a:buSzTx/>
              <a:buFont typeface="Arial" panose="020B0604020202020204" pitchFamily="34" charset="0"/>
              <a:buChar char="•"/>
            </a:pPr>
            <a:r>
              <a:rPr lang="en-US" altLang="en-GB" sz="1600" dirty="0">
                <a:cs typeface="+mn-ea"/>
                <a:sym typeface="+mn-ea"/>
              </a:rPr>
              <a:t>Notes, all TGbp meetings will be in conference room 3.</a:t>
            </a: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marL="0" indent="0"/>
            <a:r>
              <a:rPr lang="en-US" altLang="en-GB" sz="1800" dirty="0"/>
              <a:t>Goal for TGbp meetings in this week: </a:t>
            </a:r>
          </a:p>
          <a:p>
            <a:pPr marL="742950" lvl="1" indent="-285750">
              <a:buFont typeface="Arial" panose="020B0604020202020204" pitchFamily="34" charset="0"/>
              <a:buChar char="•"/>
            </a:pPr>
            <a:r>
              <a:rPr lang="en-US" altLang="en-GB" sz="1600" dirty="0"/>
              <a:t>open technical discussion and improve FRD/SFD documents based on consensus</a:t>
            </a:r>
          </a:p>
        </p:txBody>
      </p:sp>
      <p:graphicFrame>
        <p:nvGraphicFramePr>
          <p:cNvPr id="9" name="表格 8"/>
          <p:cNvGraphicFramePr/>
          <p:nvPr>
            <p:custDataLst>
              <p:tags r:id="rId1"/>
            </p:custDataLst>
          </p:nvPr>
        </p:nvGraphicFramePr>
        <p:xfrm>
          <a:off x="2118995" y="3276600"/>
          <a:ext cx="7632700" cy="2377440"/>
        </p:xfrm>
        <a:graphic>
          <a:graphicData uri="http://schemas.openxmlformats.org/drawingml/2006/table">
            <a:tbl>
              <a:tblPr firstRow="1" bandRow="1">
                <a:tableStyleId>{00A15C55-8517-42AA-B614-E9B94910E393}</a:tableStyleId>
              </a:tblPr>
              <a:tblGrid>
                <a:gridCol w="1459865">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9969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gridCol w="1602105">
                  <a:extLst>
                    <a:ext uri="{9D8B030D-6E8A-4147-A177-3AD203B41FA5}">
                      <a16:colId xmlns:a16="http://schemas.microsoft.com/office/drawing/2014/main" val="20004"/>
                    </a:ext>
                  </a:extLst>
                </a:gridCol>
                <a:gridCol w="840105">
                  <a:extLst>
                    <a:ext uri="{9D8B030D-6E8A-4147-A177-3AD203B41FA5}">
                      <a16:colId xmlns:a16="http://schemas.microsoft.com/office/drawing/2014/main" val="20005"/>
                    </a:ext>
                  </a:extLst>
                </a:gridCol>
              </a:tblGrid>
              <a:tr h="274320">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dirty="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457200">
                <a:tc>
                  <a:txBody>
                    <a:bodyPr/>
                    <a:lstStyle/>
                    <a:p>
                      <a:pPr>
                        <a:buNone/>
                      </a:pPr>
                      <a:r>
                        <a:rPr lang="en-US" altLang="zh-CN" sz="1200"/>
                        <a:t>AM1 (8:00~10:00)</a:t>
                      </a:r>
                    </a:p>
                  </a:txBody>
                  <a:tcPr/>
                </a:tc>
                <a:tc>
                  <a:txBody>
                    <a:bodyPr/>
                    <a:lstStyle/>
                    <a:p>
                      <a:pPr algn="ctr">
                        <a:buNone/>
                      </a:pPr>
                      <a:endParaRPr lang="zh-CN" altLang="en-US" sz="12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endParaRPr lang="en-US" altLang="zh-CN" sz="1200" dirty="0">
                        <a:sym typeface="+mn-ea"/>
                      </a:endParaRPr>
                    </a:p>
                  </a:txBody>
                  <a:tcPr anchor="ctr"/>
                </a:tc>
                <a:tc>
                  <a:txBody>
                    <a:bodyPr/>
                    <a:lstStyle/>
                    <a:p>
                      <a:pPr algn="ctr">
                        <a:buNone/>
                      </a:pPr>
                      <a:r>
                        <a:rPr lang="en-US" altLang="zh-CN" sz="1200" dirty="0" err="1">
                          <a:sym typeface="+mn-ea"/>
                        </a:rPr>
                        <a:t>TGbp</a:t>
                      </a:r>
                      <a:endParaRPr lang="zh-CN" altLang="en-US" sz="1200"/>
                    </a:p>
                  </a:txBody>
                  <a:tcPr anchor="ctr"/>
                </a:tc>
                <a:tc>
                  <a:txBody>
                    <a:bodyPr/>
                    <a:lstStyle/>
                    <a:p>
                      <a:pPr algn="ctr">
                        <a:buNone/>
                      </a:pPr>
                      <a:endParaRPr lang="zh-CN" altLang="en-US" sz="1200" dirty="0"/>
                    </a:p>
                  </a:txBody>
                  <a:tcPr anchor="ctr"/>
                </a:tc>
                <a:tc>
                  <a:txBody>
                    <a:bodyPr/>
                    <a:lstStyle/>
                    <a:p>
                      <a:pPr algn="ctr">
                        <a:buNone/>
                      </a:pPr>
                      <a:r>
                        <a:rPr lang="en-US" altLang="zh-CN" sz="1200" dirty="0">
                          <a:solidFill>
                            <a:schemeClr val="bg1">
                              <a:lumMod val="50000"/>
                            </a:schemeClr>
                          </a:solidFill>
                        </a:rPr>
                        <a:t>Closing Plenary</a:t>
                      </a:r>
                      <a:endParaRPr lang="zh-CN" altLang="en-US" sz="1200" dirty="0">
                        <a:solidFill>
                          <a:schemeClr val="bg1">
                            <a:lumMod val="50000"/>
                          </a:schemeClr>
                        </a:solidFill>
                      </a:endParaRPr>
                    </a:p>
                  </a:txBody>
                  <a:tcPr anchor="ctr"/>
                </a:tc>
                <a:extLst>
                  <a:ext uri="{0D108BD9-81ED-4DB2-BD59-A6C34878D82A}">
                    <a16:rowId xmlns:a16="http://schemas.microsoft.com/office/drawing/2014/main" val="10001"/>
                  </a:ext>
                </a:extLst>
              </a:tr>
              <a:tr h="457200">
                <a:tc>
                  <a:txBody>
                    <a:bodyPr/>
                    <a:lstStyle/>
                    <a:p>
                      <a:pPr>
                        <a:buNone/>
                      </a:pPr>
                      <a:r>
                        <a:rPr lang="en-US" altLang="zh-CN" sz="1200" dirty="0"/>
                        <a:t>AM2 (10:30~12:30)</a:t>
                      </a:r>
                    </a:p>
                  </a:txBody>
                  <a:tcPr/>
                </a:tc>
                <a:tc>
                  <a:txBody>
                    <a:bodyPr/>
                    <a:lstStyle/>
                    <a:p>
                      <a:pPr algn="ctr">
                        <a:buNone/>
                      </a:pPr>
                      <a:r>
                        <a:rPr lang="en-US" altLang="zh-CN" sz="1200" dirty="0">
                          <a:solidFill>
                            <a:schemeClr val="bg1">
                              <a:lumMod val="50000"/>
                            </a:schemeClr>
                          </a:solidFill>
                          <a:sym typeface="+mn-ea"/>
                        </a:rPr>
                        <a:t>802.11 Opening Plenary</a:t>
                      </a:r>
                      <a:endParaRPr lang="en-US" altLang="zh-CN" sz="1200" dirty="0"/>
                    </a:p>
                  </a:txBody>
                  <a:tcPr anchor="ctr"/>
                </a:tc>
                <a:tc>
                  <a:txBody>
                    <a:bodyPr/>
                    <a:lstStyle/>
                    <a:p>
                      <a:pPr algn="ctr">
                        <a:buNone/>
                      </a:pP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r>
                        <a:rPr lang="en-US" altLang="zh-CN" sz="1200" dirty="0" err="1">
                          <a:sym typeface="+mn-ea"/>
                        </a:rPr>
                        <a:t>TGbp</a:t>
                      </a: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457200">
                <a:tc>
                  <a:txBody>
                    <a:bodyPr/>
                    <a:lstStyle/>
                    <a:p>
                      <a:pPr>
                        <a:buNone/>
                      </a:pPr>
                      <a:r>
                        <a:rPr lang="en-US" altLang="zh-CN" sz="1200" dirty="0"/>
                        <a:t>PM1 (13:30~15:30)</a:t>
                      </a:r>
                    </a:p>
                  </a:txBody>
                  <a:tcPr/>
                </a:tc>
                <a:tc>
                  <a:txBody>
                    <a:bodyPr/>
                    <a:lstStyle/>
                    <a:p>
                      <a:pPr algn="ctr">
                        <a:buNone/>
                      </a:pPr>
                      <a:r>
                        <a:rPr lang="en-US" altLang="zh-CN" sz="1200" dirty="0" err="1">
                          <a:sym typeface="+mn-ea"/>
                        </a:rPr>
                        <a:t>TGbp (Opening)</a:t>
                      </a:r>
                      <a:endParaRPr lang="zh-CN" altLang="en-US" sz="1200" dirty="0"/>
                    </a:p>
                  </a:txBody>
                  <a:tcPr anchor="ctr"/>
                </a:tc>
                <a:tc>
                  <a:txBody>
                    <a:bodyPr/>
                    <a:lstStyle/>
                    <a:p>
                      <a:pPr algn="ctr">
                        <a:buNone/>
                      </a:pPr>
                      <a:endParaRPr lang="zh-CN" altLang="en-US" sz="120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endParaRPr lang="zh-CN" altLang="en-US" sz="1200" dirty="0">
                        <a:solidFill>
                          <a:schemeClr val="bg1">
                            <a:lumMod val="50000"/>
                          </a:schemeClr>
                        </a:solidFill>
                      </a:endParaRPr>
                    </a:p>
                  </a:txBody>
                  <a:tcPr anchor="ctr"/>
                </a:tc>
                <a:tc>
                  <a:txBody>
                    <a:bodyPr/>
                    <a:lstStyle/>
                    <a:p>
                      <a:pPr algn="ctr">
                        <a:buNone/>
                      </a:pPr>
                      <a:r>
                        <a:rPr lang="en-US" altLang="zh-CN" sz="1200" dirty="0" err="1">
                          <a:sym typeface="+mn-ea"/>
                        </a:rPr>
                        <a:t>TGbp</a:t>
                      </a:r>
                      <a:r>
                        <a:rPr lang="en-US" altLang="zh-CN" sz="1200" dirty="0">
                          <a:sym typeface="+mn-ea"/>
                        </a:rPr>
                        <a:t> (SP/Motions/Closing)</a:t>
                      </a: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457200">
                <a:tc>
                  <a:txBody>
                    <a:bodyPr/>
                    <a:lstStyle/>
                    <a:p>
                      <a:pPr>
                        <a:buNone/>
                      </a:pPr>
                      <a:r>
                        <a:rPr lang="en-US" altLang="zh-CN" sz="1200"/>
                        <a:t>PM2 (16:00~18:00)</a:t>
                      </a:r>
                    </a:p>
                  </a:txBody>
                  <a:tcPr/>
                </a:tc>
                <a:tc>
                  <a:txBody>
                    <a:bodyPr/>
                    <a:lstStyle/>
                    <a:p>
                      <a:pPr algn="ctr">
                        <a:buNone/>
                      </a:pPr>
                      <a:r>
                        <a:rPr lang="en-US" altLang="zh-CN" sz="1200" dirty="0" err="1">
                          <a:sym typeface="+mn-ea"/>
                        </a:rPr>
                        <a:t>TGbp</a:t>
                      </a: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endParaRPr lang="zh-CN" altLang="en-US" sz="1200" dirty="0"/>
                    </a:p>
                  </a:txBody>
                  <a:tcPr anchor="ctr"/>
                </a:tc>
                <a:tc>
                  <a:txBody>
                    <a:bodyPr/>
                    <a:lstStyle/>
                    <a:p>
                      <a:pPr algn="ctr">
                        <a:buNone/>
                      </a:pPr>
                      <a:r>
                        <a:rPr lang="en-US" altLang="zh-CN" sz="1200" dirty="0" err="1">
                          <a:sym typeface="+mn-ea"/>
                        </a:rPr>
                        <a:t>TGbp</a:t>
                      </a: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274320">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7052D061-C5C7-B067-01D2-A448FA77CAFA}"/>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C101F306-B0D0-94FA-D463-DE72960ABC1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10" name="Date Placeholder 9">
            <a:extLst>
              <a:ext uri="{FF2B5EF4-FFF2-40B4-BE49-F238E27FC236}">
                <a16:creationId xmlns:a16="http://schemas.microsoft.com/office/drawing/2014/main" id="{5D6E43CA-3816-F6B0-B71B-ABB2123B672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93796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Timeline Mar 2025 plenary</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Mar,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DCAF360A-F28B-71DC-AFD6-E923EB1498CB}"/>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A35806BA-FB56-3BB4-48D7-BA2A6CEA0B0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DFE05170-4D54-B75E-1F48-26F7F261DFA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41923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TGbq</a:t>
            </a:r>
            <a:r>
              <a:rPr lang="en-US" altLang="en-US" dirty="0"/>
              <a:t> (Integrated </a:t>
            </a:r>
            <a:r>
              <a:rPr lang="en-US" altLang="en-US" dirty="0" err="1"/>
              <a:t>mmWave</a:t>
            </a:r>
            <a:r>
              <a:rPr lang="en-US" altLang="en-US" dirty="0"/>
              <a:t>)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dirty="0">
                <a:ea typeface="ＭＳ Ｐゴシック" panose="020B0600070205080204" pitchFamily="34" charset="-128"/>
              </a:rPr>
              <a:t>Status:</a:t>
            </a:r>
          </a:p>
          <a:p>
            <a:pPr lvl="1">
              <a:buFont typeface="Arial" panose="020B0604020202020204" pitchFamily="34" charset="0"/>
              <a:buChar char="•"/>
              <a:defRPr/>
            </a:pPr>
            <a:r>
              <a:rPr lang="en-US" altLang="en-US" sz="1800" dirty="0">
                <a:solidFill>
                  <a:schemeClr val="tx1"/>
                </a:solidFill>
                <a:ea typeface="ＭＳ Ｐゴシック" panose="020B0600070205080204" pitchFamily="34" charset="-128"/>
              </a:rPr>
              <a:t>Kickoff meeting was held on 26 February 2025</a:t>
            </a:r>
          </a:p>
          <a:p>
            <a:pPr lvl="1">
              <a:buFont typeface="Arial" panose="020B0604020202020204" pitchFamily="34" charset="0"/>
              <a:buChar char="•"/>
              <a:defRPr/>
            </a:pPr>
            <a:r>
              <a:rPr lang="en-US" altLang="en-US" sz="1800" dirty="0" err="1">
                <a:solidFill>
                  <a:schemeClr val="tx1"/>
                </a:solidFill>
                <a:ea typeface="ＭＳ Ｐゴシック" panose="020B0600070205080204" pitchFamily="34" charset="-128"/>
              </a:rPr>
              <a:t>Jonghoe</a:t>
            </a:r>
            <a:r>
              <a:rPr lang="en-US" altLang="en-US" sz="1800" dirty="0">
                <a:solidFill>
                  <a:schemeClr val="tx1"/>
                </a:solidFill>
                <a:ea typeface="ＭＳ Ｐゴシック" panose="020B0600070205080204" pitchFamily="34" charset="-128"/>
              </a:rPr>
              <a:t> Koo is appointed as secretary </a:t>
            </a:r>
          </a:p>
          <a:p>
            <a:pPr marL="0" indent="0">
              <a:spcBef>
                <a:spcPts val="1200"/>
              </a:spcBef>
              <a:buFontTx/>
              <a:buNone/>
              <a:defRPr/>
            </a:pPr>
            <a:r>
              <a:rPr lang="en-US" altLang="en-US" dirty="0">
                <a:ea typeface="ＭＳ Ｐゴシック" panose="020B0600070205080204" pitchFamily="34" charset="-128"/>
              </a:rPr>
              <a:t>Objectives:</a:t>
            </a:r>
          </a:p>
          <a:p>
            <a:pPr lvl="1">
              <a:buFont typeface="Arial" panose="020B0604020202020204" pitchFamily="34" charset="0"/>
              <a:buChar char="•"/>
              <a:defRPr/>
            </a:pPr>
            <a:r>
              <a:rPr lang="en-US" altLang="en-US" sz="1800" dirty="0">
                <a:ea typeface="ＭＳ Ｐゴシック" panose="020B0600070205080204" pitchFamily="34" charset="-128"/>
              </a:rPr>
              <a:t>Editor appointment</a:t>
            </a:r>
          </a:p>
          <a:p>
            <a:pPr lvl="1">
              <a:buFont typeface="Arial" panose="020B0604020202020204" pitchFamily="34" charset="0"/>
              <a:buChar char="•"/>
              <a:defRPr/>
            </a:pPr>
            <a:r>
              <a:rPr lang="en-US" altLang="en-US" sz="1800" dirty="0">
                <a:ea typeface="ＭＳ Ｐゴシック" panose="020B0600070205080204" pitchFamily="34" charset="-128"/>
              </a:rPr>
              <a:t>Vice chair election and confirmation</a:t>
            </a:r>
          </a:p>
          <a:p>
            <a:pPr lvl="1">
              <a:buFont typeface="Arial" panose="020B0604020202020204" pitchFamily="34" charset="0"/>
              <a:buChar char="•"/>
              <a:defRPr/>
            </a:pPr>
            <a:r>
              <a:rPr lang="en-US" altLang="en-US" sz="1800" dirty="0">
                <a:ea typeface="ＭＳ Ｐゴシック" panose="020B0600070205080204" pitchFamily="34" charset="-128"/>
              </a:rPr>
              <a:t>Discuss contributions on scope, timeline, and operation aspect of the project</a:t>
            </a:r>
          </a:p>
          <a:p>
            <a:pPr lvl="1">
              <a:buFont typeface="Arial" panose="020B0604020202020204" pitchFamily="34" charset="0"/>
              <a:buChar char="•"/>
              <a:defRPr/>
            </a:pPr>
            <a:r>
              <a:rPr lang="en-US" altLang="en-US" sz="1800" dirty="0">
                <a:ea typeface="ＭＳ Ｐゴシック" panose="020B0600070205080204" pitchFamily="34" charset="-128"/>
              </a:rPr>
              <a:t>Discuss technical contributions</a:t>
            </a:r>
          </a:p>
          <a:p>
            <a:pPr marL="0" indent="0">
              <a:spcBef>
                <a:spcPts val="1200"/>
              </a:spcBef>
              <a:buFontTx/>
              <a:buNone/>
              <a:defRPr/>
            </a:pPr>
            <a:r>
              <a:rPr lang="en-US" altLang="en-US" dirty="0">
                <a:ea typeface="ＭＳ Ｐゴシック" panose="020B0600070205080204" pitchFamily="34" charset="-128"/>
              </a:rPr>
              <a:t>Meetings: </a:t>
            </a:r>
          </a:p>
          <a:p>
            <a:pPr lvl="1">
              <a:buFont typeface="Arial" panose="020B0604020202020204" pitchFamily="34" charset="0"/>
              <a:buChar char="•"/>
              <a:defRPr/>
            </a:pPr>
            <a:r>
              <a:rPr lang="en-US" altLang="en-US" sz="1800" dirty="0">
                <a:ea typeface="ＭＳ Ｐゴシック" panose="020B0600070205080204" pitchFamily="34" charset="-128"/>
              </a:rPr>
              <a:t>Wednesday AM2 (10:30am ET to 12:30pm ET), 12 March</a:t>
            </a:r>
          </a:p>
          <a:p>
            <a:pPr lvl="1">
              <a:buFont typeface="Arial" panose="020B0604020202020204" pitchFamily="34" charset="0"/>
              <a:buChar char="•"/>
              <a:defRPr/>
            </a:pPr>
            <a:r>
              <a:rPr lang="en-US" altLang="en-US" sz="1800" dirty="0">
                <a:ea typeface="ＭＳ Ｐゴシック" panose="020B0600070205080204" pitchFamily="34" charset="-128"/>
              </a:rPr>
              <a:t>Thursday AM2 (10:30am ET to 12:30pm ET), 13 March</a:t>
            </a:r>
          </a:p>
          <a:p>
            <a:pPr lvl="1">
              <a:buFont typeface="Arial" panose="020B0604020202020204" pitchFamily="34" charset="0"/>
              <a:buChar char="•"/>
              <a:defRPr/>
            </a:pPr>
            <a:r>
              <a:rPr lang="en-US" altLang="en-US" sz="1800" dirty="0">
                <a:ea typeface="ＭＳ Ｐゴシック" panose="020B0600070205080204" pitchFamily="34" charset="-128"/>
              </a:rPr>
              <a:t>For details, please refer to the agenda </a:t>
            </a:r>
            <a:r>
              <a:rPr lang="en-US" altLang="en-US" sz="1800" dirty="0">
                <a:solidFill>
                  <a:schemeClr val="tx1"/>
                </a:solidFill>
                <a:ea typeface="ＭＳ Ｐゴシック" panose="020B0600070205080204" pitchFamily="34" charset="-128"/>
                <a:hlinkClick r:id="rId3">
                  <a:extLst>
                    <a:ext uri="{A12FA001-AC4F-418D-AE19-62706E023703}">
                      <ahyp:hlinkClr xmlns:ahyp="http://schemas.microsoft.com/office/drawing/2018/hyperlinkcolor" val="tx"/>
                    </a:ext>
                  </a:extLst>
                </a:hlinkClick>
              </a:rPr>
              <a:t>25/0205</a:t>
            </a:r>
            <a:endParaRPr lang="en-US" altLang="en-US" sz="1800" dirty="0">
              <a:solidFill>
                <a:schemeClr val="tx1"/>
              </a:solidFill>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276F4D77-5126-9AB9-100F-EBBBD6C0AFAC}"/>
              </a:ext>
            </a:extLst>
          </p:cNvPr>
          <p:cNvSpPr>
            <a:spLocks noGrp="1"/>
          </p:cNvSpPr>
          <p:nvPr>
            <p:ph type="ftr" idx="14"/>
          </p:nvPr>
        </p:nvSpPr>
        <p:spPr/>
        <p:txBody>
          <a:bodyPr/>
          <a:lstStyle/>
          <a:p>
            <a:r>
              <a:rPr lang="en-GB" dirty="0"/>
              <a:t>Edward Au, Huawei</a:t>
            </a:r>
          </a:p>
        </p:txBody>
      </p:sp>
      <p:sp>
        <p:nvSpPr>
          <p:cNvPr id="3" name="Slide Number Placeholder 2">
            <a:extLst>
              <a:ext uri="{FF2B5EF4-FFF2-40B4-BE49-F238E27FC236}">
                <a16:creationId xmlns:a16="http://schemas.microsoft.com/office/drawing/2014/main" id="{21B08590-FA48-BB2C-FFDB-A523A859004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38719743-BC80-DBC4-7F93-39F789B20E3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000375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ELC SG </a:t>
            </a:r>
            <a:r>
              <a:rPr lang="en-US" altLang="ja-JP" dirty="0"/>
              <a:t>– March 2025</a:t>
            </a:r>
            <a:br>
              <a:rPr lang="en-US" dirty="0"/>
            </a:br>
            <a:r>
              <a:rPr lang="en-US" b="0" dirty="0"/>
              <a:t>Enhanced Light Communications</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March 2025 meeting goals</a:t>
            </a:r>
          </a:p>
          <a:p>
            <a:pPr lvl="1">
              <a:buFont typeface="Arial"/>
              <a:buChar char="•"/>
            </a:pPr>
            <a:r>
              <a:rPr lang="en-US" sz="1600" dirty="0"/>
              <a:t>Minutes approval</a:t>
            </a:r>
          </a:p>
          <a:p>
            <a:pPr lvl="2">
              <a:buFont typeface="Arial"/>
              <a:buChar char="•"/>
            </a:pPr>
            <a:r>
              <a:rPr lang="en-US" sz="1400" dirty="0"/>
              <a:t>January 2025 Kobe Interim meeting minutes: </a:t>
            </a:r>
            <a:r>
              <a:rPr lang="en-US" sz="1400" dirty="0">
                <a:hlinkClick r:id="rId3"/>
              </a:rPr>
              <a:t>11-25/0160r2</a:t>
            </a:r>
            <a:endParaRPr lang="en-US" sz="1400" dirty="0"/>
          </a:p>
          <a:p>
            <a:pPr lvl="1">
              <a:buFont typeface="Arial"/>
              <a:buChar char="•"/>
            </a:pPr>
            <a:r>
              <a:rPr lang="en-US" sz="1800" dirty="0"/>
              <a:t>Technical submissions and discussions:</a:t>
            </a:r>
          </a:p>
          <a:p>
            <a:pPr lvl="2">
              <a:lnSpc>
                <a:spcPct val="90000"/>
              </a:lnSpc>
            </a:pPr>
            <a:r>
              <a:rPr lang="en-US" sz="1600" dirty="0"/>
              <a:t>Comment resolution on the draft ELC PAR (doc. </a:t>
            </a:r>
            <a:r>
              <a:rPr lang="en-US" sz="1600" dirty="0">
                <a:hlinkClick r:id="rId4"/>
              </a:rPr>
              <a:t>11-25/0185r0</a:t>
            </a:r>
            <a:r>
              <a:rPr lang="en-US" sz="1600" dirty="0"/>
              <a:t>)</a:t>
            </a:r>
          </a:p>
          <a:p>
            <a:pPr lvl="2">
              <a:lnSpc>
                <a:spcPct val="90000"/>
              </a:lnSpc>
            </a:pPr>
            <a:r>
              <a:rPr lang="en-US" sz="1600" dirty="0"/>
              <a:t>Comments resolution on the draft ELC CSD (doc. </a:t>
            </a:r>
            <a:r>
              <a:rPr lang="en-US" sz="1600" dirty="0">
                <a:hlinkClick r:id="rId5"/>
              </a:rPr>
              <a:t>11-24/1600r3</a:t>
            </a:r>
            <a:r>
              <a:rPr lang="en-US" sz="1600" dirty="0"/>
              <a:t>)</a:t>
            </a:r>
          </a:p>
          <a:p>
            <a:pPr>
              <a:buFont typeface="Arial"/>
              <a:buChar char="•"/>
            </a:pPr>
            <a:r>
              <a:rPr lang="en-US" sz="2000" dirty="0"/>
              <a:t>March 2025 meeting:</a:t>
            </a:r>
            <a:endParaRPr lang="en-US" altLang="en-US" sz="1800" dirty="0"/>
          </a:p>
          <a:p>
            <a:pPr marL="800100" lvl="1" indent="-342900">
              <a:spcBef>
                <a:spcPts val="300"/>
              </a:spcBef>
              <a:buFont typeface="Arial" panose="020B0604020202020204" pitchFamily="34" charset="0"/>
              <a:buChar char="•"/>
            </a:pPr>
            <a:r>
              <a:rPr lang="en-US" altLang="en-US" sz="1800" dirty="0"/>
              <a:t>Three meeting slots: </a:t>
            </a:r>
          </a:p>
          <a:p>
            <a:pPr lvl="2" indent="-342900">
              <a:spcBef>
                <a:spcPts val="300"/>
              </a:spcBef>
              <a:buFont typeface="Arial" panose="020B0604020202020204" pitchFamily="34" charset="0"/>
              <a:buChar char="•"/>
            </a:pPr>
            <a:r>
              <a:rPr lang="en-US" altLang="en-US" sz="1600" dirty="0"/>
              <a:t>Tuesday AM1 &amp; EVE (19:30-21:30)</a:t>
            </a:r>
          </a:p>
          <a:p>
            <a:pPr lvl="2" indent="-342900">
              <a:spcBef>
                <a:spcPts val="300"/>
              </a:spcBef>
              <a:buFont typeface="Arial" panose="020B0604020202020204" pitchFamily="34" charset="0"/>
              <a:buChar char="•"/>
            </a:pPr>
            <a:r>
              <a:rPr lang="en-US" altLang="en-US" sz="1600" dirty="0"/>
              <a:t>Thursday WED AM1</a:t>
            </a:r>
          </a:p>
          <a:p>
            <a:pPr marL="800100" lvl="1" indent="-342900">
              <a:spcBef>
                <a:spcPts val="300"/>
              </a:spcBef>
              <a:buFont typeface="Arial" panose="020B0604020202020204" pitchFamily="34" charset="0"/>
              <a:buChar char="•"/>
            </a:pPr>
            <a:r>
              <a:rPr lang="en-US" altLang="en-US" sz="1800" dirty="0"/>
              <a:t>Agenda: </a:t>
            </a:r>
            <a:r>
              <a:rPr lang="en-US" altLang="en-US" sz="1800" dirty="0">
                <a:hlinkClick r:id="rId6"/>
              </a:rPr>
              <a:t>11-25/0347r0</a:t>
            </a:r>
            <a:endParaRPr lang="en-US" altLang="en-US" sz="1800" dirty="0"/>
          </a:p>
          <a:p>
            <a:pPr lvl="1">
              <a:buFont typeface="Arial"/>
              <a:buChar char="•"/>
            </a:pPr>
            <a:endParaRPr lang="en-US" sz="300" dirty="0"/>
          </a:p>
          <a:p>
            <a:pPr lvl="3">
              <a:buFont typeface="Arial"/>
              <a:buChar char="•"/>
            </a:pPr>
            <a:endParaRPr lang="en-US" sz="1800" dirty="0"/>
          </a:p>
          <a:p>
            <a:pPr marL="0" indent="0"/>
            <a:endParaRPr lang="en-US" dirty="0"/>
          </a:p>
        </p:txBody>
      </p:sp>
      <p:sp>
        <p:nvSpPr>
          <p:cNvPr id="15364" name="Date Placeholder 3"/>
          <p:cNvSpPr>
            <a:spLocks noGrp="1"/>
          </p:cNvSpPr>
          <p:nvPr>
            <p:ph type="dt" sz="quarter" idx="10"/>
          </p:nvPr>
        </p:nvSpPr>
        <p:spPr bwMode="auto">
          <a:xfrm>
            <a:off x="696913" y="332601"/>
            <a:ext cx="1340110" cy="276999"/>
          </a:xfrm>
          <a:prstGeom prst="rect">
            <a:avLst/>
          </a:prstGeom>
          <a:noFill/>
          <a:ln>
            <a:noFill/>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r>
              <a:rPr lang="en-US"/>
              <a:t>March 2018</a:t>
            </a:r>
            <a:endParaRPr lang="en-US" dirty="0"/>
          </a:p>
        </p:txBody>
      </p:sp>
      <p:sp>
        <p:nvSpPr>
          <p:cNvPr id="15366" name="Slide Number Placeholder 5"/>
          <p:cNvSpPr>
            <a:spLocks noGrp="1"/>
          </p:cNvSpPr>
          <p:nvPr>
            <p:ph type="sldNum" sz="quarter" idx="12"/>
          </p:nvPr>
        </p:nvSpPr>
        <p:spPr>
          <a:noFill/>
        </p:spPr>
        <p:txBody>
          <a:bodyPr/>
          <a:lstStyle/>
          <a:p>
            <a:r>
              <a:rPr lang="en-US"/>
              <a:t>Slide </a:t>
            </a:r>
            <a:fld id="{38F0476F-A4BB-476C-A2BA-863251181211}" type="slidenum">
              <a:rPr lang="en-US" smtClean="0"/>
              <a:pPr/>
              <a:t>26</a:t>
            </a:fld>
            <a:endParaRPr lang="en-US"/>
          </a:p>
        </p:txBody>
      </p:sp>
      <p:sp>
        <p:nvSpPr>
          <p:cNvPr id="3" name="Footer Placeholder 6">
            <a:extLst>
              <a:ext uri="{FF2B5EF4-FFF2-40B4-BE49-F238E27FC236}">
                <a16:creationId xmlns:a16="http://schemas.microsoft.com/office/drawing/2014/main" id="{45837CE2-ED8C-6B5F-9EAB-DDA06C34E53A}"/>
              </a:ext>
            </a:extLst>
          </p:cNvPr>
          <p:cNvSpPr txBox="1">
            <a:spLocks/>
          </p:cNvSpPr>
          <p:nvPr/>
        </p:nvSpPr>
        <p:spPr>
          <a:xfrm>
            <a:off x="7239000" y="6440300"/>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Volker Jungnickel, Fraunhofer HHI</a:t>
            </a:r>
          </a:p>
        </p:txBody>
      </p:sp>
    </p:spTree>
    <p:extLst>
      <p:ext uri="{BB962C8B-B14F-4D97-AF65-F5344CB8AC3E}">
        <p14:creationId xmlns:p14="http://schemas.microsoft.com/office/powerpoint/2010/main" val="2450507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23455"/>
            <a:ext cx="10361084" cy="1065213"/>
          </a:xfrm>
        </p:spPr>
        <p:txBody>
          <a:bodyPr/>
          <a:lstStyle/>
          <a:p>
            <a:r>
              <a:rPr lang="en-US" dirty="0">
                <a:latin typeface="+mn-lt"/>
              </a:rPr>
              <a:t>Automotive TIG – March 2025</a:t>
            </a:r>
            <a:br>
              <a:rPr lang="en-US" dirty="0">
                <a:latin typeface="+mn-lt"/>
              </a:rPr>
            </a:br>
            <a:r>
              <a:rPr lang="en-US" sz="1800" dirty="0">
                <a:latin typeface="+mn-lt"/>
              </a:rPr>
              <a:t>11 March, 1330-1530 Eastern Daylight Time</a:t>
            </a:r>
            <a:endParaRPr lang="en-US" dirty="0">
              <a:latin typeface="+mn-lt"/>
            </a:endParaRPr>
          </a:p>
        </p:txBody>
      </p:sp>
      <p:sp>
        <p:nvSpPr>
          <p:cNvPr id="3" name="Content Placeholder 2"/>
          <p:cNvSpPr>
            <a:spLocks noGrp="1"/>
          </p:cNvSpPr>
          <p:nvPr>
            <p:ph idx="1"/>
          </p:nvPr>
        </p:nvSpPr>
        <p:spPr>
          <a:xfrm>
            <a:off x="1586978" y="1749365"/>
            <a:ext cx="8845495" cy="4113213"/>
          </a:xfrm>
        </p:spPr>
        <p:txBody>
          <a:bodyPr/>
          <a:lstStyle/>
          <a:p>
            <a:pPr>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1800" dirty="0">
                <a:latin typeface="Arial" panose="020B0604020202020204" pitchFamily="34" charset="0"/>
                <a:cs typeface="Arial" panose="020B0604020202020204" pitchFamily="34" charset="0"/>
              </a:rPr>
              <a:t>IEEE-SA policies and procedures</a:t>
            </a:r>
            <a:endParaRPr lang="en-US" sz="18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Approval of minutes from January</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hlinkClick r:id="rId2"/>
              </a:rPr>
              <a:t>https://mentor.ieee.org/802.11/dcn/25/11-25-0159-00-auto-january-2025-kobe-auto-tig-meeting-minutes.docx</a:t>
            </a:r>
            <a:r>
              <a:rPr lang="en-US" sz="1600" dirty="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“IEEE 802.11ai and IEEE 802.11bc for Automotive Use”, Hitoshi Morioka (SRC Software)</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“Hybrid MLD for Automotive”, Federico </a:t>
            </a:r>
            <a:r>
              <a:rPr lang="en-US" sz="1600" dirty="0" err="1">
                <a:latin typeface="Arial" panose="020B0604020202020204" pitchFamily="34" charset="0"/>
                <a:cs typeface="Arial" panose="020B0604020202020204" pitchFamily="34" charset="0"/>
              </a:rPr>
              <a:t>Lovison</a:t>
            </a:r>
            <a:r>
              <a:rPr lang="en-US" sz="1600" dirty="0">
                <a:latin typeface="Arial" panose="020B0604020202020204" pitchFamily="34" charset="0"/>
                <a:cs typeface="Arial" panose="020B0604020202020204" pitchFamily="34" charset="0"/>
              </a:rPr>
              <a:t> (Cisco)</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“Automotive-TIG-Thoughts on PHY improvements”, Azin </a:t>
            </a:r>
            <a:r>
              <a:rPr lang="en-US" sz="1600" dirty="0" err="1">
                <a:latin typeface="Arial" panose="020B0604020202020204" pitchFamily="34" charset="0"/>
                <a:cs typeface="Arial" panose="020B0604020202020204" pitchFamily="34" charset="0"/>
              </a:rPr>
              <a:t>Neishaboori</a:t>
            </a:r>
            <a:r>
              <a:rPr lang="en-US" sz="1600" dirty="0">
                <a:latin typeface="Arial" panose="020B0604020202020204" pitchFamily="34" charset="0"/>
                <a:cs typeface="Arial" panose="020B0604020202020204" pitchFamily="34" charset="0"/>
              </a:rPr>
              <a:t> (General Motors)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“Proposed IEEE802.11 Automotive TIG Technical Report Text on Regional HD Map Updates use case,”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May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cs typeface="Arial" panose="020B0604020202020204" pitchFamily="34" charset="0"/>
            </a:endParaRPr>
          </a:p>
        </p:txBody>
      </p:sp>
      <p:sp>
        <p:nvSpPr>
          <p:cNvPr id="6" name="TextBox 5">
            <a:extLst>
              <a:ext uri="{FF2B5EF4-FFF2-40B4-BE49-F238E27FC236}">
                <a16:creationId xmlns:a16="http://schemas.microsoft.com/office/drawing/2014/main" id="{689C7583-E64A-2B3F-9EDF-D8DA14AB595A}"/>
              </a:ext>
            </a:extLst>
          </p:cNvPr>
          <p:cNvSpPr txBox="1"/>
          <p:nvPr/>
        </p:nvSpPr>
        <p:spPr>
          <a:xfrm>
            <a:off x="4143736" y="5923276"/>
            <a:ext cx="4325095" cy="461665"/>
          </a:xfrm>
          <a:prstGeom prst="rect">
            <a:avLst/>
          </a:prstGeom>
          <a:noFill/>
        </p:spPr>
        <p:txBody>
          <a:bodyPr wrap="none" rtlCol="0">
            <a:spAutoFit/>
          </a:bodyPr>
          <a:lstStyle/>
          <a:p>
            <a:r>
              <a:rPr lang="en-US" sz="2400" b="1" dirty="0"/>
              <a:t>Current agenda is </a:t>
            </a:r>
            <a:r>
              <a:rPr lang="en-US" altLang="en-US" sz="2400" b="1" dirty="0"/>
              <a:t>11-25/0213r0</a:t>
            </a:r>
            <a:endParaRPr lang="en-US" sz="2400" b="1" dirty="0"/>
          </a:p>
        </p:txBody>
      </p:sp>
      <p:sp>
        <p:nvSpPr>
          <p:cNvPr id="8" name="Footer Placeholder 7">
            <a:extLst>
              <a:ext uri="{FF2B5EF4-FFF2-40B4-BE49-F238E27FC236}">
                <a16:creationId xmlns:a16="http://schemas.microsoft.com/office/drawing/2014/main" id="{03867D1A-F694-AAA0-2B58-0518DE52F59A}"/>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658B07AC-C2BB-C07D-2548-AC05F208AC3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10" name="Date Placeholder 9">
            <a:extLst>
              <a:ext uri="{FF2B5EF4-FFF2-40B4-BE49-F238E27FC236}">
                <a16:creationId xmlns:a16="http://schemas.microsoft.com/office/drawing/2014/main" id="{52C0889C-4E27-96C6-F9F7-0EFFC29F20E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66831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2025 Editors’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DFA31E3D-B791-B54E-8011-26DE740B7878}"/>
              </a:ext>
            </a:extLst>
          </p:cNvPr>
          <p:cNvSpPr>
            <a:spLocks noGrp="1"/>
          </p:cNvSpPr>
          <p:nvPr>
            <p:ph type="ftr" idx="14"/>
          </p:nvPr>
        </p:nvSpPr>
        <p:spPr/>
        <p:txBody>
          <a:bodyPr/>
          <a:lstStyle/>
          <a:p>
            <a:r>
              <a:rPr lang="en-GB" dirty="0"/>
              <a:t>Robert Stacey, Intel</a:t>
            </a:r>
          </a:p>
        </p:txBody>
      </p:sp>
      <p:sp>
        <p:nvSpPr>
          <p:cNvPr id="8" name="Slide Number Placeholder 7">
            <a:extLst>
              <a:ext uri="{FF2B5EF4-FFF2-40B4-BE49-F238E27FC236}">
                <a16:creationId xmlns:a16="http://schemas.microsoft.com/office/drawing/2014/main" id="{83C7286A-A925-FFA5-8250-59DFB681B30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CE4D9343-C56F-E3F0-EE85-B4B4B098BE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5086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D8A00-0AD7-F11F-C8CA-9A866B444A39}"/>
              </a:ext>
            </a:extLst>
          </p:cNvPr>
          <p:cNvSpPr>
            <a:spLocks noGrp="1"/>
          </p:cNvSpPr>
          <p:nvPr>
            <p:ph type="ctrTitle"/>
          </p:nvPr>
        </p:nvSpPr>
        <p:spPr/>
        <p:txBody>
          <a:bodyPr/>
          <a:lstStyle/>
          <a:p>
            <a:r>
              <a:rPr lang="en-GB"/>
              <a:t>ANA</a:t>
            </a:r>
          </a:p>
        </p:txBody>
      </p:sp>
      <p:sp>
        <p:nvSpPr>
          <p:cNvPr id="3" name="Subtitle 2">
            <a:extLst>
              <a:ext uri="{FF2B5EF4-FFF2-40B4-BE49-F238E27FC236}">
                <a16:creationId xmlns:a16="http://schemas.microsoft.com/office/drawing/2014/main" id="{C8D56204-E40E-5F6B-492B-575E0451755D}"/>
              </a:ext>
            </a:extLst>
          </p:cNvPr>
          <p:cNvSpPr>
            <a:spLocks noGrp="1"/>
          </p:cNvSpPr>
          <p:nvPr>
            <p:ph type="subTitle" idx="1"/>
          </p:nvPr>
        </p:nvSpPr>
        <p:spPr/>
        <p:txBody>
          <a:bodyPr/>
          <a:lstStyle/>
          <a:p>
            <a:r>
              <a:rPr lang="en-GB"/>
              <a:t>No report</a:t>
            </a:r>
          </a:p>
        </p:txBody>
      </p:sp>
      <p:sp>
        <p:nvSpPr>
          <p:cNvPr id="7" name="Footer Placeholder 6">
            <a:extLst>
              <a:ext uri="{FF2B5EF4-FFF2-40B4-BE49-F238E27FC236}">
                <a16:creationId xmlns:a16="http://schemas.microsoft.com/office/drawing/2014/main" id="{5901C17B-1472-8D20-9476-4C5C1170769D}"/>
              </a:ext>
            </a:extLst>
          </p:cNvPr>
          <p:cNvSpPr>
            <a:spLocks noGrp="1"/>
          </p:cNvSpPr>
          <p:nvPr>
            <p:ph type="ftr" idx="11"/>
          </p:nvPr>
        </p:nvSpPr>
        <p:spPr/>
        <p:txBody>
          <a:bodyPr/>
          <a:lstStyle/>
          <a:p>
            <a:r>
              <a:rPr lang="en-GB"/>
              <a:t>Robert Stacey, Intel</a:t>
            </a:r>
          </a:p>
        </p:txBody>
      </p:sp>
      <p:sp>
        <p:nvSpPr>
          <p:cNvPr id="8" name="Slide Number Placeholder 7">
            <a:extLst>
              <a:ext uri="{FF2B5EF4-FFF2-40B4-BE49-F238E27FC236}">
                <a16:creationId xmlns:a16="http://schemas.microsoft.com/office/drawing/2014/main" id="{2C7DA125-DA5A-469D-5D5A-A958B1979092}"/>
              </a:ext>
            </a:extLst>
          </p:cNvPr>
          <p:cNvSpPr>
            <a:spLocks noGrp="1"/>
          </p:cNvSpPr>
          <p:nvPr>
            <p:ph type="sldNum" idx="12"/>
          </p:nvPr>
        </p:nvSpPr>
        <p:spPr/>
        <p:txBody>
          <a:bodyPr/>
          <a:lstStyle/>
          <a:p>
            <a:r>
              <a:rPr lang="en-GB"/>
              <a:t>Slide </a:t>
            </a:r>
            <a:fld id="{DE40C9FC-4879-4F20-9ECA-A574A90476B7}" type="slidenum">
              <a:rPr lang="en-GB" smtClean="0"/>
              <a:pPr/>
              <a:t>4</a:t>
            </a:fld>
            <a:endParaRPr lang="en-GB"/>
          </a:p>
        </p:txBody>
      </p:sp>
      <p:sp>
        <p:nvSpPr>
          <p:cNvPr id="9" name="Date Placeholder 8">
            <a:extLst>
              <a:ext uri="{FF2B5EF4-FFF2-40B4-BE49-F238E27FC236}">
                <a16:creationId xmlns:a16="http://schemas.microsoft.com/office/drawing/2014/main" id="{E64792F7-8BC1-1A00-CEB7-7E0B52DAF397}"/>
              </a:ext>
            </a:extLst>
          </p:cNvPr>
          <p:cNvSpPr>
            <a:spLocks noGrp="1"/>
          </p:cNvSpPr>
          <p:nvPr>
            <p:ph type="dt" idx="10"/>
          </p:nvPr>
        </p:nvSpPr>
        <p:spPr/>
        <p:txBody>
          <a:bodyPr/>
          <a:lstStyle/>
          <a:p>
            <a:r>
              <a:rPr lang="en-US"/>
              <a:t>March 2025</a:t>
            </a:r>
            <a:endParaRPr lang="en-GB"/>
          </a:p>
        </p:txBody>
      </p:sp>
    </p:spTree>
    <p:extLst>
      <p:ext uri="{BB962C8B-B14F-4D97-AF65-F5344CB8AC3E}">
        <p14:creationId xmlns:p14="http://schemas.microsoft.com/office/powerpoint/2010/main" val="2728939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AIML SC </a:t>
            </a:r>
            <a:r>
              <a:rPr lang="en-US" altLang="ja-JP" dirty="0"/>
              <a:t>– March 2025</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March 2025 meeting goals:</a:t>
            </a:r>
          </a:p>
          <a:p>
            <a:pPr lvl="1">
              <a:buFont typeface="Arial"/>
              <a:buChar char="•"/>
            </a:pPr>
            <a:r>
              <a:rPr lang="en-US" sz="1800" dirty="0"/>
              <a:t>Minutes approval</a:t>
            </a:r>
          </a:p>
          <a:p>
            <a:pPr lvl="1">
              <a:buFont typeface="Arial"/>
              <a:buChar char="•"/>
            </a:pPr>
            <a:r>
              <a:rPr lang="en-US" sz="1800" dirty="0"/>
              <a:t>Technical submissions and discussions:</a:t>
            </a:r>
          </a:p>
          <a:p>
            <a:pPr lvl="2">
              <a:lnSpc>
                <a:spcPct val="90000"/>
              </a:lnSpc>
            </a:pPr>
            <a:r>
              <a:rPr lang="en-US" sz="1600" dirty="0"/>
              <a:t>One technical contribution</a:t>
            </a:r>
          </a:p>
          <a:p>
            <a:pPr lvl="2">
              <a:lnSpc>
                <a:spcPct val="90000"/>
              </a:lnSpc>
            </a:pPr>
            <a:r>
              <a:rPr lang="en-US" sz="1600" dirty="0"/>
              <a:t>One technical report proposal</a:t>
            </a:r>
          </a:p>
          <a:p>
            <a:pPr lvl="2">
              <a:lnSpc>
                <a:spcPct val="90000"/>
              </a:lnSpc>
            </a:pPr>
            <a:endParaRPr lang="en-US" sz="1600" dirty="0"/>
          </a:p>
          <a:p>
            <a:pPr lvl="2">
              <a:lnSpc>
                <a:spcPct val="90000"/>
              </a:lnSpc>
            </a:pPr>
            <a:endParaRPr lang="en-US" sz="1600" dirty="0"/>
          </a:p>
          <a:p>
            <a:pPr>
              <a:buFont typeface="Arial"/>
              <a:buChar char="•"/>
            </a:pPr>
            <a:r>
              <a:rPr lang="en-US" sz="2000" dirty="0"/>
              <a:t>March 2025 Plenary meeting:</a:t>
            </a:r>
            <a:endParaRPr lang="en-US" altLang="en-US" sz="1800" dirty="0"/>
          </a:p>
          <a:p>
            <a:pPr marL="800100" lvl="1" indent="-342900">
              <a:spcBef>
                <a:spcPts val="300"/>
              </a:spcBef>
              <a:buFont typeface="Arial" panose="020B0604020202020204" pitchFamily="34" charset="0"/>
              <a:buChar char="•"/>
            </a:pPr>
            <a:r>
              <a:rPr lang="en-US" altLang="en-US" sz="1800" dirty="0"/>
              <a:t>1 slot: operating in ET (Atlanta Time)</a:t>
            </a:r>
          </a:p>
          <a:p>
            <a:pPr marL="1200150" lvl="2" indent="-342900">
              <a:spcBef>
                <a:spcPts val="300"/>
              </a:spcBef>
              <a:buFont typeface="Arial" panose="020B0604020202020204" pitchFamily="34" charset="0"/>
              <a:buChar char="•"/>
            </a:pPr>
            <a:r>
              <a:rPr lang="en-US" altLang="en-US" sz="1600" dirty="0"/>
              <a:t>Wednesday March 12: </a:t>
            </a:r>
            <a:r>
              <a:rPr lang="en-US" altLang="en-US" sz="1600" b="1" dirty="0"/>
              <a:t>	AM2</a:t>
            </a:r>
          </a:p>
          <a:p>
            <a:pPr lvl="1">
              <a:buFont typeface="Arial"/>
              <a:buChar char="•"/>
            </a:pPr>
            <a:endParaRPr lang="en-US" sz="300" dirty="0"/>
          </a:p>
          <a:p>
            <a:pPr lvl="1">
              <a:buFont typeface="Arial"/>
              <a:buChar char="•"/>
            </a:pPr>
            <a:r>
              <a:rPr lang="en-US" sz="1800" dirty="0"/>
              <a:t>Agenda: 11-25/188r0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B4BC6092-2A55-BDDA-5A7A-E754400FD021}"/>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D1C80A0A-94FF-665F-A2D9-DF711E7ABC8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EE05A6A1-FCE8-74A5-0496-A02F4B233AE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8839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March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three meetings this week: Tuesday PM1; Wednesday AM1; Thursday PM1</a:t>
            </a:r>
          </a:p>
          <a:p>
            <a:pPr marL="342900" lvl="2" indent="-342900">
              <a:spcBef>
                <a:spcPts val="1200"/>
              </a:spcBef>
              <a:spcAft>
                <a:spcPts val="0"/>
              </a:spcAft>
              <a:defRPr/>
            </a:pPr>
            <a:endParaRPr lang="en-US" altLang="en-US" sz="2400" b="1" i="1" dirty="0"/>
          </a:p>
          <a:p>
            <a:pPr marL="342900" lvl="2" indent="-342900">
              <a:spcBef>
                <a:spcPts val="300"/>
              </a:spcBef>
              <a:spcAft>
                <a:spcPts val="0"/>
              </a:spcAft>
              <a:defRPr/>
            </a:pPr>
            <a:r>
              <a:rPr lang="en-US" altLang="en-US" sz="2400" b="1" dirty="0"/>
              <a:t>Agenda is here: </a:t>
            </a:r>
            <a:r>
              <a:rPr lang="en-US" altLang="en-US" sz="2400" b="1" dirty="0">
                <a:hlinkClick r:id="rId3"/>
              </a:rPr>
              <a:t>11-25/0222r1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 effects on 802.11 – Tuesday</a:t>
            </a:r>
            <a:endParaRPr lang="en-US" altLang="en-US" sz="2400" dirty="0"/>
          </a:p>
          <a:p>
            <a:pPr marL="800100" lvl="3" indent="-342900">
              <a:spcBef>
                <a:spcPts val="300"/>
              </a:spcBef>
              <a:spcAft>
                <a:spcPts val="0"/>
              </a:spcAft>
              <a:buFontTx/>
              <a:buChar char="-"/>
              <a:defRPr/>
            </a:pPr>
            <a:r>
              <a:rPr lang="en-US" altLang="en-US" sz="2200" b="1" dirty="0"/>
              <a:t>Continue technical discussions on next slide</a:t>
            </a:r>
          </a:p>
          <a:p>
            <a:pPr marL="342900" lvl="2" indent="-342900">
              <a:spcBef>
                <a:spcPts val="300"/>
              </a:spcBef>
              <a:spcAft>
                <a:spcPts val="0"/>
              </a:spcAft>
              <a:buFontTx/>
              <a:buChar char="-"/>
              <a:defRPr/>
            </a:pPr>
            <a:r>
              <a:rPr lang="en-US" altLang="en-US" sz="2400" b="1" dirty="0"/>
              <a:t>Annex G: Discussion of way forward – Wednesday and Thursday </a:t>
            </a:r>
          </a:p>
          <a:p>
            <a:pPr marL="342900" lvl="2" indent="-342900">
              <a:spcBef>
                <a:spcPts val="300"/>
              </a:spcBef>
              <a:spcAft>
                <a:spcPts val="0"/>
              </a:spcAft>
              <a:buFontTx/>
              <a:buChar char="-"/>
              <a:defRPr/>
            </a:pPr>
            <a:r>
              <a:rPr lang="en-US" altLang="en-US" sz="2400" i="1" dirty="0"/>
              <a:t>Liaison from WBA on QoS, and L4S – </a:t>
            </a:r>
            <a:r>
              <a:rPr lang="en-US" altLang="en-US" sz="2400" b="1" dirty="0"/>
              <a:t>Deferred</a:t>
            </a:r>
            <a:r>
              <a:rPr lang="en-US" altLang="en-US" sz="2400" i="1" dirty="0"/>
              <a:t> until TGbn and REVmf consider this topic</a:t>
            </a:r>
          </a:p>
          <a:p>
            <a:pPr marL="342900" lvl="2" indent="-342900">
              <a:spcBef>
                <a:spcPts val="300"/>
              </a:spcBef>
              <a:spcAft>
                <a:spcPts val="0"/>
              </a:spcAft>
              <a:buFontTx/>
              <a:buChar char="-"/>
              <a:defRPr/>
            </a:pPr>
            <a:r>
              <a:rPr lang="en-US" altLang="en-US" sz="2400" b="1" dirty="0"/>
              <a:t>On hold, pending contribution:</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0B0F3182-224B-C3FA-34CE-7BE27D92DF17}"/>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010A7DB9-EDAA-7CA5-870D-6E123D3DEDF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B3CE9EA6-77DC-96D8-C963-6412C448926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976074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March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285750" lvl="1" indent="-342900">
              <a:lnSpc>
                <a:spcPct val="90000"/>
              </a:lnSpc>
              <a:buFont typeface="Arial" pitchFamily="34" charset="0"/>
              <a:buChar char="•"/>
              <a:defRPr/>
            </a:pPr>
            <a:r>
              <a:rPr lang="en-US" sz="3200" b="1" kern="0" dirty="0"/>
              <a:t>Related to IEEE Std 802 updates:</a:t>
            </a:r>
          </a:p>
          <a:p>
            <a:pPr marL="685800" lvl="2" indent="-342900">
              <a:lnSpc>
                <a:spcPct val="90000"/>
              </a:lnSpc>
              <a:buFont typeface="Arial" pitchFamily="34" charset="0"/>
              <a:buChar char="•"/>
              <a:defRPr/>
            </a:pPr>
            <a:r>
              <a:rPr lang="en-US" sz="2200" b="1" u="sng" kern="0" dirty="0"/>
              <a:t>EPD and LPD terms are going away</a:t>
            </a:r>
            <a:r>
              <a:rPr lang="en-US" sz="2200" b="1" kern="0" dirty="0"/>
              <a:t> – we need to update 802.11 to align</a:t>
            </a:r>
          </a:p>
          <a:p>
            <a:pPr marL="685800" lvl="2" indent="-342900">
              <a:lnSpc>
                <a:spcPct val="90000"/>
              </a:lnSpc>
              <a:buFont typeface="Arial" pitchFamily="34" charset="0"/>
              <a:buChar char="•"/>
              <a:defRPr/>
            </a:pPr>
            <a:r>
              <a:rPr lang="en-US" sz="2200" b="1" u="sng" dirty="0"/>
              <a:t>Review MAC address ordering discussion</a:t>
            </a:r>
            <a:r>
              <a:rPr lang="en-US" sz="2200" b="1" dirty="0"/>
              <a:t>, and 802.11 assumptions</a:t>
            </a:r>
          </a:p>
          <a:p>
            <a:pPr marL="685800" lvl="2" indent="-342900">
              <a:lnSpc>
                <a:spcPct val="90000"/>
              </a:lnSpc>
              <a:buFont typeface="Arial" pitchFamily="34" charset="0"/>
              <a:buChar char="•"/>
              <a:defRPr/>
            </a:pPr>
            <a:r>
              <a:rPr lang="en-US" sz="2200" b="1" kern="0" dirty="0"/>
              <a:t>802.1AC mapping from ISS to 802.11 MAC SAP interface</a:t>
            </a:r>
          </a:p>
          <a:p>
            <a:pPr marL="685800" lvl="2" indent="-342900">
              <a:lnSpc>
                <a:spcPct val="90000"/>
              </a:lnSpc>
              <a:buFont typeface="Arial" pitchFamily="34" charset="0"/>
              <a:buChar char="•"/>
              <a:defRPr/>
            </a:pPr>
            <a:r>
              <a:rPr lang="en-US" sz="2200" b="1" kern="0" dirty="0"/>
              <a:t>Consider any changes to remove 802.2/LLC terms?</a:t>
            </a:r>
          </a:p>
          <a:p>
            <a:pPr marL="685800" lvl="2" indent="-342900">
              <a:lnSpc>
                <a:spcPct val="90000"/>
              </a:lnSpc>
              <a:buFont typeface="Arial" pitchFamily="34" charset="0"/>
              <a:buChar char="•"/>
              <a:defRPr/>
            </a:pPr>
            <a:r>
              <a:rPr lang="en-US" sz="2200" b="1" kern="0" dirty="0"/>
              <a:t>802.11’s “Portal”, and mapping to/usage of IEEE Std 802 terminology</a:t>
            </a:r>
          </a:p>
          <a:p>
            <a:pPr marL="685800" lvl="2" indent="-342900">
              <a:lnSpc>
                <a:spcPct val="90000"/>
              </a:lnSpc>
              <a:buFont typeface="Arial" pitchFamily="34" charset="0"/>
              <a:buChar char="•"/>
              <a:defRPr/>
            </a:pPr>
            <a:r>
              <a:rPr lang="en-US" sz="2200" b="1" kern="0" dirty="0"/>
              <a:t>Access Domains: “802 Access Domains”?</a:t>
            </a:r>
          </a:p>
          <a:p>
            <a:pPr marL="685800" lvl="2" indent="-342900">
              <a:lnSpc>
                <a:spcPct val="90000"/>
              </a:lnSpc>
              <a:buFont typeface="Arial" pitchFamily="34" charset="0"/>
              <a:buChar char="•"/>
              <a:defRPr/>
            </a:pPr>
            <a:r>
              <a:rPr lang="en-US" sz="2200" b="1" kern="0" dirty="0"/>
              <a:t>What if we make the DS a bridge (small ‘b’)?</a:t>
            </a:r>
          </a:p>
          <a:p>
            <a:pPr marL="685800" lvl="2" indent="-342900">
              <a:lnSpc>
                <a:spcPct val="90000"/>
              </a:lnSpc>
              <a:buFont typeface="Arial" pitchFamily="34" charset="0"/>
              <a:buChar char="•"/>
              <a:defRPr/>
            </a:pPr>
            <a:r>
              <a:rPr lang="en-US" sz="2200" b="1"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2200" b="1" dirty="0" err="1">
                <a:latin typeface="Times New Roman" panose="02020603050405020304" pitchFamily="18" charset="0"/>
              </a:rPr>
              <a:t>cf</a:t>
            </a:r>
            <a:r>
              <a:rPr lang="en-US" sz="2200" b="1" dirty="0">
                <a:latin typeface="Times New Roman" panose="02020603050405020304" pitchFamily="18" charset="0"/>
              </a:rPr>
              <a:t> 11-08/0114r0)</a:t>
            </a:r>
          </a:p>
          <a:p>
            <a:pPr marL="685800" lvl="2" indent="-342900">
              <a:lnSpc>
                <a:spcPct val="90000"/>
              </a:lnSpc>
              <a:buFont typeface="Arial" pitchFamily="34" charset="0"/>
              <a:buChar char="•"/>
              <a:defRPr/>
            </a:pPr>
            <a:endParaRPr lang="en-US" sz="22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87423CEC-1EF7-8679-87C9-BDF48023EF62}"/>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CC76BECF-A315-1526-0B94-5CA6059BB3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5CC2CC25-AE08-4A1A-55BD-42DBF95CABD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721150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March 2025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11-25/0208)</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Tuesday</a:t>
            </a:r>
            <a:r>
              <a:rPr lang="en-GB" sz="1800" dirty="0"/>
              <a:t> 10:30 – 12:30h (</a:t>
            </a:r>
            <a:r>
              <a:rPr lang="en-GB" sz="1800" dirty="0">
                <a:solidFill>
                  <a:srgbClr val="FF0000"/>
                </a:solidFill>
              </a:rPr>
              <a:t>AM 2</a:t>
            </a:r>
            <a:r>
              <a:rPr lang="en-GB" sz="1800" dirty="0"/>
              <a:t>) </a:t>
            </a:r>
          </a:p>
          <a:p>
            <a:pPr lvl="1">
              <a:buFont typeface="Arial" panose="020B0604020202020204" pitchFamily="34" charset="0"/>
              <a:buChar char="•"/>
            </a:pPr>
            <a:r>
              <a:rPr lang="en-GB" sz="1800" dirty="0">
                <a:solidFill>
                  <a:srgbClr val="FF0000"/>
                </a:solidFill>
              </a:rPr>
              <a:t>Thursday</a:t>
            </a:r>
            <a:r>
              <a:rPr lang="en-GB" sz="1800" dirty="0"/>
              <a:t> 08:00 – 10:00h (</a:t>
            </a:r>
            <a:r>
              <a:rPr lang="en-GB" sz="1800" dirty="0">
                <a:solidFill>
                  <a:srgbClr val="FF0000"/>
                </a:solidFill>
              </a:rPr>
              <a:t>AM 1</a:t>
            </a:r>
            <a:r>
              <a:rPr lang="en-GB" sz="1800" dirty="0"/>
              <a:t>)</a:t>
            </a:r>
          </a:p>
          <a:p>
            <a:pPr>
              <a:buFont typeface="Arial" panose="020B0604020202020204" pitchFamily="34" charset="0"/>
              <a:buChar char="•"/>
            </a:pPr>
            <a:r>
              <a:rPr lang="en-GB" sz="2000" dirty="0"/>
              <a:t>Topics</a:t>
            </a:r>
          </a:p>
          <a:p>
            <a:pPr lvl="1">
              <a:buFont typeface="Arial" panose="020B0604020202020204" pitchFamily="34" charset="0"/>
              <a:buChar char="•"/>
            </a:pPr>
            <a:r>
              <a:rPr lang="en-GB" sz="1800" dirty="0">
                <a:solidFill>
                  <a:schemeClr val="tx1"/>
                </a:solidFill>
                <a:sym typeface="Wingdings" pitchFamily="2" charset="2"/>
              </a:rPr>
              <a:t>ETSI BRAN Update</a:t>
            </a:r>
          </a:p>
          <a:p>
            <a:pPr lvl="1">
              <a:buFont typeface="Arial" panose="020B0604020202020204" pitchFamily="34" charset="0"/>
              <a:buChar char="•"/>
            </a:pPr>
            <a:r>
              <a:rPr lang="en-GB" sz="1800" dirty="0">
                <a:solidFill>
                  <a:schemeClr val="tx1"/>
                </a:solidFill>
                <a:sym typeface="Wingdings" pitchFamily="2" charset="2"/>
              </a:rPr>
              <a:t>BT SIG Update</a:t>
            </a:r>
          </a:p>
          <a:p>
            <a:pPr lvl="1">
              <a:buFont typeface="Arial" panose="020B0604020202020204" pitchFamily="34" charset="0"/>
              <a:buChar char="•"/>
            </a:pPr>
            <a:r>
              <a:rPr lang="en-US" sz="1600" b="0" i="0" u="none" strike="noStrike" dirty="0">
                <a:solidFill>
                  <a:srgbClr val="000000"/>
                </a:solidFill>
                <a:effectLst/>
                <a:latin typeface="Verdana" panose="020B0604030504040204" pitchFamily="34" charset="0"/>
              </a:rPr>
              <a:t>802.15.4ab NB Status Update</a:t>
            </a:r>
            <a:endParaRPr lang="en-GB" sz="1800" dirty="0">
              <a:solidFill>
                <a:schemeClr val="tx1"/>
              </a:solidFill>
              <a:sym typeface="Wingdings" pitchFamily="2" charset="2"/>
            </a:endParaRPr>
          </a:p>
          <a:p>
            <a:pPr lvl="1">
              <a:buFont typeface="Arial" panose="020B0604020202020204" pitchFamily="34" charset="0"/>
              <a:buChar char="•"/>
            </a:pPr>
            <a:r>
              <a:rPr lang="en-GB" sz="1800" dirty="0">
                <a:solidFill>
                  <a:schemeClr val="tx1"/>
                </a:solidFill>
                <a:sym typeface="Wingdings" pitchFamily="2" charset="2"/>
              </a:rPr>
              <a:t>Other topics – please respond to the call for submissions / contact the chair</a:t>
            </a:r>
          </a:p>
        </p:txBody>
      </p:sp>
      <p:sp>
        <p:nvSpPr>
          <p:cNvPr id="3" name="Footer Placeholder 2">
            <a:extLst>
              <a:ext uri="{FF2B5EF4-FFF2-40B4-BE49-F238E27FC236}">
                <a16:creationId xmlns:a16="http://schemas.microsoft.com/office/drawing/2014/main" id="{7D857271-4CFF-E6A6-BFEF-25AE75F6B23C}"/>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0785A1D4-561D-DE49-57A3-75633BAC339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B1DB192F-AAB6-D8C9-A51B-26D913BAB63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570954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Mar 10-15, 2025 Atlanta, Georgia, USA</a:t>
            </a: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P802.3dp - Amendment - Cabling Restrictions for Single Pair Power over Ethernet (</a:t>
            </a:r>
            <a:r>
              <a:rPr lang="en-US" sz="2000" b="0" i="0" dirty="0" err="1">
                <a:solidFill>
                  <a:srgbClr val="000000"/>
                </a:solidFill>
                <a:effectLst/>
                <a:latin typeface="Times New Roman" panose="02020603050405020304" pitchFamily="18" charset="0"/>
              </a:rPr>
              <a:t>SPoE</a:t>
            </a:r>
            <a:r>
              <a:rPr lang="en-US" sz="2000" b="0" i="0" dirty="0">
                <a:solidFill>
                  <a:srgbClr val="000000"/>
                </a:solidFill>
                <a:effectLst/>
                <a:latin typeface="Times New Roman" panose="02020603050405020304" pitchFamily="18" charset="0"/>
              </a:rPr>
              <a:t>),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Courier New" panose="02070309020205020404" pitchFamily="49" charset="0"/>
              <a:buChar char="o"/>
            </a:pPr>
            <a:r>
              <a:rPr lang="en-US" sz="2000" b="0" i="0" dirty="0">
                <a:solidFill>
                  <a:srgbClr val="000000"/>
                </a:solidFill>
                <a:effectLst/>
                <a:latin typeface="Times New Roman" panose="02020603050405020304" pitchFamily="18" charset="0"/>
              </a:rPr>
              <a:t>P802.11br - Amendment - Enhanced Light Communications,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P802.15 - Standard  for Low Rate Wireless Networks - Corrigendum to IEEE Standard 802.15.4-2024, </a:t>
            </a:r>
            <a:r>
              <a:rPr lang="en-US" sz="2000" b="0" i="0" dirty="0">
                <a:solidFill>
                  <a:srgbClr val="000000"/>
                </a:solidFill>
                <a:effectLst/>
                <a:latin typeface="Times New Roman" panose="02020603050405020304" pitchFamily="18" charset="0"/>
                <a:hlinkClick r:id="rId7"/>
              </a:rPr>
              <a:t>PAR</a:t>
            </a:r>
            <a:endParaRPr lang="en-US" sz="2000" b="0" i="0" dirty="0">
              <a:solidFill>
                <a:srgbClr val="000000"/>
              </a:solidFill>
              <a:effectLst/>
              <a:latin typeface="Times New Roman" panose="02020603050405020304" pitchFamily="18" charset="0"/>
            </a:endParaRPr>
          </a:p>
          <a:p>
            <a:pPr marL="0" indent="0"/>
            <a:endParaRPr lang="en-US" sz="2000" dirty="0"/>
          </a:p>
          <a:p>
            <a:r>
              <a:rPr lang="en-US" altLang="en-US" sz="2000" dirty="0"/>
              <a:t>Review the 3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7" name="Footer Placeholder 6">
            <a:extLst>
              <a:ext uri="{FF2B5EF4-FFF2-40B4-BE49-F238E27FC236}">
                <a16:creationId xmlns:a16="http://schemas.microsoft.com/office/drawing/2014/main" id="{E5CB8B70-37C0-50FF-AF01-9A3E700DCECC}"/>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C0224775-1E45-E518-650F-95D914A59C5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5F79DD06-73F8-682C-9814-77F9F5E9B4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275295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601*132"/>
  <p:tag name="TABLE_ENDDRAG_RECT" val="286*297*601*1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TotalTime>
  <Words>2671</Words>
  <Application>Microsoft Office PowerPoint</Application>
  <PresentationFormat>Widescreen</PresentationFormat>
  <Paragraphs>562</Paragraphs>
  <Slides>27</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8" baseType="lpstr">
      <vt:lpstr>ＭＳ Ｐゴシック</vt:lpstr>
      <vt:lpstr>Arial</vt:lpstr>
      <vt:lpstr>Arial Black</vt:lpstr>
      <vt:lpstr>Arial Unicode MS</vt:lpstr>
      <vt:lpstr>Calibri</vt:lpstr>
      <vt:lpstr>Courier New</vt:lpstr>
      <vt:lpstr>Times New Roman</vt:lpstr>
      <vt:lpstr>Verdana</vt:lpstr>
      <vt:lpstr>Wingdings</vt:lpstr>
      <vt:lpstr>Office Theme</vt:lpstr>
      <vt:lpstr>Document</vt:lpstr>
      <vt:lpstr>WG11 Opening Report Snapshot Slides March 2025</vt:lpstr>
      <vt:lpstr>Abstract</vt:lpstr>
      <vt:lpstr>March 2025 Editors’ Meeting</vt:lpstr>
      <vt:lpstr>ANA</vt:lpstr>
      <vt:lpstr>AIML SC – March 2025 Artificial Intelligence and Machine Learning </vt:lpstr>
      <vt:lpstr>ARC (Architecture) – March 2025</vt:lpstr>
      <vt:lpstr>ARC (Architecture) – March 2025</vt:lpstr>
      <vt:lpstr>Coex SC (Coexistence) – March 2025 </vt:lpstr>
      <vt:lpstr>PAR Review SC – Snapshot slide Chair: Jon Rosdahl</vt:lpstr>
      <vt:lpstr>WNG – March 2025</vt:lpstr>
      <vt:lpstr>IEEE 802 JTC1 SC will meet once on Tue, 11 March 2025 @ 4 pm EDT</vt:lpstr>
      <vt:lpstr>A large number of IEEE 802 submissions are in the PSDO balloting process – but…</vt:lpstr>
      <vt:lpstr>IEEE 802 has sent 110 standards through the PSDO adoption process, with 28 in-process</vt:lpstr>
      <vt:lpstr>TGmf (Maintenance) Summary </vt:lpstr>
      <vt:lpstr>TGbf (WLAN Sensing)– March 2025</vt:lpstr>
      <vt:lpstr>PowerPoint Presentation</vt:lpstr>
      <vt:lpstr>TGbi – March 2025</vt:lpstr>
      <vt:lpstr>TGbk 320MHz Positioning</vt:lpstr>
      <vt:lpstr>TGbk 320MHz Positioning</vt:lpstr>
      <vt:lpstr>TGbn (Ultra High Reliability)</vt:lpstr>
      <vt:lpstr>TGbn March F2F Schedule</vt:lpstr>
      <vt:lpstr>PowerPoint Presentation</vt:lpstr>
      <vt:lpstr>TGbp Snapshot for Mar 2025 IEEE 802 Plenary</vt:lpstr>
      <vt:lpstr>TGbp Timeline Mar 2025 plenary</vt:lpstr>
      <vt:lpstr>TGbq (Integrated mmWave) Summary </vt:lpstr>
      <vt:lpstr>ELC SG – March 2025 Enhanced Light Communications </vt:lpstr>
      <vt:lpstr>Automotive TIG – March 2025 11 March, 1330-1530 Eastern Daylight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191</cp:revision>
  <cp:lastPrinted>1601-01-01T00:00:00Z</cp:lastPrinted>
  <dcterms:created xsi:type="dcterms:W3CDTF">2018-05-02T19:26:26Z</dcterms:created>
  <dcterms:modified xsi:type="dcterms:W3CDTF">2025-03-09T23:13:30Z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