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38"/>
  </p:notesMasterIdLst>
  <p:handoutMasterIdLst>
    <p:handoutMasterId r:id="rId139"/>
  </p:handoutMasterIdLst>
  <p:sldIdLst>
    <p:sldId id="256" r:id="rId2"/>
    <p:sldId id="257" r:id="rId3"/>
    <p:sldId id="258" r:id="rId4"/>
    <p:sldId id="262" r:id="rId5"/>
    <p:sldId id="265" r:id="rId6"/>
    <p:sldId id="273" r:id="rId7"/>
    <p:sldId id="2373" r:id="rId8"/>
    <p:sldId id="2392" r:id="rId9"/>
    <p:sldId id="2393" r:id="rId10"/>
    <p:sldId id="2380" r:id="rId11"/>
    <p:sldId id="290" r:id="rId12"/>
    <p:sldId id="524" r:id="rId13"/>
    <p:sldId id="288" r:id="rId14"/>
    <p:sldId id="269" r:id="rId15"/>
    <p:sldId id="272" r:id="rId16"/>
    <p:sldId id="309" r:id="rId17"/>
    <p:sldId id="306" r:id="rId18"/>
    <p:sldId id="293" r:id="rId19"/>
    <p:sldId id="296" r:id="rId20"/>
    <p:sldId id="2395" r:id="rId21"/>
    <p:sldId id="2396" r:id="rId22"/>
    <p:sldId id="283" r:id="rId23"/>
    <p:sldId id="280" r:id="rId24"/>
    <p:sldId id="275" r:id="rId25"/>
    <p:sldId id="2397" r:id="rId26"/>
    <p:sldId id="267" r:id="rId27"/>
    <p:sldId id="287" r:id="rId28"/>
    <p:sldId id="2398" r:id="rId29"/>
    <p:sldId id="279" r:id="rId30"/>
    <p:sldId id="264" r:id="rId31"/>
    <p:sldId id="329" r:id="rId32"/>
    <p:sldId id="331" r:id="rId33"/>
    <p:sldId id="332" r:id="rId34"/>
    <p:sldId id="386" r:id="rId35"/>
    <p:sldId id="2399" r:id="rId36"/>
    <p:sldId id="270" r:id="rId37"/>
    <p:sldId id="2400" r:id="rId38"/>
    <p:sldId id="2401" r:id="rId39"/>
    <p:sldId id="523" r:id="rId40"/>
    <p:sldId id="862" r:id="rId41"/>
    <p:sldId id="2376" r:id="rId42"/>
    <p:sldId id="2402" r:id="rId43"/>
    <p:sldId id="2403" r:id="rId44"/>
    <p:sldId id="1476" r:id="rId45"/>
    <p:sldId id="2404" r:id="rId46"/>
    <p:sldId id="2405" r:id="rId47"/>
    <p:sldId id="2374" r:id="rId48"/>
    <p:sldId id="2406" r:id="rId49"/>
    <p:sldId id="2407" r:id="rId50"/>
    <p:sldId id="2550" r:id="rId51"/>
    <p:sldId id="2712" r:id="rId52"/>
    <p:sldId id="261" r:id="rId53"/>
    <p:sldId id="2713" r:id="rId54"/>
    <p:sldId id="2714" r:id="rId55"/>
    <p:sldId id="259" r:id="rId56"/>
    <p:sldId id="1578" r:id="rId57"/>
    <p:sldId id="1573" r:id="rId58"/>
    <p:sldId id="1579" r:id="rId59"/>
    <p:sldId id="1580" r:id="rId60"/>
    <p:sldId id="2715" r:id="rId61"/>
    <p:sldId id="2716" r:id="rId62"/>
    <p:sldId id="2717" r:id="rId63"/>
    <p:sldId id="2718" r:id="rId64"/>
    <p:sldId id="2719" r:id="rId65"/>
    <p:sldId id="263" r:id="rId66"/>
    <p:sldId id="2720" r:id="rId67"/>
    <p:sldId id="2721" r:id="rId68"/>
    <p:sldId id="2722" r:id="rId69"/>
    <p:sldId id="2723" r:id="rId70"/>
    <p:sldId id="2724" r:id="rId71"/>
    <p:sldId id="2725" r:id="rId72"/>
    <p:sldId id="2726" r:id="rId73"/>
    <p:sldId id="2727" r:id="rId74"/>
    <p:sldId id="2728" r:id="rId75"/>
    <p:sldId id="2729" r:id="rId76"/>
    <p:sldId id="260" r:id="rId77"/>
    <p:sldId id="2730" r:id="rId78"/>
    <p:sldId id="2731" r:id="rId79"/>
    <p:sldId id="266" r:id="rId80"/>
    <p:sldId id="2732" r:id="rId81"/>
    <p:sldId id="268" r:id="rId82"/>
    <p:sldId id="2733" r:id="rId83"/>
    <p:sldId id="898" r:id="rId84"/>
    <p:sldId id="906" r:id="rId85"/>
    <p:sldId id="908" r:id="rId86"/>
    <p:sldId id="910" r:id="rId87"/>
    <p:sldId id="2734" r:id="rId88"/>
    <p:sldId id="2735" r:id="rId89"/>
    <p:sldId id="396" r:id="rId90"/>
    <p:sldId id="343" r:id="rId91"/>
    <p:sldId id="316" r:id="rId92"/>
    <p:sldId id="2736" r:id="rId93"/>
    <p:sldId id="500" r:id="rId94"/>
    <p:sldId id="1885" r:id="rId95"/>
    <p:sldId id="1900" r:id="rId96"/>
    <p:sldId id="1899" r:id="rId97"/>
    <p:sldId id="2737" r:id="rId98"/>
    <p:sldId id="2738" r:id="rId99"/>
    <p:sldId id="2739" r:id="rId100"/>
    <p:sldId id="2740" r:id="rId101"/>
    <p:sldId id="2741" r:id="rId102"/>
    <p:sldId id="2742" r:id="rId103"/>
    <p:sldId id="2743" r:id="rId104"/>
    <p:sldId id="2744" r:id="rId105"/>
    <p:sldId id="2745" r:id="rId106"/>
    <p:sldId id="446" r:id="rId107"/>
    <p:sldId id="464" r:id="rId108"/>
    <p:sldId id="465" r:id="rId109"/>
    <p:sldId id="474" r:id="rId110"/>
    <p:sldId id="467" r:id="rId111"/>
    <p:sldId id="471" r:id="rId112"/>
    <p:sldId id="468" r:id="rId113"/>
    <p:sldId id="475" r:id="rId114"/>
    <p:sldId id="473" r:id="rId115"/>
    <p:sldId id="442" r:id="rId116"/>
    <p:sldId id="463" r:id="rId117"/>
    <p:sldId id="447" r:id="rId118"/>
    <p:sldId id="448" r:id="rId119"/>
    <p:sldId id="2746" r:id="rId120"/>
    <p:sldId id="278" r:id="rId121"/>
    <p:sldId id="326" r:id="rId122"/>
    <p:sldId id="339" r:id="rId123"/>
    <p:sldId id="373" r:id="rId124"/>
    <p:sldId id="371" r:id="rId125"/>
    <p:sldId id="372" r:id="rId126"/>
    <p:sldId id="353" r:id="rId127"/>
    <p:sldId id="364" r:id="rId128"/>
    <p:sldId id="376" r:id="rId129"/>
    <p:sldId id="374" r:id="rId130"/>
    <p:sldId id="378" r:id="rId131"/>
    <p:sldId id="2747" r:id="rId132"/>
    <p:sldId id="379" r:id="rId133"/>
    <p:sldId id="348" r:id="rId134"/>
    <p:sldId id="357" r:id="rId135"/>
    <p:sldId id="375" r:id="rId136"/>
    <p:sldId id="366" r:id="rId137"/>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832" autoAdjust="0"/>
    <p:restoredTop sz="94660"/>
  </p:normalViewPr>
  <p:slideViewPr>
    <p:cSldViewPr>
      <p:cViewPr varScale="1">
        <p:scale>
          <a:sx n="86" d="100"/>
          <a:sy n="86" d="100"/>
        </p:scale>
        <p:origin x="91" y="427"/>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notesMaster" Target="notesMasters/notesMaster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handoutMaster" Target="handoutMasters/handoutMaster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theme" Target="theme/theme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a:t>doc.: IEEE 802.11-25/0215r1</a:t>
            </a:r>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3/13/2025</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a:t>Stephen McCann, Huawei</a:t>
            </a:r>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802.11-25/0215r1</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Stephen McCann, Huawei</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802.11-25/0215r1</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Stephen McCann, Huawei</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802.11-25/0215r1</a:t>
            </a:r>
            <a:endParaRPr lang="en-US" dirty="0">
              <a:latin typeface="Times New Roman" charset="0"/>
            </a:endParaRP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12</a:t>
            </a:fld>
            <a:endParaRPr lang="en-US" dirty="0">
              <a:latin typeface="Times New Roman" charset="0"/>
            </a:endParaRPr>
          </a:p>
        </p:txBody>
      </p:sp>
    </p:spTree>
    <p:extLst>
      <p:ext uri="{BB962C8B-B14F-4D97-AF65-F5344CB8AC3E}">
        <p14:creationId xmlns:p14="http://schemas.microsoft.com/office/powerpoint/2010/main" val="42531206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802.11-25/0215r1</a:t>
            </a:r>
            <a:endParaRPr lang="en-US" dirty="0">
              <a:latin typeface="Times New Roman" charset="0"/>
            </a:endParaRP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13</a:t>
            </a:fld>
            <a:endParaRPr lang="en-US" dirty="0">
              <a:latin typeface="Times New Roman" charset="0"/>
            </a:endParaRPr>
          </a:p>
        </p:txBody>
      </p:sp>
    </p:spTree>
    <p:extLst>
      <p:ext uri="{BB962C8B-B14F-4D97-AF65-F5344CB8AC3E}">
        <p14:creationId xmlns:p14="http://schemas.microsoft.com/office/powerpoint/2010/main" val="41340639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doc.: IEEE 802.11-25/0215r1</a:t>
            </a:r>
          </a:p>
        </p:txBody>
      </p:sp>
      <p:sp>
        <p:nvSpPr>
          <p:cNvPr id="19459" name="Rectangle 3"/>
          <p:cNvSpPr>
            <a:spLocks noGrp="1" noChangeArrowheads="1"/>
          </p:cNvSpPr>
          <p:nvPr>
            <p:ph type="dt" sz="quarter" idx="1"/>
          </p:nvPr>
        </p:nvSpPr>
        <p:spPr>
          <a:noFill/>
        </p:spPr>
        <p:txBody>
          <a:bodyPr/>
          <a:lstStyle/>
          <a:p>
            <a:r>
              <a:rPr lang="en-US"/>
              <a:t>January 2016</a:t>
            </a:r>
          </a:p>
        </p:txBody>
      </p:sp>
      <p:sp>
        <p:nvSpPr>
          <p:cNvPr id="19460" name="Rectangle 6"/>
          <p:cNvSpPr>
            <a:spLocks noGrp="1" noChangeArrowheads="1"/>
          </p:cNvSpPr>
          <p:nvPr>
            <p:ph type="ftr" sz="quarter" idx="4"/>
          </p:nvPr>
        </p:nvSpPr>
        <p:spPr>
          <a:noFill/>
        </p:spPr>
        <p:txBody>
          <a:bodyPr/>
          <a:lstStyle/>
          <a:p>
            <a:pPr lvl="4"/>
            <a:r>
              <a:rPr lang="en-US"/>
              <a:t>Joseph Levy (InterDigital)</a:t>
            </a:r>
          </a:p>
        </p:txBody>
      </p:sp>
      <p:sp>
        <p:nvSpPr>
          <p:cNvPr id="19461" name="Rectangle 7"/>
          <p:cNvSpPr>
            <a:spLocks noGrp="1" noChangeArrowheads="1"/>
          </p:cNvSpPr>
          <p:nvPr>
            <p:ph type="sldNum" sz="quarter" idx="5"/>
          </p:nvPr>
        </p:nvSpPr>
        <p:spPr>
          <a:noFill/>
        </p:spPr>
        <p:txBody>
          <a:bodyPr/>
          <a:lstStyle/>
          <a:p>
            <a:r>
              <a:rPr lang="en-US"/>
              <a:t>Page </a:t>
            </a:r>
            <a:fld id="{7441BA8B-EA44-4BCB-8894-4A698C9D9ECD}" type="slidenum">
              <a:rPr lang="en-US" smtClean="0"/>
              <a:pPr/>
              <a:t>14</a:t>
            </a:fld>
            <a:endParaRPr lang="en-US"/>
          </a:p>
        </p:txBody>
      </p:sp>
      <p:sp>
        <p:nvSpPr>
          <p:cNvPr id="19462" name="Rectangle 2"/>
          <p:cNvSpPr>
            <a:spLocks noGrp="1" noRot="1" noChangeAspect="1" noChangeArrowheads="1" noTextEdit="1"/>
          </p:cNvSpPr>
          <p:nvPr>
            <p:ph type="sldImg"/>
          </p:nvPr>
        </p:nvSpPr>
        <p:spPr>
          <a:xfrm>
            <a:off x="384175" y="701675"/>
            <a:ext cx="6165850" cy="3468688"/>
          </a:xfrm>
          <a:ln/>
        </p:spPr>
      </p:sp>
      <p:sp>
        <p:nvSpPr>
          <p:cNvPr id="1946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8237240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p:spPr>
        <p:txBody>
          <a:bodyPr/>
          <a:lstStyle/>
          <a:p>
            <a:r>
              <a:rPr lang="en-US"/>
              <a:t>doc.: IEEE 802.11-25/0215r1</a:t>
            </a:r>
          </a:p>
        </p:txBody>
      </p:sp>
      <p:sp>
        <p:nvSpPr>
          <p:cNvPr id="20483" name="Rectangle 3"/>
          <p:cNvSpPr>
            <a:spLocks noGrp="1" noChangeArrowheads="1"/>
          </p:cNvSpPr>
          <p:nvPr>
            <p:ph type="dt" sz="quarter" idx="1"/>
          </p:nvPr>
        </p:nvSpPr>
        <p:spPr>
          <a:noFill/>
        </p:spPr>
        <p:txBody>
          <a:bodyPr/>
          <a:lstStyle/>
          <a:p>
            <a:r>
              <a:rPr lang="en-US"/>
              <a:t>January 2016</a:t>
            </a:r>
          </a:p>
        </p:txBody>
      </p:sp>
      <p:sp>
        <p:nvSpPr>
          <p:cNvPr id="20484" name="Rectangle 6"/>
          <p:cNvSpPr>
            <a:spLocks noGrp="1" noChangeArrowheads="1"/>
          </p:cNvSpPr>
          <p:nvPr>
            <p:ph type="ftr" sz="quarter" idx="4"/>
          </p:nvPr>
        </p:nvSpPr>
        <p:spPr>
          <a:noFill/>
        </p:spPr>
        <p:txBody>
          <a:bodyPr/>
          <a:lstStyle/>
          <a:p>
            <a:pPr lvl="4"/>
            <a:r>
              <a:rPr lang="en-US"/>
              <a:t>Joseph Levy (InterDigital)</a:t>
            </a:r>
          </a:p>
        </p:txBody>
      </p:sp>
      <p:sp>
        <p:nvSpPr>
          <p:cNvPr id="20485" name="Rectangle 7"/>
          <p:cNvSpPr>
            <a:spLocks noGrp="1" noChangeArrowheads="1"/>
          </p:cNvSpPr>
          <p:nvPr>
            <p:ph type="sldNum" sz="quarter" idx="5"/>
          </p:nvPr>
        </p:nvSpPr>
        <p:spPr>
          <a:noFill/>
        </p:spPr>
        <p:txBody>
          <a:bodyPr/>
          <a:lstStyle/>
          <a:p>
            <a:r>
              <a:rPr lang="en-US"/>
              <a:t>Page </a:t>
            </a:r>
            <a:fld id="{F12C820A-A132-4231-BE0A-AC79B82FD720}" type="slidenum">
              <a:rPr lang="en-US" smtClean="0"/>
              <a:pPr/>
              <a:t>15</a:t>
            </a:fld>
            <a:endParaRPr lang="en-US"/>
          </a:p>
        </p:txBody>
      </p:sp>
      <p:sp>
        <p:nvSpPr>
          <p:cNvPr id="20486" name="Rectangle 2"/>
          <p:cNvSpPr>
            <a:spLocks noGrp="1" noRot="1" noChangeAspect="1" noChangeArrowheads="1" noTextEdit="1"/>
          </p:cNvSpPr>
          <p:nvPr>
            <p:ph type="sldImg"/>
          </p:nvPr>
        </p:nvSpPr>
        <p:spPr>
          <a:xfrm>
            <a:off x="384175" y="701675"/>
            <a:ext cx="6165850" cy="3468688"/>
          </a:xfrm>
          <a:ln cap="flat"/>
        </p:spPr>
      </p:sp>
      <p:sp>
        <p:nvSpPr>
          <p:cNvPr id="20487" name="Rectangle 3"/>
          <p:cNvSpPr>
            <a:spLocks noGrp="1" noChangeArrowheads="1"/>
          </p:cNvSpPr>
          <p:nvPr>
            <p:ph type="body" idx="1"/>
          </p:nvPr>
        </p:nvSpPr>
        <p:spPr>
          <a:noFill/>
          <a:ln/>
        </p:spPr>
        <p:txBody>
          <a:bodyPr lIns="95250" rIns="95250"/>
          <a:lstStyle/>
          <a:p>
            <a:endParaRPr lang="en-US"/>
          </a:p>
        </p:txBody>
      </p:sp>
    </p:spTree>
    <p:extLst>
      <p:ext uri="{BB962C8B-B14F-4D97-AF65-F5344CB8AC3E}">
        <p14:creationId xmlns:p14="http://schemas.microsoft.com/office/powerpoint/2010/main" val="21848293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802.11-25/0215r1</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16</a:t>
            </a:fld>
            <a:endParaRPr lang="en-US"/>
          </a:p>
        </p:txBody>
      </p:sp>
    </p:spTree>
    <p:extLst>
      <p:ext uri="{BB962C8B-B14F-4D97-AF65-F5344CB8AC3E}">
        <p14:creationId xmlns:p14="http://schemas.microsoft.com/office/powerpoint/2010/main" val="29175837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802.11-25/0215r1</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17</a:t>
            </a:fld>
            <a:endParaRPr lang="en-US"/>
          </a:p>
        </p:txBody>
      </p:sp>
    </p:spTree>
    <p:extLst>
      <p:ext uri="{BB962C8B-B14F-4D97-AF65-F5344CB8AC3E}">
        <p14:creationId xmlns:p14="http://schemas.microsoft.com/office/powerpoint/2010/main" val="30303533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802.11-25/0215r1</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18</a:t>
            </a:fld>
            <a:endParaRPr lang="en-US"/>
          </a:p>
        </p:txBody>
      </p:sp>
    </p:spTree>
    <p:extLst>
      <p:ext uri="{BB962C8B-B14F-4D97-AF65-F5344CB8AC3E}">
        <p14:creationId xmlns:p14="http://schemas.microsoft.com/office/powerpoint/2010/main" val="36562808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84175" y="701675"/>
            <a:ext cx="6165850"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a:t>doc.: IEEE 802.11-25/0215r1</a:t>
            </a:r>
          </a:p>
        </p:txBody>
      </p:sp>
      <p:sp>
        <p:nvSpPr>
          <p:cNvPr id="23557" name="Date Placeholder 4"/>
          <p:cNvSpPr>
            <a:spLocks noGrp="1"/>
          </p:cNvSpPr>
          <p:nvPr>
            <p:ph type="dt" sz="quarter" idx="1"/>
          </p:nvPr>
        </p:nvSpPr>
        <p:spPr>
          <a:noFill/>
        </p:spPr>
        <p:txBody>
          <a:bodyPr/>
          <a:lstStyle/>
          <a:p>
            <a:r>
              <a:rPr lang="en-US"/>
              <a:t>January 2016</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19</a:t>
            </a:fld>
            <a:endParaRPr lang="en-US"/>
          </a:p>
        </p:txBody>
      </p:sp>
    </p:spTree>
    <p:extLst>
      <p:ext uri="{BB962C8B-B14F-4D97-AF65-F5344CB8AC3E}">
        <p14:creationId xmlns:p14="http://schemas.microsoft.com/office/powerpoint/2010/main" val="17674004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802.11-25/0215r1</a:t>
            </a:r>
            <a:endParaRPr lang="en-US"/>
          </a:p>
        </p:txBody>
      </p:sp>
      <p:sp>
        <p:nvSpPr>
          <p:cNvPr id="5" name="Rectangle 3"/>
          <p:cNvSpPr>
            <a:spLocks noGrp="1" noChangeArrowheads="1"/>
          </p:cNvSpPr>
          <p:nvPr>
            <p:ph type="dt"/>
          </p:nvPr>
        </p:nvSpPr>
        <p:spPr>
          <a:ln/>
        </p:spPr>
        <p:txBody>
          <a:bodyPr/>
          <a:lstStyle/>
          <a:p>
            <a:r>
              <a:rPr lang="en-US"/>
              <a:t>March 2025</a:t>
            </a:r>
          </a:p>
        </p:txBody>
      </p:sp>
      <p:sp>
        <p:nvSpPr>
          <p:cNvPr id="6" name="Rectangle 6"/>
          <p:cNvSpPr>
            <a:spLocks noGrp="1" noChangeArrowheads="1"/>
          </p:cNvSpPr>
          <p:nvPr>
            <p:ph type="ftr"/>
          </p:nvPr>
        </p:nvSpPr>
        <p:spPr>
          <a:ln/>
        </p:spPr>
        <p:txBody>
          <a:bodyPr/>
          <a:lstStyle/>
          <a:p>
            <a:r>
              <a:rPr lang="de-DE"/>
              <a:t>Marc Emmelmann (SELF)</a:t>
            </a:r>
            <a:endParaRPr lang="en-US"/>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20</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614252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802.11-25/0215r1</a:t>
            </a:r>
            <a:endParaRPr lang="en-US"/>
          </a:p>
        </p:txBody>
      </p:sp>
      <p:sp>
        <p:nvSpPr>
          <p:cNvPr id="5" name="Rectangle 3"/>
          <p:cNvSpPr>
            <a:spLocks noGrp="1" noChangeArrowheads="1"/>
          </p:cNvSpPr>
          <p:nvPr>
            <p:ph type="dt"/>
          </p:nvPr>
        </p:nvSpPr>
        <p:spPr>
          <a:ln/>
        </p:spPr>
        <p:txBody>
          <a:bodyPr/>
          <a:lstStyle/>
          <a:p>
            <a:r>
              <a:rPr lang="en-US"/>
              <a:t>March 2025</a:t>
            </a:r>
          </a:p>
        </p:txBody>
      </p:sp>
      <p:sp>
        <p:nvSpPr>
          <p:cNvPr id="6" name="Rectangle 6"/>
          <p:cNvSpPr>
            <a:spLocks noGrp="1" noChangeArrowheads="1"/>
          </p:cNvSpPr>
          <p:nvPr>
            <p:ph type="ftr"/>
          </p:nvPr>
        </p:nvSpPr>
        <p:spPr>
          <a:ln/>
        </p:spPr>
        <p:txBody>
          <a:bodyPr/>
          <a:lstStyle/>
          <a:p>
            <a:r>
              <a:rPr lang="de-DE"/>
              <a:t>Marc Emmelmann (SELF)</a:t>
            </a:r>
            <a:endParaRPr lang="en-US"/>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21</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703213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802.11-25/0215r1</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Stephen McCann, Huawei</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de-DE"/>
              <a:t>doc.: IEEE 802.11-25/0215r1</a:t>
            </a:r>
            <a:endParaRPr lang="en-US"/>
          </a:p>
        </p:txBody>
      </p:sp>
      <p:sp>
        <p:nvSpPr>
          <p:cNvPr id="5" name="Date Placeholder 4"/>
          <p:cNvSpPr>
            <a:spLocks noGrp="1"/>
          </p:cNvSpPr>
          <p:nvPr>
            <p:ph type="dt"/>
          </p:nvPr>
        </p:nvSpPr>
        <p:spPr/>
        <p:txBody>
          <a:bodyPr/>
          <a:lstStyle/>
          <a:p>
            <a:r>
              <a:rPr lang="en-US"/>
              <a:t>March 2025</a:t>
            </a:r>
          </a:p>
        </p:txBody>
      </p:sp>
      <p:sp>
        <p:nvSpPr>
          <p:cNvPr id="6" name="Footer Placeholder 5"/>
          <p:cNvSpPr>
            <a:spLocks noGrp="1"/>
          </p:cNvSpPr>
          <p:nvPr>
            <p:ph type="ftr"/>
          </p:nvPr>
        </p:nvSpPr>
        <p:spPr/>
        <p:txBody>
          <a:bodyPr/>
          <a:lstStyle/>
          <a:p>
            <a:r>
              <a:rPr lang="de-DE"/>
              <a:t>Marc Emmelmann (SELF)</a:t>
            </a:r>
            <a:endParaRPr lang="en-US"/>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23</a:t>
            </a:fld>
            <a:endParaRPr lang="en-US"/>
          </a:p>
        </p:txBody>
      </p:sp>
    </p:spTree>
    <p:extLst>
      <p:ext uri="{BB962C8B-B14F-4D97-AF65-F5344CB8AC3E}">
        <p14:creationId xmlns:p14="http://schemas.microsoft.com/office/powerpoint/2010/main" val="9864652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802.11-25/0215r1</a:t>
            </a:r>
            <a:endParaRPr lang="en-US"/>
          </a:p>
        </p:txBody>
      </p:sp>
      <p:sp>
        <p:nvSpPr>
          <p:cNvPr id="5" name="Rectangle 3"/>
          <p:cNvSpPr>
            <a:spLocks noGrp="1" noChangeArrowheads="1"/>
          </p:cNvSpPr>
          <p:nvPr>
            <p:ph type="dt"/>
          </p:nvPr>
        </p:nvSpPr>
        <p:spPr>
          <a:ln/>
        </p:spPr>
        <p:txBody>
          <a:bodyPr/>
          <a:lstStyle/>
          <a:p>
            <a:r>
              <a:rPr lang="en-US"/>
              <a:t>March 2025</a:t>
            </a:r>
          </a:p>
        </p:txBody>
      </p:sp>
      <p:sp>
        <p:nvSpPr>
          <p:cNvPr id="6" name="Rectangle 6"/>
          <p:cNvSpPr>
            <a:spLocks noGrp="1" noChangeArrowheads="1"/>
          </p:cNvSpPr>
          <p:nvPr>
            <p:ph type="ftr"/>
          </p:nvPr>
        </p:nvSpPr>
        <p:spPr>
          <a:ln/>
        </p:spPr>
        <p:txBody>
          <a:bodyPr/>
          <a:lstStyle/>
          <a:p>
            <a:r>
              <a:rPr lang="de-DE"/>
              <a:t>Marc Emmelmann (SELF)</a:t>
            </a:r>
            <a:endParaRPr lang="en-US"/>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30</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977277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t>Monday 13:30-15:30 a</a:t>
            </a:r>
          </a:p>
          <a:p>
            <a:r>
              <a:rPr lang="en-US" altLang="en-US" sz="1200" dirty="0"/>
              <a:t>Feedback to be reviewed on Thursda</a:t>
            </a:r>
            <a:r>
              <a:rPr lang="en-US" sz="1200" dirty="0"/>
              <a:t>y, </a:t>
            </a:r>
            <a:r>
              <a:rPr lang="en-US" altLang="en-US" sz="1200" dirty="0"/>
              <a:t>10:30-12:30</a:t>
            </a:r>
          </a:p>
          <a:p>
            <a:endParaRPr lang="en-US" dirty="0"/>
          </a:p>
        </p:txBody>
      </p:sp>
      <p:sp>
        <p:nvSpPr>
          <p:cNvPr id="4" name="Header Placeholder 3"/>
          <p:cNvSpPr>
            <a:spLocks noGrp="1"/>
          </p:cNvSpPr>
          <p:nvPr>
            <p:ph type="hdr"/>
          </p:nvPr>
        </p:nvSpPr>
        <p:spPr/>
        <p:txBody>
          <a:bodyPr/>
          <a:lstStyle/>
          <a:p>
            <a:r>
              <a:rPr lang="en-US"/>
              <a:t>doc.: IEEE 802.11-25/0215r1</a:t>
            </a:r>
          </a:p>
        </p:txBody>
      </p:sp>
      <p:sp>
        <p:nvSpPr>
          <p:cNvPr id="5" name="Date Placeholder 4"/>
          <p:cNvSpPr>
            <a:spLocks noGrp="1"/>
          </p:cNvSpPr>
          <p:nvPr>
            <p:ph type="dt"/>
          </p:nvPr>
        </p:nvSpPr>
        <p:spPr/>
        <p:txBody>
          <a:bodyPr/>
          <a:lstStyle/>
          <a:p>
            <a:r>
              <a:rPr lang="en-US"/>
              <a:t>March 2025</a:t>
            </a:r>
          </a:p>
        </p:txBody>
      </p:sp>
      <p:sp>
        <p:nvSpPr>
          <p:cNvPr id="6" name="Footer Placeholder 5"/>
          <p:cNvSpPr>
            <a:spLocks noGrp="1"/>
          </p:cNvSpPr>
          <p:nvPr>
            <p:ph type="ftr"/>
          </p:nvPr>
        </p:nvSpPr>
        <p:spPr/>
        <p:txBody>
          <a:bodyPr/>
          <a:lstStyle/>
          <a:p>
            <a:r>
              <a:rPr lang="en-US"/>
              <a:t>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31</a:t>
            </a:fld>
            <a:endParaRPr lang="en-US"/>
          </a:p>
        </p:txBody>
      </p:sp>
    </p:spTree>
    <p:extLst>
      <p:ext uri="{BB962C8B-B14F-4D97-AF65-F5344CB8AC3E}">
        <p14:creationId xmlns:p14="http://schemas.microsoft.com/office/powerpoint/2010/main" val="23000187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802.11-25/0215r1</a:t>
            </a:r>
          </a:p>
        </p:txBody>
      </p:sp>
      <p:sp>
        <p:nvSpPr>
          <p:cNvPr id="17411"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7412"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7413"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B6A31C27-B09A-4880-B9CE-D62100860083}" type="slidenum">
              <a:rPr lang="en-GB" altLang="en-US"/>
              <a:pPr>
                <a:spcBef>
                  <a:spcPct val="0"/>
                </a:spcBef>
              </a:pPr>
              <a:t>32</a:t>
            </a:fld>
            <a:endParaRPr lang="en-GB" altLang="en-US"/>
          </a:p>
        </p:txBody>
      </p:sp>
      <p:sp>
        <p:nvSpPr>
          <p:cNvPr id="17414" name="Rectangle 2"/>
          <p:cNvSpPr>
            <a:spLocks noGrp="1" noRot="1" noChangeAspect="1" noChangeArrowheads="1" noTextEdit="1"/>
          </p:cNvSpPr>
          <p:nvPr>
            <p:ph type="sldImg"/>
          </p:nvPr>
        </p:nvSpPr>
        <p:spPr>
          <a:xfrm>
            <a:off x="98425" y="750888"/>
            <a:ext cx="6597650" cy="3711575"/>
          </a:xfrm>
          <a:ln/>
        </p:spPr>
      </p:sp>
      <p:sp>
        <p:nvSpPr>
          <p:cNvPr id="17415"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17886680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802.11-25/0215r1</a:t>
            </a:r>
          </a:p>
        </p:txBody>
      </p:sp>
      <p:sp>
        <p:nvSpPr>
          <p:cNvPr id="18435"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8436"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8437"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60D2CC4C-3E45-403F-B1FF-28CA88101F17}" type="slidenum">
              <a:rPr lang="en-GB" altLang="en-US"/>
              <a:pPr>
                <a:spcBef>
                  <a:spcPct val="0"/>
                </a:spcBef>
              </a:pPr>
              <a:t>33</a:t>
            </a:fld>
            <a:endParaRPr lang="en-GB" altLang="en-US"/>
          </a:p>
        </p:txBody>
      </p:sp>
      <p:sp>
        <p:nvSpPr>
          <p:cNvPr id="18438" name="Rectangle 2"/>
          <p:cNvSpPr>
            <a:spLocks noGrp="1" noRot="1" noChangeAspect="1" noChangeArrowheads="1" noTextEdit="1"/>
          </p:cNvSpPr>
          <p:nvPr>
            <p:ph type="sldImg"/>
          </p:nvPr>
        </p:nvSpPr>
        <p:spPr>
          <a:xfrm>
            <a:off x="98425" y="750888"/>
            <a:ext cx="6597650" cy="3711575"/>
          </a:xfrm>
          <a:ln cap="flat"/>
        </p:spPr>
      </p:sp>
      <p:sp>
        <p:nvSpPr>
          <p:cNvPr id="18439" name="Rectangle 3"/>
          <p:cNvSpPr>
            <a:spLocks noGrp="1" noChangeArrowheads="1"/>
          </p:cNvSpPr>
          <p:nvPr>
            <p:ph type="body" idx="1"/>
          </p:nvPr>
        </p:nvSpPr>
        <p:spPr>
          <a:noFill/>
        </p:spPr>
        <p:txBody>
          <a:bodyPr lIns="95335" rIns="95335"/>
          <a:lstStyle/>
          <a:p>
            <a:endParaRPr lang="en-US" altLang="en-US"/>
          </a:p>
        </p:txBody>
      </p:sp>
    </p:spTree>
    <p:extLst>
      <p:ext uri="{BB962C8B-B14F-4D97-AF65-F5344CB8AC3E}">
        <p14:creationId xmlns:p14="http://schemas.microsoft.com/office/powerpoint/2010/main" val="32345724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802.11-25/0215r1</a:t>
            </a:r>
          </a:p>
        </p:txBody>
      </p:sp>
      <p:sp>
        <p:nvSpPr>
          <p:cNvPr id="19459"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9460"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9461"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CE31C515-4596-4B3E-8972-F5FD6C34C3AA}" type="slidenum">
              <a:rPr lang="en-GB" altLang="en-US"/>
              <a:pPr>
                <a:spcBef>
                  <a:spcPct val="0"/>
                </a:spcBef>
              </a:pPr>
              <a:t>34</a:t>
            </a:fld>
            <a:endParaRPr lang="en-GB" altLang="en-US"/>
          </a:p>
        </p:txBody>
      </p:sp>
      <p:sp>
        <p:nvSpPr>
          <p:cNvPr id="19462" name="Rectangle 2"/>
          <p:cNvSpPr>
            <a:spLocks noGrp="1" noRot="1" noChangeAspect="1" noChangeArrowheads="1" noTextEdit="1"/>
          </p:cNvSpPr>
          <p:nvPr>
            <p:ph type="sldImg"/>
          </p:nvPr>
        </p:nvSpPr>
        <p:spPr>
          <a:xfrm>
            <a:off x="100013" y="750888"/>
            <a:ext cx="6596062" cy="3711575"/>
          </a:xfrm>
          <a:ln cap="flat"/>
        </p:spPr>
      </p:sp>
      <p:sp>
        <p:nvSpPr>
          <p:cNvPr id="19463" name="Rectangle 3"/>
          <p:cNvSpPr>
            <a:spLocks noGrp="1" noChangeArrowheads="1"/>
          </p:cNvSpPr>
          <p:nvPr>
            <p:ph type="body" idx="1"/>
          </p:nvPr>
        </p:nvSpPr>
        <p:spPr>
          <a:xfrm>
            <a:off x="904875" y="4718050"/>
            <a:ext cx="4984750" cy="4468813"/>
          </a:xfrm>
          <a:noFill/>
        </p:spPr>
        <p:txBody>
          <a:bodyPr lIns="95230" tIns="46028" rIns="95230" bIns="46028"/>
          <a:lstStyle/>
          <a:p>
            <a:endParaRPr lang="en-US" altLang="en-US" dirty="0"/>
          </a:p>
        </p:txBody>
      </p:sp>
    </p:spTree>
    <p:extLst>
      <p:ext uri="{BB962C8B-B14F-4D97-AF65-F5344CB8AC3E}">
        <p14:creationId xmlns:p14="http://schemas.microsoft.com/office/powerpoint/2010/main" val="35768898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802.11-25/0215r1</a:t>
            </a:r>
          </a:p>
        </p:txBody>
      </p:sp>
      <p:sp>
        <p:nvSpPr>
          <p:cNvPr id="5" name="Rectangle 3"/>
          <p:cNvSpPr>
            <a:spLocks noGrp="1" noChangeArrowheads="1"/>
          </p:cNvSpPr>
          <p:nvPr>
            <p:ph type="dt"/>
          </p:nvPr>
        </p:nvSpPr>
        <p:spPr>
          <a:ln/>
        </p:spPr>
        <p:txBody>
          <a:bodyPr/>
          <a:lstStyle/>
          <a:p>
            <a:r>
              <a:rPr lang="en-US" dirty="0"/>
              <a:t>May 2023</a:t>
            </a:r>
          </a:p>
        </p:txBody>
      </p:sp>
      <p:sp>
        <p:nvSpPr>
          <p:cNvPr id="6" name="Rectangle 6"/>
          <p:cNvSpPr>
            <a:spLocks noGrp="1" noChangeArrowheads="1"/>
          </p:cNvSpPr>
          <p:nvPr>
            <p:ph type="ftr"/>
          </p:nvPr>
        </p:nvSpPr>
        <p:spPr>
          <a:ln/>
        </p:spPr>
        <p:txBody>
          <a:bodyPr/>
          <a:lstStyle/>
          <a:p>
            <a:r>
              <a:rPr lang="en-US" dirty="0"/>
              <a:t>Peter Yee, NSA-CSD</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35</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5882980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p:nvPr>
        </p:nvSpPr>
        <p:spPr/>
        <p:txBody>
          <a:bodyPr/>
          <a:lstStyle/>
          <a:p>
            <a:r>
              <a:rPr lang="en-US"/>
              <a:t>doc.: IEEE 802.11-25/0215r1</a:t>
            </a:r>
          </a:p>
        </p:txBody>
      </p:sp>
      <p:sp>
        <p:nvSpPr>
          <p:cNvPr id="5" name="Date Placeholder 4"/>
          <p:cNvSpPr>
            <a:spLocks noGrp="1"/>
          </p:cNvSpPr>
          <p:nvPr>
            <p:ph type="dt"/>
          </p:nvPr>
        </p:nvSpPr>
        <p:spPr/>
        <p:txBody>
          <a:bodyPr/>
          <a:lstStyle/>
          <a:p>
            <a:r>
              <a:rPr lang="en-US" dirty="0"/>
              <a:t>May 2023</a:t>
            </a:r>
          </a:p>
        </p:txBody>
      </p:sp>
      <p:sp>
        <p:nvSpPr>
          <p:cNvPr id="6" name="Footer Placeholder 5"/>
          <p:cNvSpPr>
            <a:spLocks noGrp="1"/>
          </p:cNvSpPr>
          <p:nvPr>
            <p:ph type="ftr"/>
          </p:nvPr>
        </p:nvSpPr>
        <p:spPr/>
        <p:txBody>
          <a:bodyPr/>
          <a:lstStyle/>
          <a:p>
            <a:r>
              <a:rPr lang="en-US" dirty="0"/>
              <a:t>Peter Yee, NSA-CSD</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36</a:t>
            </a:fld>
            <a:endParaRPr lang="en-US"/>
          </a:p>
        </p:txBody>
      </p:sp>
    </p:spTree>
    <p:extLst>
      <p:ext uri="{BB962C8B-B14F-4D97-AF65-F5344CB8AC3E}">
        <p14:creationId xmlns:p14="http://schemas.microsoft.com/office/powerpoint/2010/main" val="42190461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a:latin typeface="Times New Roman" charset="0"/>
              </a:rPr>
              <a:t>doc.: IEEE 802.11-25/0215r1</a:t>
            </a:r>
          </a:p>
        </p:txBody>
      </p:sp>
      <p:sp>
        <p:nvSpPr>
          <p:cNvPr id="9219" name="Rectangle 3"/>
          <p:cNvSpPr>
            <a:spLocks noGrp="1" noChangeArrowheads="1"/>
          </p:cNvSpPr>
          <p:nvPr>
            <p:ph type="dt" sz="quarter" idx="1"/>
          </p:nvPr>
        </p:nvSpPr>
        <p:spPr>
          <a:noFill/>
        </p:spPr>
        <p:txBody>
          <a:bodyPr/>
          <a:lstStyle/>
          <a:p>
            <a:r>
              <a:rPr lang="en-US">
                <a:latin typeface="Times New Roman" charset="0"/>
              </a:rPr>
              <a:t>Month Year</a:t>
            </a:r>
          </a:p>
        </p:txBody>
      </p:sp>
      <p:sp>
        <p:nvSpPr>
          <p:cNvPr id="9220" name="Rectangle 6"/>
          <p:cNvSpPr>
            <a:spLocks noGrp="1" noChangeArrowheads="1"/>
          </p:cNvSpPr>
          <p:nvPr>
            <p:ph type="ftr" sz="quarter" idx="4"/>
          </p:nvPr>
        </p:nvSpPr>
        <p:spPr>
          <a:noFill/>
        </p:spPr>
        <p:txBody>
          <a:bodyPr/>
          <a:lstStyle/>
          <a:p>
            <a:pPr lvl="4"/>
            <a:r>
              <a:rPr lang="en-US">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a:latin typeface="Times New Roman" charset="0"/>
              </a:rPr>
              <a:t>Page </a:t>
            </a:r>
            <a:fld id="{48189E4D-1385-4EFA-9270-3C7FC52F7D9E}" type="slidenum">
              <a:rPr lang="en-US" smtClean="0">
                <a:latin typeface="Times New Roman" charset="0"/>
              </a:rPr>
              <a:pPr/>
              <a:t>38</a:t>
            </a:fld>
            <a:endParaRPr lang="en-US">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a:latin typeface="Times New Roman" charset="0"/>
            </a:endParaRPr>
          </a:p>
        </p:txBody>
      </p:sp>
    </p:spTree>
    <p:extLst>
      <p:ext uri="{BB962C8B-B14F-4D97-AF65-F5344CB8AC3E}">
        <p14:creationId xmlns:p14="http://schemas.microsoft.com/office/powerpoint/2010/main" val="37370769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802.11-25/0215r1</a:t>
            </a:r>
          </a:p>
        </p:txBody>
      </p:sp>
      <p:sp>
        <p:nvSpPr>
          <p:cNvPr id="11269" name="Date Placeholder 4"/>
          <p:cNvSpPr>
            <a:spLocks noGrp="1"/>
          </p:cNvSpPr>
          <p:nvPr>
            <p:ph type="dt" sz="quarter" idx="1"/>
          </p:nvPr>
        </p:nvSpPr>
        <p:spPr>
          <a:noFill/>
        </p:spPr>
        <p:txBody>
          <a:bodyPr/>
          <a:lstStyle/>
          <a:p>
            <a:r>
              <a:rPr lang="en-US">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39</a:t>
            </a:fld>
            <a:endParaRPr lang="en-US">
              <a:latin typeface="Times New Roman" charset="0"/>
            </a:endParaRPr>
          </a:p>
        </p:txBody>
      </p:sp>
    </p:spTree>
    <p:extLst>
      <p:ext uri="{BB962C8B-B14F-4D97-AF65-F5344CB8AC3E}">
        <p14:creationId xmlns:p14="http://schemas.microsoft.com/office/powerpoint/2010/main" val="360300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802.11-25/0215r1</a:t>
            </a:r>
            <a:endParaRPr lang="en-US" dirty="0"/>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3</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945849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802.11-25/0215r1</a:t>
            </a:r>
          </a:p>
        </p:txBody>
      </p:sp>
      <p:sp>
        <p:nvSpPr>
          <p:cNvPr id="11269" name="Date Placeholder 4"/>
          <p:cNvSpPr>
            <a:spLocks noGrp="1"/>
          </p:cNvSpPr>
          <p:nvPr>
            <p:ph type="dt" sz="quarter" idx="1"/>
          </p:nvPr>
        </p:nvSpPr>
        <p:spPr>
          <a:noFill/>
        </p:spPr>
        <p:txBody>
          <a:bodyPr/>
          <a:lstStyle/>
          <a:p>
            <a:r>
              <a:rPr lang="en-US">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40</a:t>
            </a:fld>
            <a:endParaRPr lang="en-US">
              <a:latin typeface="Times New Roman" charset="0"/>
            </a:endParaRPr>
          </a:p>
        </p:txBody>
      </p:sp>
    </p:spTree>
    <p:extLst>
      <p:ext uri="{BB962C8B-B14F-4D97-AF65-F5344CB8AC3E}">
        <p14:creationId xmlns:p14="http://schemas.microsoft.com/office/powerpoint/2010/main" val="19065173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802.11-25/0215r1</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42</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3431311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802.11-25/0215r1</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43</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9627062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802.11-25/0215r1</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44</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4713995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802.11-25/0215r1</a:t>
            </a:r>
            <a:endParaRPr lang="en-US" dirty="0"/>
          </a:p>
        </p:txBody>
      </p:sp>
      <p:sp>
        <p:nvSpPr>
          <p:cNvPr id="5" name="Rectangle 3"/>
          <p:cNvSpPr>
            <a:spLocks noGrp="1" noChangeArrowheads="1"/>
          </p:cNvSpPr>
          <p:nvPr>
            <p:ph type="dt"/>
          </p:nvPr>
        </p:nvSpPr>
        <p:spPr>
          <a:ln/>
        </p:spPr>
        <p:txBody>
          <a:bodyPr/>
          <a:lstStyle/>
          <a:p>
            <a:r>
              <a:rPr lang="en-US" dirty="0"/>
              <a:t>March 2021</a:t>
            </a:r>
          </a:p>
        </p:txBody>
      </p:sp>
      <p:sp>
        <p:nvSpPr>
          <p:cNvPr id="6" name="Rectangle 6"/>
          <p:cNvSpPr>
            <a:spLocks noGrp="1" noChangeArrowheads="1"/>
          </p:cNvSpPr>
          <p:nvPr>
            <p:ph type="ftr"/>
          </p:nvPr>
        </p:nvSpPr>
        <p:spPr>
          <a:ln/>
        </p:spPr>
        <p:txBody>
          <a:bodyPr/>
          <a:lstStyle/>
          <a:p>
            <a:r>
              <a:rPr lang="en-US" dirty="0"/>
              <a:t>Stephen McCann, Huawei</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45</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1543852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802.11-25/0215r1</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48</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5445196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802.11-25/0215r1</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49</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473339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802.11-25/0215r1</a:t>
            </a:r>
          </a:p>
        </p:txBody>
      </p:sp>
      <p:sp>
        <p:nvSpPr>
          <p:cNvPr id="5" name="Date Placeholder 4"/>
          <p:cNvSpPr>
            <a:spLocks noGrp="1"/>
          </p:cNvSpPr>
          <p:nvPr>
            <p:ph type="dt"/>
          </p:nvPr>
        </p:nvSpPr>
        <p:spPr/>
        <p:txBody>
          <a:bodyPr/>
          <a:lstStyle/>
          <a:p>
            <a:r>
              <a:rPr lang="en-US"/>
              <a:t>Month Year</a:t>
            </a:r>
          </a:p>
        </p:txBody>
      </p:sp>
      <p:sp>
        <p:nvSpPr>
          <p:cNvPr id="6" name="Footer Placeholder 5"/>
          <p:cNvSpPr>
            <a:spLocks noGrp="1"/>
          </p:cNvSpPr>
          <p:nvPr>
            <p:ph type="ftr"/>
          </p:nvPr>
        </p:nvSpPr>
        <p:spPr/>
        <p:txBody>
          <a:bodyPr/>
          <a:lstStyle/>
          <a:p>
            <a:r>
              <a:rPr lang="en-US"/>
              <a:t>John Doe, Some Company</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53</a:t>
            </a:fld>
            <a:endParaRPr lang="en-US"/>
          </a:p>
        </p:txBody>
      </p:sp>
    </p:spTree>
    <p:extLst>
      <p:ext uri="{BB962C8B-B14F-4D97-AF65-F5344CB8AC3E}">
        <p14:creationId xmlns:p14="http://schemas.microsoft.com/office/powerpoint/2010/main" val="12513804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a:latin typeface="Times New Roman" charset="0"/>
              </a:rPr>
              <a:t>doc.: IEEE 802.11-25/0215r1</a:t>
            </a:r>
          </a:p>
        </p:txBody>
      </p:sp>
      <p:sp>
        <p:nvSpPr>
          <p:cNvPr id="9219" name="Rectangle 3"/>
          <p:cNvSpPr>
            <a:spLocks noGrp="1" noChangeArrowheads="1"/>
          </p:cNvSpPr>
          <p:nvPr>
            <p:ph type="dt" sz="quarter" idx="1"/>
          </p:nvPr>
        </p:nvSpPr>
        <p:spPr>
          <a:noFill/>
        </p:spPr>
        <p:txBody>
          <a:bodyPr/>
          <a:lstStyle/>
          <a:p>
            <a:r>
              <a:rPr lang="en-US">
                <a:latin typeface="Times New Roman" charset="0"/>
              </a:rPr>
              <a:t>Month Year</a:t>
            </a:r>
          </a:p>
        </p:txBody>
      </p:sp>
      <p:sp>
        <p:nvSpPr>
          <p:cNvPr id="9220" name="Rectangle 6"/>
          <p:cNvSpPr>
            <a:spLocks noGrp="1" noChangeArrowheads="1"/>
          </p:cNvSpPr>
          <p:nvPr>
            <p:ph type="ftr" sz="quarter" idx="4"/>
          </p:nvPr>
        </p:nvSpPr>
        <p:spPr>
          <a:noFill/>
        </p:spPr>
        <p:txBody>
          <a:bodyPr/>
          <a:lstStyle/>
          <a:p>
            <a:pPr lvl="4"/>
            <a:r>
              <a:rPr lang="en-US">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a:latin typeface="Times New Roman" charset="0"/>
              </a:rPr>
              <a:t>Page </a:t>
            </a:r>
            <a:fld id="{48189E4D-1385-4EFA-9270-3C7FC52F7D9E}" type="slidenum">
              <a:rPr lang="en-US" smtClean="0">
                <a:latin typeface="Times New Roman" charset="0"/>
              </a:rPr>
              <a:pPr/>
              <a:t>60</a:t>
            </a:fld>
            <a:endParaRPr lang="en-US">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a:latin typeface="Times New Roman" charset="0"/>
            </a:endParaRPr>
          </a:p>
        </p:txBody>
      </p:sp>
    </p:spTree>
    <p:extLst>
      <p:ext uri="{BB962C8B-B14F-4D97-AF65-F5344CB8AC3E}">
        <p14:creationId xmlns:p14="http://schemas.microsoft.com/office/powerpoint/2010/main" val="36907862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802.11-25/0215r1</a:t>
            </a:r>
          </a:p>
        </p:txBody>
      </p:sp>
      <p:sp>
        <p:nvSpPr>
          <p:cNvPr id="11269" name="Date Placeholder 4"/>
          <p:cNvSpPr>
            <a:spLocks noGrp="1"/>
          </p:cNvSpPr>
          <p:nvPr>
            <p:ph type="dt" sz="quarter" idx="1"/>
          </p:nvPr>
        </p:nvSpPr>
        <p:spPr>
          <a:noFill/>
        </p:spPr>
        <p:txBody>
          <a:bodyPr/>
          <a:lstStyle/>
          <a:p>
            <a:r>
              <a:rPr lang="en-US">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61</a:t>
            </a:fld>
            <a:endParaRPr lang="en-US">
              <a:latin typeface="Times New Roman" charset="0"/>
            </a:endParaRPr>
          </a:p>
        </p:txBody>
      </p:sp>
    </p:spTree>
    <p:extLst>
      <p:ext uri="{BB962C8B-B14F-4D97-AF65-F5344CB8AC3E}">
        <p14:creationId xmlns:p14="http://schemas.microsoft.com/office/powerpoint/2010/main" val="1790007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802.11-25/0215r1</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4</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pPr marL="0" lvl="1" indent="0"/>
            <a:r>
              <a:rPr lang="en-US" sz="1600" b="1" dirty="0"/>
              <a:t> </a:t>
            </a:r>
            <a:endParaRPr lang="en-US" dirty="0"/>
          </a:p>
        </p:txBody>
      </p:sp>
    </p:spTree>
    <p:extLst>
      <p:ext uri="{BB962C8B-B14F-4D97-AF65-F5344CB8AC3E}">
        <p14:creationId xmlns:p14="http://schemas.microsoft.com/office/powerpoint/2010/main" val="30768543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802.11-25/0215r1</a:t>
            </a:r>
          </a:p>
        </p:txBody>
      </p:sp>
      <p:sp>
        <p:nvSpPr>
          <p:cNvPr id="11269" name="Date Placeholder 4"/>
          <p:cNvSpPr>
            <a:spLocks noGrp="1"/>
          </p:cNvSpPr>
          <p:nvPr>
            <p:ph type="dt" sz="quarter" idx="1"/>
          </p:nvPr>
        </p:nvSpPr>
        <p:spPr>
          <a:noFill/>
        </p:spPr>
        <p:txBody>
          <a:bodyPr/>
          <a:lstStyle/>
          <a:p>
            <a:r>
              <a:rPr lang="en-US">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62</a:t>
            </a:fld>
            <a:endParaRPr lang="en-US">
              <a:latin typeface="Times New Roman" charset="0"/>
            </a:endParaRPr>
          </a:p>
        </p:txBody>
      </p:sp>
    </p:spTree>
    <p:extLst>
      <p:ext uri="{BB962C8B-B14F-4D97-AF65-F5344CB8AC3E}">
        <p14:creationId xmlns:p14="http://schemas.microsoft.com/office/powerpoint/2010/main" val="42048251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802.11-25/0215r1</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63</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1752665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802.11-25/0215r1</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64</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439126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802.11-25/0215r1</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65</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803111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802.11-25/0215r1</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66</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8164863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802.11-25/0215r1</a:t>
            </a:r>
          </a:p>
        </p:txBody>
      </p:sp>
      <p:sp>
        <p:nvSpPr>
          <p:cNvPr id="17411"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7412"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7413"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B6A31C27-B09A-4880-B9CE-D62100860083}" type="slidenum">
              <a:rPr lang="en-GB" altLang="en-US"/>
              <a:pPr>
                <a:spcBef>
                  <a:spcPct val="0"/>
                </a:spcBef>
              </a:pPr>
              <a:t>67</a:t>
            </a:fld>
            <a:endParaRPr lang="en-GB" altLang="en-US"/>
          </a:p>
        </p:txBody>
      </p:sp>
      <p:sp>
        <p:nvSpPr>
          <p:cNvPr id="17414" name="Rectangle 2"/>
          <p:cNvSpPr>
            <a:spLocks noGrp="1" noRot="1" noChangeAspect="1" noChangeArrowheads="1" noTextEdit="1"/>
          </p:cNvSpPr>
          <p:nvPr>
            <p:ph type="sldImg"/>
          </p:nvPr>
        </p:nvSpPr>
        <p:spPr>
          <a:xfrm>
            <a:off x="98425" y="750888"/>
            <a:ext cx="6597650" cy="3711575"/>
          </a:xfrm>
          <a:ln/>
        </p:spPr>
      </p:sp>
      <p:sp>
        <p:nvSpPr>
          <p:cNvPr id="17415"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417272753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802.11-25/0215r1</a:t>
            </a:r>
          </a:p>
        </p:txBody>
      </p:sp>
      <p:sp>
        <p:nvSpPr>
          <p:cNvPr id="18435"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8436"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8437"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60D2CC4C-3E45-403F-B1FF-28CA88101F17}" type="slidenum">
              <a:rPr lang="en-GB" altLang="en-US"/>
              <a:pPr>
                <a:spcBef>
                  <a:spcPct val="0"/>
                </a:spcBef>
              </a:pPr>
              <a:t>68</a:t>
            </a:fld>
            <a:endParaRPr lang="en-GB" altLang="en-US"/>
          </a:p>
        </p:txBody>
      </p:sp>
      <p:sp>
        <p:nvSpPr>
          <p:cNvPr id="18438" name="Rectangle 2"/>
          <p:cNvSpPr>
            <a:spLocks noGrp="1" noRot="1" noChangeAspect="1" noChangeArrowheads="1" noTextEdit="1"/>
          </p:cNvSpPr>
          <p:nvPr>
            <p:ph type="sldImg"/>
          </p:nvPr>
        </p:nvSpPr>
        <p:spPr>
          <a:xfrm>
            <a:off x="98425" y="750888"/>
            <a:ext cx="6597650" cy="3711575"/>
          </a:xfrm>
          <a:ln cap="flat"/>
        </p:spPr>
      </p:sp>
      <p:sp>
        <p:nvSpPr>
          <p:cNvPr id="18439" name="Rectangle 3"/>
          <p:cNvSpPr>
            <a:spLocks noGrp="1" noChangeArrowheads="1"/>
          </p:cNvSpPr>
          <p:nvPr>
            <p:ph type="body" idx="1"/>
          </p:nvPr>
        </p:nvSpPr>
        <p:spPr>
          <a:noFill/>
        </p:spPr>
        <p:txBody>
          <a:bodyPr lIns="95335" rIns="95335"/>
          <a:lstStyle/>
          <a:p>
            <a:endParaRPr lang="en-US" altLang="en-US"/>
          </a:p>
        </p:txBody>
      </p:sp>
    </p:spTree>
    <p:extLst>
      <p:ext uri="{BB962C8B-B14F-4D97-AF65-F5344CB8AC3E}">
        <p14:creationId xmlns:p14="http://schemas.microsoft.com/office/powerpoint/2010/main" val="216768086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802.11-25/0215r1</a:t>
            </a:r>
          </a:p>
        </p:txBody>
      </p:sp>
      <p:sp>
        <p:nvSpPr>
          <p:cNvPr id="19459"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9460"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9461"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CE31C515-4596-4B3E-8972-F5FD6C34C3AA}" type="slidenum">
              <a:rPr lang="en-GB" altLang="en-US"/>
              <a:pPr>
                <a:spcBef>
                  <a:spcPct val="0"/>
                </a:spcBef>
              </a:pPr>
              <a:t>69</a:t>
            </a:fld>
            <a:endParaRPr lang="en-GB" altLang="en-US"/>
          </a:p>
        </p:txBody>
      </p:sp>
      <p:sp>
        <p:nvSpPr>
          <p:cNvPr id="19462" name="Rectangle 2"/>
          <p:cNvSpPr>
            <a:spLocks noGrp="1" noRot="1" noChangeAspect="1" noChangeArrowheads="1" noTextEdit="1"/>
          </p:cNvSpPr>
          <p:nvPr>
            <p:ph type="sldImg"/>
          </p:nvPr>
        </p:nvSpPr>
        <p:spPr>
          <a:xfrm>
            <a:off x="100013" y="750888"/>
            <a:ext cx="6596062" cy="3711575"/>
          </a:xfrm>
          <a:ln cap="flat"/>
        </p:spPr>
      </p:sp>
      <p:sp>
        <p:nvSpPr>
          <p:cNvPr id="19463" name="Rectangle 3"/>
          <p:cNvSpPr>
            <a:spLocks noGrp="1" noChangeArrowheads="1"/>
          </p:cNvSpPr>
          <p:nvPr>
            <p:ph type="body" idx="1"/>
          </p:nvPr>
        </p:nvSpPr>
        <p:spPr>
          <a:xfrm>
            <a:off x="904875" y="4718050"/>
            <a:ext cx="4984750" cy="4468813"/>
          </a:xfrm>
          <a:noFill/>
        </p:spPr>
        <p:txBody>
          <a:bodyPr lIns="95230" tIns="46028" rIns="95230" bIns="46028"/>
          <a:lstStyle/>
          <a:p>
            <a:endParaRPr lang="en-US" altLang="en-US" dirty="0"/>
          </a:p>
        </p:txBody>
      </p:sp>
    </p:spTree>
    <p:extLst>
      <p:ext uri="{BB962C8B-B14F-4D97-AF65-F5344CB8AC3E}">
        <p14:creationId xmlns:p14="http://schemas.microsoft.com/office/powerpoint/2010/main" val="172231130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802.11-25/0215r1</a:t>
            </a:r>
            <a:endParaRPr lang="en-US" dirty="0"/>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70</a:t>
            </a:fld>
            <a:endParaRPr lang="en-US" dirty="0"/>
          </a:p>
        </p:txBody>
      </p:sp>
      <p:sp>
        <p:nvSpPr>
          <p:cNvPr id="12289" name="Text Box 1"/>
          <p:cNvSpPr txBox="1">
            <a:spLocks noChangeArrowheads="1"/>
          </p:cNvSpPr>
          <p:nvPr/>
        </p:nvSpPr>
        <p:spPr bwMode="auto">
          <a:xfrm>
            <a:off x="1217527" y="725921"/>
            <a:ext cx="4880149" cy="3588543"/>
          </a:xfrm>
          <a:prstGeom prst="rect">
            <a:avLst/>
          </a:prstGeom>
          <a:solidFill>
            <a:srgbClr val="FFFFFF"/>
          </a:solidFill>
          <a:ln w="9525">
            <a:solidFill>
              <a:srgbClr val="000000"/>
            </a:solidFill>
            <a:miter lim="800000"/>
            <a:headEnd/>
            <a:tailEnd/>
          </a:ln>
          <a:effectLst/>
        </p:spPr>
        <p:txBody>
          <a:bodyPr wrap="none" lIns="95390" tIns="47695" rIns="95390" bIns="47695" anchor="ctr"/>
          <a:lstStyle/>
          <a:p>
            <a:endParaRPr lang="en-GB" dirty="0"/>
          </a:p>
        </p:txBody>
      </p:sp>
      <p:sp>
        <p:nvSpPr>
          <p:cNvPr id="12290" name="Rectangle 2"/>
          <p:cNvSpPr txBox="1">
            <a:spLocks noGrp="1" noChangeArrowheads="1"/>
          </p:cNvSpPr>
          <p:nvPr>
            <p:ph type="body"/>
          </p:nvPr>
        </p:nvSpPr>
        <p:spPr bwMode="auto">
          <a:xfrm>
            <a:off x="974690" y="4560817"/>
            <a:ext cx="5365820" cy="4417932"/>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418429953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802.11-25/0215r1</a:t>
            </a:r>
            <a:endParaRPr lang="en-US" dirty="0"/>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82</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472780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802.11-25/0215r1</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5</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64298749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a:t>doc.: IEEE 802.11-25/0215r1</a:t>
            </a:r>
            <a:endParaRPr lang="en-US" dirty="0"/>
          </a:p>
        </p:txBody>
      </p:sp>
      <p:sp>
        <p:nvSpPr>
          <p:cNvPr id="5" name="Date Placeholder 4"/>
          <p:cNvSpPr>
            <a:spLocks noGrp="1"/>
          </p:cNvSpPr>
          <p:nvPr>
            <p:ph type="dt"/>
          </p:nvPr>
        </p:nvSpPr>
        <p:spPr/>
        <p:txBody>
          <a:bodyPr/>
          <a:lstStyle/>
          <a:p>
            <a:r>
              <a:rPr lang="en-US" dirty="0"/>
              <a:t>Month Year</a:t>
            </a:r>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83</a:t>
            </a:fld>
            <a:endParaRPr lang="en-US" dirty="0"/>
          </a:p>
        </p:txBody>
      </p:sp>
    </p:spTree>
    <p:extLst>
      <p:ext uri="{BB962C8B-B14F-4D97-AF65-F5344CB8AC3E}">
        <p14:creationId xmlns:p14="http://schemas.microsoft.com/office/powerpoint/2010/main" val="64998396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a:t>doc.: IEEE 802.11-25/0215r1</a:t>
            </a:r>
            <a:endParaRPr lang="en-US" dirty="0"/>
          </a:p>
        </p:txBody>
      </p:sp>
      <p:sp>
        <p:nvSpPr>
          <p:cNvPr id="5" name="Date Placeholder 4"/>
          <p:cNvSpPr>
            <a:spLocks noGrp="1"/>
          </p:cNvSpPr>
          <p:nvPr>
            <p:ph type="dt"/>
          </p:nvPr>
        </p:nvSpPr>
        <p:spPr/>
        <p:txBody>
          <a:bodyPr/>
          <a:lstStyle/>
          <a:p>
            <a:r>
              <a:rPr lang="en-US" dirty="0"/>
              <a:t>Month Year</a:t>
            </a:r>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84</a:t>
            </a:fld>
            <a:endParaRPr lang="en-US" dirty="0"/>
          </a:p>
        </p:txBody>
      </p:sp>
    </p:spTree>
    <p:extLst>
      <p:ext uri="{BB962C8B-B14F-4D97-AF65-F5344CB8AC3E}">
        <p14:creationId xmlns:p14="http://schemas.microsoft.com/office/powerpoint/2010/main" val="27381654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a:t>doc.: IEEE 802.11-25/0215r1</a:t>
            </a:r>
            <a:endParaRPr lang="en-US" dirty="0"/>
          </a:p>
        </p:txBody>
      </p:sp>
      <p:sp>
        <p:nvSpPr>
          <p:cNvPr id="5" name="Date Placeholder 4"/>
          <p:cNvSpPr>
            <a:spLocks noGrp="1"/>
          </p:cNvSpPr>
          <p:nvPr>
            <p:ph type="dt"/>
          </p:nvPr>
        </p:nvSpPr>
        <p:spPr/>
        <p:txBody>
          <a:bodyPr/>
          <a:lstStyle/>
          <a:p>
            <a:r>
              <a:rPr lang="en-US" dirty="0"/>
              <a:t>Month Year</a:t>
            </a:r>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85</a:t>
            </a:fld>
            <a:endParaRPr lang="en-US" dirty="0"/>
          </a:p>
        </p:txBody>
      </p:sp>
    </p:spTree>
    <p:extLst>
      <p:ext uri="{BB962C8B-B14F-4D97-AF65-F5344CB8AC3E}">
        <p14:creationId xmlns:p14="http://schemas.microsoft.com/office/powerpoint/2010/main" val="306064921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a:t>doc.: IEEE 802.11-25/0215r1</a:t>
            </a:r>
            <a:endParaRPr lang="en-US" dirty="0"/>
          </a:p>
        </p:txBody>
      </p:sp>
      <p:sp>
        <p:nvSpPr>
          <p:cNvPr id="5" name="Date Placeholder 4"/>
          <p:cNvSpPr>
            <a:spLocks noGrp="1"/>
          </p:cNvSpPr>
          <p:nvPr>
            <p:ph type="dt"/>
          </p:nvPr>
        </p:nvSpPr>
        <p:spPr/>
        <p:txBody>
          <a:bodyPr/>
          <a:lstStyle/>
          <a:p>
            <a:r>
              <a:rPr lang="en-US" dirty="0"/>
              <a:t>Month Year</a:t>
            </a:r>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86</a:t>
            </a:fld>
            <a:endParaRPr lang="en-US" dirty="0"/>
          </a:p>
        </p:txBody>
      </p:sp>
    </p:spTree>
    <p:extLst>
      <p:ext uri="{BB962C8B-B14F-4D97-AF65-F5344CB8AC3E}">
        <p14:creationId xmlns:p14="http://schemas.microsoft.com/office/powerpoint/2010/main" val="413115687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802.11-25/0215r1</a:t>
            </a:r>
          </a:p>
        </p:txBody>
      </p:sp>
      <p:sp>
        <p:nvSpPr>
          <p:cNvPr id="5" name="Rectangle 3"/>
          <p:cNvSpPr>
            <a:spLocks noGrp="1" noChangeArrowheads="1"/>
          </p:cNvSpPr>
          <p:nvPr>
            <p:ph type="dt"/>
          </p:nvPr>
        </p:nvSpPr>
        <p:spPr>
          <a:ln/>
        </p:spPr>
        <p:txBody>
          <a:bodyPr/>
          <a:lstStyle/>
          <a:p>
            <a:r>
              <a:rPr lang="en-US"/>
              <a:t>January 2023</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87</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327786121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802.11-25/0215r1</a:t>
            </a:r>
          </a:p>
        </p:txBody>
      </p:sp>
      <p:sp>
        <p:nvSpPr>
          <p:cNvPr id="5" name="Rectangle 3"/>
          <p:cNvSpPr>
            <a:spLocks noGrp="1" noChangeArrowheads="1"/>
          </p:cNvSpPr>
          <p:nvPr>
            <p:ph type="dt"/>
          </p:nvPr>
        </p:nvSpPr>
        <p:spPr>
          <a:ln/>
        </p:spPr>
        <p:txBody>
          <a:bodyPr/>
          <a:lstStyle/>
          <a:p>
            <a:r>
              <a:rPr lang="en-US"/>
              <a:t>January 2023</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88</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05073322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doc.: IEEE 802.11-25/0215r1</a:t>
            </a:r>
          </a:p>
        </p:txBody>
      </p:sp>
      <p:sp>
        <p:nvSpPr>
          <p:cNvPr id="5" name="Rectangle 3"/>
          <p:cNvSpPr>
            <a:spLocks noGrp="1" noChangeArrowheads="1"/>
          </p:cNvSpPr>
          <p:nvPr>
            <p:ph type="dt" idx="1"/>
          </p:nvPr>
        </p:nvSpPr>
        <p:spPr>
          <a:xfrm>
            <a:off x="654050" y="95706"/>
            <a:ext cx="2736850" cy="215444"/>
          </a:xfrm>
          <a:ln/>
        </p:spPr>
        <p:txBody>
          <a:bodyPr/>
          <a:lstStyle/>
          <a:p>
            <a:r>
              <a:rPr lang="en-US" altLang="en-US" dirty="0"/>
              <a:t>July 2020</a:t>
            </a:r>
          </a:p>
        </p:txBody>
      </p:sp>
      <p:sp>
        <p:nvSpPr>
          <p:cNvPr id="6" name="Rectangle 6"/>
          <p:cNvSpPr>
            <a:spLocks noGrp="1" noChangeArrowheads="1"/>
          </p:cNvSpPr>
          <p:nvPr>
            <p:ph type="ftr" sz="quarter" idx="4"/>
          </p:nvPr>
        </p:nvSpPr>
        <p:spPr>
          <a:ln/>
        </p:spPr>
        <p:txBody>
          <a:bodyPr/>
          <a:lstStyle/>
          <a:p>
            <a:pPr lvl="4"/>
            <a:r>
              <a:rPr lang="en-US" altLang="en-US"/>
              <a:t>Tim Godfrey (EPRI)</a:t>
            </a:r>
          </a:p>
        </p:txBody>
      </p:sp>
      <p:sp>
        <p:nvSpPr>
          <p:cNvPr id="7" name="Rectangle 7"/>
          <p:cNvSpPr>
            <a:spLocks noGrp="1" noChangeArrowheads="1"/>
          </p:cNvSpPr>
          <p:nvPr>
            <p:ph type="sldNum" sz="quarter" idx="5"/>
          </p:nvPr>
        </p:nvSpPr>
        <p:spPr>
          <a:ln/>
        </p:spPr>
        <p:txBody>
          <a:bodyPr/>
          <a:lstStyle/>
          <a:p>
            <a:r>
              <a:rPr lang="en-US" altLang="en-US"/>
              <a:t>Page </a:t>
            </a:r>
            <a:fld id="{CEDB8187-817F-4946-82F7-CCFC76068F71}" type="slidenum">
              <a:rPr lang="en-US" altLang="en-US"/>
              <a:pPr/>
              <a:t>93</a:t>
            </a:fld>
            <a:endParaRPr lang="en-US" altLang="en-US"/>
          </a:p>
        </p:txBody>
      </p:sp>
      <p:sp>
        <p:nvSpPr>
          <p:cNvPr id="24578" name="Rectangle 2"/>
          <p:cNvSpPr>
            <a:spLocks noGrp="1" noRot="1" noChangeAspect="1" noChangeArrowheads="1" noTextEdit="1"/>
          </p:cNvSpPr>
          <p:nvPr>
            <p:ph type="sldImg"/>
          </p:nvPr>
        </p:nvSpPr>
        <p:spPr>
          <a:xfrm>
            <a:off x="384175" y="701675"/>
            <a:ext cx="6165850" cy="3468688"/>
          </a:xfrm>
          <a:ln/>
        </p:spPr>
      </p:sp>
      <p:sp>
        <p:nvSpPr>
          <p:cNvPr id="245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9668841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802.11-25/0215r1</a:t>
            </a:r>
          </a:p>
        </p:txBody>
      </p:sp>
      <p:sp>
        <p:nvSpPr>
          <p:cNvPr id="5" name="Rectangle 3"/>
          <p:cNvSpPr>
            <a:spLocks noGrp="1" noChangeArrowheads="1"/>
          </p:cNvSpPr>
          <p:nvPr>
            <p:ph type="dt"/>
          </p:nvPr>
        </p:nvSpPr>
        <p:spPr>
          <a:ln/>
        </p:spPr>
        <p:txBody>
          <a:bodyPr/>
          <a:lstStyle/>
          <a:p>
            <a:r>
              <a:rPr lang="en-US"/>
              <a:t>January 2025</a:t>
            </a:r>
          </a:p>
        </p:txBody>
      </p:sp>
      <p:sp>
        <p:nvSpPr>
          <p:cNvPr id="6" name="Rectangle 6"/>
          <p:cNvSpPr>
            <a:spLocks noGrp="1" noChangeArrowheads="1"/>
          </p:cNvSpPr>
          <p:nvPr>
            <p:ph type="ftr"/>
          </p:nvPr>
        </p:nvSpPr>
        <p:spPr>
          <a:ln/>
        </p:spPr>
        <p:txBody>
          <a:bodyPr/>
          <a:lstStyle/>
          <a:p>
            <a:r>
              <a:rPr lang="en-US"/>
              <a:t>Srinivas Kandala, Samsung Electronics</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98</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47197261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802.11-25/0215r1</a:t>
            </a:r>
          </a:p>
        </p:txBody>
      </p:sp>
      <p:sp>
        <p:nvSpPr>
          <p:cNvPr id="5" name="Rectangle 3"/>
          <p:cNvSpPr>
            <a:spLocks noGrp="1" noChangeArrowheads="1"/>
          </p:cNvSpPr>
          <p:nvPr>
            <p:ph type="dt"/>
          </p:nvPr>
        </p:nvSpPr>
        <p:spPr>
          <a:ln/>
        </p:spPr>
        <p:txBody>
          <a:bodyPr/>
          <a:lstStyle/>
          <a:p>
            <a:r>
              <a:rPr lang="en-US"/>
              <a:t>January 2025</a:t>
            </a:r>
          </a:p>
        </p:txBody>
      </p:sp>
      <p:sp>
        <p:nvSpPr>
          <p:cNvPr id="6" name="Rectangle 6"/>
          <p:cNvSpPr>
            <a:spLocks noGrp="1" noChangeArrowheads="1"/>
          </p:cNvSpPr>
          <p:nvPr>
            <p:ph type="ftr"/>
          </p:nvPr>
        </p:nvSpPr>
        <p:spPr>
          <a:ln/>
        </p:spPr>
        <p:txBody>
          <a:bodyPr/>
          <a:lstStyle/>
          <a:p>
            <a:r>
              <a:rPr lang="en-US"/>
              <a:t>Srinivas Kandala, Samsung Electronics</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99</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14991952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802.11-25/0215r1</a:t>
            </a:r>
          </a:p>
        </p:txBody>
      </p:sp>
      <p:sp>
        <p:nvSpPr>
          <p:cNvPr id="5" name="Rectangle 3"/>
          <p:cNvSpPr>
            <a:spLocks noGrp="1" noChangeArrowheads="1"/>
          </p:cNvSpPr>
          <p:nvPr>
            <p:ph type="dt"/>
          </p:nvPr>
        </p:nvSpPr>
        <p:spPr>
          <a:ln/>
        </p:spPr>
        <p:txBody>
          <a:bodyPr/>
          <a:lstStyle/>
          <a:p>
            <a:r>
              <a:rPr lang="en-US"/>
              <a:t>November 2024</a:t>
            </a:r>
          </a:p>
        </p:txBody>
      </p:sp>
      <p:sp>
        <p:nvSpPr>
          <p:cNvPr id="6" name="Rectangle 6"/>
          <p:cNvSpPr>
            <a:spLocks noGrp="1" noChangeArrowheads="1"/>
          </p:cNvSpPr>
          <p:nvPr>
            <p:ph type="ftr"/>
          </p:nvPr>
        </p:nvSpPr>
        <p:spPr>
          <a:ln/>
        </p:spPr>
        <p:txBody>
          <a:bodyPr/>
          <a:lstStyle/>
          <a:p>
            <a:r>
              <a:rPr lang="en-US"/>
              <a:t>Srinivas Kandala, Samsung</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100</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731083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802.11-25/0215r1</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6</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25964327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802.11-25/0215r1</a:t>
            </a:r>
          </a:p>
        </p:txBody>
      </p:sp>
      <p:sp>
        <p:nvSpPr>
          <p:cNvPr id="5" name="Rectangle 3"/>
          <p:cNvSpPr>
            <a:spLocks noGrp="1" noChangeArrowheads="1"/>
          </p:cNvSpPr>
          <p:nvPr>
            <p:ph type="dt"/>
          </p:nvPr>
        </p:nvSpPr>
        <p:spPr>
          <a:ln/>
        </p:spPr>
        <p:txBody>
          <a:bodyPr/>
          <a:lstStyle/>
          <a:p>
            <a:r>
              <a:rPr lang="en-US"/>
              <a:t>November 2024</a:t>
            </a:r>
          </a:p>
        </p:txBody>
      </p:sp>
      <p:sp>
        <p:nvSpPr>
          <p:cNvPr id="6" name="Rectangle 6"/>
          <p:cNvSpPr>
            <a:spLocks noGrp="1" noChangeArrowheads="1"/>
          </p:cNvSpPr>
          <p:nvPr>
            <p:ph type="ftr"/>
          </p:nvPr>
        </p:nvSpPr>
        <p:spPr>
          <a:ln/>
        </p:spPr>
        <p:txBody>
          <a:bodyPr/>
          <a:lstStyle/>
          <a:p>
            <a:r>
              <a:rPr lang="en-US"/>
              <a:t>Srinivas Kandala, Samsung</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104</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94218799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a:t>doc.: IEEE 802.11-25/0215r1</a:t>
            </a:r>
          </a:p>
        </p:txBody>
      </p:sp>
      <p:sp>
        <p:nvSpPr>
          <p:cNvPr id="921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endParaRPr lang="en-GB" altLang="en-US" sz="1400"/>
          </a:p>
        </p:txBody>
      </p:sp>
      <p:sp>
        <p:nvSpPr>
          <p:cNvPr id="922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GB" altLang="en-US"/>
              <a:t>Stephen McCann, Blackberry</a:t>
            </a:r>
          </a:p>
        </p:txBody>
      </p:sp>
      <p:sp>
        <p:nvSpPr>
          <p:cNvPr id="92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a:t>Page </a:t>
            </a:r>
            <a:fld id="{D55620EA-3F44-4E94-8BEB-09EE72043127}" type="slidenum">
              <a:rPr lang="en-GB" altLang="en-US"/>
              <a:pPr>
                <a:spcBef>
                  <a:spcPct val="0"/>
                </a:spcBef>
              </a:pPr>
              <a:t>105</a:t>
            </a:fld>
            <a:endParaRPr lang="en-GB" altLang="en-US"/>
          </a:p>
        </p:txBody>
      </p:sp>
      <p:sp>
        <p:nvSpPr>
          <p:cNvPr id="9222" name="Rectangle 2"/>
          <p:cNvSpPr>
            <a:spLocks noGrp="1" noRot="1" noChangeAspect="1" noChangeArrowheads="1" noTextEdit="1"/>
          </p:cNvSpPr>
          <p:nvPr>
            <p:ph type="sldImg"/>
          </p:nvPr>
        </p:nvSpPr>
        <p:spPr>
          <a:xfrm>
            <a:off x="98425" y="750888"/>
            <a:ext cx="6597650" cy="3711575"/>
          </a:xfrm>
          <a:ln/>
        </p:spPr>
      </p:sp>
      <p:sp>
        <p:nvSpPr>
          <p:cNvPr id="92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09989026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802.11-25/0215r1</a:t>
            </a:r>
          </a:p>
        </p:txBody>
      </p:sp>
      <p:sp>
        <p:nvSpPr>
          <p:cNvPr id="12291"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2292"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2293"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4567F9E1-F1ED-4416-AB33-F94FB6852DD4}" type="slidenum">
              <a:rPr lang="en-US" altLang="en-US"/>
              <a:pPr>
                <a:spcBef>
                  <a:spcPct val="0"/>
                </a:spcBef>
              </a:pPr>
              <a:t>115</a:t>
            </a:fld>
            <a:endParaRPr lang="en-US" altLang="en-US"/>
          </a:p>
        </p:txBody>
      </p:sp>
      <p:sp>
        <p:nvSpPr>
          <p:cNvPr id="12294" name="Rectangle 2"/>
          <p:cNvSpPr>
            <a:spLocks noGrp="1" noRot="1" noChangeAspect="1" noChangeArrowheads="1" noTextEdit="1"/>
          </p:cNvSpPr>
          <p:nvPr>
            <p:ph type="sldImg"/>
          </p:nvPr>
        </p:nvSpPr>
        <p:spPr>
          <a:ln/>
        </p:spPr>
      </p:sp>
      <p:sp>
        <p:nvSpPr>
          <p:cNvPr id="122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1307717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802.11-25/0215r1</a:t>
            </a:r>
            <a:endParaRPr lang="en-US" sz="1400" dirty="0"/>
          </a:p>
        </p:txBody>
      </p:sp>
      <p:sp>
        <p:nvSpPr>
          <p:cNvPr id="23555"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2025</a:t>
            </a:r>
          </a:p>
        </p:txBody>
      </p:sp>
      <p:sp>
        <p:nvSpPr>
          <p:cNvPr id="23556"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3557"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59DFE69E-7B67-423D-89E4-C946A1808069}" type="slidenum">
              <a:rPr lang="en-US" smtClean="0"/>
              <a:pPr/>
              <a:t>119</a:t>
            </a:fld>
            <a:endParaRPr lang="en-US"/>
          </a:p>
        </p:txBody>
      </p:sp>
      <p:sp>
        <p:nvSpPr>
          <p:cNvPr id="23558" name="Rectangle 2"/>
          <p:cNvSpPr>
            <a:spLocks noGrp="1" noRot="1" noChangeAspect="1" noChangeArrowheads="1" noTextEdit="1"/>
          </p:cNvSpPr>
          <p:nvPr>
            <p:ph type="sldImg"/>
          </p:nvPr>
        </p:nvSpPr>
        <p:spPr>
          <a:xfrm>
            <a:off x="384175" y="701675"/>
            <a:ext cx="6165850" cy="3468688"/>
          </a:xfrm>
          <a:ln/>
        </p:spPr>
      </p:sp>
      <p:sp>
        <p:nvSpPr>
          <p:cNvPr id="23559"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25323775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802.11-25/0215r1</a:t>
            </a:r>
            <a:endParaRPr lang="en-US" sz="1400" dirty="0"/>
          </a:p>
        </p:txBody>
      </p:sp>
      <p:sp>
        <p:nvSpPr>
          <p:cNvPr id="24579"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2025</a:t>
            </a:r>
          </a:p>
        </p:txBody>
      </p:sp>
      <p:sp>
        <p:nvSpPr>
          <p:cNvPr id="24580"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4581"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C2B2D208-67FA-4E74-9755-1AF3509BEB51}" type="slidenum">
              <a:rPr lang="en-US" smtClean="0"/>
              <a:pPr/>
              <a:t>120</a:t>
            </a:fld>
            <a:endParaRPr lang="en-US"/>
          </a:p>
        </p:txBody>
      </p:sp>
      <p:sp>
        <p:nvSpPr>
          <p:cNvPr id="24582" name="Rectangle 2"/>
          <p:cNvSpPr>
            <a:spLocks noGrp="1" noRot="1" noChangeAspect="1" noChangeArrowheads="1" noTextEdit="1"/>
          </p:cNvSpPr>
          <p:nvPr>
            <p:ph type="sldImg"/>
          </p:nvPr>
        </p:nvSpPr>
        <p:spPr>
          <a:xfrm>
            <a:off x="384175" y="701675"/>
            <a:ext cx="6165850" cy="3468688"/>
          </a:xfrm>
          <a:noFill/>
          <a:ln cap="flat"/>
        </p:spPr>
      </p:sp>
      <p:sp>
        <p:nvSpPr>
          <p:cNvPr id="2458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250" rIns="95250"/>
          <a:lstStyle/>
          <a:p>
            <a:endParaRPr lang="en-US"/>
          </a:p>
        </p:txBody>
      </p:sp>
    </p:spTree>
    <p:extLst>
      <p:ext uri="{BB962C8B-B14F-4D97-AF65-F5344CB8AC3E}">
        <p14:creationId xmlns:p14="http://schemas.microsoft.com/office/powerpoint/2010/main" val="7194210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802.11-25/0215r1</a:t>
            </a:r>
            <a:endParaRPr lang="en-US" sz="1400" dirty="0"/>
          </a:p>
        </p:txBody>
      </p:sp>
      <p:sp>
        <p:nvSpPr>
          <p:cNvPr id="4198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2025</a:t>
            </a:r>
          </a:p>
        </p:txBody>
      </p:sp>
      <p:sp>
        <p:nvSpPr>
          <p:cNvPr id="4198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121</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62119238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802.11-25/0215r1</a:t>
            </a:r>
            <a:endParaRPr lang="en-US" sz="1400" dirty="0"/>
          </a:p>
        </p:txBody>
      </p:sp>
      <p:sp>
        <p:nvSpPr>
          <p:cNvPr id="2662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2025</a:t>
            </a:r>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122</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99175109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802.11-25/0215r1</a:t>
            </a:r>
            <a:endParaRPr lang="en-US" sz="1400" dirty="0"/>
          </a:p>
        </p:txBody>
      </p:sp>
      <p:sp>
        <p:nvSpPr>
          <p:cNvPr id="2662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2025</a:t>
            </a:r>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123</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42336908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802.11-25/0215r1</a:t>
            </a:r>
          </a:p>
        </p:txBody>
      </p:sp>
      <p:sp>
        <p:nvSpPr>
          <p:cNvPr id="4198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2025</a:t>
            </a:r>
          </a:p>
        </p:txBody>
      </p:sp>
      <p:sp>
        <p:nvSpPr>
          <p:cNvPr id="4198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124</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147700930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802.11-25/0215r1</a:t>
            </a:r>
          </a:p>
        </p:txBody>
      </p:sp>
      <p:sp>
        <p:nvSpPr>
          <p:cNvPr id="4198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2025</a:t>
            </a:r>
          </a:p>
        </p:txBody>
      </p:sp>
      <p:sp>
        <p:nvSpPr>
          <p:cNvPr id="4198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125</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786823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802.11-25/0215r1</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8</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49304126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802.11-25/0215r1</a:t>
            </a:r>
            <a:endParaRPr lang="en-US" sz="1400" dirty="0"/>
          </a:p>
        </p:txBody>
      </p:sp>
      <p:sp>
        <p:nvSpPr>
          <p:cNvPr id="2662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2025</a:t>
            </a:r>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126</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421224637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802.11-25/0215r1</a:t>
            </a:r>
            <a:endParaRPr lang="en-US" sz="1400" dirty="0"/>
          </a:p>
        </p:txBody>
      </p:sp>
      <p:sp>
        <p:nvSpPr>
          <p:cNvPr id="2662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2025</a:t>
            </a:r>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127</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55915101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802.11-25/0215r1</a:t>
            </a:r>
            <a:endParaRPr lang="en-US" sz="1400" dirty="0"/>
          </a:p>
        </p:txBody>
      </p:sp>
      <p:sp>
        <p:nvSpPr>
          <p:cNvPr id="2662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2025</a:t>
            </a:r>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128</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8849049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802.11-25/0215r1</a:t>
            </a:r>
            <a:endParaRPr lang="en-US" sz="1400" dirty="0"/>
          </a:p>
        </p:txBody>
      </p:sp>
      <p:sp>
        <p:nvSpPr>
          <p:cNvPr id="40963"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2025</a:t>
            </a:r>
          </a:p>
        </p:txBody>
      </p:sp>
      <p:sp>
        <p:nvSpPr>
          <p:cNvPr id="40964"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40965"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93E5D11F-20FA-4889-9D94-08C3D54988E1}" type="slidenum">
              <a:rPr lang="en-US" smtClean="0"/>
              <a:pPr/>
              <a:t>129</a:t>
            </a:fld>
            <a:endParaRPr lang="en-US"/>
          </a:p>
        </p:txBody>
      </p:sp>
      <p:sp>
        <p:nvSpPr>
          <p:cNvPr id="40966" name="Rectangle 2"/>
          <p:cNvSpPr>
            <a:spLocks noGrp="1" noRot="1" noChangeAspect="1" noChangeArrowheads="1" noTextEdit="1"/>
          </p:cNvSpPr>
          <p:nvPr>
            <p:ph type="sldImg"/>
          </p:nvPr>
        </p:nvSpPr>
        <p:spPr>
          <a:xfrm>
            <a:off x="384175" y="701675"/>
            <a:ext cx="6165850" cy="3468688"/>
          </a:xfrm>
          <a:ln/>
        </p:spPr>
      </p:sp>
      <p:sp>
        <p:nvSpPr>
          <p:cNvPr id="40967"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15687747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802.11-25/0215r1</a:t>
            </a:r>
            <a:endParaRPr lang="en-US" sz="1400" dirty="0"/>
          </a:p>
        </p:txBody>
      </p:sp>
      <p:sp>
        <p:nvSpPr>
          <p:cNvPr id="40963"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2025</a:t>
            </a:r>
          </a:p>
        </p:txBody>
      </p:sp>
      <p:sp>
        <p:nvSpPr>
          <p:cNvPr id="40964"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40965"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93E5D11F-20FA-4889-9D94-08C3D54988E1}" type="slidenum">
              <a:rPr lang="en-US" smtClean="0"/>
              <a:pPr/>
              <a:t>130</a:t>
            </a:fld>
            <a:endParaRPr lang="en-US"/>
          </a:p>
        </p:txBody>
      </p:sp>
      <p:sp>
        <p:nvSpPr>
          <p:cNvPr id="40966" name="Rectangle 2"/>
          <p:cNvSpPr>
            <a:spLocks noGrp="1" noRot="1" noChangeAspect="1" noChangeArrowheads="1" noTextEdit="1"/>
          </p:cNvSpPr>
          <p:nvPr>
            <p:ph type="sldImg"/>
          </p:nvPr>
        </p:nvSpPr>
        <p:spPr>
          <a:xfrm>
            <a:off x="384175" y="701675"/>
            <a:ext cx="6165850" cy="3468688"/>
          </a:xfrm>
          <a:ln/>
        </p:spPr>
      </p:sp>
      <p:sp>
        <p:nvSpPr>
          <p:cNvPr id="40967"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94436175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802.11-25/0215r1</a:t>
            </a:r>
            <a:endParaRPr lang="en-US" sz="1400" dirty="0"/>
          </a:p>
        </p:txBody>
      </p:sp>
      <p:sp>
        <p:nvSpPr>
          <p:cNvPr id="2662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2025</a:t>
            </a:r>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131</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53299998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802.11-25/0215r1</a:t>
            </a:r>
            <a:endParaRPr lang="en-US" sz="1400" dirty="0"/>
          </a:p>
        </p:txBody>
      </p:sp>
      <p:sp>
        <p:nvSpPr>
          <p:cNvPr id="2662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2025</a:t>
            </a:r>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132</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20052743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802.11-25/0215r1</a:t>
            </a:r>
            <a:endParaRPr lang="en-US" sz="1400" dirty="0"/>
          </a:p>
        </p:txBody>
      </p:sp>
      <p:sp>
        <p:nvSpPr>
          <p:cNvPr id="2662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2025</a:t>
            </a:r>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133</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65613584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802.11-25/0215r1</a:t>
            </a:r>
            <a:endParaRPr lang="en-US" sz="1400" dirty="0"/>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134</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52210846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802.11-25/0215r1</a:t>
            </a:r>
            <a:endParaRPr lang="en-US" sz="1400" dirty="0"/>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135</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317216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ED33C166-27E2-22CD-84EE-773BE29B23B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25D0A1D-C23A-E0F8-063D-F55608D20AB3}"/>
              </a:ext>
            </a:extLst>
          </p:cNvPr>
          <p:cNvSpPr>
            <a:spLocks noGrp="1" noChangeArrowheads="1"/>
          </p:cNvSpPr>
          <p:nvPr>
            <p:ph type="hdr"/>
          </p:nvPr>
        </p:nvSpPr>
        <p:spPr>
          <a:ln/>
        </p:spPr>
        <p:txBody>
          <a:bodyPr/>
          <a:lstStyle/>
          <a:p>
            <a:r>
              <a:rPr lang="en-US"/>
              <a:t>doc.: IEEE 802.11-25/0215r1</a:t>
            </a:r>
          </a:p>
        </p:txBody>
      </p:sp>
      <p:sp>
        <p:nvSpPr>
          <p:cNvPr id="5" name="Rectangle 3">
            <a:extLst>
              <a:ext uri="{FF2B5EF4-FFF2-40B4-BE49-F238E27FC236}">
                <a16:creationId xmlns:a16="http://schemas.microsoft.com/office/drawing/2014/main" id="{92AA71F0-A86D-8955-D9B4-8C22E49A7893}"/>
              </a:ext>
            </a:extLst>
          </p:cNvPr>
          <p:cNvSpPr>
            <a:spLocks noGrp="1" noChangeArrowheads="1"/>
          </p:cNvSpPr>
          <p:nvPr>
            <p:ph type="dt"/>
          </p:nvPr>
        </p:nvSpPr>
        <p:spPr>
          <a:ln/>
        </p:spPr>
        <p:txBody>
          <a:bodyPr/>
          <a:lstStyle/>
          <a:p>
            <a:r>
              <a:rPr lang="en-US"/>
              <a:t>Month Year</a:t>
            </a:r>
          </a:p>
        </p:txBody>
      </p:sp>
      <p:sp>
        <p:nvSpPr>
          <p:cNvPr id="6" name="Rectangle 6">
            <a:extLst>
              <a:ext uri="{FF2B5EF4-FFF2-40B4-BE49-F238E27FC236}">
                <a16:creationId xmlns:a16="http://schemas.microsoft.com/office/drawing/2014/main" id="{D48632C6-0D8C-02C1-98A0-56799918B606}"/>
              </a:ext>
            </a:extLst>
          </p:cNvPr>
          <p:cNvSpPr>
            <a:spLocks noGrp="1" noChangeArrowheads="1"/>
          </p:cNvSpPr>
          <p:nvPr>
            <p:ph type="ftr"/>
          </p:nvPr>
        </p:nvSpPr>
        <p:spPr>
          <a:ln/>
        </p:spPr>
        <p:txBody>
          <a:bodyPr/>
          <a:lstStyle/>
          <a:p>
            <a:r>
              <a:rPr lang="en-US"/>
              <a:t>John Doe, Some Company</a:t>
            </a:r>
          </a:p>
        </p:txBody>
      </p:sp>
      <p:sp>
        <p:nvSpPr>
          <p:cNvPr id="7" name="Rectangle 7">
            <a:extLst>
              <a:ext uri="{FF2B5EF4-FFF2-40B4-BE49-F238E27FC236}">
                <a16:creationId xmlns:a16="http://schemas.microsoft.com/office/drawing/2014/main" id="{510B3868-2164-353A-53A8-F7081296F031}"/>
              </a:ext>
            </a:extLst>
          </p:cNvPr>
          <p:cNvSpPr>
            <a:spLocks noGrp="1" noChangeArrowheads="1"/>
          </p:cNvSpPr>
          <p:nvPr>
            <p:ph type="sldNum"/>
          </p:nvPr>
        </p:nvSpPr>
        <p:spPr>
          <a:ln/>
        </p:spPr>
        <p:txBody>
          <a:bodyPr/>
          <a:lstStyle/>
          <a:p>
            <a:r>
              <a:rPr lang="en-US"/>
              <a:t>Page </a:t>
            </a:r>
            <a:fld id="{35E0D7E8-EBB2-4683-98FD-8E18BC106EDA}" type="slidenum">
              <a:rPr lang="en-US"/>
              <a:pPr/>
              <a:t>9</a:t>
            </a:fld>
            <a:endParaRPr lang="en-US"/>
          </a:p>
        </p:txBody>
      </p:sp>
      <p:sp>
        <p:nvSpPr>
          <p:cNvPr id="18433" name="Rectangle 1">
            <a:extLst>
              <a:ext uri="{FF2B5EF4-FFF2-40B4-BE49-F238E27FC236}">
                <a16:creationId xmlns:a16="http://schemas.microsoft.com/office/drawing/2014/main" id="{BFE26296-3992-139E-7055-7FFAC61DB19A}"/>
              </a:ext>
            </a:extLst>
          </p:cNvPr>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a:extLst>
              <a:ext uri="{FF2B5EF4-FFF2-40B4-BE49-F238E27FC236}">
                <a16:creationId xmlns:a16="http://schemas.microsoft.com/office/drawing/2014/main" id="{4357D7D5-D3A8-F827-0054-83195DC67E08}"/>
              </a:ext>
            </a:extLst>
          </p:cNvPr>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45223467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802.11-25/0215r1</a:t>
            </a:r>
            <a:endParaRPr lang="en-US" sz="1400" dirty="0"/>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136</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547936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a:latin typeface="Times New Roman" charset="0"/>
              </a:rPr>
              <a:t>doc.: IEEE 802.11-25/0215r1</a:t>
            </a:r>
            <a:endParaRPr lang="en-US" dirty="0">
              <a:latin typeface="Times New Roman" charset="0"/>
            </a:endParaRPr>
          </a:p>
        </p:txBody>
      </p:sp>
      <p:sp>
        <p:nvSpPr>
          <p:cNvPr id="9219" name="Rectangle 3"/>
          <p:cNvSpPr>
            <a:spLocks noGrp="1" noChangeArrowheads="1"/>
          </p:cNvSpPr>
          <p:nvPr>
            <p:ph type="dt" sz="quarter" idx="1"/>
          </p:nvPr>
        </p:nvSpPr>
        <p:spPr>
          <a:noFill/>
        </p:spPr>
        <p:txBody>
          <a:bodyPr/>
          <a:lstStyle/>
          <a:p>
            <a:r>
              <a:rPr lang="en-US" dirty="0">
                <a:latin typeface="Times New Roman" charset="0"/>
              </a:rPr>
              <a:t>Month Year</a:t>
            </a:r>
          </a:p>
        </p:txBody>
      </p:sp>
      <p:sp>
        <p:nvSpPr>
          <p:cNvPr id="9220" name="Rectangle 6"/>
          <p:cNvSpPr>
            <a:spLocks noGrp="1" noChangeArrowheads="1"/>
          </p:cNvSpPr>
          <p:nvPr>
            <p:ph type="ftr" sz="quarter" idx="4"/>
          </p:nvPr>
        </p:nvSpPr>
        <p:spPr>
          <a:noFill/>
        </p:spPr>
        <p:txBody>
          <a:bodyPr/>
          <a:lstStyle/>
          <a:p>
            <a:pPr lvl="4"/>
            <a:r>
              <a:rPr lang="en-US" dirty="0">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dirty="0">
                <a:latin typeface="Times New Roman" charset="0"/>
              </a:rPr>
              <a:t>Page </a:t>
            </a:r>
            <a:fld id="{48189E4D-1385-4EFA-9270-3C7FC52F7D9E}" type="slidenum">
              <a:rPr lang="en-US" smtClean="0">
                <a:latin typeface="Times New Roman" charset="0"/>
              </a:rPr>
              <a:pPr/>
              <a:t>11</a:t>
            </a:fld>
            <a:endParaRPr lang="en-US" dirty="0">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dirty="0">
              <a:latin typeface="Times New Roman" charset="0"/>
            </a:endParaRPr>
          </a:p>
        </p:txBody>
      </p:sp>
    </p:spTree>
    <p:extLst>
      <p:ext uri="{BB962C8B-B14F-4D97-AF65-F5344CB8AC3E}">
        <p14:creationId xmlns:p14="http://schemas.microsoft.com/office/powerpoint/2010/main" val="1845322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t>September 2023</a:t>
            </a:r>
            <a:endParaRPr lang="en-GB"/>
          </a:p>
        </p:txBody>
      </p:sp>
      <p:sp>
        <p:nvSpPr>
          <p:cNvPr id="5" name="Footer Placeholder 4"/>
          <p:cNvSpPr>
            <a:spLocks noGrp="1"/>
          </p:cNvSpPr>
          <p:nvPr>
            <p:ph type="ftr" idx="11"/>
          </p:nvPr>
        </p:nvSpPr>
        <p:spPr/>
        <p:txBody>
          <a:bodyPr/>
          <a:lstStyle>
            <a:lvl1pPr>
              <a:defRPr/>
            </a:lvl1pPr>
          </a:lstStyle>
          <a:p>
            <a:r>
              <a:rPr lang="en-GB"/>
              <a:t>Stephen McCann, Huawei</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4" name="TextBox 3"/>
          <p:cNvSpPr txBox="1"/>
          <p:nvPr userDrawn="1"/>
        </p:nvSpPr>
        <p:spPr>
          <a:xfrm>
            <a:off x="8026400" y="381001"/>
            <a:ext cx="711200" cy="276225"/>
          </a:xfrm>
          <a:prstGeom prst="rect">
            <a:avLst/>
          </a:prstGeom>
          <a:noFill/>
        </p:spPr>
        <p:txBody>
          <a:bodyPr>
            <a:spAutoFit/>
          </a:bodyPr>
          <a:lstStyle/>
          <a:p>
            <a:pPr eaLnBrk="0" hangingPunct="0">
              <a:defRPr/>
            </a:pPr>
            <a:endParaRPr lang="en-US" sz="1200" dirty="0">
              <a:latin typeface="Times New Roman" pitchFamily="18" charset="0"/>
            </a:endParaRPr>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2" name="Title 1">
            <a:extLst>
              <a:ext uri="{FF2B5EF4-FFF2-40B4-BE49-F238E27FC236}">
                <a16:creationId xmlns:a16="http://schemas.microsoft.com/office/drawing/2014/main" id="{2CB95CDD-E1F6-2D43-A6DE-DFE5E038FF14}"/>
              </a:ext>
            </a:extLst>
          </p:cNvPr>
          <p:cNvSpPr>
            <a:spLocks noGrp="1"/>
          </p:cNvSpPr>
          <p:nvPr>
            <p:ph type="title"/>
          </p:nvPr>
        </p:nvSpPr>
        <p:spPr/>
        <p:txBody>
          <a:bodyPr/>
          <a:lstStyle/>
          <a:p>
            <a:r>
              <a:rPr lang="en-US"/>
              <a:t>Click to edit Master title style</a:t>
            </a:r>
          </a:p>
        </p:txBody>
      </p:sp>
      <p:sp>
        <p:nvSpPr>
          <p:cNvPr id="11" name="Date Placeholder 10">
            <a:extLst>
              <a:ext uri="{FF2B5EF4-FFF2-40B4-BE49-F238E27FC236}">
                <a16:creationId xmlns:a16="http://schemas.microsoft.com/office/drawing/2014/main" id="{E8C9794E-61A5-714F-A1C3-0B830A40B19C}"/>
              </a:ext>
            </a:extLst>
          </p:cNvPr>
          <p:cNvSpPr>
            <a:spLocks noGrp="1"/>
          </p:cNvSpPr>
          <p:nvPr>
            <p:ph type="dt" sz="half" idx="10"/>
          </p:nvPr>
        </p:nvSpPr>
        <p:spPr>
          <a:xfrm>
            <a:off x="929217" y="332601"/>
            <a:ext cx="1182055" cy="276999"/>
          </a:xfrm>
        </p:spPr>
        <p:txBody>
          <a:bodyPr/>
          <a:lstStyle/>
          <a:p>
            <a:pPr>
              <a:defRPr/>
            </a:pPr>
            <a:r>
              <a:rPr lang="en-US" dirty="0"/>
              <a:t>March 2025</a:t>
            </a:r>
          </a:p>
        </p:txBody>
      </p:sp>
      <p:sp>
        <p:nvSpPr>
          <p:cNvPr id="13" name="Footer Placeholder 12">
            <a:extLst>
              <a:ext uri="{FF2B5EF4-FFF2-40B4-BE49-F238E27FC236}">
                <a16:creationId xmlns:a16="http://schemas.microsoft.com/office/drawing/2014/main" id="{8DF689E7-6B72-2C4B-99D0-CD708FC1A435}"/>
              </a:ext>
            </a:extLst>
          </p:cNvPr>
          <p:cNvSpPr>
            <a:spLocks noGrp="1"/>
          </p:cNvSpPr>
          <p:nvPr>
            <p:ph type="ftr" sz="quarter" idx="11"/>
          </p:nvPr>
        </p:nvSpPr>
        <p:spPr/>
        <p:txBody>
          <a:bodyPr/>
          <a:lstStyle/>
          <a:p>
            <a:pPr>
              <a:defRPr/>
            </a:pPr>
            <a:r>
              <a:rPr lang="en-US" dirty="0"/>
              <a:t>Xiaofei Wang (InterDigital)</a:t>
            </a:r>
          </a:p>
        </p:txBody>
      </p:sp>
      <p:sp>
        <p:nvSpPr>
          <p:cNvPr id="14" name="Slide Number Placeholder 13">
            <a:extLst>
              <a:ext uri="{FF2B5EF4-FFF2-40B4-BE49-F238E27FC236}">
                <a16:creationId xmlns:a16="http://schemas.microsoft.com/office/drawing/2014/main" id="{92BF0E52-58D7-5042-997A-535993AD5256}"/>
              </a:ext>
            </a:extLst>
          </p:cNvPr>
          <p:cNvSpPr>
            <a:spLocks noGrp="1"/>
          </p:cNvSpPr>
          <p:nvPr>
            <p:ph type="sldNum" sz="quarter" idx="12"/>
          </p:nvPr>
        </p:nvSpPr>
        <p:spPr/>
        <p:txBody>
          <a:bodyPr/>
          <a:lstStyle/>
          <a:p>
            <a:pPr>
              <a:defRPr/>
            </a:pPr>
            <a:r>
              <a:rPr lang="en-US" dirty="0"/>
              <a:t>Slide </a:t>
            </a:r>
            <a:fld id="{C0237118-83BD-4B23-982E-CD5E6FF86FA7}" type="slidenum">
              <a:rPr lang="en-US" smtClean="0"/>
              <a:pPr>
                <a:defRPr/>
              </a:pPr>
              <a:t>‹#›</a:t>
            </a:fld>
            <a:endParaRPr lang="en-US" dirty="0"/>
          </a:p>
        </p:txBody>
      </p:sp>
    </p:spTree>
    <p:extLst>
      <p:ext uri="{BB962C8B-B14F-4D97-AF65-F5344CB8AC3E}">
        <p14:creationId xmlns:p14="http://schemas.microsoft.com/office/powerpoint/2010/main" val="1098171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Stephen McCann, Huawei</a:t>
            </a:r>
            <a:endParaRPr lang="en-GB" dirty="0"/>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September 2023</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a:t>September 2023</a:t>
            </a:r>
            <a:endParaRPr lang="en-GB"/>
          </a:p>
        </p:txBody>
      </p:sp>
      <p:sp>
        <p:nvSpPr>
          <p:cNvPr id="5" name="Footer Placeholder 4"/>
          <p:cNvSpPr>
            <a:spLocks noGrp="1"/>
          </p:cNvSpPr>
          <p:nvPr>
            <p:ph type="ftr" idx="11"/>
          </p:nvPr>
        </p:nvSpPr>
        <p:spPr/>
        <p:txBody>
          <a:bodyPr/>
          <a:lstStyle>
            <a:lvl1pPr>
              <a:defRPr/>
            </a:lvl1pPr>
          </a:lstStyle>
          <a:p>
            <a:r>
              <a:rPr lang="en-GB"/>
              <a:t>Stephen McCann, Huawei</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t>September 2023</a:t>
            </a:r>
            <a:endParaRPr lang="en-GB"/>
          </a:p>
        </p:txBody>
      </p:sp>
      <p:sp>
        <p:nvSpPr>
          <p:cNvPr id="6" name="Footer Placeholder 5"/>
          <p:cNvSpPr>
            <a:spLocks noGrp="1"/>
          </p:cNvSpPr>
          <p:nvPr>
            <p:ph type="ftr" idx="11"/>
          </p:nvPr>
        </p:nvSpPr>
        <p:spPr/>
        <p:txBody>
          <a:bodyPr/>
          <a:lstStyle>
            <a:lvl1pPr>
              <a:defRPr/>
            </a:lvl1pPr>
          </a:lstStyle>
          <a:p>
            <a:r>
              <a:rPr lang="en-GB"/>
              <a:t>Stephen McCann, Huawei</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t>September 2023</a:t>
            </a:r>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a:t>Stephen McCann, Huawei</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t>September 2023</a:t>
            </a:r>
            <a:endParaRPr lang="en-GB"/>
          </a:p>
        </p:txBody>
      </p:sp>
      <p:sp>
        <p:nvSpPr>
          <p:cNvPr id="4" name="Footer Placeholder 3"/>
          <p:cNvSpPr>
            <a:spLocks noGrp="1"/>
          </p:cNvSpPr>
          <p:nvPr>
            <p:ph type="ftr" idx="11"/>
          </p:nvPr>
        </p:nvSpPr>
        <p:spPr/>
        <p:txBody>
          <a:bodyPr/>
          <a:lstStyle>
            <a:lvl1pPr>
              <a:defRPr/>
            </a:lvl1pPr>
          </a:lstStyle>
          <a:p>
            <a:r>
              <a:rPr lang="en-GB"/>
              <a:t>Stephen McCann, Huawei</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September 2023</a:t>
            </a:r>
            <a:endParaRPr lang="en-GB"/>
          </a:p>
        </p:txBody>
      </p:sp>
      <p:sp>
        <p:nvSpPr>
          <p:cNvPr id="3" name="Footer Placeholder 2"/>
          <p:cNvSpPr>
            <a:spLocks noGrp="1"/>
          </p:cNvSpPr>
          <p:nvPr>
            <p:ph type="ftr" idx="11"/>
          </p:nvPr>
        </p:nvSpPr>
        <p:spPr/>
        <p:txBody>
          <a:bodyPr/>
          <a:lstStyle>
            <a:lvl1pPr>
              <a:defRPr/>
            </a:lvl1pPr>
          </a:lstStyle>
          <a:p>
            <a:r>
              <a:rPr lang="en-GB"/>
              <a:t>Stephen McCann, Huawei</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September 2023</a:t>
            </a:r>
            <a:endParaRPr lang="en-GB"/>
          </a:p>
        </p:txBody>
      </p:sp>
      <p:sp>
        <p:nvSpPr>
          <p:cNvPr id="5" name="Footer Placeholder 4"/>
          <p:cNvSpPr>
            <a:spLocks noGrp="1"/>
          </p:cNvSpPr>
          <p:nvPr>
            <p:ph type="ftr" idx="11"/>
          </p:nvPr>
        </p:nvSpPr>
        <p:spPr/>
        <p:txBody>
          <a:bodyPr/>
          <a:lstStyle>
            <a:lvl1pPr>
              <a:defRPr/>
            </a:lvl1pPr>
          </a:lstStyle>
          <a:p>
            <a:r>
              <a:rPr lang="en-GB"/>
              <a:t>Stephen McCann, Huawei</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September 2023</a:t>
            </a:r>
            <a:endParaRPr lang="en-GB"/>
          </a:p>
        </p:txBody>
      </p:sp>
      <p:sp>
        <p:nvSpPr>
          <p:cNvPr id="5" name="Footer Placeholder 4"/>
          <p:cNvSpPr>
            <a:spLocks noGrp="1"/>
          </p:cNvSpPr>
          <p:nvPr>
            <p:ph type="ftr" idx="11"/>
          </p:nvPr>
        </p:nvSpPr>
        <p:spPr/>
        <p:txBody>
          <a:bodyPr/>
          <a:lstStyle>
            <a:lvl1pPr>
              <a:defRPr/>
            </a:lvl1pPr>
          </a:lstStyle>
          <a:p>
            <a:r>
              <a:rPr lang="en-GB"/>
              <a:t>Stephen McCann, Huawei</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September 2023</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Stephen McCann, Huawei</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802.11-25/0215r1</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 id="2147483660" r:id="rId10"/>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hyperlink" Target="https://groups.wi-fi.org/wg/Members/document/folder/3941"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8" Type="http://schemas.openxmlformats.org/officeDocument/2006/relationships/hyperlink" Target="https://www.wi-fi.org/signal/episode-74-ceo-insights-wi-fi-alliance-and-mike-finley-of-boingo" TargetMode="External"/><Relationship Id="rId3" Type="http://schemas.openxmlformats.org/officeDocument/2006/relationships/hyperlink" Target="https://www.wi-fi.org/news-events/newsroom/wi-fi-alliance-welcomes-the-nomination-of-arielle-roth-as-ntia-administrator" TargetMode="External"/><Relationship Id="rId7" Type="http://schemas.openxmlformats.org/officeDocument/2006/relationships/hyperlink" Target="https://www.wi-fi.org/signal/episode-72-wi-fi-brings-connection-to-communities-with-curtis-hill-of-open-broadband" TargetMode="External"/><Relationship Id="rId2" Type="http://schemas.openxmlformats.org/officeDocument/2006/relationships/hyperlink" Target="https://www.wi-fi.org/news-events/newsroom/wi-fi-alliance-applauds-uk-ofcoms-proposal-to-expand-6-ghz-wi-fi-access" TargetMode="External"/><Relationship Id="rId1" Type="http://schemas.openxmlformats.org/officeDocument/2006/relationships/slideLayout" Target="../slideLayouts/slideLayout2.xml"/><Relationship Id="rId6" Type="http://schemas.openxmlformats.org/officeDocument/2006/relationships/hyperlink" Target="https://www.wi-fi.org/beacon/vijay-nagarajan/wi-fi-and-ai-empowering-the-future-of-intelligence" TargetMode="External"/><Relationship Id="rId5" Type="http://schemas.openxmlformats.org/officeDocument/2006/relationships/hyperlink" Target="https://www.wi-fi.org/beacon/the-beacon/wi-fi-alliance-pilot-trial-showcases-the-transformative-power-of-6-ghz-wi-fi-for" TargetMode="External"/><Relationship Id="rId4" Type="http://schemas.openxmlformats.org/officeDocument/2006/relationships/hyperlink" Target="https://www.wi-fi.org/news-events/newsroom/wi-fi-alliance-statement-on-the-nomination-of-olivia-trusty-to-the-fcc" TargetMode="External"/><Relationship Id="rId9" Type="http://schemas.openxmlformats.org/officeDocument/2006/relationships/hyperlink" Target="https://www.wi-fi.org/signal/episode-73-wi-fi-enables-a-new-level-of-security-with-marian-kost-of-texas-instruments" TargetMode="External"/></Relationships>
</file>

<file path=ppt/slides/_rels/slide104.xml.rels><?xml version="1.0" encoding="UTF-8" standalone="yes"?>
<Relationships xmlns="http://schemas.openxmlformats.org/package/2006/relationships"><Relationship Id="rId3" Type="http://schemas.openxmlformats.org/officeDocument/2006/relationships/hyperlink" Target="http://www.wi-fi.org/who-we-are/current-work-areas"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hyperlink" Target="http://www.wi-fi.org/" TargetMode="Externa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hyperlink" Target="https://wballiancec.wpenginepowered.com/wp-content/uploads/2024/12/WBA_Roadmap_and_Project_Overview_Q12025-V1.0.0-.pdf" TargetMode="External"/><Relationship Id="rId2" Type="http://schemas.openxmlformats.org/officeDocument/2006/relationships/hyperlink" Target="https://wballiance.com/wba-program-overview-2024/" TargetMode="Externa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0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wirelessglobalcongress.com/apac2025/" TargetMode="External"/><Relationship Id="rId1" Type="http://schemas.openxmlformats.org/officeDocument/2006/relationships/slideLayout" Target="../slideLayouts/slideLayout2.xml"/><Relationship Id="rId6" Type="http://schemas.openxmlformats.org/officeDocument/2006/relationships/hyperlink" Target="https://wballiancec.wpenginepowered.com/wp-content/uploads/2025/01/WBA_WGC-ASIA-2025_PPT-FINAL_03.pdf" TargetMode="External"/><Relationship Id="rId5" Type="http://schemas.openxmlformats.org/officeDocument/2006/relationships/hyperlink" Target="https://www.wirelessglobalcongress.com/" TargetMode="External"/><Relationship Id="rId4" Type="http://schemas.openxmlformats.org/officeDocument/2006/relationships/image" Target="../media/image21.png"/></Relationships>
</file>

<file path=ppt/slides/_rels/slide109.xml.rels><?xml version="1.0" encoding="UTF-8" standalone="yes"?>
<Relationships xmlns="http://schemas.openxmlformats.org/package/2006/relationships"><Relationship Id="rId3" Type="http://schemas.openxmlformats.org/officeDocument/2006/relationships/hyperlink" Target="https://wballiance.com/lf-broadband-partners-with-wireless-broadband-alliance-to-advance-open-source-and-standards-based-wireless-broadband-solutions/"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balliance.com/innovation-forum/" TargetMode="Externa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hyperlink" Target="https://wballiance.com/ecf/" TargetMode="Externa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balliance.com/wi-fi-7-cablelabs-intel/" TargetMode="Externa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hyperlink" Target="https://wballiance.com/smart-home-iot-framework/" TargetMode="External"/><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hyperlink" Target="https://wballiance.com/implementation-guidelines-for-l4s/?utm_source=WBA+Newsletter&amp;utm_campaign=6db8d57e5c-CAMPAIGN_l4s_mbr202502182_UO&amp;utm_medium=email&amp;utm_term=0_ca028c52f9-6db8d57e5c-440241309" TargetMode="External"/><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hyperlink" Target="https://wballiance.com/" TargetMode="External"/><Relationship Id="rId7" Type="http://schemas.openxmlformats.org/officeDocument/2006/relationships/hyperlink" Target="https://wballiance.com/membership/"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hyperlink" Target="https://wballiance.com/events-awards/" TargetMode="External"/><Relationship Id="rId5" Type="http://schemas.openxmlformats.org/officeDocument/2006/relationships/hyperlink" Target="https://wballiance.com/resource/" TargetMode="External"/><Relationship Id="rId4" Type="http://schemas.openxmlformats.org/officeDocument/2006/relationships/hyperlink" Target="https://wballiance.com/wba-program-overview-2024/" TargetMode="Externa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36.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hyperlink" Target="http://www.ietf.org/"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hyperlink" Target="https://datatracker.ietf.org/group/edu/materials/" TargetMode="External"/><Relationship Id="rId5" Type="http://schemas.openxmlformats.org/officeDocument/2006/relationships/hyperlink" Target="https://mentor.ieee.org/802.11/dcn/16/11-16-0500-01-0000-ietf-95-wireless-tutorial-802-11-overview.pptx" TargetMode="External"/><Relationship Id="rId4" Type="http://schemas.openxmlformats.org/officeDocument/2006/relationships/hyperlink" Target="https://www.ietf.org/about/participate/get-started/" TargetMode="External"/></Relationships>
</file>

<file path=ppt/slides/_rels/slide122.xml.rels><?xml version="1.0" encoding="UTF-8" standalone="yes"?>
<Relationships xmlns="http://schemas.openxmlformats.org/package/2006/relationships"><Relationship Id="rId3" Type="http://schemas.openxmlformats.org/officeDocument/2006/relationships/hyperlink" Target="http://www.iab.org/activities/joint-activities/iab-ieee-coordination/"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hyperlink" Target="https://datatracker.ietf.org/iabasg/ietfieee/meetings/" TargetMode="External"/></Relationships>
</file>

<file path=ppt/slides/_rels/slide123.xml.rels><?xml version="1.0" encoding="UTF-8" standalone="yes"?>
<Relationships xmlns="http://schemas.openxmlformats.org/package/2006/relationships"><Relationship Id="rId3" Type="http://schemas.openxmlformats.org/officeDocument/2006/relationships/hyperlink" Target="https://www.rfc-editor.org/info/rfc9685"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hyperlink" Target="https://datatracker.ietf.org/wg/bofs/"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 Id="rId5" Type="http://schemas.openxmlformats.org/officeDocument/2006/relationships/hyperlink" Target="https://datatracker.ietf.org/wg/skex/about/" TargetMode="External"/><Relationship Id="rId4" Type="http://schemas.openxmlformats.org/officeDocument/2006/relationships/hyperlink" Target="https://datatracker.ietf.org/wg/nasr/about/" TargetMode="External"/></Relationships>
</file>

<file path=ppt/slides/_rels/slide125.xml.rels><?xml version="1.0" encoding="UTF-8" standalone="yes"?>
<Relationships xmlns="http://schemas.openxmlformats.org/package/2006/relationships"><Relationship Id="rId8" Type="http://schemas.openxmlformats.org/officeDocument/2006/relationships/hyperlink" Target="https://datatracker.ietf.org/wg/diem/about/" TargetMode="External"/><Relationship Id="rId13" Type="http://schemas.openxmlformats.org/officeDocument/2006/relationships/hyperlink" Target="https://datatracker.ietf.org/doc/charter-ietf-spring/" TargetMode="External"/><Relationship Id="rId3" Type="http://schemas.openxmlformats.org/officeDocument/2006/relationships/hyperlink" Target="https://datatracker.ietf.org/group/chartering/" TargetMode="External"/><Relationship Id="rId7" Type="http://schemas.openxmlformats.org/officeDocument/2006/relationships/hyperlink" Target="https://datatracker.ietf.org/doc/charter-ietf-ccamp/" TargetMode="External"/><Relationship Id="rId12" Type="http://schemas.openxmlformats.org/officeDocument/2006/relationships/hyperlink" Target="https://datatracker.ietf.org/wg/spring/about/"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hyperlink" Target="https://datatracker.ietf.org/wg/ccamp/about/" TargetMode="External"/><Relationship Id="rId11" Type="http://schemas.openxmlformats.org/officeDocument/2006/relationships/hyperlink" Target="https://datatracker.ietf.org/doc/charter-ietf-opsawg/" TargetMode="External"/><Relationship Id="rId5" Type="http://schemas.openxmlformats.org/officeDocument/2006/relationships/hyperlink" Target="https://datatracker.ietf.org/doc/charter-irtf-hrpc/" TargetMode="External"/><Relationship Id="rId10" Type="http://schemas.openxmlformats.org/officeDocument/2006/relationships/hyperlink" Target="https://datatracker.ietf.org/wg/opsawg/about/" TargetMode="External"/><Relationship Id="rId4" Type="http://schemas.openxmlformats.org/officeDocument/2006/relationships/hyperlink" Target="https://datatracker.ietf.org/rg/hrpc/about/" TargetMode="External"/><Relationship Id="rId9" Type="http://schemas.openxmlformats.org/officeDocument/2006/relationships/hyperlink" Target="https://datatracker.ietf.org/doc/charter-ietf-diem/" TargetMode="External"/></Relationships>
</file>

<file path=ppt/slides/_rels/slide126.xml.rels><?xml version="1.0" encoding="UTF-8" standalone="yes"?>
<Relationships xmlns="http://schemas.openxmlformats.org/package/2006/relationships"><Relationship Id="rId3" Type="http://schemas.openxmlformats.org/officeDocument/2006/relationships/hyperlink" Target="https://www.ietf.org/blog/yang-catalog-latest-developments-ietf-100-hackathon/" TargetMode="External"/><Relationship Id="rId2" Type="http://schemas.openxmlformats.org/officeDocument/2006/relationships/notesSlide" Target="../notesSlides/notesSlide70.xml"/><Relationship Id="rId1" Type="http://schemas.openxmlformats.org/officeDocument/2006/relationships/slideLayout" Target="../slideLayouts/slideLayout2.xml"/><Relationship Id="rId5" Type="http://schemas.openxmlformats.org/officeDocument/2006/relationships/hyperlink" Target="https://1.ieee802.org/yangsters/" TargetMode="External"/><Relationship Id="rId4" Type="http://schemas.openxmlformats.org/officeDocument/2006/relationships/hyperlink" Target="https://yangcatalog.org/" TargetMode="External"/></Relationships>
</file>

<file path=ppt/slides/_rels/slide127.xml.rels><?xml version="1.0" encoding="UTF-8" standalone="yes"?>
<Relationships xmlns="http://schemas.openxmlformats.org/package/2006/relationships"><Relationship Id="rId3" Type="http://schemas.openxmlformats.org/officeDocument/2006/relationships/hyperlink" Target="https://datatracker.ietf.org/wg/6lo/" TargetMode="External"/><Relationship Id="rId7" Type="http://schemas.openxmlformats.org/officeDocument/2006/relationships/hyperlink" Target="https://datatracker.ietf.org/doc/draft-ietf-6lo-nd-gaao/" TargetMode="External"/><Relationship Id="rId2" Type="http://schemas.openxmlformats.org/officeDocument/2006/relationships/notesSlide" Target="../notesSlides/notesSlide71.xml"/><Relationship Id="rId1" Type="http://schemas.openxmlformats.org/officeDocument/2006/relationships/slideLayout" Target="../slideLayouts/slideLayout2.xml"/><Relationship Id="rId6" Type="http://schemas.openxmlformats.org/officeDocument/2006/relationships/hyperlink" Target="https://datatracker.ietf.org/doc/draft-ietf-6lo-owc/" TargetMode="External"/><Relationship Id="rId5" Type="http://schemas.openxmlformats.org/officeDocument/2006/relationships/hyperlink" Target="https://datatracker.ietf.org/doc/draft-ietf-6lo-schc-15dot4/" TargetMode="External"/><Relationship Id="rId4" Type="http://schemas.openxmlformats.org/officeDocument/2006/relationships/hyperlink" Target="https://datatracker.ietf.org/doc/draft-ietf-6lo-path-aware-semantic-addressing/" TargetMode="External"/></Relationships>
</file>

<file path=ppt/slides/_rels/slide128.xml.rels><?xml version="1.0" encoding="UTF-8" standalone="yes"?>
<Relationships xmlns="http://schemas.openxmlformats.org/package/2006/relationships"><Relationship Id="rId3" Type="http://schemas.openxmlformats.org/officeDocument/2006/relationships/hyperlink" Target="https://datatracker.ietf.org/wg/roll/" TargetMode="External"/><Relationship Id="rId2" Type="http://schemas.openxmlformats.org/officeDocument/2006/relationships/notesSlide" Target="../notesSlides/notesSlide72.xml"/><Relationship Id="rId1" Type="http://schemas.openxmlformats.org/officeDocument/2006/relationships/slideLayout" Target="../slideLayouts/slideLayout2.xml"/><Relationship Id="rId5" Type="http://schemas.openxmlformats.org/officeDocument/2006/relationships/hyperlink" Target="https://datatracker.ietf.org/group/iotdir/about/" TargetMode="External"/><Relationship Id="rId4" Type="http://schemas.openxmlformats.org/officeDocument/2006/relationships/hyperlink" Target="http://datatracker.ietf.org/wg/core/" TargetMode="External"/></Relationships>
</file>

<file path=ppt/slides/_rels/slide129.xml.rels><?xml version="1.0" encoding="UTF-8" standalone="yes"?>
<Relationships xmlns="http://schemas.openxmlformats.org/package/2006/relationships"><Relationship Id="rId3" Type="http://schemas.openxmlformats.org/officeDocument/2006/relationships/hyperlink" Target="https://datatracker.ietf.org/wg/madinas/" TargetMode="External"/><Relationship Id="rId2" Type="http://schemas.openxmlformats.org/officeDocument/2006/relationships/notesSlide" Target="../notesSlides/notesSlide73.xml"/><Relationship Id="rId1" Type="http://schemas.openxmlformats.org/officeDocument/2006/relationships/slideLayout" Target="../slideLayouts/slideLayout2.xml"/><Relationship Id="rId5" Type="http://schemas.openxmlformats.org/officeDocument/2006/relationships/hyperlink" Target="https://datatracker.ietf.org/doc/draft-ietf-madinas-use-cases/" TargetMode="External"/><Relationship Id="rId4" Type="http://schemas.openxmlformats.org/officeDocument/2006/relationships/hyperlink" Target="https://datatracker.ietf.org/doc/draft-ietf-madinas-mac-address-randomization/"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30.xml.rels><?xml version="1.0" encoding="UTF-8" standalone="yes"?>
<Relationships xmlns="http://schemas.openxmlformats.org/package/2006/relationships"><Relationship Id="rId3" Type="http://schemas.openxmlformats.org/officeDocument/2006/relationships/hyperlink" Target="https://datatracker.ietf.org/wg/emu/" TargetMode="External"/><Relationship Id="rId7" Type="http://schemas.openxmlformats.org/officeDocument/2006/relationships/hyperlink" Target="https://datatracker.ietf.org/doc/draft-ietf-emu-eap-arpa/" TargetMode="External"/><Relationship Id="rId2" Type="http://schemas.openxmlformats.org/officeDocument/2006/relationships/notesSlide" Target="../notesSlides/notesSlide74.xml"/><Relationship Id="rId1" Type="http://schemas.openxmlformats.org/officeDocument/2006/relationships/slideLayout" Target="../slideLayouts/slideLayout2.xml"/><Relationship Id="rId6" Type="http://schemas.openxmlformats.org/officeDocument/2006/relationships/hyperlink" Target="https://datatracker.ietf.org/doc/draft-ietf-emu-rfc7170bis/" TargetMode="External"/><Relationship Id="rId5" Type="http://schemas.openxmlformats.org/officeDocument/2006/relationships/hyperlink" Target="https://datatracker.ietf.org/doc/draft-ietf-emu-bootstrapped-tls/" TargetMode="External"/><Relationship Id="rId4" Type="http://schemas.openxmlformats.org/officeDocument/2006/relationships/hyperlink" Target="https://datatracker.ietf.org/doc/draft-ietf-emu-eap-edhoc/" TargetMode="External"/></Relationships>
</file>

<file path=ppt/slides/_rels/slide131.xml.rels><?xml version="1.0" encoding="UTF-8" standalone="yes"?>
<Relationships xmlns="http://schemas.openxmlformats.org/package/2006/relationships"><Relationship Id="rId3" Type="http://schemas.openxmlformats.org/officeDocument/2006/relationships/hyperlink" Target="https://datatracker.ietf.org/wg/opsawg/" TargetMode="External"/><Relationship Id="rId7" Type="http://schemas.openxmlformats.org/officeDocument/2006/relationships/hyperlink" Target="https://www.ietf.org/topics/netmgmt/" TargetMode="External"/><Relationship Id="rId2" Type="http://schemas.openxmlformats.org/officeDocument/2006/relationships/notesSlide" Target="../notesSlides/notesSlide75.xml"/><Relationship Id="rId1" Type="http://schemas.openxmlformats.org/officeDocument/2006/relationships/slideLayout" Target="../slideLayouts/slideLayout2.xml"/><Relationship Id="rId6" Type="http://schemas.openxmlformats.org/officeDocument/2006/relationships/hyperlink" Target="https://tools.ietf.org/html/rfc6632" TargetMode="External"/><Relationship Id="rId5" Type="http://schemas.openxmlformats.org/officeDocument/2006/relationships/hyperlink" Target="https://datatracker.ietf.org/doc/draft-ietf-opsawg-pcapng/" TargetMode="External"/><Relationship Id="rId4" Type="http://schemas.openxmlformats.org/officeDocument/2006/relationships/hyperlink" Target="https://datatracker.ietf.org/doc/draft-ietf-opsawg-pcap/" TargetMode="External"/></Relationships>
</file>

<file path=ppt/slides/_rels/slide132.xml.rels><?xml version="1.0" encoding="UTF-8" standalone="yes"?>
<Relationships xmlns="http://schemas.openxmlformats.org/package/2006/relationships"><Relationship Id="rId3" Type="http://schemas.openxmlformats.org/officeDocument/2006/relationships/hyperlink" Target="https://datatracker.ietf.org/wg/intarea/" TargetMode="External"/><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hyperlink" Target="https://datatracker.ietf.org/doc/draft-ietf-intarea-proxy-config/" TargetMode="External"/></Relationships>
</file>

<file path=ppt/slides/_rels/slide133.xml.rels><?xml version="1.0" encoding="UTF-8" standalone="yes"?>
<Relationships xmlns="http://schemas.openxmlformats.org/package/2006/relationships"><Relationship Id="rId8" Type="http://schemas.openxmlformats.org/officeDocument/2006/relationships/hyperlink" Target="https://datatracker.ietf.org/doc/draft-ietf-tls-tls12-frozen/" TargetMode="External"/><Relationship Id="rId3" Type="http://schemas.openxmlformats.org/officeDocument/2006/relationships/hyperlink" Target="https://datatracker.ietf.org/wg/tls/" TargetMode="External"/><Relationship Id="rId7" Type="http://schemas.openxmlformats.org/officeDocument/2006/relationships/hyperlink" Target="https://datatracker.ietf.org/doc/draft-ietf-tls-rfc8446bis/" TargetMode="External"/><Relationship Id="rId2" Type="http://schemas.openxmlformats.org/officeDocument/2006/relationships/notesSlide" Target="../notesSlides/notesSlide77.xml"/><Relationship Id="rId1" Type="http://schemas.openxmlformats.org/officeDocument/2006/relationships/slideLayout" Target="../slideLayouts/slideLayout2.xml"/><Relationship Id="rId6" Type="http://schemas.openxmlformats.org/officeDocument/2006/relationships/hyperlink" Target="https://datatracker.ietf.org/doc/draft-ietf-tls-extended-key-update/" TargetMode="External"/><Relationship Id="rId5" Type="http://schemas.openxmlformats.org/officeDocument/2006/relationships/hyperlink" Target="https://datatracker.ietf.org/doc/draft-ietf-tls-esni/" TargetMode="External"/><Relationship Id="rId4" Type="http://schemas.openxmlformats.org/officeDocument/2006/relationships/hyperlink" Target="https://datatracker.ietf.org/doc/draft-ietf-tls-8773bis/" TargetMode="External"/><Relationship Id="rId9" Type="http://schemas.openxmlformats.org/officeDocument/2006/relationships/hyperlink" Target="https://datatracker.ietf.org/doc/draft-ietf-tls-rfc9147bis/" TargetMode="External"/></Relationships>
</file>

<file path=ppt/slides/_rels/slide134.xml.rels><?xml version="1.0" encoding="UTF-8" standalone="yes"?>
<Relationships xmlns="http://schemas.openxmlformats.org/package/2006/relationships"><Relationship Id="rId3" Type="http://schemas.openxmlformats.org/officeDocument/2006/relationships/hyperlink" Target="https://datatracker.ietf.org/wg/detnet/charter/" TargetMode="External"/><Relationship Id="rId2" Type="http://schemas.openxmlformats.org/officeDocument/2006/relationships/notesSlide" Target="../notesSlides/notesSlide78.xml"/><Relationship Id="rId1" Type="http://schemas.openxmlformats.org/officeDocument/2006/relationships/slideLayout" Target="../slideLayouts/slideLayout2.xml"/><Relationship Id="rId5" Type="http://schemas.openxmlformats.org/officeDocument/2006/relationships/hyperlink" Target="https://datatracker.ietf.org/doc/draft-ietf-raw-technologies/" TargetMode="External"/><Relationship Id="rId4" Type="http://schemas.openxmlformats.org/officeDocument/2006/relationships/hyperlink" Target="https://datatracker.ietf.org/doc/draft-ietf-raw-architecture/" TargetMode="External"/></Relationships>
</file>

<file path=ppt/slides/_rels/slide135.xml.rels><?xml version="1.0" encoding="UTF-8" standalone="yes"?>
<Relationships xmlns="http://schemas.openxmlformats.org/package/2006/relationships"><Relationship Id="rId3" Type="http://schemas.openxmlformats.org/officeDocument/2006/relationships/hyperlink" Target="https://datatracker.ietf.org/group/anima/" TargetMode="External"/><Relationship Id="rId7" Type="http://schemas.openxmlformats.org/officeDocument/2006/relationships/hyperlink" Target="https://datatracker.ietf.org/doc/draft-ietf-anima-constrained-join-proxy/" TargetMode="External"/><Relationship Id="rId2" Type="http://schemas.openxmlformats.org/officeDocument/2006/relationships/notesSlide" Target="../notesSlides/notesSlide79.xml"/><Relationship Id="rId1" Type="http://schemas.openxmlformats.org/officeDocument/2006/relationships/slideLayout" Target="../slideLayouts/slideLayout2.xml"/><Relationship Id="rId6" Type="http://schemas.openxmlformats.org/officeDocument/2006/relationships/hyperlink" Target="https://datatracker.ietf.org/doc/draft-ietf-anima-brski-prm/" TargetMode="External"/><Relationship Id="rId5" Type="http://schemas.openxmlformats.org/officeDocument/2006/relationships/hyperlink" Target="https://datatracker.ietf.org/doc/draft-ietf-anima-constrained-voucher/" TargetMode="External"/><Relationship Id="rId4" Type="http://schemas.openxmlformats.org/officeDocument/2006/relationships/hyperlink" Target="https://datatracker.ietf.org/doc/draft-ietf-anima-brski-cloud/%20(March" TargetMode="External"/></Relationships>
</file>

<file path=ppt/slides/_rels/slide136.xml.rels><?xml version="1.0" encoding="UTF-8" standalone="yes"?>
<Relationships xmlns="http://schemas.openxmlformats.org/package/2006/relationships"><Relationship Id="rId3" Type="http://schemas.openxmlformats.org/officeDocument/2006/relationships/hyperlink" Target="https://datatracker.ietf.org/doc/rfc7241/" TargetMode="External"/><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hyperlink" Target="http://ieee-sa.centraldesktop.com/802liaisondb/FrontPage" TargetMode="Externa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mentor.ieee.org/802.11/dcn/23/11-23-0880-07-0arc-revised-annex-g-containing-example-frame-exchange-sequences.docx"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mentor.ieee.org/802.11/dcn/25/11-25-0488-00-0arc-fes-concepts-and-straw-polls.pptx" TargetMode="External"/><Relationship Id="rId4" Type="http://schemas.openxmlformats.org/officeDocument/2006/relationships/hyperlink" Target="https://mentor.ieee.org/802.11/dcn/25/11-25-0193-04-0arc-frame-exchange-sequence-and-fig-10-14.pptx"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mentor.ieee.org/802.11/dcn/25/11-25-0150-04-0arc-initial-thoughts-on-arc-misc-802-topics.docx"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mentor.ieee.org/802.1/dcn/24/1-24-0034-00-Mntg-proposal-to-revise-bit-ordering-material-in-p802revc-d2-0.docx"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mentor.ieee.org/802.11/dcn/25/11-25-0222-05-0arc-arc-sc-agenda-march-2025.pptx"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ieee802.org/PARs.shtml"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hyperlink" Target="https://mentor.ieee.org/802.11/dcn/25/11-25-0463-00-0wng-wng-meeting-minutes-2025-march-atlanta-meeting.docx" TargetMode="External"/><Relationship Id="rId3" Type="http://schemas.openxmlformats.org/officeDocument/2006/relationships/hyperlink" Target="https://mentor.ieee.org/802.11/dcn/25/11-25-0212-01-0wng-agenda-for-wng-sc-2025-march.pptx" TargetMode="External"/><Relationship Id="rId7" Type="http://schemas.openxmlformats.org/officeDocument/2006/relationships/hyperlink" Target="https://mentor.ieee.org/802.11/dcn/25/11-25-0420-02-0wng-802-11-vlan-support.pptx"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mentor.ieee.org/802.11/dcn/25/11-25-0218-02-0wng-post-quantum-opportunistic-wireless-encryption-owe.pptx" TargetMode="External"/><Relationship Id="rId5" Type="http://schemas.openxmlformats.org/officeDocument/2006/relationships/hyperlink" Target="https://mentor.ieee.org/802.11/dcn/24/11-24-1103-01-0wng-post-quantum-802-11.pptx" TargetMode="External"/><Relationship Id="rId4" Type="http://schemas.openxmlformats.org/officeDocument/2006/relationships/hyperlink" Target="https://mentor.ieee.org/802.11/dcn/25/11-25-0460-01-0wng-intrinsic-vulnerabilities-of-the-mimo-channel-sounding-procedure.pptx" TargetMode="Externa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7.emf"/></Relationships>
</file>

<file path=ppt/slides/_rels/slide36.xml.rels><?xml version="1.0" encoding="UTF-8" standalone="yes"?>
<Relationships xmlns="http://schemas.openxmlformats.org/package/2006/relationships"><Relationship Id="rId3" Type="http://schemas.openxmlformats.org/officeDocument/2006/relationships/hyperlink" Target="https://mentor.ieee.org/802-ec/dcn/25/ec-25-0017-01-JTC1-agenda-for-march-2025-mixed-mode.pptx"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39.xml.rels><?xml version="1.0" encoding="UTF-8" standalone="yes"?>
<Relationships xmlns="http://schemas.openxmlformats.org/package/2006/relationships"><Relationship Id="rId3" Type="http://schemas.openxmlformats.org/officeDocument/2006/relationships/hyperlink" Target="https://mentor.ieee.org/802.11/dcn/25/11-25-0219-03-000m-revmf-agenda-march-2025-session.pptx" TargetMode="External"/><Relationship Id="rId2" Type="http://schemas.openxmlformats.org/officeDocument/2006/relationships/notesSlide" Target="../notesSlides/notesSlide29.xml"/><Relationship Id="rId1" Type="http://schemas.openxmlformats.org/officeDocument/2006/relationships/slideLayout" Target="../slideLayouts/slideLayout10.xml"/><Relationship Id="rId4" Type="http://schemas.openxmlformats.org/officeDocument/2006/relationships/hyperlink" Target="https://mentor.ieee.org/802.11/dcn/25/11-25-0486-00-000m-revmf-closing-report-march-2025.pptx"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mailto:claudiodasilva@meta.com" TargetMode="External"/><Relationship Id="rId3" Type="http://schemas.openxmlformats.org/officeDocument/2006/relationships/hyperlink" Target="mailto:robert.stacey@intel.com" TargetMode="External"/><Relationship Id="rId7" Type="http://schemas.openxmlformats.org/officeDocument/2006/relationships/hyperlink" Target="mailto:RoyWant@google.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mailto:carol@ansley.com" TargetMode="External"/><Relationship Id="rId11" Type="http://schemas.openxmlformats.org/officeDocument/2006/relationships/hyperlink" Target="mailto:emily.h.qi@gmail.com" TargetMode="External"/><Relationship Id="rId5" Type="http://schemas.openxmlformats.org/officeDocument/2006/relationships/hyperlink" Target="mailto:edward.ks.au@gmail.com" TargetMode="External"/><Relationship Id="rId10" Type="http://schemas.openxmlformats.org/officeDocument/2006/relationships/hyperlink" Target="mailto:ross.yujian@huawei.com" TargetMode="External"/><Relationship Id="rId4" Type="http://schemas.openxmlformats.org/officeDocument/2006/relationships/hyperlink" Target="mailto:emily.h.qi@intel.com" TargetMode="External"/><Relationship Id="rId9" Type="http://schemas.openxmlformats.org/officeDocument/2006/relationships/hyperlink" Target="mailto:po-kai.huang@intel.com"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9.emf"/></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oleObject" Target="../embeddings/oleObject10.bin"/><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mentor.ieee.org/802.11/dcn/25/11-25-0221-10-00bn-tgbn-mar-2025-meeting-agenda.pptx"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hyperlink" Target="https://mentor.ieee.org/802.11/dcn/25/11-25-0014-13-00bn-tgbn-motions-list-part-2.pptx"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grouper.ieee.org/groups/802/11/Reports/802.11_Timelines.ht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12.emf"/></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s://mentor.ieee.org/802.11/dcn/25/11-25-0213-00-auto-agenda-for-automotive-tig-2025-march.pptx" TargetMode="External"/><Relationship Id="rId7" Type="http://schemas.openxmlformats.org/officeDocument/2006/relationships/hyperlink" Target="https://mentor.ieee.org/802.11/dcn/25/11-25-0323-00-auto-proposed-ieee802-11-automotive-tig-technical-report-text-on-regional-hd-map-updates-use-case.doc"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hyperlink" Target="https://mentor.ieee.org/802.11/dcn/25/11-25-0293-00-auto-automotive-tig-thoughts-on-phy-improvements.potx" TargetMode="External"/><Relationship Id="rId5" Type="http://schemas.openxmlformats.org/officeDocument/2006/relationships/hyperlink" Target="https://mentor.ieee.org/802.11/dcn/25/11-25-0308-00-auto-hybrid-mld-for-automotive.pptx" TargetMode="External"/><Relationship Id="rId4" Type="http://schemas.openxmlformats.org/officeDocument/2006/relationships/hyperlink" Target="https://mentor.ieee.org/802.11/dcn/25/11-25-0226-00-auto-ieee-802-11ai-and-ieee-802-11bc-for-automotive-use.pptx"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s://mentor.ieee.org/802.15/dcn/23/15-23-0167-00-0000-the-csma-gap-analysis-between-ieee-802-15-4-and-japanese-standard-jj-300-10.pptx" TargetMode="External"/><Relationship Id="rId2" Type="http://schemas.openxmlformats.org/officeDocument/2006/relationships/hyperlink" Target="https://mentor.ieee.org/802.15/dcn/23/15-23-0234-02-04me-proposed-csma-changes.docx"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https://mentor.ieee.org/802.15/dcn/22/15-22-0485-03-04ab-ssbd-channel-access.pptx"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mailto:po-kai.huang@intel.com" TargetMode="External"/><Relationship Id="rId3" Type="http://schemas.openxmlformats.org/officeDocument/2006/relationships/hyperlink" Target="mailto:emily.h.qi@gmail.com" TargetMode="External"/><Relationship Id="rId7" Type="http://schemas.openxmlformats.org/officeDocument/2006/relationships/hyperlink" Target="mailto:carol@ansley.co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mailto:robert.stacey@intel.com" TargetMode="External"/><Relationship Id="rId11" Type="http://schemas.openxmlformats.org/officeDocument/2006/relationships/hyperlink" Target="mailto:aasterja@qti.qualcomm.com" TargetMode="External"/><Relationship Id="rId5" Type="http://schemas.openxmlformats.org/officeDocument/2006/relationships/hyperlink" Target="mailto:montemurro.michael@gmail.com" TargetMode="External"/><Relationship Id="rId10" Type="http://schemas.openxmlformats.org/officeDocument/2006/relationships/hyperlink" Target="mailto:joseph.levy@interdigital.com" TargetMode="External"/><Relationship Id="rId4" Type="http://schemas.openxmlformats.org/officeDocument/2006/relationships/hyperlink" Target="mailto:edward.ks.au@gmail.com" TargetMode="External"/><Relationship Id="rId9" Type="http://schemas.openxmlformats.org/officeDocument/2006/relationships/hyperlink" Target="mailto:mark.hamilton2152@gmail.com"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hyperlink" Target="https://mentor.ieee.org/802.18/documents?is_dcn=0001&amp;is_group=0000&amp;is_year=2024" TargetMode="External"/><Relationship Id="rId7" Type="http://schemas.openxmlformats.org/officeDocument/2006/relationships/hyperlink" Target="https://mentor.ieee.org/802.18/dcn/25/18-25-0005-03-0000-proposal-of-a-liaison-statement-to-itu-r-working-parties-5a-and-5c.pdf"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hyperlink" Target="https://mentor.ieee.org/802.18/dcn/25/18-25-0004-04-0000-proposal-of-a-liaison-statement-to-itu-r-working-party-5c.pdf" TargetMode="External"/><Relationship Id="rId5" Type="http://schemas.openxmlformats.org/officeDocument/2006/relationships/hyperlink" Target="https://mentor.ieee.org/802.18/dcn/25/18-25-0002-04-0000-draft-response-to-uk-ofcom-s-consultation-plan-of-work-2025-26.pdf" TargetMode="External"/><Relationship Id="rId4" Type="http://schemas.openxmlformats.org/officeDocument/2006/relationships/hyperlink" Target="https://mentor.ieee.org/802.18/dcn/24/18-24-0129-02-0000-proposed-response-to-france-arcep-s-consultation-on-uwb.pdf" TargetMode="External"/></Relationships>
</file>

<file path=ppt/slides/_rels/slide85.xml.rels><?xml version="1.0" encoding="UTF-8" standalone="yes"?>
<Relationships xmlns="http://schemas.openxmlformats.org/package/2006/relationships"><Relationship Id="rId3" Type="http://schemas.openxmlformats.org/officeDocument/2006/relationships/hyperlink" Target="https://www.ofcom.org.uk/spectrum/radio-equipment/consultation-updating-wireless-telegraphy-licence-exemptions/"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hyperlink" Target="https://www.acma.gov.au/consultations/2025-03/draft-five-year-spectrum-outlook-2025-30-consultation" TargetMode="External"/><Relationship Id="rId4" Type="http://schemas.openxmlformats.org/officeDocument/2006/relationships/hyperlink" Target="https://tdra.gov.ae/en/Participation/consultations/details?id=3814" TargetMode="External"/></Relationships>
</file>

<file path=ppt/slides/_rels/slide86.xml.rels><?xml version="1.0" encoding="UTF-8" standalone="yes"?>
<Relationships xmlns="http://schemas.openxmlformats.org/package/2006/relationships"><Relationship Id="rId3" Type="http://schemas.openxmlformats.org/officeDocument/2006/relationships/hyperlink" Target="https://mentor.ieee.org/802.18/documents?is_dcn=0007&amp;is_group=0000&amp;is_year=2025"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87.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openxmlformats.org/officeDocument/2006/relationships/image" Target="../media/image17.emf"/></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hyperlink" Target="https://mentor.ieee.org/802.24/dcn/24/24-24-0027-01-0000-proposed-an-extended-outline-for-adding-use-cases-of-integrated-charging-infrastructure-with-distributed-energy-resources-building-and-grid-level-energy-management-systems-in-clause-3-of-the-afv-draft-outline-doc-24-24-0025-00-0000.docx" TargetMode="Externa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hyperlink" Target="https://mentor.ieee.org/802.24/dcn/22/24-22-0011-07-IoTg-internet-of-things-white-paper.docx" TargetMode="Externa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hyperlink" Target="https://mentor.ieee.org/802.24/dcn/24/24-24-0014-04-sgtg-802-24-smart-grid-white-paper-2024-update.docx" TargetMode="Externa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notesSlide" Target="../notesSlides/notesSlide57.xml"/><Relationship Id="rId1" Type="http://schemas.openxmlformats.org/officeDocument/2006/relationships/slideLayout" Target="../slideLayouts/slideLayout1.xml"/><Relationship Id="rId4" Type="http://schemas.openxmlformats.org/officeDocument/2006/relationships/image" Target="../media/image18.emf"/></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802.11 WG March 2025 Session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a:t>Date: 2025-03-13</a:t>
            </a:r>
            <a:endParaRPr lang="en-GB" sz="2000" b="0" dirty="0"/>
          </a:p>
        </p:txBody>
      </p:sp>
      <p:graphicFrame>
        <p:nvGraphicFramePr>
          <p:cNvPr id="3075" name="Object 3"/>
          <p:cNvGraphicFramePr>
            <a:graphicFrameLocks noChangeAspect="1"/>
          </p:cNvGraphicFramePr>
          <p:nvPr>
            <p:extLst>
              <p:ext uri="{D42A27DB-BD31-4B8C-83A1-F6EECF244321}">
                <p14:modId xmlns:p14="http://schemas.microsoft.com/office/powerpoint/2010/main" val="1556312109"/>
              </p:ext>
            </p:extLst>
          </p:nvPr>
        </p:nvGraphicFramePr>
        <p:xfrm>
          <a:off x="982663" y="2416175"/>
          <a:ext cx="10058400" cy="2428875"/>
        </p:xfrm>
        <a:graphic>
          <a:graphicData uri="http://schemas.openxmlformats.org/presentationml/2006/ole">
            <mc:AlternateContent xmlns:mc="http://schemas.openxmlformats.org/markup-compatibility/2006">
              <mc:Choice xmlns:v="urn:schemas-microsoft-com:vml" Requires="v">
                <p:oleObj name="Document" r:id="rId3" imgW="10504897" imgH="2538262" progId="Word.Document.8">
                  <p:embed/>
                </p:oleObj>
              </mc:Choice>
              <mc:Fallback>
                <p:oleObj name="Document" r:id="rId3" imgW="10504897" imgH="2538262" progId="Word.Document.8">
                  <p:embed/>
                  <p:pic>
                    <p:nvPicPr>
                      <p:cNvPr id="0" name="Picture 3"/>
                      <p:cNvPicPr>
                        <a:picLocks noChangeAspect="1" noChangeArrowheads="1"/>
                      </p:cNvPicPr>
                      <p:nvPr/>
                    </p:nvPicPr>
                    <p:blipFill>
                      <a:blip r:embed="rId4"/>
                      <a:srcRect/>
                      <a:stretch>
                        <a:fillRect/>
                      </a:stretch>
                    </p:blipFill>
                    <p:spPr bwMode="auto">
                      <a:xfrm>
                        <a:off x="982663" y="2416175"/>
                        <a:ext cx="10058400" cy="2428875"/>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AE10D882-B917-413C-0F4C-AE1E2B399D3D}"/>
              </a:ext>
            </a:extLst>
          </p:cNvPr>
          <p:cNvSpPr>
            <a:spLocks noGrp="1"/>
          </p:cNvSpPr>
          <p:nvPr>
            <p:ph type="ftr" idx="11"/>
          </p:nvPr>
        </p:nvSpPr>
        <p:spPr/>
        <p:txBody>
          <a:bodyPr/>
          <a:lstStyle/>
          <a:p>
            <a:r>
              <a:rPr lang="en-GB"/>
              <a:t>Stephen McCann, Huawei</a:t>
            </a:r>
          </a:p>
        </p:txBody>
      </p:sp>
      <p:sp>
        <p:nvSpPr>
          <p:cNvPr id="3" name="Slide Number Placeholder 2">
            <a:extLst>
              <a:ext uri="{FF2B5EF4-FFF2-40B4-BE49-F238E27FC236}">
                <a16:creationId xmlns:a16="http://schemas.microsoft.com/office/drawing/2014/main" id="{F39EC60F-B735-47F7-E23A-9A3DE911C3CE}"/>
              </a:ext>
            </a:extLst>
          </p:cNvPr>
          <p:cNvSpPr>
            <a:spLocks noGrp="1"/>
          </p:cNvSpPr>
          <p:nvPr>
            <p:ph type="sldNum" idx="12"/>
          </p:nvPr>
        </p:nvSpPr>
        <p:spPr/>
        <p:txBody>
          <a:bodyPr/>
          <a:lstStyle/>
          <a:p>
            <a:r>
              <a:rPr lang="en-GB"/>
              <a:t>Slide </a:t>
            </a:r>
            <a:fld id="{DE40C9FC-4879-4F20-9ECA-A574A90476B7}" type="slidenum">
              <a:rPr lang="en-GB" smtClean="0"/>
              <a:pPr/>
              <a:t>1</a:t>
            </a:fld>
            <a:endParaRPr lang="en-GB"/>
          </a:p>
        </p:txBody>
      </p:sp>
      <p:sp>
        <p:nvSpPr>
          <p:cNvPr id="4" name="Date Placeholder 3">
            <a:extLst>
              <a:ext uri="{FF2B5EF4-FFF2-40B4-BE49-F238E27FC236}">
                <a16:creationId xmlns:a16="http://schemas.microsoft.com/office/drawing/2014/main" id="{E906F242-5C87-DC7D-15C2-1FF349ECA0FF}"/>
              </a:ext>
            </a:extLst>
          </p:cNvPr>
          <p:cNvSpPr>
            <a:spLocks noGrp="1"/>
          </p:cNvSpPr>
          <p:nvPr>
            <p:ph type="dt" idx="10"/>
          </p:nvPr>
        </p:nvSpPr>
        <p:spPr/>
        <p:txBody>
          <a:bodyPr/>
          <a:lstStyle/>
          <a:p>
            <a:r>
              <a:rPr lang="en-US"/>
              <a:t>March 2025</a:t>
            </a:r>
            <a:endParaRPr lang="en-GB"/>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BB302-E13F-FB4D-BBBC-6CD727AB68F5}"/>
              </a:ext>
            </a:extLst>
          </p:cNvPr>
          <p:cNvSpPr>
            <a:spLocks noGrp="1"/>
          </p:cNvSpPr>
          <p:nvPr>
            <p:ph type="title"/>
          </p:nvPr>
        </p:nvSpPr>
        <p:spPr>
          <a:xfrm>
            <a:off x="914401" y="685801"/>
            <a:ext cx="10361084" cy="609599"/>
          </a:xfrm>
        </p:spPr>
        <p:txBody>
          <a:bodyPr/>
          <a:lstStyle/>
          <a:p>
            <a:r>
              <a:rPr lang="en-US" dirty="0"/>
              <a:t>ANA managed number space</a:t>
            </a:r>
          </a:p>
        </p:txBody>
      </p:sp>
      <p:sp>
        <p:nvSpPr>
          <p:cNvPr id="3" name="Content Placeholder 2">
            <a:extLst>
              <a:ext uri="{FF2B5EF4-FFF2-40B4-BE49-F238E27FC236}">
                <a16:creationId xmlns:a16="http://schemas.microsoft.com/office/drawing/2014/main" id="{2F3715E9-9131-AA1E-58EC-301175C17C35}"/>
              </a:ext>
            </a:extLst>
          </p:cNvPr>
          <p:cNvSpPr>
            <a:spLocks noGrp="1"/>
          </p:cNvSpPr>
          <p:nvPr>
            <p:ph idx="1"/>
          </p:nvPr>
        </p:nvSpPr>
        <p:spPr>
          <a:xfrm>
            <a:off x="379943" y="1463675"/>
            <a:ext cx="11429999" cy="5011739"/>
          </a:xfrm>
        </p:spPr>
        <p:txBody>
          <a:bodyPr numCol="2"/>
          <a:lstStyle/>
          <a:p>
            <a:r>
              <a:rPr lang="en-US" sz="1400" dirty="0"/>
              <a:t>Protocol Version subfield: 9.2.4.1.2</a:t>
            </a:r>
          </a:p>
          <a:p>
            <a:r>
              <a:rPr lang="en-US" sz="1400" dirty="0"/>
              <a:t>Frame types and subtypes: 9.2.4.1.3, Tables 9-1 and 9-2</a:t>
            </a:r>
          </a:p>
          <a:p>
            <a:r>
              <a:rPr lang="en-US" sz="1400" dirty="0"/>
              <a:t>Element ID and Element ID extension: Table 9-128</a:t>
            </a:r>
          </a:p>
          <a:p>
            <a:r>
              <a:rPr lang="en-US" sz="1400" dirty="0"/>
              <a:t>Capability Information field: 9.4.1.4</a:t>
            </a:r>
          </a:p>
          <a:p>
            <a:r>
              <a:rPr lang="en-US" sz="1400" dirty="0"/>
              <a:t>Extended Capabilities: 9.4.2.25, Table 9-190</a:t>
            </a:r>
          </a:p>
          <a:p>
            <a:r>
              <a:rPr lang="en-US" sz="1400" dirty="0"/>
              <a:t>Reason codes: 9.4.1.7, Table 9-77</a:t>
            </a:r>
          </a:p>
          <a:p>
            <a:r>
              <a:rPr lang="en-US" sz="1400" dirty="0"/>
              <a:t>Status codes: 9.4.1.9, Table 9-78</a:t>
            </a:r>
          </a:p>
          <a:p>
            <a:r>
              <a:rPr lang="en-US" sz="1400" dirty="0"/>
              <a:t>Action frame categories: 9.4.1.11, Table 9-79</a:t>
            </a:r>
          </a:p>
          <a:p>
            <a:r>
              <a:rPr lang="en-US" sz="1400" dirty="0"/>
              <a:t>Authentication algorithm: 9.4.1.1</a:t>
            </a:r>
          </a:p>
          <a:p>
            <a:r>
              <a:rPr lang="en-US" sz="1400" dirty="0"/>
              <a:t>RSNE: 9.4.2.23</a:t>
            </a:r>
          </a:p>
          <a:p>
            <a:r>
              <a:rPr lang="en-US" sz="1400" dirty="0"/>
              <a:t>	Cypher suites: Table 9-186</a:t>
            </a:r>
          </a:p>
          <a:p>
            <a:r>
              <a:rPr lang="en-US" sz="1400" dirty="0"/>
              <a:t>	AKM suites: Table 9-188</a:t>
            </a:r>
          </a:p>
          <a:p>
            <a:r>
              <a:rPr lang="en-US" sz="1400" dirty="0"/>
              <a:t>	RSN Capabilities: Figure 9-345</a:t>
            </a:r>
          </a:p>
          <a:p>
            <a:r>
              <a:rPr lang="en-US" sz="1400" dirty="0"/>
              <a:t>RSNXE Capabilities: 9.4.2.240, Table 9-365</a:t>
            </a:r>
          </a:p>
          <a:p>
            <a:r>
              <a:rPr lang="en-US" sz="1400" dirty="0"/>
              <a:t>ANQP-element (Info ID): 9.4.5.1, Table 9-412</a:t>
            </a:r>
          </a:p>
          <a:p>
            <a:r>
              <a:rPr lang="en-US" sz="1400" dirty="0"/>
              <a:t>Neighbor Report </a:t>
            </a:r>
            <a:r>
              <a:rPr lang="en-US" sz="1400" dirty="0" err="1"/>
              <a:t>subelements</a:t>
            </a:r>
            <a:r>
              <a:rPr lang="en-US" sz="1400" dirty="0"/>
              <a:t>: 9.4.2.35, Table 9-210</a:t>
            </a:r>
          </a:p>
          <a:p>
            <a:r>
              <a:rPr lang="en-US" sz="1400" dirty="0"/>
              <a:t>FTE </a:t>
            </a:r>
            <a:r>
              <a:rPr lang="en-US" sz="1400" dirty="0" err="1"/>
              <a:t>subelements</a:t>
            </a:r>
            <a:r>
              <a:rPr lang="en-US" sz="1400" dirty="0"/>
              <a:t>: 9.4.2.46, Table 9-219</a:t>
            </a:r>
          </a:p>
          <a:p>
            <a:r>
              <a:rPr lang="en-US" sz="1400" dirty="0"/>
              <a:t>Public Action frames: 9.6.7.1, Table 9-450</a:t>
            </a:r>
          </a:p>
          <a:p>
            <a:r>
              <a:rPr lang="en-US" sz="1400" dirty="0"/>
              <a:t>WMN-Notification Types: 9.6.13.29, Table 9-516</a:t>
            </a:r>
          </a:p>
          <a:p>
            <a:r>
              <a:rPr lang="en-US" sz="1400" dirty="0"/>
              <a:t>Mesh Configuration Active Path: 9.4.2.96.2, Table 9-277</a:t>
            </a:r>
          </a:p>
          <a:p>
            <a:r>
              <a:rPr lang="en-US" sz="1400" dirty="0"/>
              <a:t>TLV encodings: 9.4.4</a:t>
            </a:r>
          </a:p>
          <a:p>
            <a:r>
              <a:rPr lang="en-US" sz="1400" u="sng" dirty="0"/>
              <a:t>KDE Selector Data Type: 12.7.2 </a:t>
            </a:r>
          </a:p>
          <a:p>
            <a:r>
              <a:rPr lang="en-US" sz="1400" dirty="0"/>
              <a:t>Operating classes: Annex E</a:t>
            </a:r>
          </a:p>
          <a:p>
            <a:r>
              <a:rPr lang="en-US" sz="1400" dirty="0"/>
              <a:t>	global, USA, Europe, Japan</a:t>
            </a:r>
          </a:p>
          <a:p>
            <a:r>
              <a:rPr lang="en-US" sz="1400" dirty="0"/>
              <a:t>MIB objects: Annex C</a:t>
            </a:r>
          </a:p>
          <a:p>
            <a:r>
              <a:rPr lang="en-US" sz="1400" dirty="0"/>
              <a:t>	ieee802dot11, dot11smt, dot11phy, dot11mac, dot11StationConfigEntry, dot11OperationEntry, dot11Compliances, dot11Groups</a:t>
            </a:r>
          </a:p>
        </p:txBody>
      </p:sp>
      <p:sp>
        <p:nvSpPr>
          <p:cNvPr id="7" name="Footer Placeholder 6">
            <a:extLst>
              <a:ext uri="{FF2B5EF4-FFF2-40B4-BE49-F238E27FC236}">
                <a16:creationId xmlns:a16="http://schemas.microsoft.com/office/drawing/2014/main" id="{A818E9B6-AFAC-A852-925C-D9F107157453}"/>
              </a:ext>
            </a:extLst>
          </p:cNvPr>
          <p:cNvSpPr>
            <a:spLocks noGrp="1"/>
          </p:cNvSpPr>
          <p:nvPr>
            <p:ph type="ftr" idx="14"/>
          </p:nvPr>
        </p:nvSpPr>
        <p:spPr/>
        <p:txBody>
          <a:bodyPr/>
          <a:lstStyle/>
          <a:p>
            <a:r>
              <a:rPr lang="en-GB"/>
              <a:t>Emily Qi, Self</a:t>
            </a:r>
            <a:endParaRPr lang="en-GB" dirty="0"/>
          </a:p>
        </p:txBody>
      </p:sp>
      <p:sp>
        <p:nvSpPr>
          <p:cNvPr id="8" name="Slide Number Placeholder 7">
            <a:extLst>
              <a:ext uri="{FF2B5EF4-FFF2-40B4-BE49-F238E27FC236}">
                <a16:creationId xmlns:a16="http://schemas.microsoft.com/office/drawing/2014/main" id="{BBD8E2C6-F86D-7DE0-3615-3212AA390CE6}"/>
              </a:ext>
            </a:extLst>
          </p:cNvPr>
          <p:cNvSpPr>
            <a:spLocks noGrp="1"/>
          </p:cNvSpPr>
          <p:nvPr>
            <p:ph type="sldNum" idx="12"/>
          </p:nvPr>
        </p:nvSpPr>
        <p:spPr/>
        <p:txBody>
          <a:bodyPr/>
          <a:lstStyle/>
          <a:p>
            <a:r>
              <a:rPr lang="en-GB"/>
              <a:t>Slide </a:t>
            </a:r>
            <a:fld id="{440F5867-744E-4AA6-B0ED-4C44D2DFBB7B}" type="slidenum">
              <a:rPr lang="en-GB" smtClean="0"/>
              <a:pPr/>
              <a:t>10</a:t>
            </a:fld>
            <a:endParaRPr lang="en-GB" dirty="0"/>
          </a:p>
        </p:txBody>
      </p:sp>
      <p:sp>
        <p:nvSpPr>
          <p:cNvPr id="9" name="Date Placeholder 8">
            <a:extLst>
              <a:ext uri="{FF2B5EF4-FFF2-40B4-BE49-F238E27FC236}">
                <a16:creationId xmlns:a16="http://schemas.microsoft.com/office/drawing/2014/main" id="{ED445099-D46B-C19D-21B3-0A6A0925576E}"/>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67025805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Meetings</a:t>
            </a:r>
          </a:p>
        </p:txBody>
      </p:sp>
      <p:sp>
        <p:nvSpPr>
          <p:cNvPr id="9218" name="Rectangle 2"/>
          <p:cNvSpPr>
            <a:spLocks noGrp="1" noChangeArrowheads="1"/>
          </p:cNvSpPr>
          <p:nvPr>
            <p:ph idx="1"/>
          </p:nvPr>
        </p:nvSpPr>
        <p:spPr>
          <a:xfrm>
            <a:off x="914401" y="1981201"/>
            <a:ext cx="10361084" cy="4113213"/>
          </a:xfrm>
          <a:ln/>
        </p:spPr>
        <p:txBody>
          <a:bodyPr/>
          <a:lstStyle/>
          <a:p>
            <a:pPr>
              <a:buFont typeface="Times New Roman" pitchFamily="16" charset="0"/>
              <a:buChar char="•"/>
            </a:pPr>
            <a:r>
              <a:rPr lang="en-US" dirty="0"/>
              <a:t>The Asia member meeting has been held on Feb. 18-20 in Tokyo. </a:t>
            </a:r>
          </a:p>
          <a:p>
            <a:pPr>
              <a:buFont typeface="Times New Roman" pitchFamily="16" charset="0"/>
              <a:buChar char="•"/>
            </a:pPr>
            <a:r>
              <a:rPr lang="en-US" dirty="0"/>
              <a:t>It was a productive week with excellent guest speakers, networking opportunities, and task group sessions.</a:t>
            </a:r>
          </a:p>
          <a:p>
            <a:pPr lvl="1">
              <a:buFont typeface="Times New Roman" pitchFamily="16" charset="0"/>
              <a:buChar char="•"/>
            </a:pPr>
            <a:r>
              <a:rPr lang="en-US" dirty="0"/>
              <a:t>Notable keynote speeches</a:t>
            </a:r>
          </a:p>
          <a:p>
            <a:pPr lvl="1">
              <a:buFont typeface="Times New Roman" pitchFamily="16" charset="0"/>
              <a:buChar char="•"/>
            </a:pPr>
            <a:r>
              <a:rPr lang="en-US" dirty="0"/>
              <a:t>Showcase of the task groups</a:t>
            </a:r>
          </a:p>
          <a:p>
            <a:pPr lvl="1">
              <a:buFont typeface="Times New Roman" pitchFamily="16" charset="0"/>
              <a:buChar char="•"/>
            </a:pPr>
            <a:r>
              <a:rPr lang="en-US" dirty="0"/>
              <a:t>Discussions on interoperability events’ ability to advance the Wi-Fi ecosystem</a:t>
            </a:r>
          </a:p>
          <a:p>
            <a:pPr lvl="1">
              <a:buFont typeface="Times New Roman" pitchFamily="16" charset="0"/>
              <a:buChar char="•"/>
            </a:pPr>
            <a:r>
              <a:rPr lang="en-US" dirty="0"/>
              <a:t>Demo of Wi-Fi CERTIFIED </a:t>
            </a:r>
            <a:r>
              <a:rPr lang="en-US" dirty="0" err="1"/>
              <a:t>HaLoW</a:t>
            </a:r>
            <a:r>
              <a:rPr lang="en-US" dirty="0"/>
              <a:t> offerings</a:t>
            </a:r>
          </a:p>
          <a:p>
            <a:pPr lvl="1">
              <a:buFont typeface="Times New Roman" pitchFamily="16" charset="0"/>
              <a:buChar char="•"/>
            </a:pPr>
            <a:r>
              <a:rPr lang="en-US" dirty="0"/>
              <a:t>Demonstration of </a:t>
            </a:r>
            <a:r>
              <a:rPr lang="en-US" dirty="0" err="1"/>
              <a:t>EasyConnect</a:t>
            </a:r>
            <a:r>
              <a:rPr lang="en-US" dirty="0"/>
              <a:t> interoperability</a:t>
            </a:r>
          </a:p>
          <a:p>
            <a:pPr lvl="1">
              <a:buFont typeface="Times New Roman" pitchFamily="16" charset="0"/>
              <a:buChar char="•"/>
            </a:pPr>
            <a:r>
              <a:rPr lang="en-US" dirty="0"/>
              <a:t>Documents are available at </a:t>
            </a:r>
            <a:r>
              <a:rPr lang="en-US" dirty="0">
                <a:hlinkClick r:id="rId3"/>
              </a:rPr>
              <a:t>https://groups.wi-fi.org/wg/Members/document/folder/3941</a:t>
            </a:r>
            <a:r>
              <a:rPr lang="en-US" dirty="0"/>
              <a:t> (available only for members)</a:t>
            </a:r>
          </a:p>
          <a:p>
            <a:pPr>
              <a:buFont typeface="Times New Roman" pitchFamily="16" charset="0"/>
              <a:buChar char="•"/>
            </a:pPr>
            <a:r>
              <a:rPr lang="en-US" dirty="0"/>
              <a:t>The next WFA F2F (Americas) member meeting will </a:t>
            </a:r>
            <a:r>
              <a:rPr lang="en-US" sz="2400" b="1" dirty="0"/>
              <a:t>take place on June 10</a:t>
            </a:r>
            <a:r>
              <a:rPr lang="en-US" sz="2400" b="1" baseline="30000" dirty="0"/>
              <a:t>th</a:t>
            </a:r>
            <a:r>
              <a:rPr lang="en-US" sz="2400" b="1" dirty="0"/>
              <a:t> – 12</a:t>
            </a:r>
            <a:r>
              <a:rPr lang="en-US" sz="2400" b="1" baseline="30000" dirty="0"/>
              <a:t>th</a:t>
            </a:r>
            <a:r>
              <a:rPr lang="en-US" sz="2400" b="1" dirty="0"/>
              <a:t>  2025, in Buenos Aires, Argentina.</a:t>
            </a:r>
          </a:p>
        </p:txBody>
      </p:sp>
      <p:sp>
        <p:nvSpPr>
          <p:cNvPr id="6" name="Footer Placeholder 5">
            <a:extLst>
              <a:ext uri="{FF2B5EF4-FFF2-40B4-BE49-F238E27FC236}">
                <a16:creationId xmlns:a16="http://schemas.microsoft.com/office/drawing/2014/main" id="{97ED1351-0350-056C-CF48-7F0E49127E55}"/>
              </a:ext>
            </a:extLst>
          </p:cNvPr>
          <p:cNvSpPr>
            <a:spLocks noGrp="1"/>
          </p:cNvSpPr>
          <p:nvPr>
            <p:ph type="ftr" idx="14"/>
          </p:nvPr>
        </p:nvSpPr>
        <p:spPr/>
        <p:txBody>
          <a:bodyPr/>
          <a:lstStyle/>
          <a:p>
            <a:r>
              <a:rPr lang="en-GB"/>
              <a:t>Srinivas Kandala, Samsung</a:t>
            </a:r>
            <a:endParaRPr lang="en-GB" dirty="0"/>
          </a:p>
        </p:txBody>
      </p:sp>
      <p:sp>
        <p:nvSpPr>
          <p:cNvPr id="7" name="Slide Number Placeholder 6">
            <a:extLst>
              <a:ext uri="{FF2B5EF4-FFF2-40B4-BE49-F238E27FC236}">
                <a16:creationId xmlns:a16="http://schemas.microsoft.com/office/drawing/2014/main" id="{364AF518-4417-BAD3-3230-8DDDC8DC5D73}"/>
              </a:ext>
            </a:extLst>
          </p:cNvPr>
          <p:cNvSpPr>
            <a:spLocks noGrp="1"/>
          </p:cNvSpPr>
          <p:nvPr>
            <p:ph type="sldNum" idx="12"/>
          </p:nvPr>
        </p:nvSpPr>
        <p:spPr/>
        <p:txBody>
          <a:bodyPr/>
          <a:lstStyle/>
          <a:p>
            <a:r>
              <a:rPr lang="en-GB"/>
              <a:t>Slide </a:t>
            </a:r>
            <a:fld id="{440F5867-744E-4AA6-B0ED-4C44D2DFBB7B}" type="slidenum">
              <a:rPr lang="en-GB" smtClean="0"/>
              <a:pPr/>
              <a:t>100</a:t>
            </a:fld>
            <a:endParaRPr lang="en-GB" dirty="0"/>
          </a:p>
        </p:txBody>
      </p:sp>
      <p:sp>
        <p:nvSpPr>
          <p:cNvPr id="8" name="Date Placeholder 7">
            <a:extLst>
              <a:ext uri="{FF2B5EF4-FFF2-40B4-BE49-F238E27FC236}">
                <a16:creationId xmlns:a16="http://schemas.microsoft.com/office/drawing/2014/main" id="{7303E5C5-1611-733A-87C6-2B8E5D8C9919}"/>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371924026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86C88-9CCF-4929-AFF6-17774C465990}"/>
              </a:ext>
            </a:extLst>
          </p:cNvPr>
          <p:cNvSpPr>
            <a:spLocks noGrp="1"/>
          </p:cNvSpPr>
          <p:nvPr>
            <p:ph type="title"/>
          </p:nvPr>
        </p:nvSpPr>
        <p:spPr/>
        <p:txBody>
          <a:bodyPr/>
          <a:lstStyle/>
          <a:p>
            <a:r>
              <a:rPr lang="en-US" dirty="0"/>
              <a:t>Activities</a:t>
            </a:r>
          </a:p>
        </p:txBody>
      </p:sp>
      <p:sp>
        <p:nvSpPr>
          <p:cNvPr id="3" name="Content Placeholder 2">
            <a:extLst>
              <a:ext uri="{FF2B5EF4-FFF2-40B4-BE49-F238E27FC236}">
                <a16:creationId xmlns:a16="http://schemas.microsoft.com/office/drawing/2014/main" id="{F81F383E-5938-41D1-AAE6-CA10B6C6E472}"/>
              </a:ext>
            </a:extLst>
          </p:cNvPr>
          <p:cNvSpPr>
            <a:spLocks noGrp="1"/>
          </p:cNvSpPr>
          <p:nvPr>
            <p:ph idx="1"/>
          </p:nvPr>
        </p:nvSpPr>
        <p:spPr/>
        <p:txBody>
          <a:bodyPr/>
          <a:lstStyle/>
          <a:p>
            <a:pPr>
              <a:buFont typeface="Arial" panose="020B0604020202020204" pitchFamily="34" charset="0"/>
              <a:buChar char="•"/>
            </a:pPr>
            <a:r>
              <a:rPr lang="en-US" sz="1800" dirty="0"/>
              <a:t>Technical activity at WFA that has recently led to certification</a:t>
            </a:r>
          </a:p>
          <a:p>
            <a:pPr lvl="1">
              <a:buFont typeface="Arial" panose="020B0604020202020204" pitchFamily="34" charset="0"/>
              <a:buChar char="•"/>
            </a:pPr>
            <a:r>
              <a:rPr lang="en-US" sz="1600" dirty="0"/>
              <a:t>Wi-Fi 7</a:t>
            </a:r>
          </a:p>
          <a:p>
            <a:pPr lvl="1">
              <a:buFont typeface="Arial" panose="020B0604020202020204" pitchFamily="34" charset="0"/>
              <a:buChar char="•"/>
            </a:pPr>
            <a:r>
              <a:rPr lang="en-US" sz="1600" dirty="0"/>
              <a:t>QoS Management</a:t>
            </a:r>
          </a:p>
          <a:p>
            <a:pPr lvl="1">
              <a:buFont typeface="Arial" panose="020B0604020202020204" pitchFamily="34" charset="0"/>
              <a:buChar char="•"/>
            </a:pPr>
            <a:r>
              <a:rPr lang="en-US" sz="1600" dirty="0" err="1"/>
              <a:t>EasyMesh</a:t>
            </a:r>
            <a:endParaRPr lang="en-US" sz="1600" dirty="0"/>
          </a:p>
          <a:p>
            <a:pPr lvl="1">
              <a:buFont typeface="Arial" panose="020B0604020202020204" pitchFamily="34" charset="0"/>
              <a:buChar char="•"/>
            </a:pPr>
            <a:r>
              <a:rPr lang="en-US" sz="1600" dirty="0"/>
              <a:t>WPA3 </a:t>
            </a:r>
          </a:p>
          <a:p>
            <a:pPr lvl="1">
              <a:buFont typeface="Arial" panose="020B0604020202020204" pitchFamily="34" charset="0"/>
              <a:buChar char="•"/>
            </a:pPr>
            <a:r>
              <a:rPr lang="en-US" sz="1600" dirty="0"/>
              <a:t>Wi-Fi proximity ranging</a:t>
            </a:r>
          </a:p>
          <a:p>
            <a:pPr>
              <a:buFont typeface="Arial" panose="020B0604020202020204" pitchFamily="34" charset="0"/>
              <a:buChar char="•"/>
            </a:pPr>
            <a:r>
              <a:rPr lang="en-US" sz="1800" dirty="0"/>
              <a:t>Technical activity at WFA that is expected to lead to certification</a:t>
            </a:r>
          </a:p>
          <a:p>
            <a:pPr lvl="1">
              <a:buFont typeface="Arial" panose="020B0604020202020204" pitchFamily="34" charset="0"/>
              <a:buChar char="•"/>
            </a:pPr>
            <a:r>
              <a:rPr lang="en-US" sz="1600" dirty="0"/>
              <a:t>Wi-Fi 7 R2</a:t>
            </a:r>
          </a:p>
          <a:p>
            <a:pPr lvl="1">
              <a:buFont typeface="Arial" panose="020B0604020202020204" pitchFamily="34" charset="0"/>
              <a:buChar char="•"/>
            </a:pPr>
            <a:r>
              <a:rPr lang="en-US" sz="1600" dirty="0"/>
              <a:t>6 GHz standard power</a:t>
            </a:r>
          </a:p>
          <a:p>
            <a:pPr lvl="1">
              <a:buFont typeface="Arial" panose="020B0604020202020204" pitchFamily="34" charset="0"/>
              <a:buChar char="•"/>
            </a:pPr>
            <a:r>
              <a:rPr lang="en-US" sz="1600" dirty="0"/>
              <a:t>Wi-Fi Direct</a:t>
            </a:r>
          </a:p>
          <a:p>
            <a:pPr lvl="1">
              <a:buFont typeface="Arial" panose="020B0604020202020204" pitchFamily="34" charset="0"/>
              <a:buChar char="•"/>
            </a:pPr>
            <a:r>
              <a:rPr lang="en-US" sz="1600" dirty="0"/>
              <a:t>XR (Augmented / Virtual / Mixed Reality)</a:t>
            </a:r>
          </a:p>
          <a:p>
            <a:pPr lvl="1">
              <a:buFont typeface="Arial" panose="020B0604020202020204" pitchFamily="34" charset="0"/>
              <a:buChar char="•"/>
            </a:pPr>
            <a:r>
              <a:rPr lang="en-US" sz="1600" dirty="0"/>
              <a:t>QoS Management</a:t>
            </a:r>
          </a:p>
          <a:p>
            <a:pPr>
              <a:buFont typeface="Arial" panose="020B0604020202020204" pitchFamily="34" charset="0"/>
              <a:buChar char="•"/>
            </a:pPr>
            <a:r>
              <a:rPr lang="en-US" sz="1800" dirty="0"/>
              <a:t>Increased use of interoperability events with commercial products after program launches</a:t>
            </a:r>
          </a:p>
        </p:txBody>
      </p:sp>
      <p:sp>
        <p:nvSpPr>
          <p:cNvPr id="4" name="Footer Placeholder 3">
            <a:extLst>
              <a:ext uri="{FF2B5EF4-FFF2-40B4-BE49-F238E27FC236}">
                <a16:creationId xmlns:a16="http://schemas.microsoft.com/office/drawing/2014/main" id="{4E574D5F-B249-A942-F1CC-C0D5A325968E}"/>
              </a:ext>
            </a:extLst>
          </p:cNvPr>
          <p:cNvSpPr>
            <a:spLocks noGrp="1"/>
          </p:cNvSpPr>
          <p:nvPr>
            <p:ph type="ftr" idx="14"/>
          </p:nvPr>
        </p:nvSpPr>
        <p:spPr/>
        <p:txBody>
          <a:bodyPr/>
          <a:lstStyle/>
          <a:p>
            <a:r>
              <a:rPr lang="en-GB"/>
              <a:t>Srinivas Kandala, Samsung</a:t>
            </a:r>
            <a:endParaRPr lang="en-GB" dirty="0"/>
          </a:p>
        </p:txBody>
      </p:sp>
      <p:sp>
        <p:nvSpPr>
          <p:cNvPr id="8" name="Slide Number Placeholder 7">
            <a:extLst>
              <a:ext uri="{FF2B5EF4-FFF2-40B4-BE49-F238E27FC236}">
                <a16:creationId xmlns:a16="http://schemas.microsoft.com/office/drawing/2014/main" id="{FDC9CB8E-D36A-33EC-56D3-E0F6E1183496}"/>
              </a:ext>
            </a:extLst>
          </p:cNvPr>
          <p:cNvSpPr>
            <a:spLocks noGrp="1"/>
          </p:cNvSpPr>
          <p:nvPr>
            <p:ph type="sldNum" idx="12"/>
          </p:nvPr>
        </p:nvSpPr>
        <p:spPr/>
        <p:txBody>
          <a:bodyPr/>
          <a:lstStyle/>
          <a:p>
            <a:r>
              <a:rPr lang="en-GB"/>
              <a:t>Slide </a:t>
            </a:r>
            <a:fld id="{440F5867-744E-4AA6-B0ED-4C44D2DFBB7B}" type="slidenum">
              <a:rPr lang="en-GB" smtClean="0"/>
              <a:pPr/>
              <a:t>101</a:t>
            </a:fld>
            <a:endParaRPr lang="en-GB" dirty="0"/>
          </a:p>
        </p:txBody>
      </p:sp>
      <p:sp>
        <p:nvSpPr>
          <p:cNvPr id="9" name="Date Placeholder 8">
            <a:extLst>
              <a:ext uri="{FF2B5EF4-FFF2-40B4-BE49-F238E27FC236}">
                <a16:creationId xmlns:a16="http://schemas.microsoft.com/office/drawing/2014/main" id="{517EF822-A7E5-C7D6-D004-6929907F5E60}"/>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344401451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0418F-22E1-4C26-BF00-FAAEFE1B7EC6}"/>
              </a:ext>
            </a:extLst>
          </p:cNvPr>
          <p:cNvSpPr>
            <a:spLocks noGrp="1"/>
          </p:cNvSpPr>
          <p:nvPr>
            <p:ph type="title"/>
          </p:nvPr>
        </p:nvSpPr>
        <p:spPr/>
        <p:txBody>
          <a:bodyPr/>
          <a:lstStyle/>
          <a:p>
            <a:r>
              <a:rPr lang="en-US" dirty="0"/>
              <a:t>Additional Work Areas</a:t>
            </a:r>
          </a:p>
        </p:txBody>
      </p:sp>
      <p:sp>
        <p:nvSpPr>
          <p:cNvPr id="3" name="Content Placeholder 2">
            <a:extLst>
              <a:ext uri="{FF2B5EF4-FFF2-40B4-BE49-F238E27FC236}">
                <a16:creationId xmlns:a16="http://schemas.microsoft.com/office/drawing/2014/main" id="{DDCF0F99-AAA9-4586-982D-22264A1332CA}"/>
              </a:ext>
            </a:extLst>
          </p:cNvPr>
          <p:cNvSpPr>
            <a:spLocks noGrp="1"/>
          </p:cNvSpPr>
          <p:nvPr>
            <p:ph idx="1"/>
          </p:nvPr>
        </p:nvSpPr>
        <p:spPr/>
        <p:txBody>
          <a:bodyPr/>
          <a:lstStyle/>
          <a:p>
            <a:pPr>
              <a:buFont typeface="Arial" panose="020B0604020202020204" pitchFamily="34" charset="0"/>
              <a:buChar char="•"/>
            </a:pPr>
            <a:r>
              <a:rPr lang="en-US" sz="1600" dirty="0"/>
              <a:t>Examples of additional WFA technical work</a:t>
            </a:r>
          </a:p>
          <a:p>
            <a:pPr marL="800100" lvl="1" indent="-342900">
              <a:buFont typeface="Arial" panose="020B0604020202020204" pitchFamily="34" charset="0"/>
              <a:buChar char="•"/>
            </a:pPr>
            <a:r>
              <a:rPr lang="en-US" sz="1400" dirty="0"/>
              <a:t>Security</a:t>
            </a:r>
          </a:p>
          <a:p>
            <a:pPr marL="800100" lvl="1" indent="-342900">
              <a:buFont typeface="Arial" panose="020B0604020202020204" pitchFamily="34" charset="0"/>
              <a:buChar char="•"/>
            </a:pPr>
            <a:r>
              <a:rPr lang="en-US" sz="1400" dirty="0"/>
              <a:t>Customer Experience</a:t>
            </a:r>
          </a:p>
          <a:p>
            <a:pPr marL="800100" lvl="1" indent="-342900">
              <a:buFont typeface="Arial" panose="020B0604020202020204" pitchFamily="34" charset="0"/>
              <a:buChar char="•"/>
            </a:pPr>
            <a:r>
              <a:rPr lang="en-US" sz="1400" dirty="0" err="1"/>
              <a:t>EasyConnect</a:t>
            </a:r>
            <a:endParaRPr lang="en-US" sz="1400" dirty="0"/>
          </a:p>
          <a:p>
            <a:pPr marL="800100" lvl="1" indent="-342900">
              <a:buFont typeface="Arial" panose="020B0604020202020204" pitchFamily="34" charset="0"/>
              <a:buChar char="•"/>
            </a:pPr>
            <a:r>
              <a:rPr lang="en-US" sz="1400" dirty="0"/>
              <a:t>Wi-Fi </a:t>
            </a:r>
            <a:r>
              <a:rPr lang="en-US" sz="1400" dirty="0" err="1"/>
              <a:t>HaLow</a:t>
            </a:r>
            <a:endParaRPr lang="en-US" sz="1400" dirty="0"/>
          </a:p>
          <a:p>
            <a:pPr marL="800100" lvl="1" indent="-342900">
              <a:buFont typeface="Arial" panose="020B0604020202020204" pitchFamily="34" charset="0"/>
              <a:buChar char="•"/>
            </a:pPr>
            <a:r>
              <a:rPr lang="en-US" sz="1400" dirty="0"/>
              <a:t>Wi-Fi Data Elements</a:t>
            </a:r>
          </a:p>
          <a:p>
            <a:pPr marL="800100" lvl="1" indent="-342900">
              <a:buFont typeface="Arial" panose="020B0604020202020204" pitchFamily="34" charset="0"/>
              <a:buChar char="•"/>
            </a:pPr>
            <a:r>
              <a:rPr lang="en-US" sz="1400" dirty="0"/>
              <a:t>Wi-Fi Aware</a:t>
            </a:r>
          </a:p>
          <a:p>
            <a:pPr marL="800100" lvl="1" indent="-342900">
              <a:buFont typeface="Arial" panose="020B0604020202020204" pitchFamily="34" charset="0"/>
              <a:buChar char="•"/>
            </a:pPr>
            <a:r>
              <a:rPr lang="en-US" sz="1400" dirty="0" err="1"/>
              <a:t>Passpoint</a:t>
            </a:r>
            <a:endParaRPr lang="en-US" sz="1400" dirty="0"/>
          </a:p>
          <a:p>
            <a:pPr marL="400050">
              <a:buFont typeface="Arial" panose="020B0604020202020204" pitchFamily="34" charset="0"/>
              <a:buChar char="•"/>
            </a:pPr>
            <a:r>
              <a:rPr lang="en-US" sz="1600" dirty="0">
                <a:solidFill>
                  <a:schemeClr val="tx1"/>
                </a:solidFill>
              </a:rPr>
              <a:t>Examples of additional</a:t>
            </a:r>
            <a:r>
              <a:rPr lang="en-US" sz="1600" dirty="0"/>
              <a:t> WFA activity that may lead to technical work </a:t>
            </a:r>
            <a:endParaRPr lang="en-US" sz="1400" dirty="0"/>
          </a:p>
          <a:p>
            <a:pPr marL="800100" lvl="1">
              <a:buFont typeface="Arial" panose="020B0604020202020204" pitchFamily="34" charset="0"/>
              <a:buChar char="•"/>
            </a:pPr>
            <a:r>
              <a:rPr lang="en-US" sz="1400" dirty="0"/>
              <a:t>Sensing</a:t>
            </a:r>
          </a:p>
          <a:p>
            <a:pPr marL="800100" lvl="1">
              <a:buFont typeface="Arial" panose="020B0604020202020204" pitchFamily="34" charset="0"/>
              <a:buChar char="•"/>
            </a:pPr>
            <a:r>
              <a:rPr lang="en-US" sz="1400" dirty="0"/>
              <a:t>Automotive</a:t>
            </a:r>
          </a:p>
          <a:p>
            <a:pPr marL="800100" lvl="1">
              <a:buFont typeface="Arial" panose="020B0604020202020204" pitchFamily="34" charset="0"/>
              <a:buChar char="•"/>
            </a:pPr>
            <a:r>
              <a:rPr lang="en-US" sz="1400" dirty="0"/>
              <a:t>Healthcare</a:t>
            </a:r>
          </a:p>
          <a:p>
            <a:pPr marL="800100" lvl="1">
              <a:buFont typeface="Arial" panose="020B0604020202020204" pitchFamily="34" charset="0"/>
              <a:buChar char="•"/>
            </a:pPr>
            <a:r>
              <a:rPr lang="en-US" sz="1400" dirty="0"/>
              <a:t>Internet of things</a:t>
            </a:r>
          </a:p>
          <a:p>
            <a:pPr marL="800100" lvl="1">
              <a:buFont typeface="Arial" panose="020B0604020202020204" pitchFamily="34" charset="0"/>
              <a:buChar char="•"/>
            </a:pPr>
            <a:r>
              <a:rPr lang="en-US" sz="1400" dirty="0"/>
              <a:t>Operators</a:t>
            </a:r>
          </a:p>
          <a:p>
            <a:pPr marL="400050">
              <a:buFont typeface="Arial" panose="020B0604020202020204" pitchFamily="34" charset="0"/>
              <a:buChar char="•"/>
            </a:pPr>
            <a:r>
              <a:rPr lang="en-US" sz="1600" dirty="0"/>
              <a:t>Spectrum regulatory</a:t>
            </a:r>
          </a:p>
          <a:p>
            <a:pPr marL="400050">
              <a:buFont typeface="Arial" panose="020B0604020202020204" pitchFamily="34" charset="0"/>
              <a:buChar char="•"/>
            </a:pPr>
            <a:endParaRPr lang="en-US" sz="1600" dirty="0"/>
          </a:p>
          <a:p>
            <a:endParaRPr lang="en-US" sz="1600" dirty="0"/>
          </a:p>
        </p:txBody>
      </p:sp>
      <p:sp>
        <p:nvSpPr>
          <p:cNvPr id="4" name="Footer Placeholder 3">
            <a:extLst>
              <a:ext uri="{FF2B5EF4-FFF2-40B4-BE49-F238E27FC236}">
                <a16:creationId xmlns:a16="http://schemas.microsoft.com/office/drawing/2014/main" id="{A437376A-B974-0987-BFB9-C5868051FF83}"/>
              </a:ext>
            </a:extLst>
          </p:cNvPr>
          <p:cNvSpPr>
            <a:spLocks noGrp="1"/>
          </p:cNvSpPr>
          <p:nvPr>
            <p:ph type="ftr" idx="14"/>
          </p:nvPr>
        </p:nvSpPr>
        <p:spPr/>
        <p:txBody>
          <a:bodyPr/>
          <a:lstStyle/>
          <a:p>
            <a:r>
              <a:rPr lang="en-GB"/>
              <a:t>Srinivas Kandala, Samsung</a:t>
            </a:r>
            <a:endParaRPr lang="en-GB" dirty="0"/>
          </a:p>
        </p:txBody>
      </p:sp>
      <p:sp>
        <p:nvSpPr>
          <p:cNvPr id="8" name="Slide Number Placeholder 7">
            <a:extLst>
              <a:ext uri="{FF2B5EF4-FFF2-40B4-BE49-F238E27FC236}">
                <a16:creationId xmlns:a16="http://schemas.microsoft.com/office/drawing/2014/main" id="{F1B3F54D-8229-2A96-51C6-E03E298B91A4}"/>
              </a:ext>
            </a:extLst>
          </p:cNvPr>
          <p:cNvSpPr>
            <a:spLocks noGrp="1"/>
          </p:cNvSpPr>
          <p:nvPr>
            <p:ph type="sldNum" idx="12"/>
          </p:nvPr>
        </p:nvSpPr>
        <p:spPr/>
        <p:txBody>
          <a:bodyPr/>
          <a:lstStyle/>
          <a:p>
            <a:r>
              <a:rPr lang="en-GB"/>
              <a:t>Slide </a:t>
            </a:r>
            <a:fld id="{440F5867-744E-4AA6-B0ED-4C44D2DFBB7B}" type="slidenum">
              <a:rPr lang="en-GB" smtClean="0"/>
              <a:pPr/>
              <a:t>102</a:t>
            </a:fld>
            <a:endParaRPr lang="en-GB" dirty="0"/>
          </a:p>
        </p:txBody>
      </p:sp>
      <p:sp>
        <p:nvSpPr>
          <p:cNvPr id="9" name="Date Placeholder 8">
            <a:extLst>
              <a:ext uri="{FF2B5EF4-FFF2-40B4-BE49-F238E27FC236}">
                <a16:creationId xmlns:a16="http://schemas.microsoft.com/office/drawing/2014/main" id="{3D179320-44BC-F66A-BE18-294E2922FA96}"/>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123239659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8D8AF-5272-4704-BC04-8480073AF230}"/>
              </a:ext>
            </a:extLst>
          </p:cNvPr>
          <p:cNvSpPr>
            <a:spLocks noGrp="1"/>
          </p:cNvSpPr>
          <p:nvPr>
            <p:ph type="title"/>
          </p:nvPr>
        </p:nvSpPr>
        <p:spPr/>
        <p:txBody>
          <a:bodyPr/>
          <a:lstStyle/>
          <a:p>
            <a:r>
              <a:rPr lang="en-US" dirty="0"/>
              <a:t>Recent publications</a:t>
            </a:r>
          </a:p>
        </p:txBody>
      </p:sp>
      <p:sp>
        <p:nvSpPr>
          <p:cNvPr id="3" name="Content Placeholder 2">
            <a:extLst>
              <a:ext uri="{FF2B5EF4-FFF2-40B4-BE49-F238E27FC236}">
                <a16:creationId xmlns:a16="http://schemas.microsoft.com/office/drawing/2014/main" id="{8EA4A555-5D1F-4FFE-A1C4-CB82438539E4}"/>
              </a:ext>
            </a:extLst>
          </p:cNvPr>
          <p:cNvSpPr>
            <a:spLocks noGrp="1"/>
          </p:cNvSpPr>
          <p:nvPr>
            <p:ph idx="1"/>
          </p:nvPr>
        </p:nvSpPr>
        <p:spPr>
          <a:xfrm>
            <a:off x="914401" y="1676400"/>
            <a:ext cx="10361084" cy="4113213"/>
          </a:xfrm>
        </p:spPr>
        <p:txBody>
          <a:bodyPr/>
          <a:lstStyle/>
          <a:p>
            <a:pPr>
              <a:buFont typeface="Arial" panose="020B0604020202020204" pitchFamily="34" charset="0"/>
              <a:buChar char="•"/>
            </a:pPr>
            <a:r>
              <a:rPr lang="en-US" dirty="0">
                <a:solidFill>
                  <a:schemeClr val="tx1"/>
                </a:solidFill>
              </a:rPr>
              <a:t>Press Releases: </a:t>
            </a:r>
            <a:endParaRPr lang="en-US" dirty="0">
              <a:solidFill>
                <a:schemeClr val="tx1"/>
              </a:solidFill>
              <a:hlinkClick r:id="" action="ppaction://noaction">
                <a:extLst>
                  <a:ext uri="{A12FA001-AC4F-418D-AE19-62706E023703}">
                    <ahyp:hlinkClr xmlns:ahyp="http://schemas.microsoft.com/office/drawing/2018/hyperlinkcolor" val="tx"/>
                  </a:ext>
                </a:extLst>
              </a:hlinkClick>
            </a:endParaRPr>
          </a:p>
          <a:p>
            <a:pPr lvl="1">
              <a:buFont typeface="Arial" panose="020B0604020202020204" pitchFamily="34" charset="0"/>
              <a:buChar char="•"/>
            </a:pPr>
            <a:r>
              <a:rPr lang="en-US" dirty="0">
                <a:solidFill>
                  <a:schemeClr val="tx1"/>
                </a:solidFill>
                <a:hlinkClick r:id="" action="ppaction://noaction">
                  <a:extLst>
                    <a:ext uri="{A12FA001-AC4F-418D-AE19-62706E023703}">
                      <ahyp:hlinkClr xmlns:ahyp="http://schemas.microsoft.com/office/drawing/2018/hyperlinkcolor" val="tx"/>
                    </a:ext>
                  </a:extLst>
                </a:hlinkClick>
              </a:rPr>
              <a:t>Wi-Fi Alliance® applauds UK </a:t>
            </a:r>
            <a:r>
              <a:rPr lang="en-US" dirty="0" err="1">
                <a:solidFill>
                  <a:schemeClr val="tx1"/>
                </a:solidFill>
                <a:hlinkClick r:id="rId2">
                  <a:extLst>
                    <a:ext uri="{A12FA001-AC4F-418D-AE19-62706E023703}">
                      <ahyp:hlinkClr xmlns:ahyp="http://schemas.microsoft.com/office/drawing/2018/hyperlinkcolor" val="tx"/>
                    </a:ext>
                  </a:extLst>
                </a:hlinkClick>
              </a:rPr>
              <a:t>Ofcom’s</a:t>
            </a:r>
            <a:r>
              <a:rPr lang="en-US" dirty="0">
                <a:solidFill>
                  <a:schemeClr val="tx1"/>
                </a:solidFill>
                <a:hlinkClick r:id="rId2">
                  <a:extLst>
                    <a:ext uri="{A12FA001-AC4F-418D-AE19-62706E023703}">
                      <ahyp:hlinkClr xmlns:ahyp="http://schemas.microsoft.com/office/drawing/2018/hyperlinkcolor" val="tx"/>
                    </a:ext>
                  </a:extLst>
                </a:hlinkClick>
              </a:rPr>
              <a:t> proposal to expand 6 GHz Wi-Fi® access</a:t>
            </a:r>
            <a:endParaRPr lang="en-US" dirty="0">
              <a:solidFill>
                <a:schemeClr val="tx1"/>
              </a:solidFill>
            </a:endParaRPr>
          </a:p>
          <a:p>
            <a:pPr lvl="1">
              <a:buFont typeface="Arial" panose="020B0604020202020204" pitchFamily="34" charset="0"/>
              <a:buChar char="•"/>
            </a:pPr>
            <a:r>
              <a:rPr lang="en-US" dirty="0">
                <a:solidFill>
                  <a:schemeClr val="tx1"/>
                </a:solidFill>
                <a:hlinkClick r:id="rId3">
                  <a:extLst>
                    <a:ext uri="{A12FA001-AC4F-418D-AE19-62706E023703}">
                      <ahyp:hlinkClr xmlns:ahyp="http://schemas.microsoft.com/office/drawing/2018/hyperlinkcolor" val="tx"/>
                    </a:ext>
                  </a:extLst>
                </a:hlinkClick>
              </a:rPr>
              <a:t>Wi-Fi Alliance® welcomes the nomination of Arielle Roth as NTIA Administrator</a:t>
            </a:r>
            <a:endParaRPr lang="en-US" dirty="0">
              <a:solidFill>
                <a:schemeClr val="tx1"/>
              </a:solidFill>
            </a:endParaRPr>
          </a:p>
          <a:p>
            <a:pPr lvl="1">
              <a:buFont typeface="Arial" panose="020B0604020202020204" pitchFamily="34" charset="0"/>
              <a:buChar char="•"/>
            </a:pPr>
            <a:r>
              <a:rPr lang="en-US" dirty="0">
                <a:solidFill>
                  <a:schemeClr val="tx1"/>
                </a:solidFill>
                <a:hlinkClick r:id="rId4">
                  <a:extLst>
                    <a:ext uri="{A12FA001-AC4F-418D-AE19-62706E023703}">
                      <ahyp:hlinkClr xmlns:ahyp="http://schemas.microsoft.com/office/drawing/2018/hyperlinkcolor" val="tx"/>
                    </a:ext>
                  </a:extLst>
                </a:hlinkClick>
              </a:rPr>
              <a:t>Wi-Fi Alliance® statement on the nomination of Olivia Trusty to the FCC</a:t>
            </a:r>
            <a:endParaRPr lang="en-US" dirty="0">
              <a:solidFill>
                <a:schemeClr val="tx1"/>
              </a:solidFill>
            </a:endParaRPr>
          </a:p>
          <a:p>
            <a:pPr>
              <a:buFont typeface="Arial" panose="020B0604020202020204" pitchFamily="34" charset="0"/>
              <a:buChar char="•"/>
            </a:pPr>
            <a:r>
              <a:rPr lang="en-US" dirty="0">
                <a:solidFill>
                  <a:schemeClr val="tx1"/>
                </a:solidFill>
              </a:rPr>
              <a:t>The Beacon Blogs: </a:t>
            </a:r>
          </a:p>
          <a:p>
            <a:pPr lvl="1">
              <a:buFont typeface="Arial" panose="020B0604020202020204" pitchFamily="34" charset="0"/>
              <a:buChar char="•"/>
            </a:pPr>
            <a:r>
              <a:rPr lang="en-US" dirty="0">
                <a:solidFill>
                  <a:schemeClr val="tx1"/>
                </a:solidFill>
                <a:hlinkClick r:id="rId5">
                  <a:extLst>
                    <a:ext uri="{A12FA001-AC4F-418D-AE19-62706E023703}">
                      <ahyp:hlinkClr xmlns:ahyp="http://schemas.microsoft.com/office/drawing/2018/hyperlinkcolor" val="tx"/>
                    </a:ext>
                  </a:extLst>
                </a:hlinkClick>
              </a:rPr>
              <a:t>Wi-Fi Alliance® pilot trial showcases the transformative power of 6 GHz Wi-Fi for healthcare</a:t>
            </a:r>
            <a:endParaRPr lang="en-US" dirty="0">
              <a:solidFill>
                <a:schemeClr val="tx1"/>
              </a:solidFill>
            </a:endParaRPr>
          </a:p>
          <a:p>
            <a:pPr lvl="1">
              <a:buFont typeface="Arial" panose="020B0604020202020204" pitchFamily="34" charset="0"/>
              <a:buChar char="•"/>
            </a:pPr>
            <a:r>
              <a:rPr lang="en-US" dirty="0">
                <a:solidFill>
                  <a:schemeClr val="tx1"/>
                </a:solidFill>
                <a:hlinkClick r:id="rId6">
                  <a:extLst>
                    <a:ext uri="{A12FA001-AC4F-418D-AE19-62706E023703}">
                      <ahyp:hlinkClr xmlns:ahyp="http://schemas.microsoft.com/office/drawing/2018/hyperlinkcolor" val="tx"/>
                    </a:ext>
                  </a:extLst>
                </a:hlinkClick>
              </a:rPr>
              <a:t>Wi-Fi® and AI: Empowering the future of intelligence</a:t>
            </a:r>
            <a:endParaRPr lang="en-US" sz="1600" dirty="0">
              <a:solidFill>
                <a:schemeClr val="tx1"/>
              </a:solidFill>
            </a:endParaRPr>
          </a:p>
          <a:p>
            <a:pPr>
              <a:buFont typeface="Arial" panose="020B0604020202020204" pitchFamily="34" charset="0"/>
              <a:buChar char="•"/>
            </a:pPr>
            <a:r>
              <a:rPr lang="en-US" sz="2000" dirty="0">
                <a:solidFill>
                  <a:schemeClr val="tx1"/>
                </a:solidFill>
              </a:rPr>
              <a:t>Signal Podcasts: </a:t>
            </a:r>
          </a:p>
          <a:p>
            <a:pPr lvl="1">
              <a:buFont typeface="Arial" panose="020B0604020202020204" pitchFamily="34" charset="0"/>
              <a:buChar char="•"/>
            </a:pPr>
            <a:r>
              <a:rPr lang="en-US" dirty="0">
                <a:solidFill>
                  <a:schemeClr val="tx1"/>
                </a:solidFill>
                <a:cs typeface="+mn-cs"/>
                <a:hlinkClick r:id="rId7">
                  <a:extLst>
                    <a:ext uri="{A12FA001-AC4F-418D-AE19-62706E023703}">
                      <ahyp:hlinkClr xmlns:ahyp="http://schemas.microsoft.com/office/drawing/2018/hyperlinkcolor" val="tx"/>
                    </a:ext>
                  </a:extLst>
                </a:hlinkClick>
              </a:rPr>
              <a:t>Episode 75: Wi-Fi® is a key ingredient to the AI evolution with Eric McLaughlin of Intel</a:t>
            </a:r>
          </a:p>
          <a:p>
            <a:pPr lvl="1">
              <a:buFont typeface="Arial" panose="020B0604020202020204" pitchFamily="34" charset="0"/>
              <a:buChar char="•"/>
            </a:pPr>
            <a:r>
              <a:rPr lang="en-US" dirty="0">
                <a:solidFill>
                  <a:schemeClr val="tx1"/>
                </a:solidFill>
                <a:hlinkClick r:id="rId8">
                  <a:extLst>
                    <a:ext uri="{A12FA001-AC4F-418D-AE19-62706E023703}">
                      <ahyp:hlinkClr xmlns:ahyp="http://schemas.microsoft.com/office/drawing/2018/hyperlinkcolor" val="tx"/>
                    </a:ext>
                  </a:extLst>
                </a:hlinkClick>
              </a:rPr>
              <a:t>Episode 74: CEO Insights: Wi-Fi Alliance® and Mike Finley of </a:t>
            </a:r>
            <a:r>
              <a:rPr lang="en-US" dirty="0" err="1">
                <a:solidFill>
                  <a:schemeClr val="tx1"/>
                </a:solidFill>
                <a:hlinkClick r:id="rId8">
                  <a:extLst>
                    <a:ext uri="{A12FA001-AC4F-418D-AE19-62706E023703}">
                      <ahyp:hlinkClr xmlns:ahyp="http://schemas.microsoft.com/office/drawing/2018/hyperlinkcolor" val="tx"/>
                    </a:ext>
                  </a:extLst>
                </a:hlinkClick>
              </a:rPr>
              <a:t>Boingo</a:t>
            </a:r>
            <a:endParaRPr lang="en-US" dirty="0">
              <a:solidFill>
                <a:schemeClr val="tx1"/>
              </a:solidFill>
            </a:endParaRPr>
          </a:p>
          <a:p>
            <a:pPr lvl="1">
              <a:buFont typeface="Arial" panose="020B0604020202020204" pitchFamily="34" charset="0"/>
              <a:buChar char="•"/>
            </a:pPr>
            <a:r>
              <a:rPr lang="en-US" dirty="0">
                <a:solidFill>
                  <a:schemeClr val="tx1"/>
                </a:solidFill>
                <a:hlinkClick r:id="rId9">
                  <a:extLst>
                    <a:ext uri="{A12FA001-AC4F-418D-AE19-62706E023703}">
                      <ahyp:hlinkClr xmlns:ahyp="http://schemas.microsoft.com/office/drawing/2018/hyperlinkcolor" val="tx"/>
                    </a:ext>
                  </a:extLst>
                </a:hlinkClick>
              </a:rPr>
              <a:t>Episode 73: Wi-Fi® enables a new level of security with Marian </a:t>
            </a:r>
            <a:r>
              <a:rPr lang="en-US" dirty="0" err="1">
                <a:solidFill>
                  <a:schemeClr val="tx1"/>
                </a:solidFill>
                <a:hlinkClick r:id="rId9">
                  <a:extLst>
                    <a:ext uri="{A12FA001-AC4F-418D-AE19-62706E023703}">
                      <ahyp:hlinkClr xmlns:ahyp="http://schemas.microsoft.com/office/drawing/2018/hyperlinkcolor" val="tx"/>
                    </a:ext>
                  </a:extLst>
                </a:hlinkClick>
              </a:rPr>
              <a:t>Kost</a:t>
            </a:r>
            <a:r>
              <a:rPr lang="en-US" dirty="0">
                <a:solidFill>
                  <a:schemeClr val="tx1"/>
                </a:solidFill>
                <a:hlinkClick r:id="rId9">
                  <a:extLst>
                    <a:ext uri="{A12FA001-AC4F-418D-AE19-62706E023703}">
                      <ahyp:hlinkClr xmlns:ahyp="http://schemas.microsoft.com/office/drawing/2018/hyperlinkcolor" val="tx"/>
                    </a:ext>
                  </a:extLst>
                </a:hlinkClick>
              </a:rPr>
              <a:t> of Texas Instruments</a:t>
            </a:r>
            <a:endParaRPr lang="en-US" dirty="0">
              <a:solidFill>
                <a:schemeClr val="tx1"/>
              </a:solidFill>
              <a:cs typeface="+mn-cs"/>
              <a:hlinkClick r:id="rId7">
                <a:extLst>
                  <a:ext uri="{A12FA001-AC4F-418D-AE19-62706E023703}">
                    <ahyp:hlinkClr xmlns:ahyp="http://schemas.microsoft.com/office/drawing/2018/hyperlinkcolor" val="tx"/>
                  </a:ext>
                </a:extLst>
              </a:hlinkClick>
            </a:endParaRPr>
          </a:p>
        </p:txBody>
      </p:sp>
      <p:sp>
        <p:nvSpPr>
          <p:cNvPr id="4" name="Footer Placeholder 3">
            <a:extLst>
              <a:ext uri="{FF2B5EF4-FFF2-40B4-BE49-F238E27FC236}">
                <a16:creationId xmlns:a16="http://schemas.microsoft.com/office/drawing/2014/main" id="{A7A1B556-3DD5-4AF0-9466-05E9A0C6C515}"/>
              </a:ext>
            </a:extLst>
          </p:cNvPr>
          <p:cNvSpPr>
            <a:spLocks noGrp="1"/>
          </p:cNvSpPr>
          <p:nvPr>
            <p:ph type="ftr" idx="14"/>
          </p:nvPr>
        </p:nvSpPr>
        <p:spPr/>
        <p:txBody>
          <a:bodyPr/>
          <a:lstStyle/>
          <a:p>
            <a:r>
              <a:rPr lang="en-GB"/>
              <a:t>Srinivas Kandala, Samsung</a:t>
            </a:r>
            <a:endParaRPr lang="en-GB" dirty="0"/>
          </a:p>
        </p:txBody>
      </p:sp>
      <p:sp>
        <p:nvSpPr>
          <p:cNvPr id="8" name="Slide Number Placeholder 7">
            <a:extLst>
              <a:ext uri="{FF2B5EF4-FFF2-40B4-BE49-F238E27FC236}">
                <a16:creationId xmlns:a16="http://schemas.microsoft.com/office/drawing/2014/main" id="{A68C099D-A30D-1D38-F8EB-A9DDC372A62B}"/>
              </a:ext>
            </a:extLst>
          </p:cNvPr>
          <p:cNvSpPr>
            <a:spLocks noGrp="1"/>
          </p:cNvSpPr>
          <p:nvPr>
            <p:ph type="sldNum" idx="12"/>
          </p:nvPr>
        </p:nvSpPr>
        <p:spPr/>
        <p:txBody>
          <a:bodyPr/>
          <a:lstStyle/>
          <a:p>
            <a:r>
              <a:rPr lang="en-GB"/>
              <a:t>Slide </a:t>
            </a:r>
            <a:fld id="{440F5867-744E-4AA6-B0ED-4C44D2DFBB7B}" type="slidenum">
              <a:rPr lang="en-GB" smtClean="0"/>
              <a:pPr/>
              <a:t>103</a:t>
            </a:fld>
            <a:endParaRPr lang="en-GB" dirty="0"/>
          </a:p>
        </p:txBody>
      </p:sp>
      <p:sp>
        <p:nvSpPr>
          <p:cNvPr id="9" name="Date Placeholder 8">
            <a:extLst>
              <a:ext uri="{FF2B5EF4-FFF2-40B4-BE49-F238E27FC236}">
                <a16:creationId xmlns:a16="http://schemas.microsoft.com/office/drawing/2014/main" id="{0A045519-C781-AF3E-A02E-C9C27EA4DD11}"/>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309926493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Further information</a:t>
            </a:r>
            <a:endParaRPr lang="en-GB" dirty="0"/>
          </a:p>
        </p:txBody>
      </p:sp>
      <p:sp>
        <p:nvSpPr>
          <p:cNvPr id="2" name="Content Placeholder 1"/>
          <p:cNvSpPr>
            <a:spLocks noGrp="1"/>
          </p:cNvSpPr>
          <p:nvPr>
            <p:ph idx="1"/>
          </p:nvPr>
        </p:nvSpPr>
        <p:spPr/>
        <p:txBody>
          <a:bodyPr/>
          <a:lstStyle/>
          <a:p>
            <a:pPr>
              <a:buFont typeface="Arial" panose="020B0604020202020204" pitchFamily="34" charset="0"/>
              <a:buChar char="•"/>
            </a:pPr>
            <a:r>
              <a:rPr lang="en-US" dirty="0"/>
              <a:t>For more information on current areas of work, see </a:t>
            </a:r>
            <a:r>
              <a:rPr lang="en-US" dirty="0">
                <a:solidFill>
                  <a:schemeClr val="tx1"/>
                </a:solidFill>
                <a:hlinkClick r:id="rId3">
                  <a:extLst>
                    <a:ext uri="{A12FA001-AC4F-418D-AE19-62706E023703}">
                      <ahyp:hlinkClr xmlns:ahyp="http://schemas.microsoft.com/office/drawing/2018/hyperlinkcolor" val="tx"/>
                    </a:ext>
                  </a:extLst>
                </a:hlinkClick>
              </a:rPr>
              <a:t>http://www.wi-fi.org/who-we-are/current-work-areas</a:t>
            </a:r>
            <a:r>
              <a:rPr lang="en-US" dirty="0">
                <a:solidFill>
                  <a:schemeClr val="tx1"/>
                </a:solidFill>
              </a:rPr>
              <a:t> </a:t>
            </a:r>
          </a:p>
          <a:p>
            <a:pPr>
              <a:buFont typeface="Arial" panose="020B0604020202020204" pitchFamily="34" charset="0"/>
              <a:buChar char="•"/>
            </a:pPr>
            <a:endParaRPr lang="en-US" dirty="0"/>
          </a:p>
          <a:p>
            <a:pPr>
              <a:buFont typeface="Arial" panose="020B0604020202020204" pitchFamily="34" charset="0"/>
              <a:buChar char="•"/>
            </a:pPr>
            <a:r>
              <a:rPr lang="en-US" dirty="0"/>
              <a:t>If these sound like </a:t>
            </a:r>
            <a:r>
              <a:rPr lang="en-US" dirty="0">
                <a:solidFill>
                  <a:schemeClr val="tx1"/>
                </a:solidFill>
              </a:rPr>
              <a:t>interesting topics, please plan to sign up and participate</a:t>
            </a:r>
          </a:p>
          <a:p>
            <a:pPr>
              <a:buFont typeface="Arial" panose="020B0604020202020204" pitchFamily="34" charset="0"/>
              <a:buChar char="•"/>
            </a:pPr>
            <a:endParaRPr lang="en-US" dirty="0">
              <a:solidFill>
                <a:schemeClr val="tx1"/>
              </a:solidFill>
            </a:endParaRPr>
          </a:p>
          <a:p>
            <a:pPr>
              <a:buFont typeface="Arial" panose="020B0604020202020204" pitchFamily="34" charset="0"/>
              <a:buChar char="•"/>
            </a:pPr>
            <a:r>
              <a:rPr lang="en-US" dirty="0">
                <a:solidFill>
                  <a:schemeClr val="tx1"/>
                </a:solidFill>
              </a:rPr>
              <a:t>Further general information at </a:t>
            </a:r>
            <a:r>
              <a:rPr lang="en-US" dirty="0">
                <a:solidFill>
                  <a:schemeClr val="tx1"/>
                </a:solidFill>
                <a:hlinkClick r:id="rId4">
                  <a:extLst>
                    <a:ext uri="{A12FA001-AC4F-418D-AE19-62706E023703}">
                      <ahyp:hlinkClr xmlns:ahyp="http://schemas.microsoft.com/office/drawing/2018/hyperlinkcolor" val="tx"/>
                    </a:ext>
                  </a:extLst>
                </a:hlinkClick>
              </a:rPr>
              <a:t>http://www.wi-fi.org/</a:t>
            </a:r>
            <a:r>
              <a:rPr lang="en-US" dirty="0">
                <a:solidFill>
                  <a:schemeClr val="tx1"/>
                </a:solidFill>
              </a:rPr>
              <a:t> </a:t>
            </a:r>
          </a:p>
          <a:p>
            <a:pPr marL="0" indent="0"/>
            <a:endParaRPr lang="en-GB" dirty="0"/>
          </a:p>
        </p:txBody>
      </p:sp>
      <p:sp>
        <p:nvSpPr>
          <p:cNvPr id="6" name="Footer Placeholder 5">
            <a:extLst>
              <a:ext uri="{FF2B5EF4-FFF2-40B4-BE49-F238E27FC236}">
                <a16:creationId xmlns:a16="http://schemas.microsoft.com/office/drawing/2014/main" id="{EB0BCCB9-7292-05EA-2455-0CFAFE24E858}"/>
              </a:ext>
            </a:extLst>
          </p:cNvPr>
          <p:cNvSpPr>
            <a:spLocks noGrp="1"/>
          </p:cNvSpPr>
          <p:nvPr>
            <p:ph type="ftr" idx="14"/>
          </p:nvPr>
        </p:nvSpPr>
        <p:spPr/>
        <p:txBody>
          <a:bodyPr/>
          <a:lstStyle/>
          <a:p>
            <a:r>
              <a:rPr lang="en-GB"/>
              <a:t>Srinivas Kandala, Samsung</a:t>
            </a:r>
            <a:endParaRPr lang="en-GB" dirty="0"/>
          </a:p>
        </p:txBody>
      </p:sp>
      <p:sp>
        <p:nvSpPr>
          <p:cNvPr id="7" name="Slide Number Placeholder 6">
            <a:extLst>
              <a:ext uri="{FF2B5EF4-FFF2-40B4-BE49-F238E27FC236}">
                <a16:creationId xmlns:a16="http://schemas.microsoft.com/office/drawing/2014/main" id="{2668B6A5-60FC-F978-A5F0-4548070F85DE}"/>
              </a:ext>
            </a:extLst>
          </p:cNvPr>
          <p:cNvSpPr>
            <a:spLocks noGrp="1"/>
          </p:cNvSpPr>
          <p:nvPr>
            <p:ph type="sldNum" idx="12"/>
          </p:nvPr>
        </p:nvSpPr>
        <p:spPr/>
        <p:txBody>
          <a:bodyPr/>
          <a:lstStyle/>
          <a:p>
            <a:r>
              <a:rPr lang="en-GB"/>
              <a:t>Slide </a:t>
            </a:r>
            <a:fld id="{440F5867-744E-4AA6-B0ED-4C44D2DFBB7B}" type="slidenum">
              <a:rPr lang="en-GB" smtClean="0"/>
              <a:pPr/>
              <a:t>104</a:t>
            </a:fld>
            <a:endParaRPr lang="en-GB" dirty="0"/>
          </a:p>
        </p:txBody>
      </p:sp>
      <p:sp>
        <p:nvSpPr>
          <p:cNvPr id="8" name="Date Placeholder 7">
            <a:extLst>
              <a:ext uri="{FF2B5EF4-FFF2-40B4-BE49-F238E27FC236}">
                <a16:creationId xmlns:a16="http://schemas.microsoft.com/office/drawing/2014/main" id="{5953EE7C-644A-44A0-7EAD-B79EF40931B0}"/>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339564255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a:xfrm>
            <a:off x="2209800" y="685800"/>
            <a:ext cx="7772400" cy="1066800"/>
          </a:xfrm>
          <a:noFill/>
        </p:spPr>
        <p:txBody>
          <a:bodyPr/>
          <a:lstStyle/>
          <a:p>
            <a:r>
              <a:rPr lang="en-GB" altLang="en-US" dirty="0"/>
              <a:t>Wireless Broadband Alliance (WBA) Liaison Report – March 2025</a:t>
            </a:r>
          </a:p>
        </p:txBody>
      </p:sp>
      <p:sp>
        <p:nvSpPr>
          <p:cNvPr id="4102" name="Rectangle 4"/>
          <p:cNvSpPr>
            <a:spLocks noGrp="1" noChangeArrowheads="1"/>
          </p:cNvSpPr>
          <p:nvPr>
            <p:ph type="body" idx="1"/>
          </p:nvPr>
        </p:nvSpPr>
        <p:spPr>
          <a:xfrm>
            <a:off x="2111032" y="2001525"/>
            <a:ext cx="7772400" cy="381000"/>
          </a:xfrm>
          <a:noFill/>
        </p:spPr>
        <p:txBody>
          <a:bodyPr/>
          <a:lstStyle/>
          <a:p>
            <a:pPr algn="ctr">
              <a:buFontTx/>
              <a:buNone/>
            </a:pPr>
            <a:r>
              <a:rPr lang="en-GB" altLang="en-US" sz="2000" dirty="0"/>
              <a:t>Date:</a:t>
            </a:r>
            <a:r>
              <a:rPr lang="en-GB" altLang="en-US" sz="2000" b="0" dirty="0"/>
              <a:t> 2025-03-12</a:t>
            </a:r>
          </a:p>
        </p:txBody>
      </p:sp>
      <p:sp>
        <p:nvSpPr>
          <p:cNvPr id="4104" name="Rectangle 6"/>
          <p:cNvSpPr>
            <a:spLocks noChangeArrowheads="1"/>
          </p:cNvSpPr>
          <p:nvPr/>
        </p:nvSpPr>
        <p:spPr bwMode="auto">
          <a:xfrm>
            <a:off x="2057400" y="2636912"/>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GB" altLang="en-US" sz="2000" dirty="0"/>
              <a:t>Authors:</a:t>
            </a:r>
            <a:endParaRPr lang="en-GB" altLang="en-US" sz="2000" b="0" dirty="0"/>
          </a:p>
        </p:txBody>
      </p:sp>
      <p:graphicFrame>
        <p:nvGraphicFramePr>
          <p:cNvPr id="2" name="Table 2">
            <a:extLst>
              <a:ext uri="{FF2B5EF4-FFF2-40B4-BE49-F238E27FC236}">
                <a16:creationId xmlns:a16="http://schemas.microsoft.com/office/drawing/2014/main" id="{DFE3B203-39B5-4261-AEA3-1A957979E2FF}"/>
              </a:ext>
            </a:extLst>
          </p:cNvPr>
          <p:cNvGraphicFramePr>
            <a:graphicFrameLocks noGrp="1"/>
          </p:cNvGraphicFramePr>
          <p:nvPr>
            <p:extLst>
              <p:ext uri="{D42A27DB-BD31-4B8C-83A1-F6EECF244321}">
                <p14:modId xmlns:p14="http://schemas.microsoft.com/office/powerpoint/2010/main" val="3458383024"/>
              </p:ext>
            </p:extLst>
          </p:nvPr>
        </p:nvGraphicFramePr>
        <p:xfrm>
          <a:off x="2088679" y="3144525"/>
          <a:ext cx="7748590" cy="741680"/>
        </p:xfrm>
        <a:graphic>
          <a:graphicData uri="http://schemas.openxmlformats.org/drawingml/2006/table">
            <a:tbl>
              <a:tblPr firstRow="1" bandRow="1">
                <a:tableStyleId>{5940675A-B579-460E-94D1-54222C63F5DA}</a:tableStyleId>
              </a:tblPr>
              <a:tblGrid>
                <a:gridCol w="1991097">
                  <a:extLst>
                    <a:ext uri="{9D8B030D-6E8A-4147-A177-3AD203B41FA5}">
                      <a16:colId xmlns:a16="http://schemas.microsoft.com/office/drawing/2014/main" val="886369074"/>
                    </a:ext>
                  </a:extLst>
                </a:gridCol>
                <a:gridCol w="1152128">
                  <a:extLst>
                    <a:ext uri="{9D8B030D-6E8A-4147-A177-3AD203B41FA5}">
                      <a16:colId xmlns:a16="http://schemas.microsoft.com/office/drawing/2014/main" val="3001105605"/>
                    </a:ext>
                  </a:extLst>
                </a:gridCol>
                <a:gridCol w="1008112">
                  <a:extLst>
                    <a:ext uri="{9D8B030D-6E8A-4147-A177-3AD203B41FA5}">
                      <a16:colId xmlns:a16="http://schemas.microsoft.com/office/drawing/2014/main" val="986167142"/>
                    </a:ext>
                  </a:extLst>
                </a:gridCol>
                <a:gridCol w="864096">
                  <a:extLst>
                    <a:ext uri="{9D8B030D-6E8A-4147-A177-3AD203B41FA5}">
                      <a16:colId xmlns:a16="http://schemas.microsoft.com/office/drawing/2014/main" val="984206515"/>
                    </a:ext>
                  </a:extLst>
                </a:gridCol>
                <a:gridCol w="2733157">
                  <a:extLst>
                    <a:ext uri="{9D8B030D-6E8A-4147-A177-3AD203B41FA5}">
                      <a16:colId xmlns:a16="http://schemas.microsoft.com/office/drawing/2014/main" val="785055820"/>
                    </a:ext>
                  </a:extLst>
                </a:gridCol>
              </a:tblGrid>
              <a:tr h="370840">
                <a:tc>
                  <a:txBody>
                    <a:bodyPr/>
                    <a:lstStyle/>
                    <a:p>
                      <a:r>
                        <a:rPr lang="en-US" b="1" dirty="0"/>
                        <a:t>Name</a:t>
                      </a:r>
                    </a:p>
                  </a:txBody>
                  <a:tcPr/>
                </a:tc>
                <a:tc>
                  <a:txBody>
                    <a:bodyPr/>
                    <a:lstStyle/>
                    <a:p>
                      <a:r>
                        <a:rPr lang="en-US" b="1" dirty="0"/>
                        <a:t>Company</a:t>
                      </a:r>
                    </a:p>
                  </a:txBody>
                  <a:tcPr/>
                </a:tc>
                <a:tc>
                  <a:txBody>
                    <a:bodyPr/>
                    <a:lstStyle/>
                    <a:p>
                      <a:r>
                        <a:rPr lang="en-US" b="1" dirty="0"/>
                        <a:t>Address</a:t>
                      </a:r>
                    </a:p>
                  </a:txBody>
                  <a:tcPr/>
                </a:tc>
                <a:tc>
                  <a:txBody>
                    <a:bodyPr/>
                    <a:lstStyle/>
                    <a:p>
                      <a:r>
                        <a:rPr lang="en-US" b="1" dirty="0"/>
                        <a:t>Phone</a:t>
                      </a:r>
                    </a:p>
                  </a:txBody>
                  <a:tcPr/>
                </a:tc>
                <a:tc>
                  <a:txBody>
                    <a:bodyPr/>
                    <a:lstStyle/>
                    <a:p>
                      <a:r>
                        <a:rPr lang="en-US" b="1" dirty="0"/>
                        <a:t>Email</a:t>
                      </a:r>
                    </a:p>
                  </a:txBody>
                  <a:tcPr/>
                </a:tc>
                <a:extLst>
                  <a:ext uri="{0D108BD9-81ED-4DB2-BD59-A6C34878D82A}">
                    <a16:rowId xmlns:a16="http://schemas.microsoft.com/office/drawing/2014/main" val="2890813704"/>
                  </a:ext>
                </a:extLst>
              </a:tr>
              <a:tr h="370840">
                <a:tc>
                  <a:txBody>
                    <a:bodyPr/>
                    <a:lstStyle/>
                    <a:p>
                      <a:r>
                        <a:rPr lang="en-US" dirty="0"/>
                        <a:t>Necati Canpolat</a:t>
                      </a:r>
                    </a:p>
                  </a:txBody>
                  <a:tcPr/>
                </a:tc>
                <a:tc>
                  <a:txBody>
                    <a:bodyPr/>
                    <a:lstStyle/>
                    <a:p>
                      <a:r>
                        <a:rPr lang="en-US" dirty="0"/>
                        <a:t>Intel</a:t>
                      </a:r>
                    </a:p>
                  </a:txBody>
                  <a:tcPr/>
                </a:tc>
                <a:tc>
                  <a:txBody>
                    <a:bodyPr/>
                    <a:lstStyle/>
                    <a:p>
                      <a:endParaRPr lang="en-US" dirty="0"/>
                    </a:p>
                  </a:txBody>
                  <a:tcPr/>
                </a:tc>
                <a:tc>
                  <a:txBody>
                    <a:bodyPr/>
                    <a:lstStyle/>
                    <a:p>
                      <a:endParaRPr lang="en-US" dirty="0"/>
                    </a:p>
                  </a:txBody>
                  <a:tcPr/>
                </a:tc>
                <a:tc>
                  <a:txBody>
                    <a:bodyPr/>
                    <a:lstStyle/>
                    <a:p>
                      <a:r>
                        <a:rPr lang="en-US" dirty="0"/>
                        <a:t>necati.canpolat@intel.com</a:t>
                      </a:r>
                    </a:p>
                  </a:txBody>
                  <a:tcPr/>
                </a:tc>
                <a:extLst>
                  <a:ext uri="{0D108BD9-81ED-4DB2-BD59-A6C34878D82A}">
                    <a16:rowId xmlns:a16="http://schemas.microsoft.com/office/drawing/2014/main" val="963518359"/>
                  </a:ext>
                </a:extLst>
              </a:tr>
            </a:tbl>
          </a:graphicData>
        </a:graphic>
      </p:graphicFrame>
      <p:sp>
        <p:nvSpPr>
          <p:cNvPr id="3" name="Footer Placeholder 2">
            <a:extLst>
              <a:ext uri="{FF2B5EF4-FFF2-40B4-BE49-F238E27FC236}">
                <a16:creationId xmlns:a16="http://schemas.microsoft.com/office/drawing/2014/main" id="{54ECA215-1E8E-CB08-63EB-102C3BB8D6C6}"/>
              </a:ext>
            </a:extLst>
          </p:cNvPr>
          <p:cNvSpPr>
            <a:spLocks noGrp="1"/>
          </p:cNvSpPr>
          <p:nvPr>
            <p:ph type="ftr" idx="14"/>
          </p:nvPr>
        </p:nvSpPr>
        <p:spPr/>
        <p:txBody>
          <a:bodyPr/>
          <a:lstStyle/>
          <a:p>
            <a:r>
              <a:rPr lang="en-GB"/>
              <a:t>Necati Canpolat, Intel</a:t>
            </a:r>
            <a:endParaRPr lang="en-GB" dirty="0"/>
          </a:p>
        </p:txBody>
      </p:sp>
      <p:sp>
        <p:nvSpPr>
          <p:cNvPr id="4" name="Slide Number Placeholder 3">
            <a:extLst>
              <a:ext uri="{FF2B5EF4-FFF2-40B4-BE49-F238E27FC236}">
                <a16:creationId xmlns:a16="http://schemas.microsoft.com/office/drawing/2014/main" id="{6E5D6979-4C6F-3C23-79F0-9A059151686D}"/>
              </a:ext>
            </a:extLst>
          </p:cNvPr>
          <p:cNvSpPr>
            <a:spLocks noGrp="1"/>
          </p:cNvSpPr>
          <p:nvPr>
            <p:ph type="sldNum" idx="12"/>
          </p:nvPr>
        </p:nvSpPr>
        <p:spPr/>
        <p:txBody>
          <a:bodyPr/>
          <a:lstStyle/>
          <a:p>
            <a:r>
              <a:rPr lang="en-GB"/>
              <a:t>Slide </a:t>
            </a:r>
            <a:fld id="{440F5867-744E-4AA6-B0ED-4C44D2DFBB7B}" type="slidenum">
              <a:rPr lang="en-GB" smtClean="0"/>
              <a:pPr/>
              <a:t>105</a:t>
            </a:fld>
            <a:endParaRPr lang="en-GB" dirty="0"/>
          </a:p>
        </p:txBody>
      </p:sp>
      <p:sp>
        <p:nvSpPr>
          <p:cNvPr id="5" name="Date Placeholder 4">
            <a:extLst>
              <a:ext uri="{FF2B5EF4-FFF2-40B4-BE49-F238E27FC236}">
                <a16:creationId xmlns:a16="http://schemas.microsoft.com/office/drawing/2014/main" id="{48510F81-ED44-5766-934F-F152DA22A874}"/>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154428391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23BBD-B6B8-DA57-6289-6A180C96DEA8}"/>
              </a:ext>
            </a:extLst>
          </p:cNvPr>
          <p:cNvSpPr>
            <a:spLocks noGrp="1"/>
          </p:cNvSpPr>
          <p:nvPr>
            <p:ph type="title"/>
          </p:nvPr>
        </p:nvSpPr>
        <p:spPr>
          <a:xfrm>
            <a:off x="2196519" y="942201"/>
            <a:ext cx="7773987" cy="1066800"/>
          </a:xfrm>
        </p:spPr>
        <p:txBody>
          <a:bodyPr/>
          <a:lstStyle/>
          <a:p>
            <a:pPr algn="l"/>
            <a:r>
              <a:rPr lang="en-US" dirty="0"/>
              <a:t>Wireless Broadband Alliance (WBA)</a:t>
            </a:r>
          </a:p>
        </p:txBody>
      </p:sp>
      <p:sp>
        <p:nvSpPr>
          <p:cNvPr id="3" name="Content Placeholder 2">
            <a:extLst>
              <a:ext uri="{FF2B5EF4-FFF2-40B4-BE49-F238E27FC236}">
                <a16:creationId xmlns:a16="http://schemas.microsoft.com/office/drawing/2014/main" id="{DAAAF6B6-CE19-2FCA-AC05-6A11DCA48004}"/>
              </a:ext>
            </a:extLst>
          </p:cNvPr>
          <p:cNvSpPr>
            <a:spLocks noGrp="1"/>
          </p:cNvSpPr>
          <p:nvPr>
            <p:ph idx="1"/>
          </p:nvPr>
        </p:nvSpPr>
        <p:spPr>
          <a:xfrm>
            <a:off x="1991544" y="2348880"/>
            <a:ext cx="8352928" cy="3747120"/>
          </a:xfrm>
        </p:spPr>
        <p:txBody>
          <a:bodyPr/>
          <a:lstStyle/>
          <a:p>
            <a:r>
              <a:rPr lang="en-US" b="0" dirty="0"/>
              <a:t>Drives seamless &amp; interoperable Wi-Fi services</a:t>
            </a:r>
          </a:p>
          <a:p>
            <a:r>
              <a:rPr lang="en-US" b="0" dirty="0"/>
              <a:t>Addresses business and technical issues, as well as opportunities in the industry</a:t>
            </a:r>
          </a:p>
          <a:p>
            <a:pPr marL="0" indent="0"/>
            <a:endParaRPr lang="en-US" dirty="0"/>
          </a:p>
          <a:p>
            <a:pPr marL="0" indent="0"/>
            <a:r>
              <a:rPr lang="en-US" dirty="0">
                <a:highlight>
                  <a:srgbClr val="C0C0C0"/>
                </a:highlight>
              </a:rPr>
              <a:t>IEEE 802.11 (std dev)         WFA (cert)       WBA (enablement)  </a:t>
            </a:r>
          </a:p>
          <a:p>
            <a:endParaRPr lang="en-US" b="0" dirty="0"/>
          </a:p>
          <a:p>
            <a:endParaRPr lang="en-US" dirty="0"/>
          </a:p>
        </p:txBody>
      </p:sp>
      <p:sp>
        <p:nvSpPr>
          <p:cNvPr id="7" name="Arrow: Right 6">
            <a:extLst>
              <a:ext uri="{FF2B5EF4-FFF2-40B4-BE49-F238E27FC236}">
                <a16:creationId xmlns:a16="http://schemas.microsoft.com/office/drawing/2014/main" id="{10C60E8B-FD19-063A-C7E4-540CD1220421}"/>
              </a:ext>
            </a:extLst>
          </p:cNvPr>
          <p:cNvSpPr/>
          <p:nvPr/>
        </p:nvSpPr>
        <p:spPr bwMode="auto">
          <a:xfrm>
            <a:off x="5135880" y="3789040"/>
            <a:ext cx="240040" cy="188600"/>
          </a:xfrm>
          <a:prstGeom prst="rightArrow">
            <a:avLst>
              <a:gd name="adj1" fmla="val 50000"/>
              <a:gd name="adj2" fmla="val 50000"/>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914400">
              <a:buClrTx/>
              <a:buSzTx/>
            </a:pPr>
            <a:endParaRPr lang="en-US" sz="1200">
              <a:solidFill>
                <a:schemeClr val="tx1"/>
              </a:solidFill>
              <a:latin typeface="Times New Roman" pitchFamily="18" charset="0"/>
            </a:endParaRPr>
          </a:p>
        </p:txBody>
      </p:sp>
      <p:sp>
        <p:nvSpPr>
          <p:cNvPr id="8" name="Arrow: Right 7">
            <a:extLst>
              <a:ext uri="{FF2B5EF4-FFF2-40B4-BE49-F238E27FC236}">
                <a16:creationId xmlns:a16="http://schemas.microsoft.com/office/drawing/2014/main" id="{27150E45-6708-AA65-BD3D-01A9DE8F029E}"/>
              </a:ext>
            </a:extLst>
          </p:cNvPr>
          <p:cNvSpPr/>
          <p:nvPr/>
        </p:nvSpPr>
        <p:spPr bwMode="auto">
          <a:xfrm>
            <a:off x="7248128" y="3789040"/>
            <a:ext cx="240040" cy="188600"/>
          </a:xfrm>
          <a:prstGeom prst="rightArrow">
            <a:avLst>
              <a:gd name="adj1" fmla="val 50000"/>
              <a:gd name="adj2" fmla="val 50000"/>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914400">
              <a:buClrTx/>
              <a:buSzTx/>
            </a:pPr>
            <a:endParaRPr lang="en-US" sz="1200">
              <a:solidFill>
                <a:schemeClr val="tx1"/>
              </a:solidFill>
              <a:latin typeface="Times New Roman" pitchFamily="18" charset="0"/>
            </a:endParaRPr>
          </a:p>
        </p:txBody>
      </p:sp>
      <p:sp>
        <p:nvSpPr>
          <p:cNvPr id="4" name="Footer Placeholder 3">
            <a:extLst>
              <a:ext uri="{FF2B5EF4-FFF2-40B4-BE49-F238E27FC236}">
                <a16:creationId xmlns:a16="http://schemas.microsoft.com/office/drawing/2014/main" id="{FB94E992-F282-1F2B-C0A3-A6C64F0CB8D1}"/>
              </a:ext>
            </a:extLst>
          </p:cNvPr>
          <p:cNvSpPr>
            <a:spLocks noGrp="1"/>
          </p:cNvSpPr>
          <p:nvPr>
            <p:ph type="ftr" idx="14"/>
          </p:nvPr>
        </p:nvSpPr>
        <p:spPr/>
        <p:txBody>
          <a:bodyPr/>
          <a:lstStyle/>
          <a:p>
            <a:r>
              <a:rPr lang="en-GB"/>
              <a:t>Necati Canpolat, Intel</a:t>
            </a:r>
            <a:endParaRPr lang="en-GB" dirty="0"/>
          </a:p>
        </p:txBody>
      </p:sp>
      <p:sp>
        <p:nvSpPr>
          <p:cNvPr id="9" name="Slide Number Placeholder 8">
            <a:extLst>
              <a:ext uri="{FF2B5EF4-FFF2-40B4-BE49-F238E27FC236}">
                <a16:creationId xmlns:a16="http://schemas.microsoft.com/office/drawing/2014/main" id="{DDFFD8CF-72B0-E2C2-BC1F-9F208D35F23F}"/>
              </a:ext>
            </a:extLst>
          </p:cNvPr>
          <p:cNvSpPr>
            <a:spLocks noGrp="1"/>
          </p:cNvSpPr>
          <p:nvPr>
            <p:ph type="sldNum" idx="12"/>
          </p:nvPr>
        </p:nvSpPr>
        <p:spPr/>
        <p:txBody>
          <a:bodyPr/>
          <a:lstStyle/>
          <a:p>
            <a:r>
              <a:rPr lang="en-GB"/>
              <a:t>Slide </a:t>
            </a:r>
            <a:fld id="{440F5867-744E-4AA6-B0ED-4C44D2DFBB7B}" type="slidenum">
              <a:rPr lang="en-GB" smtClean="0"/>
              <a:pPr/>
              <a:t>106</a:t>
            </a:fld>
            <a:endParaRPr lang="en-GB" dirty="0"/>
          </a:p>
        </p:txBody>
      </p:sp>
      <p:sp>
        <p:nvSpPr>
          <p:cNvPr id="10" name="Date Placeholder 9">
            <a:extLst>
              <a:ext uri="{FF2B5EF4-FFF2-40B4-BE49-F238E27FC236}">
                <a16:creationId xmlns:a16="http://schemas.microsoft.com/office/drawing/2014/main" id="{3EBCB9AB-5FA6-862D-D333-B3F2DCDE6021}"/>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146080058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51211-4767-1F09-D3A7-12493BAE4414}"/>
              </a:ext>
            </a:extLst>
          </p:cNvPr>
          <p:cNvSpPr>
            <a:spLocks noGrp="1"/>
          </p:cNvSpPr>
          <p:nvPr>
            <p:ph type="title"/>
          </p:nvPr>
        </p:nvSpPr>
        <p:spPr>
          <a:xfrm>
            <a:off x="1847528" y="685800"/>
            <a:ext cx="8568952" cy="1066800"/>
          </a:xfrm>
        </p:spPr>
        <p:txBody>
          <a:bodyPr/>
          <a:lstStyle/>
          <a:p>
            <a:r>
              <a:rPr lang="en-US" dirty="0"/>
              <a:t>WBA Technical Activities &amp; Roadmap for 2025</a:t>
            </a:r>
          </a:p>
        </p:txBody>
      </p:sp>
      <p:sp>
        <p:nvSpPr>
          <p:cNvPr id="9" name="TextBox 8">
            <a:extLst>
              <a:ext uri="{FF2B5EF4-FFF2-40B4-BE49-F238E27FC236}">
                <a16:creationId xmlns:a16="http://schemas.microsoft.com/office/drawing/2014/main" id="{12F27531-F7E3-EEED-0AEB-6C6496699731}"/>
              </a:ext>
            </a:extLst>
          </p:cNvPr>
          <p:cNvSpPr txBox="1"/>
          <p:nvPr/>
        </p:nvSpPr>
        <p:spPr>
          <a:xfrm>
            <a:off x="1991544" y="1578331"/>
            <a:ext cx="3718754" cy="1938992"/>
          </a:xfrm>
          <a:prstGeom prst="rect">
            <a:avLst/>
          </a:prstGeom>
          <a:noFill/>
        </p:spPr>
        <p:txBody>
          <a:bodyPr wrap="square">
            <a:spAutoFit/>
          </a:bodyPr>
          <a:lstStyle/>
          <a:p>
            <a:r>
              <a:rPr lang="en-US" dirty="0">
                <a:hlinkClick r:id="rId2"/>
              </a:rPr>
              <a:t>https://wballiance.com/wba-program-overview-2025/</a:t>
            </a:r>
          </a:p>
          <a:p>
            <a:r>
              <a:rPr lang="en-US" dirty="0">
                <a:hlinkClick r:id="rId3"/>
              </a:rPr>
              <a:t>https://wballiancec.com/proejcts-details</a:t>
            </a:r>
            <a:endParaRPr lang="en-US" dirty="0"/>
          </a:p>
          <a:p>
            <a:endParaRPr lang="en-US" dirty="0"/>
          </a:p>
        </p:txBody>
      </p:sp>
      <p:pic>
        <p:nvPicPr>
          <p:cNvPr id="12" name="Picture 11" descr="A screenshot of a computer screen&#10;&#10;AI-generated content may be incorrect.">
            <a:extLst>
              <a:ext uri="{FF2B5EF4-FFF2-40B4-BE49-F238E27FC236}">
                <a16:creationId xmlns:a16="http://schemas.microsoft.com/office/drawing/2014/main" id="{5B370045-4D14-602D-B6A3-A7C59839A9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1544" y="2224662"/>
            <a:ext cx="8325695" cy="3508594"/>
          </a:xfrm>
          <a:prstGeom prst="rect">
            <a:avLst/>
          </a:prstGeom>
        </p:spPr>
        <p:style>
          <a:lnRef idx="0">
            <a:schemeClr val="accent3"/>
          </a:lnRef>
          <a:fillRef idx="3">
            <a:schemeClr val="accent3"/>
          </a:fillRef>
          <a:effectRef idx="3">
            <a:schemeClr val="accent3"/>
          </a:effectRef>
          <a:fontRef idx="minor">
            <a:schemeClr val="lt1"/>
          </a:fontRef>
        </p:style>
      </p:pic>
      <p:sp>
        <p:nvSpPr>
          <p:cNvPr id="3" name="Footer Placeholder 2">
            <a:extLst>
              <a:ext uri="{FF2B5EF4-FFF2-40B4-BE49-F238E27FC236}">
                <a16:creationId xmlns:a16="http://schemas.microsoft.com/office/drawing/2014/main" id="{917AE48B-50B4-AF70-7825-F7D5079AB9CE}"/>
              </a:ext>
            </a:extLst>
          </p:cNvPr>
          <p:cNvSpPr>
            <a:spLocks noGrp="1"/>
          </p:cNvSpPr>
          <p:nvPr>
            <p:ph type="ftr" idx="14"/>
          </p:nvPr>
        </p:nvSpPr>
        <p:spPr/>
        <p:txBody>
          <a:bodyPr/>
          <a:lstStyle/>
          <a:p>
            <a:r>
              <a:rPr lang="en-GB"/>
              <a:t>Necati Canpolat, Intel</a:t>
            </a:r>
            <a:endParaRPr lang="en-GB" dirty="0"/>
          </a:p>
        </p:txBody>
      </p:sp>
      <p:sp>
        <p:nvSpPr>
          <p:cNvPr id="4" name="Slide Number Placeholder 3">
            <a:extLst>
              <a:ext uri="{FF2B5EF4-FFF2-40B4-BE49-F238E27FC236}">
                <a16:creationId xmlns:a16="http://schemas.microsoft.com/office/drawing/2014/main" id="{8A5D80D2-BBF1-05D3-0C98-D7DE9EC83993}"/>
              </a:ext>
            </a:extLst>
          </p:cNvPr>
          <p:cNvSpPr>
            <a:spLocks noGrp="1"/>
          </p:cNvSpPr>
          <p:nvPr>
            <p:ph type="sldNum" idx="12"/>
          </p:nvPr>
        </p:nvSpPr>
        <p:spPr/>
        <p:txBody>
          <a:bodyPr/>
          <a:lstStyle/>
          <a:p>
            <a:r>
              <a:rPr lang="en-GB"/>
              <a:t>Slide </a:t>
            </a:r>
            <a:fld id="{440F5867-744E-4AA6-B0ED-4C44D2DFBB7B}" type="slidenum">
              <a:rPr lang="en-GB" smtClean="0"/>
              <a:pPr/>
              <a:t>107</a:t>
            </a:fld>
            <a:endParaRPr lang="en-GB" dirty="0"/>
          </a:p>
        </p:txBody>
      </p:sp>
      <p:sp>
        <p:nvSpPr>
          <p:cNvPr id="7" name="Date Placeholder 6">
            <a:extLst>
              <a:ext uri="{FF2B5EF4-FFF2-40B4-BE49-F238E27FC236}">
                <a16:creationId xmlns:a16="http://schemas.microsoft.com/office/drawing/2014/main" id="{E9AABAE5-A8AD-446D-02CD-350BEC25D5F2}"/>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93120370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27E94-D426-EC60-EACC-8ECBC876AE5C}"/>
              </a:ext>
            </a:extLst>
          </p:cNvPr>
          <p:cNvSpPr>
            <a:spLocks noGrp="1"/>
          </p:cNvSpPr>
          <p:nvPr>
            <p:ph type="title"/>
          </p:nvPr>
        </p:nvSpPr>
        <p:spPr>
          <a:xfrm>
            <a:off x="2209800" y="685800"/>
            <a:ext cx="7772400" cy="1066800"/>
          </a:xfrm>
        </p:spPr>
        <p:txBody>
          <a:bodyPr/>
          <a:lstStyle/>
          <a:p>
            <a:r>
              <a:rPr lang="en-US" dirty="0"/>
              <a:t>Wireless Global Congress &amp; Members Meetings</a:t>
            </a:r>
          </a:p>
        </p:txBody>
      </p:sp>
      <p:sp>
        <p:nvSpPr>
          <p:cNvPr id="3" name="Content Placeholder 2">
            <a:extLst>
              <a:ext uri="{FF2B5EF4-FFF2-40B4-BE49-F238E27FC236}">
                <a16:creationId xmlns:a16="http://schemas.microsoft.com/office/drawing/2014/main" id="{0C796E69-4922-930D-070A-5A88E915AFA4}"/>
              </a:ext>
            </a:extLst>
          </p:cNvPr>
          <p:cNvSpPr>
            <a:spLocks noGrp="1"/>
          </p:cNvSpPr>
          <p:nvPr>
            <p:ph idx="1"/>
          </p:nvPr>
        </p:nvSpPr>
        <p:spPr>
          <a:xfrm>
            <a:off x="6816080" y="2064922"/>
            <a:ext cx="3166120" cy="560277"/>
          </a:xfrm>
        </p:spPr>
        <p:txBody>
          <a:bodyPr/>
          <a:lstStyle/>
          <a:p>
            <a:pPr marL="0" indent="0"/>
            <a:r>
              <a:rPr lang="en-US" sz="1100" b="0" dirty="0">
                <a:hlinkClick r:id="rId2"/>
              </a:rPr>
              <a:t>https://www.wirelessglobalcongress.com/apac2025/</a:t>
            </a:r>
            <a:endParaRPr lang="en-US" sz="1100" b="0" dirty="0"/>
          </a:p>
        </p:txBody>
      </p:sp>
      <p:pic>
        <p:nvPicPr>
          <p:cNvPr id="10" name="Picture 9" descr="A blue and white background with a globe and text&#10;&#10;Description automatically generated">
            <a:extLst>
              <a:ext uri="{FF2B5EF4-FFF2-40B4-BE49-F238E27FC236}">
                <a16:creationId xmlns:a16="http://schemas.microsoft.com/office/drawing/2014/main" id="{1F709EAB-EBCA-3CB5-65C9-984AC4CEDD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5936" y="2622231"/>
            <a:ext cx="2808312" cy="2813786"/>
          </a:xfrm>
          <a:prstGeom prst="rect">
            <a:avLst/>
          </a:prstGeom>
        </p:spPr>
        <p:style>
          <a:lnRef idx="0">
            <a:schemeClr val="accent3"/>
          </a:lnRef>
          <a:fillRef idx="3">
            <a:schemeClr val="accent3"/>
          </a:fillRef>
          <a:effectRef idx="3">
            <a:schemeClr val="accent3"/>
          </a:effectRef>
          <a:fontRef idx="minor">
            <a:schemeClr val="lt1"/>
          </a:fontRef>
        </p:style>
      </p:pic>
      <p:pic>
        <p:nvPicPr>
          <p:cNvPr id="4" name="Content Placeholder 9" descr="A screenshot of a cellphone&#10;&#10;AI-generated content may be incorrect.">
            <a:extLst>
              <a:ext uri="{FF2B5EF4-FFF2-40B4-BE49-F238E27FC236}">
                <a16:creationId xmlns:a16="http://schemas.microsoft.com/office/drawing/2014/main" id="{3D91FEAE-E622-E0E5-F1DA-A6F02E5B81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2111731" y="2140752"/>
            <a:ext cx="3364701" cy="2695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EE32E58B-8928-5756-E3C2-863933EE5ADD}"/>
              </a:ext>
            </a:extLst>
          </p:cNvPr>
          <p:cNvSpPr txBox="1"/>
          <p:nvPr/>
        </p:nvSpPr>
        <p:spPr>
          <a:xfrm>
            <a:off x="2111730" y="4869161"/>
            <a:ext cx="3024336" cy="830997"/>
          </a:xfrm>
          <a:prstGeom prst="rect">
            <a:avLst/>
          </a:prstGeom>
          <a:noFill/>
        </p:spPr>
        <p:txBody>
          <a:bodyPr wrap="square">
            <a:spAutoFit/>
          </a:bodyPr>
          <a:lstStyle/>
          <a:p>
            <a:r>
              <a:rPr lang="en-US" dirty="0">
                <a:hlinkClick r:id="rId5"/>
              </a:rPr>
              <a:t>https://www.wirelessglobalcongress.com/</a:t>
            </a:r>
            <a:endParaRPr lang="en-US" dirty="0"/>
          </a:p>
        </p:txBody>
      </p:sp>
      <p:sp>
        <p:nvSpPr>
          <p:cNvPr id="12" name="TextBox 11">
            <a:extLst>
              <a:ext uri="{FF2B5EF4-FFF2-40B4-BE49-F238E27FC236}">
                <a16:creationId xmlns:a16="http://schemas.microsoft.com/office/drawing/2014/main" id="{694EF055-9C83-AD03-1200-1D117407659A}"/>
              </a:ext>
            </a:extLst>
          </p:cNvPr>
          <p:cNvSpPr txBox="1"/>
          <p:nvPr/>
        </p:nvSpPr>
        <p:spPr>
          <a:xfrm>
            <a:off x="8026500" y="5678716"/>
            <a:ext cx="1360950" cy="830997"/>
          </a:xfrm>
          <a:prstGeom prst="rect">
            <a:avLst/>
          </a:prstGeom>
          <a:noFill/>
        </p:spPr>
        <p:txBody>
          <a:bodyPr wrap="square">
            <a:spAutoFit/>
          </a:bodyPr>
          <a:lstStyle/>
          <a:p>
            <a:r>
              <a:rPr lang="en-US" dirty="0">
                <a:hlinkClick r:id="rId6"/>
              </a:rPr>
              <a:t>Presentations</a:t>
            </a:r>
            <a:endParaRPr lang="en-US" dirty="0"/>
          </a:p>
        </p:txBody>
      </p:sp>
      <p:sp>
        <p:nvSpPr>
          <p:cNvPr id="7" name="Footer Placeholder 6">
            <a:extLst>
              <a:ext uri="{FF2B5EF4-FFF2-40B4-BE49-F238E27FC236}">
                <a16:creationId xmlns:a16="http://schemas.microsoft.com/office/drawing/2014/main" id="{6A817C1B-0E23-05C1-CB63-095E09F0C2A4}"/>
              </a:ext>
            </a:extLst>
          </p:cNvPr>
          <p:cNvSpPr>
            <a:spLocks noGrp="1"/>
          </p:cNvSpPr>
          <p:nvPr>
            <p:ph type="ftr" idx="14"/>
          </p:nvPr>
        </p:nvSpPr>
        <p:spPr/>
        <p:txBody>
          <a:bodyPr/>
          <a:lstStyle/>
          <a:p>
            <a:r>
              <a:rPr lang="en-GB"/>
              <a:t>Necati Canpolat, Intel</a:t>
            </a:r>
            <a:endParaRPr lang="en-GB" dirty="0"/>
          </a:p>
        </p:txBody>
      </p:sp>
      <p:sp>
        <p:nvSpPr>
          <p:cNvPr id="9" name="Slide Number Placeholder 8">
            <a:extLst>
              <a:ext uri="{FF2B5EF4-FFF2-40B4-BE49-F238E27FC236}">
                <a16:creationId xmlns:a16="http://schemas.microsoft.com/office/drawing/2014/main" id="{821E568C-3CC8-2B6E-5618-F1E33E8CD505}"/>
              </a:ext>
            </a:extLst>
          </p:cNvPr>
          <p:cNvSpPr>
            <a:spLocks noGrp="1"/>
          </p:cNvSpPr>
          <p:nvPr>
            <p:ph type="sldNum" idx="12"/>
          </p:nvPr>
        </p:nvSpPr>
        <p:spPr/>
        <p:txBody>
          <a:bodyPr/>
          <a:lstStyle/>
          <a:p>
            <a:r>
              <a:rPr lang="en-GB"/>
              <a:t>Slide </a:t>
            </a:r>
            <a:fld id="{440F5867-744E-4AA6-B0ED-4C44D2DFBB7B}" type="slidenum">
              <a:rPr lang="en-GB" smtClean="0"/>
              <a:pPr/>
              <a:t>108</a:t>
            </a:fld>
            <a:endParaRPr lang="en-GB" dirty="0"/>
          </a:p>
        </p:txBody>
      </p:sp>
      <p:sp>
        <p:nvSpPr>
          <p:cNvPr id="13" name="Date Placeholder 12">
            <a:extLst>
              <a:ext uri="{FF2B5EF4-FFF2-40B4-BE49-F238E27FC236}">
                <a16:creationId xmlns:a16="http://schemas.microsoft.com/office/drawing/2014/main" id="{0797C73F-5A76-CBE1-7ED4-725BF3238546}"/>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410048701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79C8C61-32FE-6242-A05A-FBF914671AF4}"/>
              </a:ext>
            </a:extLst>
          </p:cNvPr>
          <p:cNvSpPr>
            <a:spLocks noGrp="1"/>
          </p:cNvSpPr>
          <p:nvPr>
            <p:ph type="title"/>
          </p:nvPr>
        </p:nvSpPr>
        <p:spPr/>
        <p:txBody>
          <a:bodyPr/>
          <a:lstStyle/>
          <a:p>
            <a:r>
              <a:rPr lang="en-US" dirty="0"/>
              <a:t>Linux Foundation Broadband &amp; WBA Partners</a:t>
            </a:r>
          </a:p>
        </p:txBody>
      </p:sp>
      <p:pic>
        <p:nvPicPr>
          <p:cNvPr id="13" name="Content Placeholder 12" descr="A screenshot of a computer&#10;&#10;AI-generated content may be incorrect.">
            <a:extLst>
              <a:ext uri="{FF2B5EF4-FFF2-40B4-BE49-F238E27FC236}">
                <a16:creationId xmlns:a16="http://schemas.microsoft.com/office/drawing/2014/main" id="{D0536877-4BE3-A438-8FAE-D6E9FC1642C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19537" y="2187199"/>
            <a:ext cx="4391025" cy="2918202"/>
          </a:xfrm>
        </p:spPr>
        <p:style>
          <a:lnRef idx="2">
            <a:schemeClr val="accent3">
              <a:shade val="15000"/>
            </a:schemeClr>
          </a:lnRef>
          <a:fillRef idx="1">
            <a:schemeClr val="accent3"/>
          </a:fillRef>
          <a:effectRef idx="0">
            <a:schemeClr val="accent3"/>
          </a:effectRef>
          <a:fontRef idx="minor">
            <a:schemeClr val="lt1"/>
          </a:fontRef>
        </p:style>
      </p:pic>
      <p:sp>
        <p:nvSpPr>
          <p:cNvPr id="16" name="Content Placeholder 1">
            <a:extLst>
              <a:ext uri="{FF2B5EF4-FFF2-40B4-BE49-F238E27FC236}">
                <a16:creationId xmlns:a16="http://schemas.microsoft.com/office/drawing/2014/main" id="{8F10AAC4-FAE0-04CE-AD37-7705FB88F554}"/>
              </a:ext>
            </a:extLst>
          </p:cNvPr>
          <p:cNvSpPr txBox="1">
            <a:spLocks/>
          </p:cNvSpPr>
          <p:nvPr/>
        </p:nvSpPr>
        <p:spPr bwMode="auto">
          <a:xfrm>
            <a:off x="6672065" y="2056606"/>
            <a:ext cx="3942007"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indent="0">
              <a:buNone/>
            </a:pPr>
            <a:r>
              <a:rPr lang="en-US" b="0" kern="0" dirty="0"/>
              <a:t>The partnership aims to foster collaboration between the open source and wireless broadband communities to accelerate the development and adoption of carrier-grade broadband solutions.</a:t>
            </a:r>
          </a:p>
        </p:txBody>
      </p:sp>
      <p:sp>
        <p:nvSpPr>
          <p:cNvPr id="18" name="TextBox 17">
            <a:extLst>
              <a:ext uri="{FF2B5EF4-FFF2-40B4-BE49-F238E27FC236}">
                <a16:creationId xmlns:a16="http://schemas.microsoft.com/office/drawing/2014/main" id="{3B0A0B13-5098-507B-6A04-C32EF108AACC}"/>
              </a:ext>
            </a:extLst>
          </p:cNvPr>
          <p:cNvSpPr txBox="1"/>
          <p:nvPr/>
        </p:nvSpPr>
        <p:spPr>
          <a:xfrm>
            <a:off x="3071664" y="5308861"/>
            <a:ext cx="1944216" cy="830997"/>
          </a:xfrm>
          <a:prstGeom prst="rect">
            <a:avLst/>
          </a:prstGeom>
          <a:noFill/>
        </p:spPr>
        <p:txBody>
          <a:bodyPr wrap="square">
            <a:spAutoFit/>
          </a:bodyPr>
          <a:lstStyle/>
          <a:p>
            <a:r>
              <a:rPr lang="en-US" dirty="0">
                <a:hlinkClick r:id="rId3"/>
              </a:rPr>
              <a:t>WBA and LF Broadband</a:t>
            </a:r>
            <a:endParaRPr lang="en-US" dirty="0"/>
          </a:p>
        </p:txBody>
      </p:sp>
      <p:sp>
        <p:nvSpPr>
          <p:cNvPr id="2" name="Footer Placeholder 1">
            <a:extLst>
              <a:ext uri="{FF2B5EF4-FFF2-40B4-BE49-F238E27FC236}">
                <a16:creationId xmlns:a16="http://schemas.microsoft.com/office/drawing/2014/main" id="{4D210390-E536-C527-003A-0497D8784A62}"/>
              </a:ext>
            </a:extLst>
          </p:cNvPr>
          <p:cNvSpPr>
            <a:spLocks noGrp="1"/>
          </p:cNvSpPr>
          <p:nvPr>
            <p:ph type="ftr" idx="14"/>
          </p:nvPr>
        </p:nvSpPr>
        <p:spPr/>
        <p:txBody>
          <a:bodyPr/>
          <a:lstStyle/>
          <a:p>
            <a:r>
              <a:rPr lang="en-GB"/>
              <a:t>Necati Canpolat, Intel</a:t>
            </a:r>
            <a:endParaRPr lang="en-GB" dirty="0"/>
          </a:p>
        </p:txBody>
      </p:sp>
      <p:sp>
        <p:nvSpPr>
          <p:cNvPr id="7" name="Slide Number Placeholder 6">
            <a:extLst>
              <a:ext uri="{FF2B5EF4-FFF2-40B4-BE49-F238E27FC236}">
                <a16:creationId xmlns:a16="http://schemas.microsoft.com/office/drawing/2014/main" id="{44D53D0F-1640-9B64-3BA4-2B1B1D22ACA2}"/>
              </a:ext>
            </a:extLst>
          </p:cNvPr>
          <p:cNvSpPr>
            <a:spLocks noGrp="1"/>
          </p:cNvSpPr>
          <p:nvPr>
            <p:ph type="sldNum" idx="12"/>
          </p:nvPr>
        </p:nvSpPr>
        <p:spPr/>
        <p:txBody>
          <a:bodyPr/>
          <a:lstStyle/>
          <a:p>
            <a:r>
              <a:rPr lang="en-GB"/>
              <a:t>Slide </a:t>
            </a:r>
            <a:fld id="{440F5867-744E-4AA6-B0ED-4C44D2DFBB7B}" type="slidenum">
              <a:rPr lang="en-GB" smtClean="0"/>
              <a:pPr/>
              <a:t>109</a:t>
            </a:fld>
            <a:endParaRPr lang="en-GB" dirty="0"/>
          </a:p>
        </p:txBody>
      </p:sp>
      <p:sp>
        <p:nvSpPr>
          <p:cNvPr id="8" name="Date Placeholder 7">
            <a:extLst>
              <a:ext uri="{FF2B5EF4-FFF2-40B4-BE49-F238E27FC236}">
                <a16:creationId xmlns:a16="http://schemas.microsoft.com/office/drawing/2014/main" id="{29496A8B-9095-8945-F1D9-E5116E852985}"/>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1801132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2209800" y="685800"/>
            <a:ext cx="7772400" cy="1066800"/>
          </a:xfrm>
          <a:noFill/>
        </p:spPr>
        <p:txBody>
          <a:bodyPr/>
          <a:lstStyle/>
          <a:p>
            <a:r>
              <a:rPr lang="en-US" dirty="0"/>
              <a:t>March 2025 AIML SC Closing Report</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2025-03-12</a:t>
            </a:r>
          </a:p>
        </p:txBody>
      </p:sp>
      <p:graphicFrame>
        <p:nvGraphicFramePr>
          <p:cNvPr id="1026" name="Object 11"/>
          <p:cNvGraphicFramePr>
            <a:graphicFrameLocks noChangeAspect="1"/>
          </p:cNvGraphicFramePr>
          <p:nvPr>
            <p:extLst>
              <p:ext uri="{D42A27DB-BD31-4B8C-83A1-F6EECF244321}">
                <p14:modId xmlns:p14="http://schemas.microsoft.com/office/powerpoint/2010/main" val="2620055521"/>
              </p:ext>
            </p:extLst>
          </p:nvPr>
        </p:nvGraphicFramePr>
        <p:xfrm>
          <a:off x="2063750" y="2357438"/>
          <a:ext cx="8505825" cy="1516062"/>
        </p:xfrm>
        <a:graphic>
          <a:graphicData uri="http://schemas.openxmlformats.org/presentationml/2006/ole">
            <mc:AlternateContent xmlns:mc="http://schemas.openxmlformats.org/markup-compatibility/2006">
              <mc:Choice xmlns:v="urn:schemas-microsoft-com:vml" Requires="v">
                <p:oleObj name="Document" r:id="rId3" imgW="8550720" imgH="1531112" progId="Word.Document.8">
                  <p:embed/>
                </p:oleObj>
              </mc:Choice>
              <mc:Fallback>
                <p:oleObj name="Document" r:id="rId3" imgW="8550720" imgH="1531112" progId="Word.Document.8">
                  <p:embed/>
                  <p:pic>
                    <p:nvPicPr>
                      <p:cNvPr id="1026" name="Object 11"/>
                      <p:cNvPicPr>
                        <a:picLocks noChangeAspect="1" noChangeArrowheads="1"/>
                      </p:cNvPicPr>
                      <p:nvPr/>
                    </p:nvPicPr>
                    <p:blipFill>
                      <a:blip r:embed="rId4"/>
                      <a:srcRect/>
                      <a:stretch>
                        <a:fillRect/>
                      </a:stretch>
                    </p:blipFill>
                    <p:spPr bwMode="auto">
                      <a:xfrm>
                        <a:off x="2063750" y="2357438"/>
                        <a:ext cx="8505825" cy="151606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dirty="0"/>
              <a:t>Authors:</a:t>
            </a:r>
          </a:p>
        </p:txBody>
      </p:sp>
      <p:sp>
        <p:nvSpPr>
          <p:cNvPr id="3" name="Footer Placeholder 2">
            <a:extLst>
              <a:ext uri="{FF2B5EF4-FFF2-40B4-BE49-F238E27FC236}">
                <a16:creationId xmlns:a16="http://schemas.microsoft.com/office/drawing/2014/main" id="{9BFD5C13-7ADC-EE43-D11D-C258EAF8ABC4}"/>
              </a:ext>
            </a:extLst>
          </p:cNvPr>
          <p:cNvSpPr>
            <a:spLocks noGrp="1"/>
          </p:cNvSpPr>
          <p:nvPr>
            <p:ph type="ftr" idx="14"/>
          </p:nvPr>
        </p:nvSpPr>
        <p:spPr/>
        <p:txBody>
          <a:bodyPr/>
          <a:lstStyle/>
          <a:p>
            <a:r>
              <a:rPr lang="en-GB"/>
              <a:t>Xiaofei Wang, InterDigital</a:t>
            </a:r>
            <a:endParaRPr lang="en-GB" dirty="0"/>
          </a:p>
        </p:txBody>
      </p:sp>
      <p:sp>
        <p:nvSpPr>
          <p:cNvPr id="4" name="Slide Number Placeholder 3">
            <a:extLst>
              <a:ext uri="{FF2B5EF4-FFF2-40B4-BE49-F238E27FC236}">
                <a16:creationId xmlns:a16="http://schemas.microsoft.com/office/drawing/2014/main" id="{AB9424B0-33A9-6811-34A5-69AEE98DABF6}"/>
              </a:ext>
            </a:extLst>
          </p:cNvPr>
          <p:cNvSpPr>
            <a:spLocks noGrp="1"/>
          </p:cNvSpPr>
          <p:nvPr>
            <p:ph type="sldNum" idx="12"/>
          </p:nvPr>
        </p:nvSpPr>
        <p:spPr/>
        <p:txBody>
          <a:bodyPr/>
          <a:lstStyle/>
          <a:p>
            <a:r>
              <a:rPr lang="en-GB"/>
              <a:t>Slide </a:t>
            </a:r>
            <a:fld id="{440F5867-744E-4AA6-B0ED-4C44D2DFBB7B}" type="slidenum">
              <a:rPr lang="en-GB" smtClean="0"/>
              <a:pPr/>
              <a:t>11</a:t>
            </a:fld>
            <a:endParaRPr lang="en-GB" dirty="0"/>
          </a:p>
        </p:txBody>
      </p:sp>
      <p:sp>
        <p:nvSpPr>
          <p:cNvPr id="5" name="Date Placeholder 4">
            <a:extLst>
              <a:ext uri="{FF2B5EF4-FFF2-40B4-BE49-F238E27FC236}">
                <a16:creationId xmlns:a16="http://schemas.microsoft.com/office/drawing/2014/main" id="{F4FDC3CD-52CD-31AD-CCBF-F41C0BD06CE4}"/>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62178917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560AD-B59B-13B2-4A40-A0FE37F43D10}"/>
              </a:ext>
            </a:extLst>
          </p:cNvPr>
          <p:cNvSpPr>
            <a:spLocks noGrp="1"/>
          </p:cNvSpPr>
          <p:nvPr>
            <p:ph type="title"/>
          </p:nvPr>
        </p:nvSpPr>
        <p:spPr>
          <a:xfrm>
            <a:off x="2209800" y="685800"/>
            <a:ext cx="7772400" cy="1066800"/>
          </a:xfrm>
        </p:spPr>
        <p:txBody>
          <a:bodyPr/>
          <a:lstStyle/>
          <a:p>
            <a:r>
              <a:rPr lang="en-US" dirty="0"/>
              <a:t>WBA Innovation Forum January</a:t>
            </a:r>
          </a:p>
        </p:txBody>
      </p:sp>
      <p:sp>
        <p:nvSpPr>
          <p:cNvPr id="3" name="Content Placeholder 2">
            <a:extLst>
              <a:ext uri="{FF2B5EF4-FFF2-40B4-BE49-F238E27FC236}">
                <a16:creationId xmlns:a16="http://schemas.microsoft.com/office/drawing/2014/main" id="{2399DA57-FB6E-7D7D-53D2-0F0578C1A712}"/>
              </a:ext>
            </a:extLst>
          </p:cNvPr>
          <p:cNvSpPr>
            <a:spLocks noGrp="1"/>
          </p:cNvSpPr>
          <p:nvPr>
            <p:ph idx="1"/>
          </p:nvPr>
        </p:nvSpPr>
        <p:spPr>
          <a:xfrm>
            <a:off x="5715061" y="1752600"/>
            <a:ext cx="4246240" cy="4114800"/>
          </a:xfrm>
        </p:spPr>
        <p:txBody>
          <a:bodyPr/>
          <a:lstStyle/>
          <a:p>
            <a:r>
              <a:rPr lang="en-US" b="0" dirty="0">
                <a:hlinkClick r:id="rId2"/>
              </a:rPr>
              <a:t>https://wballiance.com/innovation-forum/</a:t>
            </a:r>
            <a:endParaRPr lang="en-US" b="0" dirty="0"/>
          </a:p>
          <a:p>
            <a:r>
              <a:rPr lang="en-US" b="0" dirty="0"/>
              <a:t>Focus on key themes sharing perspectives that will shape the future of connectivity for the next decade and beyond</a:t>
            </a:r>
          </a:p>
        </p:txBody>
      </p:sp>
      <p:pic>
        <p:nvPicPr>
          <p:cNvPr id="10" name="Picture 9" descr="A screenshot of a phone&#10;&#10;Description automatically generated">
            <a:extLst>
              <a:ext uri="{FF2B5EF4-FFF2-40B4-BE49-F238E27FC236}">
                <a16:creationId xmlns:a16="http://schemas.microsoft.com/office/drawing/2014/main" id="{1E19B479-2799-2C4D-7706-0D6B64263C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3553" y="2027298"/>
            <a:ext cx="3147957" cy="3417927"/>
          </a:xfrm>
          <a:prstGeom prst="rect">
            <a:avLst/>
          </a:prstGeom>
        </p:spPr>
        <p:style>
          <a:lnRef idx="2">
            <a:schemeClr val="accent3">
              <a:shade val="15000"/>
            </a:schemeClr>
          </a:lnRef>
          <a:fillRef idx="1">
            <a:schemeClr val="accent3"/>
          </a:fillRef>
          <a:effectRef idx="0">
            <a:schemeClr val="accent3"/>
          </a:effectRef>
          <a:fontRef idx="minor">
            <a:schemeClr val="lt1"/>
          </a:fontRef>
        </p:style>
      </p:pic>
      <p:sp>
        <p:nvSpPr>
          <p:cNvPr id="4" name="Footer Placeholder 3">
            <a:extLst>
              <a:ext uri="{FF2B5EF4-FFF2-40B4-BE49-F238E27FC236}">
                <a16:creationId xmlns:a16="http://schemas.microsoft.com/office/drawing/2014/main" id="{F1D67A17-C98B-0C4A-D2C3-45F62D37F1F0}"/>
              </a:ext>
            </a:extLst>
          </p:cNvPr>
          <p:cNvSpPr>
            <a:spLocks noGrp="1"/>
          </p:cNvSpPr>
          <p:nvPr>
            <p:ph type="ftr" idx="14"/>
          </p:nvPr>
        </p:nvSpPr>
        <p:spPr/>
        <p:txBody>
          <a:bodyPr/>
          <a:lstStyle/>
          <a:p>
            <a:r>
              <a:rPr lang="en-GB"/>
              <a:t>Necati Canpolat, Intel</a:t>
            </a:r>
            <a:endParaRPr lang="en-GB" dirty="0"/>
          </a:p>
        </p:txBody>
      </p:sp>
      <p:sp>
        <p:nvSpPr>
          <p:cNvPr id="7" name="Slide Number Placeholder 6">
            <a:extLst>
              <a:ext uri="{FF2B5EF4-FFF2-40B4-BE49-F238E27FC236}">
                <a16:creationId xmlns:a16="http://schemas.microsoft.com/office/drawing/2014/main" id="{FD322A5E-5026-3CF8-741A-E37960E881DC}"/>
              </a:ext>
            </a:extLst>
          </p:cNvPr>
          <p:cNvSpPr>
            <a:spLocks noGrp="1"/>
          </p:cNvSpPr>
          <p:nvPr>
            <p:ph type="sldNum" idx="12"/>
          </p:nvPr>
        </p:nvSpPr>
        <p:spPr/>
        <p:txBody>
          <a:bodyPr/>
          <a:lstStyle/>
          <a:p>
            <a:r>
              <a:rPr lang="en-GB"/>
              <a:t>Slide </a:t>
            </a:r>
            <a:fld id="{440F5867-744E-4AA6-B0ED-4C44D2DFBB7B}" type="slidenum">
              <a:rPr lang="en-GB" smtClean="0"/>
              <a:pPr/>
              <a:t>110</a:t>
            </a:fld>
            <a:endParaRPr lang="en-GB" dirty="0"/>
          </a:p>
        </p:txBody>
      </p:sp>
      <p:sp>
        <p:nvSpPr>
          <p:cNvPr id="8" name="Date Placeholder 7">
            <a:extLst>
              <a:ext uri="{FF2B5EF4-FFF2-40B4-BE49-F238E27FC236}">
                <a16:creationId xmlns:a16="http://schemas.microsoft.com/office/drawing/2014/main" id="{2441B49F-1D83-ED3A-9A7D-D07BA0E34CD1}"/>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142264380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1D9EB8E-3B7F-9F8A-C3CD-96520EC37922}"/>
              </a:ext>
            </a:extLst>
          </p:cNvPr>
          <p:cNvSpPr>
            <a:spLocks noGrp="1"/>
          </p:cNvSpPr>
          <p:nvPr>
            <p:ph idx="1"/>
          </p:nvPr>
        </p:nvSpPr>
        <p:spPr>
          <a:xfrm>
            <a:off x="5447928" y="1981200"/>
            <a:ext cx="4824536" cy="4114800"/>
          </a:xfrm>
        </p:spPr>
        <p:txBody>
          <a:bodyPr/>
          <a:lstStyle/>
          <a:p>
            <a:r>
              <a:rPr lang="en-US" b="0" dirty="0"/>
              <a:t>Launching Enterprise Connectivity Forum initiative focused on bringing enterprises together and fostering collaboration in the ecosystem</a:t>
            </a:r>
          </a:p>
          <a:p>
            <a:pPr lvl="1"/>
            <a:r>
              <a:rPr lang="en-US" dirty="0"/>
              <a:t>Open (free) Community</a:t>
            </a:r>
          </a:p>
          <a:p>
            <a:pPr lvl="1"/>
            <a:r>
              <a:rPr lang="en-US" dirty="0"/>
              <a:t>Networking and Collaboration</a:t>
            </a:r>
          </a:p>
          <a:p>
            <a:pPr lvl="1"/>
            <a:r>
              <a:rPr lang="en-US" dirty="0"/>
              <a:t>Pilot Programs and Proof of Concepts</a:t>
            </a:r>
          </a:p>
          <a:p>
            <a:pPr lvl="1"/>
            <a:r>
              <a:rPr lang="en-US" dirty="0"/>
              <a:t>Thought Leadership</a:t>
            </a:r>
          </a:p>
        </p:txBody>
      </p:sp>
      <p:sp>
        <p:nvSpPr>
          <p:cNvPr id="6" name="Title 5">
            <a:extLst>
              <a:ext uri="{FF2B5EF4-FFF2-40B4-BE49-F238E27FC236}">
                <a16:creationId xmlns:a16="http://schemas.microsoft.com/office/drawing/2014/main" id="{4BB84DD1-79B1-CA43-3E44-14BBE62B2D18}"/>
              </a:ext>
            </a:extLst>
          </p:cNvPr>
          <p:cNvSpPr>
            <a:spLocks noGrp="1"/>
          </p:cNvSpPr>
          <p:nvPr>
            <p:ph type="title"/>
          </p:nvPr>
        </p:nvSpPr>
        <p:spPr/>
        <p:txBody>
          <a:bodyPr/>
          <a:lstStyle/>
          <a:p>
            <a:r>
              <a:rPr lang="en-US" dirty="0"/>
              <a:t>Enterprise Connectivity Forum</a:t>
            </a:r>
          </a:p>
        </p:txBody>
      </p:sp>
      <p:pic>
        <p:nvPicPr>
          <p:cNvPr id="8" name="Picture 7" descr="A close-up of a logo&#10;&#10;AI-generated content may be incorrect.">
            <a:extLst>
              <a:ext uri="{FF2B5EF4-FFF2-40B4-BE49-F238E27FC236}">
                <a16:creationId xmlns:a16="http://schemas.microsoft.com/office/drawing/2014/main" id="{CD7FE289-3EF5-300A-EF8C-5DD897D18B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6903" y="1893826"/>
            <a:ext cx="3486637" cy="2029108"/>
          </a:xfrm>
          <a:prstGeom prst="rect">
            <a:avLst/>
          </a:prstGeom>
        </p:spPr>
        <p:style>
          <a:lnRef idx="2">
            <a:schemeClr val="accent3">
              <a:shade val="15000"/>
            </a:schemeClr>
          </a:lnRef>
          <a:fillRef idx="1">
            <a:schemeClr val="accent3"/>
          </a:fillRef>
          <a:effectRef idx="0">
            <a:schemeClr val="accent3"/>
          </a:effectRef>
          <a:fontRef idx="minor">
            <a:schemeClr val="lt1"/>
          </a:fontRef>
        </p:style>
      </p:pic>
      <p:sp>
        <p:nvSpPr>
          <p:cNvPr id="10" name="TextBox 9">
            <a:extLst>
              <a:ext uri="{FF2B5EF4-FFF2-40B4-BE49-F238E27FC236}">
                <a16:creationId xmlns:a16="http://schemas.microsoft.com/office/drawing/2014/main" id="{0BD65ACD-10B0-5125-57CD-E942CEDB24E1}"/>
              </a:ext>
            </a:extLst>
          </p:cNvPr>
          <p:cNvSpPr txBox="1"/>
          <p:nvPr/>
        </p:nvSpPr>
        <p:spPr>
          <a:xfrm>
            <a:off x="2006902" y="4026251"/>
            <a:ext cx="3297010" cy="369332"/>
          </a:xfrm>
          <a:prstGeom prst="rect">
            <a:avLst/>
          </a:prstGeom>
          <a:noFill/>
        </p:spPr>
        <p:txBody>
          <a:bodyPr wrap="square">
            <a:spAutoFit/>
          </a:bodyPr>
          <a:lstStyle/>
          <a:p>
            <a:r>
              <a:rPr lang="en-US" sz="1800" dirty="0">
                <a:hlinkClick r:id="rId3"/>
              </a:rPr>
              <a:t>https://wballiance.com/ecf/</a:t>
            </a:r>
            <a:endParaRPr lang="en-US" sz="1800" dirty="0"/>
          </a:p>
        </p:txBody>
      </p:sp>
      <p:sp>
        <p:nvSpPr>
          <p:cNvPr id="7" name="Footer Placeholder 6">
            <a:extLst>
              <a:ext uri="{FF2B5EF4-FFF2-40B4-BE49-F238E27FC236}">
                <a16:creationId xmlns:a16="http://schemas.microsoft.com/office/drawing/2014/main" id="{19512366-B3CC-0E5E-10F0-4A2479F98DD1}"/>
              </a:ext>
            </a:extLst>
          </p:cNvPr>
          <p:cNvSpPr>
            <a:spLocks noGrp="1"/>
          </p:cNvSpPr>
          <p:nvPr>
            <p:ph type="ftr" idx="14"/>
          </p:nvPr>
        </p:nvSpPr>
        <p:spPr/>
        <p:txBody>
          <a:bodyPr/>
          <a:lstStyle/>
          <a:p>
            <a:r>
              <a:rPr lang="en-GB"/>
              <a:t>Necati Canpolat, Intel</a:t>
            </a:r>
            <a:endParaRPr lang="en-GB" dirty="0"/>
          </a:p>
        </p:txBody>
      </p:sp>
      <p:sp>
        <p:nvSpPr>
          <p:cNvPr id="9" name="Slide Number Placeholder 8">
            <a:extLst>
              <a:ext uri="{FF2B5EF4-FFF2-40B4-BE49-F238E27FC236}">
                <a16:creationId xmlns:a16="http://schemas.microsoft.com/office/drawing/2014/main" id="{8FA790D2-C0A0-0DF2-BF65-7901F15D7C5C}"/>
              </a:ext>
            </a:extLst>
          </p:cNvPr>
          <p:cNvSpPr>
            <a:spLocks noGrp="1"/>
          </p:cNvSpPr>
          <p:nvPr>
            <p:ph type="sldNum" idx="12"/>
          </p:nvPr>
        </p:nvSpPr>
        <p:spPr/>
        <p:txBody>
          <a:bodyPr/>
          <a:lstStyle/>
          <a:p>
            <a:r>
              <a:rPr lang="en-GB"/>
              <a:t>Slide </a:t>
            </a:r>
            <a:fld id="{440F5867-744E-4AA6-B0ED-4C44D2DFBB7B}" type="slidenum">
              <a:rPr lang="en-GB" smtClean="0"/>
              <a:pPr/>
              <a:t>111</a:t>
            </a:fld>
            <a:endParaRPr lang="en-GB" dirty="0"/>
          </a:p>
        </p:txBody>
      </p:sp>
      <p:sp>
        <p:nvSpPr>
          <p:cNvPr id="11" name="Date Placeholder 10">
            <a:extLst>
              <a:ext uri="{FF2B5EF4-FFF2-40B4-BE49-F238E27FC236}">
                <a16:creationId xmlns:a16="http://schemas.microsoft.com/office/drawing/2014/main" id="{0A2AB459-6E32-056E-3C6C-513288F1839C}"/>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60251888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2063EC9-CB35-DB77-891C-D2B4F68E830A}"/>
              </a:ext>
            </a:extLst>
          </p:cNvPr>
          <p:cNvSpPr>
            <a:spLocks noGrp="1"/>
          </p:cNvSpPr>
          <p:nvPr>
            <p:ph idx="1"/>
          </p:nvPr>
        </p:nvSpPr>
        <p:spPr>
          <a:xfrm>
            <a:off x="5375920" y="1700808"/>
            <a:ext cx="4824536" cy="4395192"/>
          </a:xfrm>
        </p:spPr>
        <p:txBody>
          <a:bodyPr/>
          <a:lstStyle/>
          <a:p>
            <a:pPr marL="0" indent="0">
              <a:spcBef>
                <a:spcPts val="900"/>
              </a:spcBef>
            </a:pPr>
            <a:r>
              <a:rPr lang="en-US" sz="1800" b="0" dirty="0"/>
              <a:t>WBA is conducting Wi-Fi 7 field trials with its participating members to evaluate and validate the key capabilities of Wi-Fi in real-life various deployment scenarios.</a:t>
            </a:r>
          </a:p>
          <a:p>
            <a:pPr marL="0" indent="0">
              <a:spcBef>
                <a:spcPts val="900"/>
              </a:spcBef>
            </a:pPr>
            <a:r>
              <a:rPr lang="en-US" sz="1800" b="0" dirty="0"/>
              <a:t>As part of this initiative, CableLabs and Intel collaborated to test Wi-Fi 7 in residential settings – focusing on evaluating the performance and coverage of Wi-Fi 7, assessing its benefits over previous generations. </a:t>
            </a:r>
          </a:p>
          <a:p>
            <a:pPr marL="0" indent="0">
              <a:spcBef>
                <a:spcPts val="900"/>
              </a:spcBef>
            </a:pPr>
            <a:r>
              <a:rPr lang="en-US" sz="1800" b="0" dirty="0"/>
              <a:t>This report presents performance data from testing Wi-Fi 7 and Wi-Fi 6E in a typical home environment, quantifying the improvements. The findings show that Wi-Fi 7 delivered significant enhancements over Wi-Fi 6. </a:t>
            </a:r>
          </a:p>
        </p:txBody>
      </p:sp>
      <p:sp>
        <p:nvSpPr>
          <p:cNvPr id="6" name="Title 5">
            <a:extLst>
              <a:ext uri="{FF2B5EF4-FFF2-40B4-BE49-F238E27FC236}">
                <a16:creationId xmlns:a16="http://schemas.microsoft.com/office/drawing/2014/main" id="{999DCDC5-E7A5-5688-16EC-0ED2E0C24A6A}"/>
              </a:ext>
            </a:extLst>
          </p:cNvPr>
          <p:cNvSpPr>
            <a:spLocks noGrp="1"/>
          </p:cNvSpPr>
          <p:nvPr>
            <p:ph type="title"/>
          </p:nvPr>
        </p:nvSpPr>
        <p:spPr>
          <a:xfrm>
            <a:off x="2209800" y="516971"/>
            <a:ext cx="7772400" cy="1066800"/>
          </a:xfrm>
        </p:spPr>
        <p:txBody>
          <a:bodyPr/>
          <a:lstStyle/>
          <a:p>
            <a:r>
              <a:rPr lang="en-US" dirty="0"/>
              <a:t>WBA Wi-Fi 7 Field Trials - CableLabs</a:t>
            </a:r>
          </a:p>
        </p:txBody>
      </p:sp>
      <p:sp>
        <p:nvSpPr>
          <p:cNvPr id="8" name="TextBox 7">
            <a:extLst>
              <a:ext uri="{FF2B5EF4-FFF2-40B4-BE49-F238E27FC236}">
                <a16:creationId xmlns:a16="http://schemas.microsoft.com/office/drawing/2014/main" id="{B6A217EB-FD16-49CD-7B0D-CA45F5403E71}"/>
              </a:ext>
            </a:extLst>
          </p:cNvPr>
          <p:cNvSpPr txBox="1"/>
          <p:nvPr/>
        </p:nvSpPr>
        <p:spPr>
          <a:xfrm>
            <a:off x="1775520" y="5807513"/>
            <a:ext cx="3096344" cy="954107"/>
          </a:xfrm>
          <a:prstGeom prst="rect">
            <a:avLst/>
          </a:prstGeom>
          <a:noFill/>
        </p:spPr>
        <p:txBody>
          <a:bodyPr wrap="square">
            <a:spAutoFit/>
          </a:bodyPr>
          <a:lstStyle/>
          <a:p>
            <a:r>
              <a:rPr lang="en-US" sz="1600" dirty="0">
                <a:hlinkClick r:id="rId2"/>
              </a:rPr>
              <a:t>https://wballiance.com/wi-fi-7-cablelabs-intel/</a:t>
            </a:r>
            <a:endParaRPr lang="en-US" sz="1600" dirty="0"/>
          </a:p>
          <a:p>
            <a:endParaRPr lang="en-US" dirty="0"/>
          </a:p>
        </p:txBody>
      </p:sp>
      <p:pic>
        <p:nvPicPr>
          <p:cNvPr id="10" name="Picture 9" descr="A child wearing a virtual reality headset&#10;&#10;AI-generated content may be incorrect.">
            <a:extLst>
              <a:ext uri="{FF2B5EF4-FFF2-40B4-BE49-F238E27FC236}">
                <a16:creationId xmlns:a16="http://schemas.microsoft.com/office/drawing/2014/main" id="{C9F2BF41-1A79-1286-1308-C40A0C09D7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5520" y="1540445"/>
            <a:ext cx="3024336" cy="4239167"/>
          </a:xfrm>
          <a:prstGeom prst="rect">
            <a:avLst/>
          </a:prstGeom>
        </p:spPr>
      </p:pic>
      <p:sp>
        <p:nvSpPr>
          <p:cNvPr id="7" name="Footer Placeholder 6">
            <a:extLst>
              <a:ext uri="{FF2B5EF4-FFF2-40B4-BE49-F238E27FC236}">
                <a16:creationId xmlns:a16="http://schemas.microsoft.com/office/drawing/2014/main" id="{A3FC2298-896D-1E70-6D47-F6C7626073BC}"/>
              </a:ext>
            </a:extLst>
          </p:cNvPr>
          <p:cNvSpPr>
            <a:spLocks noGrp="1"/>
          </p:cNvSpPr>
          <p:nvPr>
            <p:ph type="ftr" idx="14"/>
          </p:nvPr>
        </p:nvSpPr>
        <p:spPr/>
        <p:txBody>
          <a:bodyPr/>
          <a:lstStyle/>
          <a:p>
            <a:r>
              <a:rPr lang="en-GB"/>
              <a:t>Necati Canpolat, Intel</a:t>
            </a:r>
            <a:endParaRPr lang="en-GB" dirty="0"/>
          </a:p>
        </p:txBody>
      </p:sp>
      <p:sp>
        <p:nvSpPr>
          <p:cNvPr id="9" name="Slide Number Placeholder 8">
            <a:extLst>
              <a:ext uri="{FF2B5EF4-FFF2-40B4-BE49-F238E27FC236}">
                <a16:creationId xmlns:a16="http://schemas.microsoft.com/office/drawing/2014/main" id="{36BB9BE7-7432-7BA6-3B9C-DA4F7E05DA1A}"/>
              </a:ext>
            </a:extLst>
          </p:cNvPr>
          <p:cNvSpPr>
            <a:spLocks noGrp="1"/>
          </p:cNvSpPr>
          <p:nvPr>
            <p:ph type="sldNum" idx="12"/>
          </p:nvPr>
        </p:nvSpPr>
        <p:spPr/>
        <p:txBody>
          <a:bodyPr/>
          <a:lstStyle/>
          <a:p>
            <a:r>
              <a:rPr lang="en-GB"/>
              <a:t>Slide </a:t>
            </a:r>
            <a:fld id="{440F5867-744E-4AA6-B0ED-4C44D2DFBB7B}" type="slidenum">
              <a:rPr lang="en-GB" smtClean="0"/>
              <a:pPr/>
              <a:t>112</a:t>
            </a:fld>
            <a:endParaRPr lang="en-GB" dirty="0"/>
          </a:p>
        </p:txBody>
      </p:sp>
      <p:sp>
        <p:nvSpPr>
          <p:cNvPr id="11" name="Date Placeholder 10">
            <a:extLst>
              <a:ext uri="{FF2B5EF4-FFF2-40B4-BE49-F238E27FC236}">
                <a16:creationId xmlns:a16="http://schemas.microsoft.com/office/drawing/2014/main" id="{8DBFFC41-F7E3-6C82-2E26-993035FB0B9A}"/>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309407479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F019746-BD73-AF6D-EBA8-9F42F5F27309}"/>
              </a:ext>
            </a:extLst>
          </p:cNvPr>
          <p:cNvSpPr>
            <a:spLocks noGrp="1"/>
          </p:cNvSpPr>
          <p:nvPr>
            <p:ph idx="1"/>
          </p:nvPr>
        </p:nvSpPr>
        <p:spPr>
          <a:xfrm>
            <a:off x="5015880" y="1981200"/>
            <a:ext cx="4966320" cy="4114800"/>
          </a:xfrm>
        </p:spPr>
        <p:txBody>
          <a:bodyPr/>
          <a:lstStyle/>
          <a:p>
            <a:r>
              <a:rPr lang="en-US" sz="1800" b="0" dirty="0"/>
              <a:t>A reference framework providing a dynamic roadmap for the future of Smart Homes, extending from WBA’s Operator Managed Wi-Fi project.</a:t>
            </a:r>
          </a:p>
          <a:p>
            <a:r>
              <a:rPr lang="en-US" sz="1800" b="0" dirty="0"/>
              <a:t>Evolving Connectivity Hubs: Visualizes smart homes as evolving connectivity hubs that enhance interoperability between established and emerging technologies.</a:t>
            </a:r>
          </a:p>
          <a:p>
            <a:r>
              <a:rPr lang="en-US" sz="1800" b="0" dirty="0"/>
              <a:t>Managed Wi-Fi Reference Architecture: Support residential service providers with a Managed Wi-Fi reference architecture that integrates IoT and Matter components, setting a new standard in interoperability.</a:t>
            </a:r>
          </a:p>
        </p:txBody>
      </p:sp>
      <p:sp>
        <p:nvSpPr>
          <p:cNvPr id="6" name="Title 5">
            <a:extLst>
              <a:ext uri="{FF2B5EF4-FFF2-40B4-BE49-F238E27FC236}">
                <a16:creationId xmlns:a16="http://schemas.microsoft.com/office/drawing/2014/main" id="{7DDCFB34-4C92-2FA3-6681-66CBA8C62067}"/>
              </a:ext>
            </a:extLst>
          </p:cNvPr>
          <p:cNvSpPr>
            <a:spLocks noGrp="1"/>
          </p:cNvSpPr>
          <p:nvPr>
            <p:ph type="title"/>
          </p:nvPr>
        </p:nvSpPr>
        <p:spPr/>
        <p:txBody>
          <a:bodyPr/>
          <a:lstStyle/>
          <a:p>
            <a:r>
              <a:rPr lang="en-US" dirty="0"/>
              <a:t>Operator-Managed Smart Home Industry Framework </a:t>
            </a:r>
          </a:p>
        </p:txBody>
      </p:sp>
      <p:pic>
        <p:nvPicPr>
          <p:cNvPr id="1026" name="Picture 2">
            <a:extLst>
              <a:ext uri="{FF2B5EF4-FFF2-40B4-BE49-F238E27FC236}">
                <a16:creationId xmlns:a16="http://schemas.microsoft.com/office/drawing/2014/main" id="{C82BD627-D0C6-B5AD-FABF-ABD222474B4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20913" y="1941534"/>
            <a:ext cx="2465176" cy="349624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BE7953E-7545-2015-29FA-5C749488B605}"/>
              </a:ext>
            </a:extLst>
          </p:cNvPr>
          <p:cNvSpPr txBox="1"/>
          <p:nvPr/>
        </p:nvSpPr>
        <p:spPr>
          <a:xfrm>
            <a:off x="2041848" y="5634336"/>
            <a:ext cx="3262064" cy="1200329"/>
          </a:xfrm>
          <a:prstGeom prst="rect">
            <a:avLst/>
          </a:prstGeom>
          <a:noFill/>
        </p:spPr>
        <p:txBody>
          <a:bodyPr wrap="square">
            <a:spAutoFit/>
          </a:bodyPr>
          <a:lstStyle/>
          <a:p>
            <a:r>
              <a:rPr lang="en-US" dirty="0">
                <a:hlinkClick r:id="rId3"/>
              </a:rPr>
              <a:t>https://wballiance.com/smart-home-iot-framework/</a:t>
            </a:r>
            <a:endParaRPr lang="en-US" dirty="0"/>
          </a:p>
        </p:txBody>
      </p:sp>
      <p:sp>
        <p:nvSpPr>
          <p:cNvPr id="7" name="Footer Placeholder 6">
            <a:extLst>
              <a:ext uri="{FF2B5EF4-FFF2-40B4-BE49-F238E27FC236}">
                <a16:creationId xmlns:a16="http://schemas.microsoft.com/office/drawing/2014/main" id="{D4E8ED50-B84F-3D07-0624-77378AC98D7D}"/>
              </a:ext>
            </a:extLst>
          </p:cNvPr>
          <p:cNvSpPr>
            <a:spLocks noGrp="1"/>
          </p:cNvSpPr>
          <p:nvPr>
            <p:ph type="ftr" idx="14"/>
          </p:nvPr>
        </p:nvSpPr>
        <p:spPr/>
        <p:txBody>
          <a:bodyPr/>
          <a:lstStyle/>
          <a:p>
            <a:r>
              <a:rPr lang="en-GB"/>
              <a:t>Necati Canpolat, Intel</a:t>
            </a:r>
            <a:endParaRPr lang="en-GB" dirty="0"/>
          </a:p>
        </p:txBody>
      </p:sp>
      <p:sp>
        <p:nvSpPr>
          <p:cNvPr id="9" name="Slide Number Placeholder 8">
            <a:extLst>
              <a:ext uri="{FF2B5EF4-FFF2-40B4-BE49-F238E27FC236}">
                <a16:creationId xmlns:a16="http://schemas.microsoft.com/office/drawing/2014/main" id="{B084F518-E331-F2CB-A2AB-FAD047CF8DB2}"/>
              </a:ext>
            </a:extLst>
          </p:cNvPr>
          <p:cNvSpPr>
            <a:spLocks noGrp="1"/>
          </p:cNvSpPr>
          <p:nvPr>
            <p:ph type="sldNum" idx="12"/>
          </p:nvPr>
        </p:nvSpPr>
        <p:spPr/>
        <p:txBody>
          <a:bodyPr/>
          <a:lstStyle/>
          <a:p>
            <a:r>
              <a:rPr lang="en-GB"/>
              <a:t>Slide </a:t>
            </a:r>
            <a:fld id="{440F5867-744E-4AA6-B0ED-4C44D2DFBB7B}" type="slidenum">
              <a:rPr lang="en-GB" smtClean="0"/>
              <a:pPr/>
              <a:t>113</a:t>
            </a:fld>
            <a:endParaRPr lang="en-GB" dirty="0"/>
          </a:p>
        </p:txBody>
      </p:sp>
      <p:sp>
        <p:nvSpPr>
          <p:cNvPr id="10" name="Date Placeholder 9">
            <a:extLst>
              <a:ext uri="{FF2B5EF4-FFF2-40B4-BE49-F238E27FC236}">
                <a16:creationId xmlns:a16="http://schemas.microsoft.com/office/drawing/2014/main" id="{5D54B122-C815-6F4A-A2AA-968002E4FEBE}"/>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410572468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1002AB0-E584-1918-0021-DAABCDCBEDA4}"/>
              </a:ext>
            </a:extLst>
          </p:cNvPr>
          <p:cNvSpPr>
            <a:spLocks noGrp="1"/>
          </p:cNvSpPr>
          <p:nvPr>
            <p:ph idx="1"/>
          </p:nvPr>
        </p:nvSpPr>
        <p:spPr>
          <a:xfrm>
            <a:off x="4501614" y="1556792"/>
            <a:ext cx="5852169" cy="4615408"/>
          </a:xfrm>
        </p:spPr>
        <p:txBody>
          <a:bodyPr/>
          <a:lstStyle/>
          <a:p>
            <a:r>
              <a:rPr lang="en-US" b="0" dirty="0"/>
              <a:t>L4S technology, the guidelines cover:</a:t>
            </a:r>
          </a:p>
          <a:p>
            <a:pPr lvl="1">
              <a:spcBef>
                <a:spcPts val="300"/>
              </a:spcBef>
            </a:pPr>
            <a:r>
              <a:rPr lang="en-US" sz="1800" dirty="0"/>
              <a:t>Reducing media access delays in Wi-Fi networks.</a:t>
            </a:r>
          </a:p>
          <a:p>
            <a:pPr lvl="1">
              <a:spcBef>
                <a:spcPts val="300"/>
              </a:spcBef>
            </a:pPr>
            <a:r>
              <a:rPr lang="en-US" sz="1800" dirty="0"/>
              <a:t>Enhancing network configurations.</a:t>
            </a:r>
          </a:p>
          <a:p>
            <a:pPr lvl="1">
              <a:spcBef>
                <a:spcPts val="300"/>
              </a:spcBef>
            </a:pPr>
            <a:r>
              <a:rPr lang="en-US" sz="1800" dirty="0"/>
              <a:t>Complementing QoS Management Stream Classification Services (SCS).</a:t>
            </a:r>
          </a:p>
          <a:p>
            <a:pPr lvl="1">
              <a:spcBef>
                <a:spcPts val="300"/>
              </a:spcBef>
            </a:pPr>
            <a:r>
              <a:rPr lang="en-US" sz="1800" dirty="0"/>
              <a:t>Optimizing Enhanced Distributed Channel Access (EDCA) parameters.</a:t>
            </a:r>
          </a:p>
          <a:p>
            <a:r>
              <a:rPr lang="en-US" b="0" dirty="0"/>
              <a:t>In 2025, the WBA will continue advancing L4S in coordination with QoS Management initiatives, including additional trials, report generation, provider surveys, and evolving L4S testing scenarios.</a:t>
            </a:r>
          </a:p>
        </p:txBody>
      </p:sp>
      <p:sp>
        <p:nvSpPr>
          <p:cNvPr id="6" name="Title 5">
            <a:extLst>
              <a:ext uri="{FF2B5EF4-FFF2-40B4-BE49-F238E27FC236}">
                <a16:creationId xmlns:a16="http://schemas.microsoft.com/office/drawing/2014/main" id="{81FECCAA-0262-B860-F129-89DB5A18257A}"/>
              </a:ext>
            </a:extLst>
          </p:cNvPr>
          <p:cNvSpPr>
            <a:spLocks noGrp="1"/>
          </p:cNvSpPr>
          <p:nvPr>
            <p:ph type="title"/>
          </p:nvPr>
        </p:nvSpPr>
        <p:spPr/>
        <p:txBody>
          <a:bodyPr/>
          <a:lstStyle/>
          <a:p>
            <a:r>
              <a:rPr lang="en-US" dirty="0"/>
              <a:t>L4S Implementation Guidelines</a:t>
            </a:r>
          </a:p>
        </p:txBody>
      </p:sp>
      <p:pic>
        <p:nvPicPr>
          <p:cNvPr id="1026" name="Picture 2">
            <a:extLst>
              <a:ext uri="{FF2B5EF4-FFF2-40B4-BE49-F238E27FC236}">
                <a16:creationId xmlns:a16="http://schemas.microsoft.com/office/drawing/2014/main" id="{CD121C0F-B50B-C282-8526-B3F2FD054F4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47529" y="1771556"/>
            <a:ext cx="2644775" cy="375096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7E17A80-5209-85FD-E748-D76842E65663}"/>
              </a:ext>
            </a:extLst>
          </p:cNvPr>
          <p:cNvSpPr txBox="1"/>
          <p:nvPr/>
        </p:nvSpPr>
        <p:spPr>
          <a:xfrm>
            <a:off x="2279576" y="5765348"/>
            <a:ext cx="1450686" cy="830997"/>
          </a:xfrm>
          <a:prstGeom prst="rect">
            <a:avLst/>
          </a:prstGeom>
          <a:solidFill>
            <a:srgbClr val="92D050"/>
          </a:solidFill>
        </p:spPr>
        <p:txBody>
          <a:bodyPr wrap="square">
            <a:spAutoFit/>
          </a:bodyPr>
          <a:lstStyle/>
          <a:p>
            <a:pPr algn="ctr"/>
            <a:r>
              <a:rPr lang="en-US" dirty="0">
                <a:hlinkClick r:id="rId3"/>
              </a:rPr>
              <a:t>Download</a:t>
            </a:r>
            <a:endParaRPr lang="en-US" dirty="0"/>
          </a:p>
        </p:txBody>
      </p:sp>
      <p:sp>
        <p:nvSpPr>
          <p:cNvPr id="7" name="Footer Placeholder 6">
            <a:extLst>
              <a:ext uri="{FF2B5EF4-FFF2-40B4-BE49-F238E27FC236}">
                <a16:creationId xmlns:a16="http://schemas.microsoft.com/office/drawing/2014/main" id="{FAB721A5-DBF8-0158-19B6-4A6EDAA8C075}"/>
              </a:ext>
            </a:extLst>
          </p:cNvPr>
          <p:cNvSpPr>
            <a:spLocks noGrp="1"/>
          </p:cNvSpPr>
          <p:nvPr>
            <p:ph type="ftr" idx="14"/>
          </p:nvPr>
        </p:nvSpPr>
        <p:spPr/>
        <p:txBody>
          <a:bodyPr/>
          <a:lstStyle/>
          <a:p>
            <a:r>
              <a:rPr lang="en-GB"/>
              <a:t>Necati Canpolat, Intel</a:t>
            </a:r>
            <a:endParaRPr lang="en-GB" dirty="0"/>
          </a:p>
        </p:txBody>
      </p:sp>
      <p:sp>
        <p:nvSpPr>
          <p:cNvPr id="9" name="Slide Number Placeholder 8">
            <a:extLst>
              <a:ext uri="{FF2B5EF4-FFF2-40B4-BE49-F238E27FC236}">
                <a16:creationId xmlns:a16="http://schemas.microsoft.com/office/drawing/2014/main" id="{8B9F5BF9-002A-2A90-98C6-91BE2F475BA0}"/>
              </a:ext>
            </a:extLst>
          </p:cNvPr>
          <p:cNvSpPr>
            <a:spLocks noGrp="1"/>
          </p:cNvSpPr>
          <p:nvPr>
            <p:ph type="sldNum" idx="12"/>
          </p:nvPr>
        </p:nvSpPr>
        <p:spPr/>
        <p:txBody>
          <a:bodyPr/>
          <a:lstStyle/>
          <a:p>
            <a:r>
              <a:rPr lang="en-GB"/>
              <a:t>Slide </a:t>
            </a:r>
            <a:fld id="{440F5867-744E-4AA6-B0ED-4C44D2DFBB7B}" type="slidenum">
              <a:rPr lang="en-GB" smtClean="0"/>
              <a:pPr/>
              <a:t>114</a:t>
            </a:fld>
            <a:endParaRPr lang="en-GB" dirty="0"/>
          </a:p>
        </p:txBody>
      </p:sp>
      <p:sp>
        <p:nvSpPr>
          <p:cNvPr id="10" name="Date Placeholder 9">
            <a:extLst>
              <a:ext uri="{FF2B5EF4-FFF2-40B4-BE49-F238E27FC236}">
                <a16:creationId xmlns:a16="http://schemas.microsoft.com/office/drawing/2014/main" id="{0AFA0F10-F39D-EBD2-B3AD-BCA42D25D2FE}"/>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152240793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5278733-69AD-490C-B9F0-8948BCCC5DF8}"/>
              </a:ext>
            </a:extLst>
          </p:cNvPr>
          <p:cNvSpPr>
            <a:spLocks noGrp="1"/>
          </p:cNvSpPr>
          <p:nvPr>
            <p:ph type="title"/>
          </p:nvPr>
        </p:nvSpPr>
        <p:spPr>
          <a:xfrm>
            <a:off x="2209800" y="685800"/>
            <a:ext cx="7772400" cy="1066800"/>
          </a:xfrm>
        </p:spPr>
        <p:txBody>
          <a:bodyPr/>
          <a:lstStyle/>
          <a:p>
            <a:r>
              <a:rPr lang="en-US" dirty="0"/>
              <a:t>Further information</a:t>
            </a:r>
          </a:p>
        </p:txBody>
      </p:sp>
      <p:sp>
        <p:nvSpPr>
          <p:cNvPr id="6147" name="Rectangle 3"/>
          <p:cNvSpPr>
            <a:spLocks noGrp="1" noChangeArrowheads="1"/>
          </p:cNvSpPr>
          <p:nvPr>
            <p:ph idx="1"/>
          </p:nvPr>
        </p:nvSpPr>
        <p:spPr>
          <a:xfrm>
            <a:off x="1847528" y="1981200"/>
            <a:ext cx="8496944" cy="4114800"/>
          </a:xfrm>
        </p:spPr>
        <p:txBody>
          <a:bodyPr/>
          <a:lstStyle/>
          <a:p>
            <a:r>
              <a:rPr lang="en-GB" altLang="en-US" sz="2000" b="0" dirty="0"/>
              <a:t>WBA information at </a:t>
            </a:r>
            <a:r>
              <a:rPr lang="en-GB" altLang="en-US" sz="2000" b="0" dirty="0">
                <a:hlinkClick r:id="rId3"/>
              </a:rPr>
              <a:t>https://wballiance.com/</a:t>
            </a:r>
            <a:r>
              <a:rPr lang="en-GB" altLang="en-US" sz="2000" b="0" dirty="0"/>
              <a:t> </a:t>
            </a:r>
          </a:p>
          <a:p>
            <a:r>
              <a:rPr lang="en-US" altLang="en-US" sz="2000" b="0" dirty="0"/>
              <a:t>Current work areas </a:t>
            </a:r>
            <a:r>
              <a:rPr lang="en-US" sz="2000" b="0" dirty="0">
                <a:hlinkClick r:id="rId4"/>
              </a:rPr>
              <a:t>https://wballiance.com/wba-program-overview-2025/</a:t>
            </a:r>
          </a:p>
          <a:p>
            <a:r>
              <a:rPr lang="en-US" altLang="en-US" sz="2000" b="0" dirty="0"/>
              <a:t>WBA resource center </a:t>
            </a:r>
            <a:r>
              <a:rPr lang="en-US" altLang="en-US" sz="2000" b="0" dirty="0">
                <a:hlinkClick r:id="rId5"/>
              </a:rPr>
              <a:t>https://wballiance.com/resource/</a:t>
            </a:r>
            <a:r>
              <a:rPr lang="en-US" altLang="en-US" sz="2000" b="0" dirty="0"/>
              <a:t> </a:t>
            </a:r>
          </a:p>
          <a:p>
            <a:r>
              <a:rPr lang="en-US" altLang="en-US" sz="2000" b="0" dirty="0"/>
              <a:t>WBA events </a:t>
            </a:r>
            <a:r>
              <a:rPr lang="en-US" altLang="en-US" sz="2000" b="0" dirty="0">
                <a:hlinkClick r:id="rId6"/>
              </a:rPr>
              <a:t>https://wballiance.com/events-awards/</a:t>
            </a:r>
            <a:r>
              <a:rPr lang="en-US" altLang="en-US" sz="2000" b="0" dirty="0"/>
              <a:t> </a:t>
            </a:r>
          </a:p>
          <a:p>
            <a:r>
              <a:rPr lang="en-US" altLang="en-US" sz="2000" b="0" dirty="0"/>
              <a:t>WBA memberships: </a:t>
            </a:r>
            <a:r>
              <a:rPr lang="en-US" altLang="en-US" sz="2000" b="0" dirty="0">
                <a:hlinkClick r:id="rId7"/>
              </a:rPr>
              <a:t>https://wballiance.com/membership/</a:t>
            </a:r>
            <a:r>
              <a:rPr lang="en-US" altLang="en-US" sz="2000" b="0" dirty="0"/>
              <a:t> </a:t>
            </a:r>
          </a:p>
          <a:p>
            <a:endParaRPr lang="en-US" altLang="en-US" sz="2000" b="0" dirty="0"/>
          </a:p>
          <a:p>
            <a:endParaRPr lang="en-US" altLang="en-US" sz="2000" dirty="0"/>
          </a:p>
        </p:txBody>
      </p:sp>
      <p:sp>
        <p:nvSpPr>
          <p:cNvPr id="3" name="Footer Placeholder 2">
            <a:extLst>
              <a:ext uri="{FF2B5EF4-FFF2-40B4-BE49-F238E27FC236}">
                <a16:creationId xmlns:a16="http://schemas.microsoft.com/office/drawing/2014/main" id="{915E33F4-7A38-EDC9-7085-C9A938350FF8}"/>
              </a:ext>
            </a:extLst>
          </p:cNvPr>
          <p:cNvSpPr>
            <a:spLocks noGrp="1"/>
          </p:cNvSpPr>
          <p:nvPr>
            <p:ph type="ftr" idx="14"/>
          </p:nvPr>
        </p:nvSpPr>
        <p:spPr/>
        <p:txBody>
          <a:bodyPr/>
          <a:lstStyle/>
          <a:p>
            <a:r>
              <a:rPr lang="en-GB"/>
              <a:t>Necati Canpolat, Intel</a:t>
            </a:r>
            <a:endParaRPr lang="en-GB" dirty="0"/>
          </a:p>
        </p:txBody>
      </p:sp>
      <p:sp>
        <p:nvSpPr>
          <p:cNvPr id="4" name="Slide Number Placeholder 3">
            <a:extLst>
              <a:ext uri="{FF2B5EF4-FFF2-40B4-BE49-F238E27FC236}">
                <a16:creationId xmlns:a16="http://schemas.microsoft.com/office/drawing/2014/main" id="{63982792-A7B3-3D45-E9ED-76EF1B83773E}"/>
              </a:ext>
            </a:extLst>
          </p:cNvPr>
          <p:cNvSpPr>
            <a:spLocks noGrp="1"/>
          </p:cNvSpPr>
          <p:nvPr>
            <p:ph type="sldNum" idx="12"/>
          </p:nvPr>
        </p:nvSpPr>
        <p:spPr/>
        <p:txBody>
          <a:bodyPr/>
          <a:lstStyle/>
          <a:p>
            <a:r>
              <a:rPr lang="en-GB"/>
              <a:t>Slide </a:t>
            </a:r>
            <a:fld id="{440F5867-744E-4AA6-B0ED-4C44D2DFBB7B}" type="slidenum">
              <a:rPr lang="en-GB" smtClean="0"/>
              <a:pPr/>
              <a:t>115</a:t>
            </a:fld>
            <a:endParaRPr lang="en-GB" dirty="0"/>
          </a:p>
        </p:txBody>
      </p:sp>
      <p:sp>
        <p:nvSpPr>
          <p:cNvPr id="5" name="Date Placeholder 4">
            <a:extLst>
              <a:ext uri="{FF2B5EF4-FFF2-40B4-BE49-F238E27FC236}">
                <a16:creationId xmlns:a16="http://schemas.microsoft.com/office/drawing/2014/main" id="{3D4F975C-9F45-4644-FC40-50370F000572}"/>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115572377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3BB69-0E83-7D95-2882-F787E5D96851}"/>
              </a:ext>
            </a:extLst>
          </p:cNvPr>
          <p:cNvSpPr>
            <a:spLocks noGrp="1"/>
          </p:cNvSpPr>
          <p:nvPr>
            <p:ph type="title"/>
          </p:nvPr>
        </p:nvSpPr>
        <p:spPr>
          <a:xfrm>
            <a:off x="2213933" y="3068960"/>
            <a:ext cx="7772400" cy="1066800"/>
          </a:xfrm>
        </p:spPr>
        <p:txBody>
          <a:bodyPr/>
          <a:lstStyle/>
          <a:p>
            <a:r>
              <a:rPr lang="en-US"/>
              <a:t>Backup</a:t>
            </a:r>
            <a:endParaRPr lang="en-US" dirty="0"/>
          </a:p>
        </p:txBody>
      </p:sp>
      <p:sp>
        <p:nvSpPr>
          <p:cNvPr id="4" name="Footer Placeholder 3">
            <a:extLst>
              <a:ext uri="{FF2B5EF4-FFF2-40B4-BE49-F238E27FC236}">
                <a16:creationId xmlns:a16="http://schemas.microsoft.com/office/drawing/2014/main" id="{F270F130-BDC1-4AB5-5430-E47AD22F5E5F}"/>
              </a:ext>
            </a:extLst>
          </p:cNvPr>
          <p:cNvSpPr>
            <a:spLocks noGrp="1"/>
          </p:cNvSpPr>
          <p:nvPr>
            <p:ph type="ftr" idx="14"/>
          </p:nvPr>
        </p:nvSpPr>
        <p:spPr/>
        <p:txBody>
          <a:bodyPr/>
          <a:lstStyle/>
          <a:p>
            <a:r>
              <a:rPr lang="en-GB"/>
              <a:t>Necati Canpolat, Intel</a:t>
            </a:r>
            <a:endParaRPr lang="en-GB" dirty="0"/>
          </a:p>
        </p:txBody>
      </p:sp>
      <p:sp>
        <p:nvSpPr>
          <p:cNvPr id="7" name="Slide Number Placeholder 6">
            <a:extLst>
              <a:ext uri="{FF2B5EF4-FFF2-40B4-BE49-F238E27FC236}">
                <a16:creationId xmlns:a16="http://schemas.microsoft.com/office/drawing/2014/main" id="{0730946A-06A8-5A76-8DC6-CD88785B1A3E}"/>
              </a:ext>
            </a:extLst>
          </p:cNvPr>
          <p:cNvSpPr>
            <a:spLocks noGrp="1"/>
          </p:cNvSpPr>
          <p:nvPr>
            <p:ph type="sldNum" idx="12"/>
          </p:nvPr>
        </p:nvSpPr>
        <p:spPr/>
        <p:txBody>
          <a:bodyPr/>
          <a:lstStyle/>
          <a:p>
            <a:r>
              <a:rPr lang="en-GB"/>
              <a:t>Slide </a:t>
            </a:r>
            <a:fld id="{440F5867-744E-4AA6-B0ED-4C44D2DFBB7B}" type="slidenum">
              <a:rPr lang="en-GB" smtClean="0"/>
              <a:pPr/>
              <a:t>116</a:t>
            </a:fld>
            <a:endParaRPr lang="en-GB" dirty="0"/>
          </a:p>
        </p:txBody>
      </p:sp>
      <p:sp>
        <p:nvSpPr>
          <p:cNvPr id="8" name="Date Placeholder 7">
            <a:extLst>
              <a:ext uri="{FF2B5EF4-FFF2-40B4-BE49-F238E27FC236}">
                <a16:creationId xmlns:a16="http://schemas.microsoft.com/office/drawing/2014/main" id="{A7B55FD3-6989-6FFA-AD1C-D67C68A23F53}"/>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99548573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B4B05-602E-FAD4-0BC7-6E96137E9647}"/>
              </a:ext>
            </a:extLst>
          </p:cNvPr>
          <p:cNvSpPr>
            <a:spLocks noGrp="1"/>
          </p:cNvSpPr>
          <p:nvPr>
            <p:ph type="title"/>
          </p:nvPr>
        </p:nvSpPr>
        <p:spPr>
          <a:xfrm>
            <a:off x="1931608" y="685800"/>
            <a:ext cx="8050593" cy="1066800"/>
          </a:xfrm>
        </p:spPr>
        <p:txBody>
          <a:bodyPr/>
          <a:lstStyle/>
          <a:p>
            <a:pPr algn="l"/>
            <a:r>
              <a:rPr lang="en-US" sz="2800" dirty="0"/>
              <a:t>WBA ORGANIZATION</a:t>
            </a:r>
          </a:p>
        </p:txBody>
      </p:sp>
      <p:grpSp>
        <p:nvGrpSpPr>
          <p:cNvPr id="7" name="Group 6">
            <a:extLst>
              <a:ext uri="{FF2B5EF4-FFF2-40B4-BE49-F238E27FC236}">
                <a16:creationId xmlns:a16="http://schemas.microsoft.com/office/drawing/2014/main" id="{E4F4F210-067F-1311-7747-BB3026F85977}"/>
              </a:ext>
            </a:extLst>
          </p:cNvPr>
          <p:cNvGrpSpPr/>
          <p:nvPr/>
        </p:nvGrpSpPr>
        <p:grpSpPr>
          <a:xfrm>
            <a:off x="1529104" y="2060849"/>
            <a:ext cx="9137306" cy="962339"/>
            <a:chOff x="3178" y="992275"/>
            <a:chExt cx="9137306" cy="962339"/>
          </a:xfrm>
        </p:grpSpPr>
        <p:sp>
          <p:nvSpPr>
            <p:cNvPr id="38" name="Rounded Rectangle 2">
              <a:extLst>
                <a:ext uri="{FF2B5EF4-FFF2-40B4-BE49-F238E27FC236}">
                  <a16:creationId xmlns:a16="http://schemas.microsoft.com/office/drawing/2014/main" id="{CAEC41A9-32A5-C46D-0B9F-6447B9A806A6}"/>
                </a:ext>
              </a:extLst>
            </p:cNvPr>
            <p:cNvSpPr/>
            <p:nvPr/>
          </p:nvSpPr>
          <p:spPr>
            <a:xfrm>
              <a:off x="405681" y="992275"/>
              <a:ext cx="8360917" cy="962339"/>
            </a:xfrm>
            <a:prstGeom prst="roundRect">
              <a:avLst/>
            </a:prstGeom>
            <a:solidFill>
              <a:srgbClr val="042C57"/>
            </a:solidFill>
            <a:ln>
              <a:noFill/>
            </a:ln>
            <a:effectLst>
              <a:outerShdw blurRad="141261" dist="38100" dir="5400000" algn="t" rotWithShape="0">
                <a:prstClr val="black">
                  <a:alpha val="25000"/>
                </a:prstClr>
              </a:outerShdw>
              <a:softEdge rad="0"/>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defTabSz="914400" eaLnBrk="1" hangingPunct="1">
                <a:buClrTx/>
                <a:buSzTx/>
                <a:defRPr/>
              </a:pPr>
              <a:endParaRPr lang="en-US" sz="1050" dirty="0">
                <a:solidFill>
                  <a:srgbClr val="FFFFFF"/>
                </a:solidFill>
                <a:latin typeface="Calibri"/>
              </a:endParaRPr>
            </a:p>
          </p:txBody>
        </p:sp>
        <p:sp>
          <p:nvSpPr>
            <p:cNvPr id="39" name="Rectangle 38">
              <a:extLst>
                <a:ext uri="{FF2B5EF4-FFF2-40B4-BE49-F238E27FC236}">
                  <a16:creationId xmlns:a16="http://schemas.microsoft.com/office/drawing/2014/main" id="{3621C54F-F4FE-7E3E-EF5B-67B3141051CF}"/>
                </a:ext>
              </a:extLst>
            </p:cNvPr>
            <p:cNvSpPr/>
            <p:nvPr/>
          </p:nvSpPr>
          <p:spPr>
            <a:xfrm>
              <a:off x="3178" y="1113040"/>
              <a:ext cx="9137306" cy="769275"/>
            </a:xfrm>
            <a:prstGeom prst="rect">
              <a:avLst/>
            </a:prstGeom>
            <a:noFill/>
            <a:ln>
              <a:noFill/>
            </a:ln>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t"/>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defTabSz="685800" eaLnBrk="1" hangingPunct="1">
                <a:lnSpc>
                  <a:spcPct val="120000"/>
                </a:lnSpc>
                <a:buClrTx/>
                <a:buSzTx/>
                <a:defRPr/>
              </a:pPr>
              <a:r>
                <a:rPr lang="en-US" dirty="0">
                  <a:solidFill>
                    <a:srgbClr val="FFFFFF"/>
                  </a:solidFill>
                  <a:latin typeface="Asap" panose="020F0504030202060203" pitchFamily="34" charset="77"/>
                  <a:cs typeface="Arial" panose="020B0604020202020204" pitchFamily="34" charset="0"/>
                  <a:sym typeface="Asap" panose="02000506040000020004" pitchFamily="2" charset="0"/>
                </a:rPr>
                <a:t>WBA IS A NONPROFIT ASSOCIATION WITH THE VISION TO ACCELERATE THE DEVELOPMENT OF</a:t>
              </a:r>
            </a:p>
            <a:p>
              <a:pPr algn="ctr" defTabSz="685800" eaLnBrk="1" hangingPunct="1">
                <a:lnSpc>
                  <a:spcPct val="120000"/>
                </a:lnSpc>
                <a:buClrTx/>
                <a:buSzTx/>
                <a:defRPr/>
              </a:pPr>
              <a:r>
                <a:rPr lang="en-US" sz="2000" dirty="0">
                  <a:solidFill>
                    <a:srgbClr val="FFFFFF"/>
                  </a:solidFill>
                  <a:latin typeface="Asap" panose="020F0504030202060203" pitchFamily="34" charset="77"/>
                  <a:cs typeface="Arial" panose="020B0604020202020204" pitchFamily="34" charset="0"/>
                  <a:sym typeface="Asap" panose="02000506040000020004" pitchFamily="2" charset="0"/>
                </a:rPr>
                <a:t> </a:t>
              </a:r>
              <a:r>
                <a:rPr lang="en-US" sz="2000" b="1" i="1" dirty="0">
                  <a:solidFill>
                    <a:srgbClr val="8DC234"/>
                  </a:solidFill>
                  <a:latin typeface="Asap" panose="020F0504030202060203" pitchFamily="34" charset="77"/>
                  <a:cs typeface="Arial" panose="020B0604020202020204" pitchFamily="34" charset="0"/>
                  <a:sym typeface="Asap" panose="02000506040000020004" pitchFamily="2" charset="0"/>
                </a:rPr>
                <a:t>“SEAMLESS AND INTEROPERABLE WI-FI SERVICES”</a:t>
              </a:r>
            </a:p>
          </p:txBody>
        </p:sp>
      </p:grpSp>
      <p:grpSp>
        <p:nvGrpSpPr>
          <p:cNvPr id="8" name="Group 7">
            <a:extLst>
              <a:ext uri="{FF2B5EF4-FFF2-40B4-BE49-F238E27FC236}">
                <a16:creationId xmlns:a16="http://schemas.microsoft.com/office/drawing/2014/main" id="{08520075-F98E-AE45-D328-03D73BC639F2}"/>
              </a:ext>
            </a:extLst>
          </p:cNvPr>
          <p:cNvGrpSpPr/>
          <p:nvPr/>
        </p:nvGrpSpPr>
        <p:grpSpPr>
          <a:xfrm>
            <a:off x="2029150" y="4340948"/>
            <a:ext cx="8137212" cy="382058"/>
            <a:chOff x="70616" y="3989557"/>
            <a:chExt cx="9002768" cy="422698"/>
          </a:xfrm>
        </p:grpSpPr>
        <p:pic>
          <p:nvPicPr>
            <p:cNvPr id="32" name="Picture 31">
              <a:extLst>
                <a:ext uri="{FF2B5EF4-FFF2-40B4-BE49-F238E27FC236}">
                  <a16:creationId xmlns:a16="http://schemas.microsoft.com/office/drawing/2014/main" id="{7F4EBD28-05BB-2605-8564-506CAD15506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616" y="3989557"/>
              <a:ext cx="1227449" cy="422698"/>
            </a:xfrm>
            <a:prstGeom prst="rect">
              <a:avLst/>
            </a:prstGeom>
          </p:spPr>
        </p:pic>
        <p:pic>
          <p:nvPicPr>
            <p:cNvPr id="33" name="Picture 32">
              <a:extLst>
                <a:ext uri="{FF2B5EF4-FFF2-40B4-BE49-F238E27FC236}">
                  <a16:creationId xmlns:a16="http://schemas.microsoft.com/office/drawing/2014/main" id="{1122B2B2-E7EA-625B-98C2-E3472F073A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64739" y="4000813"/>
              <a:ext cx="1003692" cy="400186"/>
            </a:xfrm>
            <a:prstGeom prst="rect">
              <a:avLst/>
            </a:prstGeom>
          </p:spPr>
        </p:pic>
        <p:pic>
          <p:nvPicPr>
            <p:cNvPr id="34" name="Picture 33">
              <a:extLst>
                <a:ext uri="{FF2B5EF4-FFF2-40B4-BE49-F238E27FC236}">
                  <a16:creationId xmlns:a16="http://schemas.microsoft.com/office/drawing/2014/main" id="{9BC629B9-7037-8944-AAA2-4AE323571AB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68352" y="4053879"/>
              <a:ext cx="1444388" cy="294055"/>
            </a:xfrm>
            <a:prstGeom prst="rect">
              <a:avLst/>
            </a:prstGeom>
          </p:spPr>
        </p:pic>
        <p:pic>
          <p:nvPicPr>
            <p:cNvPr id="35" name="Picture 34" descr="A close up of a sign&#10;&#10;Description automatically generated">
              <a:extLst>
                <a:ext uri="{FF2B5EF4-FFF2-40B4-BE49-F238E27FC236}">
                  <a16:creationId xmlns:a16="http://schemas.microsoft.com/office/drawing/2014/main" id="{49AB6C21-CBB5-5D4C-21E0-F183E34F1DD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38719" y="4053423"/>
              <a:ext cx="1647874" cy="294965"/>
            </a:xfrm>
            <a:prstGeom prst="rect">
              <a:avLst/>
            </a:prstGeom>
          </p:spPr>
        </p:pic>
        <p:pic>
          <p:nvPicPr>
            <p:cNvPr id="36" name="Picture 35" descr="A close up of a logo&#10;&#10;Description automatically generated">
              <a:extLst>
                <a:ext uri="{FF2B5EF4-FFF2-40B4-BE49-F238E27FC236}">
                  <a16:creationId xmlns:a16="http://schemas.microsoft.com/office/drawing/2014/main" id="{ECB60011-B8E2-B644-4AA5-2AF4136D01F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7378" t="20965" r="6354" b="10482"/>
            <a:stretch/>
          </p:blipFill>
          <p:spPr>
            <a:xfrm>
              <a:off x="3083027" y="4045620"/>
              <a:ext cx="1511424" cy="366635"/>
            </a:xfrm>
            <a:prstGeom prst="rect">
              <a:avLst/>
            </a:prstGeom>
          </p:spPr>
        </p:pic>
        <p:pic>
          <p:nvPicPr>
            <p:cNvPr id="37" name="Picture 36" descr="A picture containing text&#10;&#10;Description automatically generated">
              <a:extLst>
                <a:ext uri="{FF2B5EF4-FFF2-40B4-BE49-F238E27FC236}">
                  <a16:creationId xmlns:a16="http://schemas.microsoft.com/office/drawing/2014/main" id="{7EBA3652-15D3-F1A2-DCAD-9444D49480BA}"/>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756879" y="3995107"/>
              <a:ext cx="1316505" cy="411597"/>
            </a:xfrm>
            <a:prstGeom prst="rect">
              <a:avLst/>
            </a:prstGeom>
          </p:spPr>
        </p:pic>
      </p:grpSp>
      <p:grpSp>
        <p:nvGrpSpPr>
          <p:cNvPr id="9" name="Group 8">
            <a:extLst>
              <a:ext uri="{FF2B5EF4-FFF2-40B4-BE49-F238E27FC236}">
                <a16:creationId xmlns:a16="http://schemas.microsoft.com/office/drawing/2014/main" id="{182A7F87-C2D7-111A-5B9D-00194E5C096C}"/>
              </a:ext>
            </a:extLst>
          </p:cNvPr>
          <p:cNvGrpSpPr/>
          <p:nvPr/>
        </p:nvGrpSpPr>
        <p:grpSpPr>
          <a:xfrm>
            <a:off x="1522244" y="4994960"/>
            <a:ext cx="9147513" cy="512764"/>
            <a:chOff x="-3514" y="3060149"/>
            <a:chExt cx="9147513" cy="512764"/>
          </a:xfrm>
        </p:grpSpPr>
        <p:sp>
          <p:nvSpPr>
            <p:cNvPr id="20" name="Rectangle: Rounded Corners 19">
              <a:extLst>
                <a:ext uri="{FF2B5EF4-FFF2-40B4-BE49-F238E27FC236}">
                  <a16:creationId xmlns:a16="http://schemas.microsoft.com/office/drawing/2014/main" id="{B069D160-9A4D-BB3E-84A1-4042E631969D}"/>
                </a:ext>
              </a:extLst>
            </p:cNvPr>
            <p:cNvSpPr/>
            <p:nvPr/>
          </p:nvSpPr>
          <p:spPr>
            <a:xfrm>
              <a:off x="-3514" y="3060149"/>
              <a:ext cx="9147513" cy="512764"/>
            </a:xfrm>
            <a:prstGeom prst="roundRect">
              <a:avLst>
                <a:gd name="adj" fmla="val 4702"/>
              </a:avLst>
            </a:prstGeom>
            <a:solidFill>
              <a:srgbClr val="8DC23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defTabSz="914378" eaLnBrk="1" hangingPunct="1">
                <a:buClrTx/>
                <a:buSzTx/>
                <a:defRPr/>
              </a:pPr>
              <a:endParaRPr lang="en-US" dirty="0">
                <a:solidFill>
                  <a:srgbClr val="003D69"/>
                </a:solidFill>
                <a:latin typeface="Arial" panose="020B0604020202020204" pitchFamily="34" charset="0"/>
                <a:cs typeface="Arial" panose="020B0604020202020204" pitchFamily="34" charset="0"/>
                <a:sym typeface="Asap" panose="02000506040000020004" pitchFamily="2" charset="0"/>
              </a:endParaRPr>
            </a:p>
          </p:txBody>
        </p:sp>
        <p:sp>
          <p:nvSpPr>
            <p:cNvPr id="21" name="Rectangle 20">
              <a:extLst>
                <a:ext uri="{FF2B5EF4-FFF2-40B4-BE49-F238E27FC236}">
                  <a16:creationId xmlns:a16="http://schemas.microsoft.com/office/drawing/2014/main" id="{5FF6A2D0-69DE-555D-0A4E-3AA0B72763F0}"/>
                </a:ext>
              </a:extLst>
            </p:cNvPr>
            <p:cNvSpPr/>
            <p:nvPr/>
          </p:nvSpPr>
          <p:spPr>
            <a:xfrm>
              <a:off x="14540" y="3063502"/>
              <a:ext cx="1280472" cy="496748"/>
            </a:xfrm>
            <a:prstGeom prst="rect">
              <a:avLst/>
            </a:prstGeom>
            <a:noFill/>
            <a:ln>
              <a:noFill/>
            </a:ln>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defTabSz="914378" eaLnBrk="1" hangingPunct="1">
                <a:lnSpc>
                  <a:spcPts val="1600"/>
                </a:lnSpc>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Established</a:t>
              </a:r>
            </a:p>
            <a:p>
              <a:pPr algn="ctr" defTabSz="914378" eaLnBrk="1" hangingPunct="1">
                <a:lnSpc>
                  <a:spcPts val="1600"/>
                </a:lnSpc>
                <a:buClrTx/>
                <a:buSzTx/>
                <a:defRPr/>
              </a:pPr>
              <a:r>
                <a:rPr lang="en-GB" sz="1500" b="1" dirty="0">
                  <a:solidFill>
                    <a:srgbClr val="FFFFFF"/>
                  </a:solidFill>
                  <a:latin typeface="Asap" panose="020F0504030202060203" pitchFamily="34" charset="77"/>
                  <a:cs typeface="Arial" panose="020B0604020202020204" pitchFamily="34" charset="0"/>
                  <a:sym typeface="Asap" panose="02000506040000020004" pitchFamily="2" charset="0"/>
                </a:rPr>
                <a:t>in 2003</a:t>
              </a:r>
            </a:p>
          </p:txBody>
        </p:sp>
        <p:sp>
          <p:nvSpPr>
            <p:cNvPr id="22" name="Rectangle 21">
              <a:extLst>
                <a:ext uri="{FF2B5EF4-FFF2-40B4-BE49-F238E27FC236}">
                  <a16:creationId xmlns:a16="http://schemas.microsoft.com/office/drawing/2014/main" id="{885D8C5E-EB56-7B0A-21A4-23C46B4874C7}"/>
                </a:ext>
              </a:extLst>
            </p:cNvPr>
            <p:cNvSpPr/>
            <p:nvPr/>
          </p:nvSpPr>
          <p:spPr>
            <a:xfrm>
              <a:off x="5592355" y="3079961"/>
              <a:ext cx="1323351" cy="473768"/>
            </a:xfrm>
            <a:prstGeom prst="rect">
              <a:avLst/>
            </a:prstGeom>
            <a:noFill/>
            <a:ln>
              <a:noFill/>
            </a:ln>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PROMOTION AND</a:t>
              </a:r>
            </a:p>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GO-TO-MARKET</a:t>
              </a:r>
            </a:p>
          </p:txBody>
        </p:sp>
        <p:sp>
          <p:nvSpPr>
            <p:cNvPr id="23" name="Rectangle 22">
              <a:extLst>
                <a:ext uri="{FF2B5EF4-FFF2-40B4-BE49-F238E27FC236}">
                  <a16:creationId xmlns:a16="http://schemas.microsoft.com/office/drawing/2014/main" id="{667AC910-F5A2-B17B-87A5-D737AA940F9D}"/>
                </a:ext>
              </a:extLst>
            </p:cNvPr>
            <p:cNvSpPr/>
            <p:nvPr/>
          </p:nvSpPr>
          <p:spPr>
            <a:xfrm>
              <a:off x="4435241" y="3079961"/>
              <a:ext cx="924323" cy="473768"/>
            </a:xfrm>
            <a:prstGeom prst="rect">
              <a:avLst/>
            </a:prstGeom>
            <a:noFill/>
            <a:ln>
              <a:noFill/>
            </a:ln>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3 ANNUAL</a:t>
              </a:r>
            </a:p>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EVENTS</a:t>
              </a:r>
            </a:p>
          </p:txBody>
        </p:sp>
        <p:sp>
          <p:nvSpPr>
            <p:cNvPr id="24" name="Rectangle 23">
              <a:extLst>
                <a:ext uri="{FF2B5EF4-FFF2-40B4-BE49-F238E27FC236}">
                  <a16:creationId xmlns:a16="http://schemas.microsoft.com/office/drawing/2014/main" id="{F5D6E0CB-AB71-827E-B176-89880A52D67F}"/>
                </a:ext>
              </a:extLst>
            </p:cNvPr>
            <p:cNvSpPr/>
            <p:nvPr/>
          </p:nvSpPr>
          <p:spPr>
            <a:xfrm>
              <a:off x="7148496" y="3079961"/>
              <a:ext cx="1794111" cy="473768"/>
            </a:xfrm>
            <a:prstGeom prst="rect">
              <a:avLst/>
            </a:prstGeom>
            <a:noFill/>
            <a:ln>
              <a:noFill/>
            </a:ln>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THOUGHT LEADERSHIP &amp;</a:t>
              </a:r>
            </a:p>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MARKET RESEARCH</a:t>
              </a:r>
            </a:p>
          </p:txBody>
        </p:sp>
        <p:sp>
          <p:nvSpPr>
            <p:cNvPr id="25" name="Rectangle 24">
              <a:extLst>
                <a:ext uri="{FF2B5EF4-FFF2-40B4-BE49-F238E27FC236}">
                  <a16:creationId xmlns:a16="http://schemas.microsoft.com/office/drawing/2014/main" id="{345A322E-A632-37F5-6E9A-1B31B2BC1D94}"/>
                </a:ext>
              </a:extLst>
            </p:cNvPr>
            <p:cNvSpPr/>
            <p:nvPr/>
          </p:nvSpPr>
          <p:spPr>
            <a:xfrm>
              <a:off x="3132894" y="3079961"/>
              <a:ext cx="1069556" cy="473768"/>
            </a:xfrm>
            <a:prstGeom prst="rect">
              <a:avLst/>
            </a:prstGeom>
            <a:noFill/>
            <a:ln>
              <a:noFill/>
            </a:ln>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PROJECTS &amp;</a:t>
              </a:r>
            </a:p>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PROGRAMS</a:t>
              </a:r>
            </a:p>
          </p:txBody>
        </p:sp>
        <p:sp>
          <p:nvSpPr>
            <p:cNvPr id="26" name="Rectangle 25">
              <a:extLst>
                <a:ext uri="{FF2B5EF4-FFF2-40B4-BE49-F238E27FC236}">
                  <a16:creationId xmlns:a16="http://schemas.microsoft.com/office/drawing/2014/main" id="{BCCCB175-A838-46B6-4DFA-54F560978A01}"/>
                </a:ext>
              </a:extLst>
            </p:cNvPr>
            <p:cNvSpPr/>
            <p:nvPr/>
          </p:nvSpPr>
          <p:spPr>
            <a:xfrm>
              <a:off x="1426813" y="3079961"/>
              <a:ext cx="1473290" cy="473768"/>
            </a:xfrm>
            <a:prstGeom prst="rect">
              <a:avLst/>
            </a:prstGeom>
            <a:noFill/>
            <a:ln>
              <a:noFill/>
            </a:ln>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+200 MEMBERSHIP</a:t>
              </a:r>
            </a:p>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COMMUNITY</a:t>
              </a:r>
            </a:p>
          </p:txBody>
        </p:sp>
        <p:cxnSp>
          <p:nvCxnSpPr>
            <p:cNvPr id="27" name="Straight Connector 26">
              <a:extLst>
                <a:ext uri="{FF2B5EF4-FFF2-40B4-BE49-F238E27FC236}">
                  <a16:creationId xmlns:a16="http://schemas.microsoft.com/office/drawing/2014/main" id="{A4A9EB91-B248-D27A-2DE4-2037394FC628}"/>
                </a:ext>
              </a:extLst>
            </p:cNvPr>
            <p:cNvCxnSpPr>
              <a:cxnSpLocks/>
            </p:cNvCxnSpPr>
            <p:nvPr/>
          </p:nvCxnSpPr>
          <p:spPr>
            <a:xfrm flipV="1">
              <a:off x="1295952" y="3075129"/>
              <a:ext cx="0" cy="485258"/>
            </a:xfrm>
            <a:prstGeom prst="line">
              <a:avLst/>
            </a:prstGeom>
            <a:ln w="3175">
              <a:solidFill>
                <a:schemeClr val="bg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E4D81AF1-E19B-96D3-FB8D-590C7E951568}"/>
                </a:ext>
              </a:extLst>
            </p:cNvPr>
            <p:cNvCxnSpPr>
              <a:cxnSpLocks/>
            </p:cNvCxnSpPr>
            <p:nvPr/>
          </p:nvCxnSpPr>
          <p:spPr>
            <a:xfrm flipV="1">
              <a:off x="3003080" y="3145667"/>
              <a:ext cx="0" cy="334196"/>
            </a:xfrm>
            <a:prstGeom prst="line">
              <a:avLst/>
            </a:prstGeom>
            <a:ln w="3175">
              <a:solidFill>
                <a:schemeClr val="bg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6D9B980B-B024-FC98-3BC4-ED841A5C3F5E}"/>
                </a:ext>
              </a:extLst>
            </p:cNvPr>
            <p:cNvCxnSpPr>
              <a:cxnSpLocks/>
            </p:cNvCxnSpPr>
            <p:nvPr/>
          </p:nvCxnSpPr>
          <p:spPr>
            <a:xfrm flipV="1">
              <a:off x="4303242" y="3145667"/>
              <a:ext cx="0" cy="334196"/>
            </a:xfrm>
            <a:prstGeom prst="line">
              <a:avLst/>
            </a:prstGeom>
            <a:ln w="3175">
              <a:solidFill>
                <a:schemeClr val="bg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7EFEAF33-EFBA-4297-BFDF-60FC15D086F9}"/>
                </a:ext>
              </a:extLst>
            </p:cNvPr>
            <p:cNvCxnSpPr>
              <a:cxnSpLocks/>
            </p:cNvCxnSpPr>
            <p:nvPr/>
          </p:nvCxnSpPr>
          <p:spPr>
            <a:xfrm flipV="1">
              <a:off x="5479580" y="3145667"/>
              <a:ext cx="0" cy="334196"/>
            </a:xfrm>
            <a:prstGeom prst="line">
              <a:avLst/>
            </a:prstGeom>
            <a:ln w="3175">
              <a:solidFill>
                <a:schemeClr val="bg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ECCDDEBA-F990-3F5C-2A1B-8B7986E4C9D1}"/>
                </a:ext>
              </a:extLst>
            </p:cNvPr>
            <p:cNvCxnSpPr>
              <a:cxnSpLocks/>
            </p:cNvCxnSpPr>
            <p:nvPr/>
          </p:nvCxnSpPr>
          <p:spPr>
            <a:xfrm flipV="1">
              <a:off x="7075018" y="3145667"/>
              <a:ext cx="0" cy="334196"/>
            </a:xfrm>
            <a:prstGeom prst="line">
              <a:avLst/>
            </a:prstGeom>
            <a:ln w="3175">
              <a:solidFill>
                <a:schemeClr val="bg1"/>
              </a:solidFill>
              <a:prstDash val="dash"/>
            </a:ln>
            <a:effectLst/>
          </p:spPr>
          <p:style>
            <a:lnRef idx="2">
              <a:schemeClr val="accent1"/>
            </a:lnRef>
            <a:fillRef idx="0">
              <a:schemeClr val="accent1"/>
            </a:fillRef>
            <a:effectRef idx="1">
              <a:schemeClr val="accent1"/>
            </a:effectRef>
            <a:fontRef idx="minor">
              <a:schemeClr val="tx1"/>
            </a:fontRef>
          </p:style>
        </p:cxnSp>
      </p:grpSp>
      <p:grpSp>
        <p:nvGrpSpPr>
          <p:cNvPr id="10" name="Group 9">
            <a:extLst>
              <a:ext uri="{FF2B5EF4-FFF2-40B4-BE49-F238E27FC236}">
                <a16:creationId xmlns:a16="http://schemas.microsoft.com/office/drawing/2014/main" id="{8F3D508D-2883-5E92-D80B-88607B01FD8C}"/>
              </a:ext>
            </a:extLst>
          </p:cNvPr>
          <p:cNvGrpSpPr/>
          <p:nvPr/>
        </p:nvGrpSpPr>
        <p:grpSpPr>
          <a:xfrm>
            <a:off x="2204362" y="3222843"/>
            <a:ext cx="7786793" cy="817243"/>
            <a:chOff x="699417" y="2190428"/>
            <a:chExt cx="7786793" cy="817243"/>
          </a:xfrm>
        </p:grpSpPr>
        <p:grpSp>
          <p:nvGrpSpPr>
            <p:cNvPr id="11" name="Group 10">
              <a:extLst>
                <a:ext uri="{FF2B5EF4-FFF2-40B4-BE49-F238E27FC236}">
                  <a16:creationId xmlns:a16="http://schemas.microsoft.com/office/drawing/2014/main" id="{BB5B732A-D171-5E46-D45A-9F4EFBE9A333}"/>
                </a:ext>
              </a:extLst>
            </p:cNvPr>
            <p:cNvGrpSpPr/>
            <p:nvPr/>
          </p:nvGrpSpPr>
          <p:grpSpPr>
            <a:xfrm>
              <a:off x="699417" y="2190428"/>
              <a:ext cx="2378901" cy="817243"/>
              <a:chOff x="2209238" y="958994"/>
              <a:chExt cx="5031335" cy="1015920"/>
            </a:xfrm>
            <a:solidFill>
              <a:srgbClr val="003D69"/>
            </a:solidFill>
          </p:grpSpPr>
          <p:sp>
            <p:nvSpPr>
              <p:cNvPr id="18" name="Rounded Rectangle 25">
                <a:extLst>
                  <a:ext uri="{FF2B5EF4-FFF2-40B4-BE49-F238E27FC236}">
                    <a16:creationId xmlns:a16="http://schemas.microsoft.com/office/drawing/2014/main" id="{757E6D56-F0A0-0AAC-7EA0-5B5D2DC0B342}"/>
                  </a:ext>
                </a:extLst>
              </p:cNvPr>
              <p:cNvSpPr/>
              <p:nvPr/>
            </p:nvSpPr>
            <p:spPr>
              <a:xfrm>
                <a:off x="2209238" y="958994"/>
                <a:ext cx="5031335" cy="1015920"/>
              </a:xfrm>
              <a:prstGeom prst="roundRect">
                <a:avLst/>
              </a:prstGeom>
              <a:grp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91439" tIns="91439" rIns="91439" bIns="91439" numCol="1" spcCol="38100" rtlCol="0" anchor="ctr">
                <a:sp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defTabSz="1828754" eaLnBrk="1">
                  <a:buClrTx/>
                  <a:buSzTx/>
                  <a:defRPr/>
                </a:pPr>
                <a:endParaRPr lang="en-US" sz="3600">
                  <a:solidFill>
                    <a:srgbClr val="242527"/>
                  </a:solidFill>
                  <a:latin typeface="Asap" pitchFamily="2" charset="77"/>
                  <a:cs typeface="+mj-cs"/>
                  <a:sym typeface="Calibri"/>
                </a:endParaRPr>
              </a:p>
            </p:txBody>
          </p:sp>
          <p:sp>
            <p:nvSpPr>
              <p:cNvPr id="19" name="TextBox 70">
                <a:extLst>
                  <a:ext uri="{FF2B5EF4-FFF2-40B4-BE49-F238E27FC236}">
                    <a16:creationId xmlns:a16="http://schemas.microsoft.com/office/drawing/2014/main" id="{3A43E859-E4F8-59B1-D976-EBCF89CE31D4}"/>
                  </a:ext>
                </a:extLst>
              </p:cNvPr>
              <p:cNvSpPr txBox="1"/>
              <p:nvPr/>
            </p:nvSpPr>
            <p:spPr>
              <a:xfrm>
                <a:off x="2353710" y="1102124"/>
                <a:ext cx="4742388" cy="650418"/>
              </a:xfrm>
              <a:prstGeom prst="rect">
                <a:avLst/>
              </a:prstGeom>
              <a:grpFill/>
            </p:spPr>
            <p:txBody>
              <a:bodyPr wrap="square" rtlCol="0">
                <a:sp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algn="ctr" defTabSz="457189" eaLnBrk="1" hangingPunct="1">
                  <a:spcBef>
                    <a:spcPct val="20000"/>
                  </a:spcBef>
                  <a:buClr>
                    <a:srgbClr val="83B737"/>
                  </a:buClr>
                  <a:buSzTx/>
                  <a:defRPr/>
                </a:pPr>
                <a:r>
                  <a:rPr lang="en-US" b="1" dirty="0">
                    <a:solidFill>
                      <a:srgbClr val="FFFFFF"/>
                    </a:solidFill>
                    <a:latin typeface="Asap" pitchFamily="2" charset="77"/>
                    <a:cs typeface="Arial" panose="020B0604020202020204" pitchFamily="34" charset="0"/>
                    <a:sym typeface="Asap" panose="02000506040000020004" pitchFamily="2" charset="0"/>
                  </a:rPr>
                  <a:t>Seamless, Secure and Interoperable Wi-Fi</a:t>
                </a:r>
                <a:endParaRPr lang="en-US" dirty="0">
                  <a:solidFill>
                    <a:srgbClr val="FFFFFF"/>
                  </a:solidFill>
                  <a:latin typeface="Asap" pitchFamily="2" charset="77"/>
                  <a:cs typeface="+mj-cs"/>
                </a:endParaRPr>
              </a:p>
            </p:txBody>
          </p:sp>
        </p:grpSp>
        <p:grpSp>
          <p:nvGrpSpPr>
            <p:cNvPr id="12" name="Group 11">
              <a:extLst>
                <a:ext uri="{FF2B5EF4-FFF2-40B4-BE49-F238E27FC236}">
                  <a16:creationId xmlns:a16="http://schemas.microsoft.com/office/drawing/2014/main" id="{1BC3DD45-51E5-505B-3558-3BC84A97C224}"/>
                </a:ext>
              </a:extLst>
            </p:cNvPr>
            <p:cNvGrpSpPr/>
            <p:nvPr/>
          </p:nvGrpSpPr>
          <p:grpSpPr>
            <a:xfrm>
              <a:off x="3403363" y="2190428"/>
              <a:ext cx="2378901" cy="817243"/>
              <a:chOff x="2209238" y="958994"/>
              <a:chExt cx="5031335" cy="1015920"/>
            </a:xfrm>
            <a:solidFill>
              <a:srgbClr val="003D69"/>
            </a:solidFill>
          </p:grpSpPr>
          <p:sp>
            <p:nvSpPr>
              <p:cNvPr id="16" name="Rounded Rectangle 30">
                <a:extLst>
                  <a:ext uri="{FF2B5EF4-FFF2-40B4-BE49-F238E27FC236}">
                    <a16:creationId xmlns:a16="http://schemas.microsoft.com/office/drawing/2014/main" id="{B619890B-07F7-5171-E4DA-343E7F229639}"/>
                  </a:ext>
                </a:extLst>
              </p:cNvPr>
              <p:cNvSpPr/>
              <p:nvPr/>
            </p:nvSpPr>
            <p:spPr>
              <a:xfrm>
                <a:off x="2209238" y="958994"/>
                <a:ext cx="5031335" cy="1015920"/>
              </a:xfrm>
              <a:prstGeom prst="roundRect">
                <a:avLst/>
              </a:prstGeom>
              <a:grp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91439" tIns="91439" rIns="91439" bIns="91439" numCol="1" spcCol="38100" rtlCol="0" anchor="ctr">
                <a:sp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defTabSz="1828754" eaLnBrk="1">
                  <a:buClrTx/>
                  <a:buSzTx/>
                  <a:defRPr/>
                </a:pPr>
                <a:endParaRPr lang="en-US" sz="3600">
                  <a:solidFill>
                    <a:srgbClr val="242527"/>
                  </a:solidFill>
                  <a:latin typeface="Asap" pitchFamily="2" charset="77"/>
                  <a:cs typeface="+mj-cs"/>
                  <a:sym typeface="Calibri"/>
                </a:endParaRPr>
              </a:p>
            </p:txBody>
          </p:sp>
          <p:sp>
            <p:nvSpPr>
              <p:cNvPr id="17" name="TextBox 66">
                <a:extLst>
                  <a:ext uri="{FF2B5EF4-FFF2-40B4-BE49-F238E27FC236}">
                    <a16:creationId xmlns:a16="http://schemas.microsoft.com/office/drawing/2014/main" id="{06DE50AA-99FA-5A05-C1BE-1BE85341A34D}"/>
                  </a:ext>
                </a:extLst>
              </p:cNvPr>
              <p:cNvSpPr txBox="1"/>
              <p:nvPr/>
            </p:nvSpPr>
            <p:spPr>
              <a:xfrm>
                <a:off x="2353710" y="997890"/>
                <a:ext cx="4742388" cy="918238"/>
              </a:xfrm>
              <a:prstGeom prst="rect">
                <a:avLst/>
              </a:prstGeom>
              <a:grpFill/>
            </p:spPr>
            <p:txBody>
              <a:bodyPr wrap="square" rtlCol="0">
                <a:sp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algn="ctr" defTabSz="457189" eaLnBrk="1" hangingPunct="1">
                  <a:spcBef>
                    <a:spcPct val="20000"/>
                  </a:spcBef>
                  <a:buClr>
                    <a:srgbClr val="83B737"/>
                  </a:buClr>
                  <a:buSzTx/>
                  <a:defRPr/>
                </a:pPr>
                <a:r>
                  <a:rPr lang="en-US" b="1" dirty="0">
                    <a:solidFill>
                      <a:srgbClr val="FFFFFF"/>
                    </a:solidFill>
                    <a:latin typeface="Asap" pitchFamily="2" charset="77"/>
                    <a:cs typeface="Arial" panose="020B0604020202020204" pitchFamily="34" charset="0"/>
                    <a:sym typeface="Asap" panose="02000506040000020004" pitchFamily="2" charset="0"/>
                  </a:rPr>
                  <a:t>Convergence and Coexistence of Wireless Technologies</a:t>
                </a:r>
                <a:endParaRPr lang="en-US" dirty="0">
                  <a:solidFill>
                    <a:srgbClr val="FFFFFF"/>
                  </a:solidFill>
                  <a:latin typeface="Asap" pitchFamily="2" charset="77"/>
                  <a:cs typeface="+mj-cs"/>
                </a:endParaRPr>
              </a:p>
            </p:txBody>
          </p:sp>
        </p:grpSp>
        <p:grpSp>
          <p:nvGrpSpPr>
            <p:cNvPr id="13" name="Group 12">
              <a:extLst>
                <a:ext uri="{FF2B5EF4-FFF2-40B4-BE49-F238E27FC236}">
                  <a16:creationId xmlns:a16="http://schemas.microsoft.com/office/drawing/2014/main" id="{6D723D75-2BD5-4646-E5C1-B1772D731A46}"/>
                </a:ext>
              </a:extLst>
            </p:cNvPr>
            <p:cNvGrpSpPr/>
            <p:nvPr/>
          </p:nvGrpSpPr>
          <p:grpSpPr>
            <a:xfrm>
              <a:off x="6107309" y="2190428"/>
              <a:ext cx="2378901" cy="817243"/>
              <a:chOff x="2209238" y="958994"/>
              <a:chExt cx="5031335" cy="1015920"/>
            </a:xfrm>
            <a:solidFill>
              <a:srgbClr val="003D69"/>
            </a:solidFill>
          </p:grpSpPr>
          <p:sp>
            <p:nvSpPr>
              <p:cNvPr id="14" name="Rounded Rectangle 33">
                <a:extLst>
                  <a:ext uri="{FF2B5EF4-FFF2-40B4-BE49-F238E27FC236}">
                    <a16:creationId xmlns:a16="http://schemas.microsoft.com/office/drawing/2014/main" id="{D79855F0-D9AF-6CE0-3965-D0BF4F3A8552}"/>
                  </a:ext>
                </a:extLst>
              </p:cNvPr>
              <p:cNvSpPr/>
              <p:nvPr/>
            </p:nvSpPr>
            <p:spPr>
              <a:xfrm>
                <a:off x="2209238" y="958994"/>
                <a:ext cx="5031335" cy="1015920"/>
              </a:xfrm>
              <a:prstGeom prst="roundRect">
                <a:avLst/>
              </a:prstGeom>
              <a:grp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91439" tIns="91439" rIns="91439" bIns="91439" numCol="1" spcCol="38100" rtlCol="0" anchor="ctr">
                <a:sp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defTabSz="1828754" eaLnBrk="1">
                  <a:buClrTx/>
                  <a:buSzTx/>
                  <a:defRPr/>
                </a:pPr>
                <a:endParaRPr lang="en-US" sz="3600">
                  <a:solidFill>
                    <a:srgbClr val="242527"/>
                  </a:solidFill>
                  <a:latin typeface="Asap" pitchFamily="2" charset="77"/>
                  <a:cs typeface="+mj-cs"/>
                  <a:sym typeface="Calibri"/>
                </a:endParaRPr>
              </a:p>
            </p:txBody>
          </p:sp>
          <p:sp>
            <p:nvSpPr>
              <p:cNvPr id="15" name="TextBox 64">
                <a:extLst>
                  <a:ext uri="{FF2B5EF4-FFF2-40B4-BE49-F238E27FC236}">
                    <a16:creationId xmlns:a16="http://schemas.microsoft.com/office/drawing/2014/main" id="{4591D3FD-427D-56D5-B626-EBAA205075D1}"/>
                  </a:ext>
                </a:extLst>
              </p:cNvPr>
              <p:cNvSpPr txBox="1"/>
              <p:nvPr/>
            </p:nvSpPr>
            <p:spPr>
              <a:xfrm>
                <a:off x="2353710" y="997890"/>
                <a:ext cx="4742388" cy="650418"/>
              </a:xfrm>
              <a:prstGeom prst="rect">
                <a:avLst/>
              </a:prstGeom>
              <a:grpFill/>
            </p:spPr>
            <p:txBody>
              <a:bodyPr wrap="square" rtlCol="0">
                <a:sp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algn="ctr" defTabSz="457189" eaLnBrk="1" hangingPunct="1">
                  <a:spcBef>
                    <a:spcPct val="20000"/>
                  </a:spcBef>
                  <a:buClr>
                    <a:srgbClr val="83B737"/>
                  </a:buClr>
                  <a:buSzTx/>
                  <a:defRPr/>
                </a:pPr>
                <a:r>
                  <a:rPr lang="en-US" b="1" dirty="0">
                    <a:solidFill>
                      <a:srgbClr val="FFFFFF"/>
                    </a:solidFill>
                    <a:latin typeface="Asap" pitchFamily="2" charset="77"/>
                    <a:cs typeface="Arial" panose="020B0604020202020204" pitchFamily="34" charset="0"/>
                    <a:sym typeface="Asap" panose="02000506040000020004" pitchFamily="2" charset="0"/>
                  </a:rPr>
                  <a:t>Accelerate Next Generation Wi-Fi Networks</a:t>
                </a:r>
                <a:endParaRPr lang="en-US" dirty="0">
                  <a:solidFill>
                    <a:srgbClr val="FFFFFF"/>
                  </a:solidFill>
                  <a:latin typeface="Asap" pitchFamily="2" charset="77"/>
                  <a:cs typeface="+mj-cs"/>
                </a:endParaRPr>
              </a:p>
            </p:txBody>
          </p:sp>
        </p:grpSp>
      </p:grpSp>
      <p:sp>
        <p:nvSpPr>
          <p:cNvPr id="4" name="Footer Placeholder 3">
            <a:extLst>
              <a:ext uri="{FF2B5EF4-FFF2-40B4-BE49-F238E27FC236}">
                <a16:creationId xmlns:a16="http://schemas.microsoft.com/office/drawing/2014/main" id="{60AD5C29-DB69-2C3E-B187-65664CC2CC27}"/>
              </a:ext>
            </a:extLst>
          </p:cNvPr>
          <p:cNvSpPr>
            <a:spLocks noGrp="1"/>
          </p:cNvSpPr>
          <p:nvPr>
            <p:ph type="ftr" idx="14"/>
          </p:nvPr>
        </p:nvSpPr>
        <p:spPr/>
        <p:txBody>
          <a:bodyPr/>
          <a:lstStyle/>
          <a:p>
            <a:r>
              <a:rPr lang="en-GB"/>
              <a:t>Necati Canpolat, Intel</a:t>
            </a:r>
            <a:endParaRPr lang="en-GB" dirty="0"/>
          </a:p>
        </p:txBody>
      </p:sp>
      <p:sp>
        <p:nvSpPr>
          <p:cNvPr id="40" name="Slide Number Placeholder 39">
            <a:extLst>
              <a:ext uri="{FF2B5EF4-FFF2-40B4-BE49-F238E27FC236}">
                <a16:creationId xmlns:a16="http://schemas.microsoft.com/office/drawing/2014/main" id="{384515AB-9C5D-D903-5723-F195BBF327C0}"/>
              </a:ext>
            </a:extLst>
          </p:cNvPr>
          <p:cNvSpPr>
            <a:spLocks noGrp="1"/>
          </p:cNvSpPr>
          <p:nvPr>
            <p:ph type="sldNum" idx="12"/>
          </p:nvPr>
        </p:nvSpPr>
        <p:spPr/>
        <p:txBody>
          <a:bodyPr/>
          <a:lstStyle/>
          <a:p>
            <a:r>
              <a:rPr lang="en-GB"/>
              <a:t>Slide </a:t>
            </a:r>
            <a:fld id="{440F5867-744E-4AA6-B0ED-4C44D2DFBB7B}" type="slidenum">
              <a:rPr lang="en-GB" smtClean="0"/>
              <a:pPr/>
              <a:t>117</a:t>
            </a:fld>
            <a:endParaRPr lang="en-GB" dirty="0"/>
          </a:p>
        </p:txBody>
      </p:sp>
      <p:sp>
        <p:nvSpPr>
          <p:cNvPr id="41" name="Date Placeholder 40">
            <a:extLst>
              <a:ext uri="{FF2B5EF4-FFF2-40B4-BE49-F238E27FC236}">
                <a16:creationId xmlns:a16="http://schemas.microsoft.com/office/drawing/2014/main" id="{75A77230-07C7-99C4-DE82-03A03E3F6DD3}"/>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119256362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DD8D6-629F-DF73-6661-A0D930FA2202}"/>
              </a:ext>
            </a:extLst>
          </p:cNvPr>
          <p:cNvSpPr>
            <a:spLocks noGrp="1"/>
          </p:cNvSpPr>
          <p:nvPr>
            <p:ph type="title"/>
          </p:nvPr>
        </p:nvSpPr>
        <p:spPr>
          <a:xfrm>
            <a:off x="2209800" y="685800"/>
            <a:ext cx="7772400" cy="1066800"/>
          </a:xfrm>
        </p:spPr>
        <p:txBody>
          <a:bodyPr/>
          <a:lstStyle/>
          <a:p>
            <a:pPr algn="l"/>
            <a:r>
              <a:rPr lang="en-US" dirty="0"/>
              <a:t>WBA Focus Areas</a:t>
            </a:r>
          </a:p>
        </p:txBody>
      </p:sp>
      <p:pic>
        <p:nvPicPr>
          <p:cNvPr id="7" name="Google Shape;322;p4" descr="A close up of a blue background&#10;&#10;Description automatically generated">
            <a:extLst>
              <a:ext uri="{FF2B5EF4-FFF2-40B4-BE49-F238E27FC236}">
                <a16:creationId xmlns:a16="http://schemas.microsoft.com/office/drawing/2014/main" id="{0C643627-72D6-6BCB-839B-C48FC85A444F}"/>
              </a:ext>
            </a:extLst>
          </p:cNvPr>
          <p:cNvPicPr preferRelativeResize="0"/>
          <p:nvPr/>
        </p:nvPicPr>
        <p:blipFill rotWithShape="1">
          <a:blip r:embed="rId2">
            <a:alphaModFix/>
          </a:blip>
          <a:srcRect/>
          <a:stretch/>
        </p:blipFill>
        <p:spPr>
          <a:xfrm>
            <a:off x="2063552" y="3105430"/>
            <a:ext cx="7848873" cy="2871699"/>
          </a:xfrm>
          <a:prstGeom prst="rect">
            <a:avLst/>
          </a:prstGeom>
          <a:blipFill rotWithShape="1">
            <a:blip r:embed="rId3">
              <a:alphaModFix/>
            </a:blip>
            <a:tile tx="0" ty="0" sx="100000" sy="100000" flip="none" algn="tl"/>
          </a:blipFill>
          <a:ln>
            <a:noFill/>
          </a:ln>
        </p:spPr>
      </p:pic>
      <p:sp>
        <p:nvSpPr>
          <p:cNvPr id="8" name="Google Shape;323;p4">
            <a:extLst>
              <a:ext uri="{FF2B5EF4-FFF2-40B4-BE49-F238E27FC236}">
                <a16:creationId xmlns:a16="http://schemas.microsoft.com/office/drawing/2014/main" id="{615636E2-50BB-DE42-CC3F-5172DEE6B923}"/>
              </a:ext>
            </a:extLst>
          </p:cNvPr>
          <p:cNvSpPr/>
          <p:nvPr/>
        </p:nvSpPr>
        <p:spPr>
          <a:xfrm>
            <a:off x="1951529" y="1975722"/>
            <a:ext cx="2461737" cy="442997"/>
          </a:xfrm>
          <a:prstGeom prst="rect">
            <a:avLst/>
          </a:prstGeom>
          <a:noFill/>
          <a:ln>
            <a:noFill/>
          </a:ln>
        </p:spPr>
        <p:txBody>
          <a:bodyPr spcFirstLastPara="1" wrap="square" lIns="91425" tIns="45675" rIns="91425" bIns="45675" anchor="ctr" anchorCtr="0">
            <a:no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defTabSz="914400" eaLnBrk="1" fontAlgn="auto" hangingPunct="1">
              <a:spcBef>
                <a:spcPts val="0"/>
              </a:spcBef>
              <a:spcAft>
                <a:spcPts val="0"/>
              </a:spcAft>
              <a:buSzTx/>
              <a:defRPr/>
            </a:pPr>
            <a:r>
              <a:rPr lang="en-US" sz="1600" kern="0">
                <a:solidFill>
                  <a:srgbClr val="003D69"/>
                </a:solidFill>
                <a:latin typeface="Asap"/>
                <a:ea typeface="Asap"/>
                <a:cs typeface="Asap"/>
                <a:sym typeface="Asap"/>
              </a:rPr>
              <a:t>WBA MEMBERS SOLVE</a:t>
            </a:r>
            <a:endParaRPr sz="2400" kern="0">
              <a:solidFill>
                <a:srgbClr val="003D69"/>
              </a:solidFill>
              <a:latin typeface="Asap"/>
              <a:ea typeface="Asap"/>
              <a:cs typeface="Asap"/>
              <a:sym typeface="Asap"/>
            </a:endParaRPr>
          </a:p>
          <a:p>
            <a:pPr defTabSz="914400" eaLnBrk="1" fontAlgn="auto" hangingPunct="1">
              <a:spcBef>
                <a:spcPts val="0"/>
              </a:spcBef>
              <a:spcAft>
                <a:spcPts val="0"/>
              </a:spcAft>
              <a:buSzTx/>
              <a:defRPr/>
            </a:pPr>
            <a:r>
              <a:rPr lang="en-US" sz="1600" b="1" kern="0">
                <a:solidFill>
                  <a:srgbClr val="003D69"/>
                </a:solidFill>
                <a:latin typeface="Asap"/>
                <a:ea typeface="Asap"/>
                <a:cs typeface="Asap"/>
                <a:sym typeface="Asap"/>
              </a:rPr>
              <a:t>REAL BUSINESS ISSUES</a:t>
            </a:r>
            <a:endParaRPr sz="1600" kern="0">
              <a:solidFill>
                <a:srgbClr val="003D69"/>
              </a:solidFill>
              <a:latin typeface="Asap"/>
              <a:ea typeface="Asap"/>
              <a:cs typeface="Asap"/>
              <a:sym typeface="Asap"/>
            </a:endParaRPr>
          </a:p>
        </p:txBody>
      </p:sp>
      <p:sp>
        <p:nvSpPr>
          <p:cNvPr id="9" name="Google Shape;324;p4">
            <a:extLst>
              <a:ext uri="{FF2B5EF4-FFF2-40B4-BE49-F238E27FC236}">
                <a16:creationId xmlns:a16="http://schemas.microsoft.com/office/drawing/2014/main" id="{5C2F654C-4EE3-59FB-8A94-85C8D402347E}"/>
              </a:ext>
            </a:extLst>
          </p:cNvPr>
          <p:cNvSpPr/>
          <p:nvPr/>
        </p:nvSpPr>
        <p:spPr>
          <a:xfrm>
            <a:off x="4596605" y="2130044"/>
            <a:ext cx="5099796" cy="576990"/>
          </a:xfrm>
          <a:prstGeom prst="rect">
            <a:avLst/>
          </a:prstGeom>
          <a:noFill/>
          <a:ln>
            <a:noFill/>
          </a:ln>
        </p:spPr>
        <p:txBody>
          <a:bodyPr spcFirstLastPara="1" wrap="square" lIns="91425" tIns="45675" rIns="91425" bIns="45675" anchor="t" anchorCtr="0">
            <a:sp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defTabSz="914400" eaLnBrk="1" fontAlgn="auto" hangingPunct="1">
              <a:spcBef>
                <a:spcPts val="0"/>
              </a:spcBef>
              <a:spcAft>
                <a:spcPts val="0"/>
              </a:spcAft>
              <a:buSzTx/>
              <a:defRPr/>
            </a:pPr>
            <a:r>
              <a:rPr lang="en-US" sz="1050" kern="0" dirty="0">
                <a:solidFill>
                  <a:srgbClr val="003D69"/>
                </a:solidFill>
                <a:latin typeface="Asap"/>
                <a:ea typeface="Asap"/>
                <a:cs typeface="Asap"/>
                <a:sym typeface="Asap"/>
              </a:rPr>
              <a:t>WBA’s mission is to enable collaboration between service providers, technology companies and organizations to drive positive change and enable opportunities for growth. </a:t>
            </a:r>
            <a:endParaRPr kern="0" dirty="0">
              <a:solidFill>
                <a:srgbClr val="003D69"/>
              </a:solidFill>
              <a:latin typeface="Asap"/>
              <a:ea typeface="Asap"/>
              <a:cs typeface="Asap"/>
              <a:sym typeface="Asap"/>
            </a:endParaRPr>
          </a:p>
        </p:txBody>
      </p:sp>
      <p:sp>
        <p:nvSpPr>
          <p:cNvPr id="10" name="Google Shape;325;p4">
            <a:extLst>
              <a:ext uri="{FF2B5EF4-FFF2-40B4-BE49-F238E27FC236}">
                <a16:creationId xmlns:a16="http://schemas.microsoft.com/office/drawing/2014/main" id="{F6AF89E7-15EC-A40B-B53A-9DD70C87B778}"/>
              </a:ext>
            </a:extLst>
          </p:cNvPr>
          <p:cNvSpPr/>
          <p:nvPr/>
        </p:nvSpPr>
        <p:spPr>
          <a:xfrm>
            <a:off x="4596604" y="1845448"/>
            <a:ext cx="5374296" cy="369279"/>
          </a:xfrm>
          <a:prstGeom prst="rect">
            <a:avLst/>
          </a:prstGeom>
          <a:noFill/>
          <a:ln>
            <a:noFill/>
          </a:ln>
        </p:spPr>
        <p:txBody>
          <a:bodyPr spcFirstLastPara="1" wrap="square" lIns="91425" tIns="45675" rIns="91425" bIns="45675" anchor="t" anchorCtr="0">
            <a:sp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defTabSz="914400" eaLnBrk="1" fontAlgn="auto" hangingPunct="1">
              <a:spcBef>
                <a:spcPts val="0"/>
              </a:spcBef>
              <a:spcAft>
                <a:spcPts val="0"/>
              </a:spcAft>
              <a:buSzTx/>
              <a:defRPr/>
            </a:pPr>
            <a:r>
              <a:rPr lang="en-US" sz="1800" b="1" kern="0" dirty="0">
                <a:solidFill>
                  <a:srgbClr val="003D69"/>
                </a:solidFill>
                <a:latin typeface="Asap"/>
                <a:ea typeface="Asap"/>
                <a:cs typeface="Asap"/>
                <a:sym typeface="Asap"/>
              </a:rPr>
              <a:t>Fosters success for its members</a:t>
            </a:r>
            <a:endParaRPr kern="0" dirty="0">
              <a:solidFill>
                <a:srgbClr val="003D69"/>
              </a:solidFill>
              <a:latin typeface="Asap"/>
              <a:ea typeface="Asap"/>
              <a:cs typeface="Asap"/>
              <a:sym typeface="Asap"/>
            </a:endParaRPr>
          </a:p>
        </p:txBody>
      </p:sp>
      <p:sp>
        <p:nvSpPr>
          <p:cNvPr id="11" name="Google Shape;326;p4">
            <a:extLst>
              <a:ext uri="{FF2B5EF4-FFF2-40B4-BE49-F238E27FC236}">
                <a16:creationId xmlns:a16="http://schemas.microsoft.com/office/drawing/2014/main" id="{EB069EAC-7E2A-FDF7-514B-3629885EEE78}"/>
              </a:ext>
            </a:extLst>
          </p:cNvPr>
          <p:cNvSpPr txBox="1"/>
          <p:nvPr/>
        </p:nvSpPr>
        <p:spPr>
          <a:xfrm>
            <a:off x="2266634" y="3309422"/>
            <a:ext cx="7704210" cy="2409745"/>
          </a:xfrm>
          <a:prstGeom prst="rect">
            <a:avLst/>
          </a:prstGeom>
          <a:noFill/>
          <a:ln>
            <a:noFill/>
          </a:ln>
        </p:spPr>
        <p:txBody>
          <a:bodyPr spcFirstLastPara="1" wrap="square" lIns="0" tIns="9000" rIns="0" bIns="0" anchor="t" anchorCtr="0">
            <a:sp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marL="9524" defTabSz="914400" eaLnBrk="1" fontAlgn="auto" hangingPunct="1">
              <a:spcBef>
                <a:spcPts val="600"/>
              </a:spcBef>
              <a:spcAft>
                <a:spcPts val="600"/>
              </a:spcAft>
              <a:buSzTx/>
              <a:defRPr/>
            </a:pPr>
            <a:r>
              <a:rPr lang="en-US" sz="1600" b="1" u="sng" kern="0" dirty="0">
                <a:solidFill>
                  <a:srgbClr val="FFFFFF"/>
                </a:solidFill>
                <a:latin typeface="Asap"/>
                <a:ea typeface="Asap"/>
                <a:cs typeface="Asap"/>
                <a:sym typeface="Asap"/>
              </a:rPr>
              <a:t>Standards &amp; Specifications </a:t>
            </a:r>
            <a:r>
              <a:rPr lang="en-US" b="1" kern="0" dirty="0">
                <a:solidFill>
                  <a:srgbClr val="FFFFFF"/>
                </a:solidFill>
                <a:latin typeface="Asap"/>
                <a:ea typeface="Asap"/>
                <a:cs typeface="Asap"/>
                <a:sym typeface="Asap"/>
              </a:rPr>
              <a:t>- </a:t>
            </a:r>
            <a:r>
              <a:rPr lang="en-US" kern="0" dirty="0">
                <a:solidFill>
                  <a:srgbClr val="FFFFFF"/>
                </a:solidFill>
                <a:latin typeface="Asap"/>
                <a:ea typeface="Asap"/>
                <a:cs typeface="Asap"/>
                <a:sym typeface="Asap"/>
              </a:rPr>
              <a:t>Setting the scene, requirements and creating specifications</a:t>
            </a:r>
            <a:endParaRPr lang="en-US" sz="1600" kern="0" dirty="0">
              <a:latin typeface="Asap"/>
              <a:ea typeface="Asap"/>
              <a:cs typeface="Asap"/>
              <a:sym typeface="Asap"/>
            </a:endParaRPr>
          </a:p>
          <a:p>
            <a:pPr marL="9524" defTabSz="914400" eaLnBrk="1" fontAlgn="auto" hangingPunct="1">
              <a:spcBef>
                <a:spcPts val="600"/>
              </a:spcBef>
              <a:spcAft>
                <a:spcPts val="600"/>
              </a:spcAft>
              <a:buSzTx/>
              <a:defRPr/>
            </a:pPr>
            <a:r>
              <a:rPr lang="en-US" sz="1600" b="1" u="sng" kern="0" dirty="0">
                <a:solidFill>
                  <a:srgbClr val="FFFFFF"/>
                </a:solidFill>
                <a:latin typeface="Asap"/>
                <a:ea typeface="Asap"/>
                <a:cs typeface="Asap"/>
                <a:sym typeface="Asap"/>
              </a:rPr>
              <a:t>Testing &amp; Interoperability </a:t>
            </a:r>
            <a:r>
              <a:rPr lang="en-US" b="1" kern="0" dirty="0">
                <a:solidFill>
                  <a:srgbClr val="FFFFFF"/>
                </a:solidFill>
                <a:latin typeface="Asap"/>
                <a:ea typeface="Asap"/>
                <a:cs typeface="Asap"/>
                <a:sym typeface="Asap"/>
              </a:rPr>
              <a:t>- </a:t>
            </a:r>
            <a:r>
              <a:rPr lang="en-US" kern="0" dirty="0">
                <a:solidFill>
                  <a:srgbClr val="FFFFFF"/>
                </a:solidFill>
                <a:latin typeface="Asap"/>
                <a:ea typeface="Asap"/>
                <a:cs typeface="Asap"/>
                <a:sym typeface="Asap"/>
              </a:rPr>
              <a:t>Creating test plans to showcase the technology capabilities</a:t>
            </a:r>
            <a:endParaRPr sz="1600" kern="0" dirty="0">
              <a:latin typeface="Asap"/>
              <a:ea typeface="Asap"/>
              <a:cs typeface="Asap"/>
              <a:sym typeface="Asap"/>
            </a:endParaRPr>
          </a:p>
          <a:p>
            <a:pPr marL="9524" defTabSz="914400" eaLnBrk="1" fontAlgn="auto" hangingPunct="1">
              <a:spcBef>
                <a:spcPts val="600"/>
              </a:spcBef>
              <a:spcAft>
                <a:spcPts val="600"/>
              </a:spcAft>
              <a:buSzTx/>
              <a:defRPr/>
            </a:pPr>
            <a:r>
              <a:rPr lang="en-US" sz="1600" b="1" u="sng" kern="0" dirty="0">
                <a:solidFill>
                  <a:srgbClr val="FFFFFF"/>
                </a:solidFill>
                <a:latin typeface="Asap"/>
                <a:ea typeface="Asap"/>
                <a:cs typeface="Asap"/>
                <a:sym typeface="Asap"/>
              </a:rPr>
              <a:t>End-to-End Trials </a:t>
            </a:r>
            <a:r>
              <a:rPr lang="en-US" b="1" kern="0" dirty="0">
                <a:solidFill>
                  <a:srgbClr val="FFFFFF"/>
                </a:solidFill>
                <a:latin typeface="Asap"/>
                <a:ea typeface="Asap"/>
                <a:cs typeface="Asap"/>
                <a:sym typeface="Asap"/>
              </a:rPr>
              <a:t>- </a:t>
            </a:r>
            <a:r>
              <a:rPr lang="en-US" kern="0" dirty="0">
                <a:solidFill>
                  <a:srgbClr val="FFFFFF"/>
                </a:solidFill>
                <a:latin typeface="Asap"/>
                <a:ea typeface="Asap"/>
                <a:cs typeface="Asap"/>
                <a:sym typeface="Asap"/>
              </a:rPr>
              <a:t>Running field trials/ proof of concept on real-world environment</a:t>
            </a:r>
            <a:endParaRPr sz="1600" kern="0" dirty="0">
              <a:latin typeface="Asap"/>
              <a:ea typeface="Asap"/>
              <a:cs typeface="Asap"/>
              <a:sym typeface="Asap"/>
            </a:endParaRPr>
          </a:p>
          <a:p>
            <a:pPr marL="9524" eaLnBrk="1" fontAlgn="auto" hangingPunct="1">
              <a:spcBef>
                <a:spcPts val="600"/>
              </a:spcBef>
              <a:spcAft>
                <a:spcPts val="600"/>
              </a:spcAft>
              <a:defRPr/>
            </a:pPr>
            <a:r>
              <a:rPr lang="en-US" sz="1600" b="1" u="sng" kern="0" dirty="0">
                <a:solidFill>
                  <a:srgbClr val="FFFFFF"/>
                </a:solidFill>
                <a:latin typeface="Asap"/>
                <a:ea typeface="Asap"/>
                <a:cs typeface="Asap"/>
                <a:sym typeface="Asap"/>
              </a:rPr>
              <a:t>Guidelines &amp; Best Practices </a:t>
            </a:r>
            <a:r>
              <a:rPr lang="en-US" kern="0" dirty="0">
                <a:solidFill>
                  <a:srgbClr val="FFFFFF"/>
                </a:solidFill>
                <a:latin typeface="Asap"/>
                <a:ea typeface="+mj-ea"/>
                <a:cs typeface="+mj-cs"/>
                <a:sym typeface="Asap"/>
              </a:rPr>
              <a:t>– Accelerate deployments of services and technologies</a:t>
            </a:r>
            <a:endParaRPr lang="en-US" sz="1600" kern="0" dirty="0">
              <a:solidFill>
                <a:srgbClr val="FFFFFF"/>
              </a:solidFill>
              <a:latin typeface="Asap"/>
              <a:ea typeface="+mj-ea"/>
              <a:cs typeface="+mj-cs"/>
              <a:sym typeface="Asap"/>
            </a:endParaRPr>
          </a:p>
          <a:p>
            <a:pPr marL="9524" defTabSz="914400" eaLnBrk="1" fontAlgn="auto" hangingPunct="1">
              <a:spcBef>
                <a:spcPts val="600"/>
              </a:spcBef>
              <a:spcAft>
                <a:spcPts val="600"/>
              </a:spcAft>
              <a:buSzTx/>
              <a:defRPr/>
            </a:pPr>
            <a:r>
              <a:rPr lang="en-US" b="1" u="sng" kern="0" dirty="0">
                <a:solidFill>
                  <a:srgbClr val="FFFFFF"/>
                </a:solidFill>
                <a:latin typeface="Asap"/>
                <a:ea typeface="Asap"/>
                <a:cs typeface="Asap"/>
                <a:sym typeface="Asap"/>
              </a:rPr>
              <a:t>C</a:t>
            </a:r>
            <a:r>
              <a:rPr lang="en-US" sz="1600" b="1" u="sng" kern="0" dirty="0">
                <a:solidFill>
                  <a:srgbClr val="FFFFFF"/>
                </a:solidFill>
                <a:latin typeface="Asap"/>
                <a:ea typeface="Asap"/>
                <a:cs typeface="Asap"/>
                <a:sym typeface="Asap"/>
              </a:rPr>
              <a:t>ertification &amp; Plug Fests</a:t>
            </a:r>
            <a:r>
              <a:rPr lang="en-US" sz="1600" b="1" kern="0" dirty="0">
                <a:solidFill>
                  <a:srgbClr val="FFFFFF"/>
                </a:solidFill>
                <a:latin typeface="Asap"/>
                <a:ea typeface="Asap"/>
                <a:cs typeface="Asap"/>
                <a:sym typeface="Asap"/>
              </a:rPr>
              <a:t> </a:t>
            </a:r>
            <a:r>
              <a:rPr lang="en-US" b="1" kern="0" dirty="0">
                <a:solidFill>
                  <a:srgbClr val="FFFFFF"/>
                </a:solidFill>
                <a:latin typeface="Asap"/>
                <a:ea typeface="Asap"/>
                <a:cs typeface="Asap"/>
                <a:sym typeface="Asap"/>
              </a:rPr>
              <a:t>- </a:t>
            </a:r>
            <a:r>
              <a:rPr lang="en-US" kern="0" dirty="0">
                <a:solidFill>
                  <a:srgbClr val="FFFFFF"/>
                </a:solidFill>
                <a:latin typeface="Asap"/>
                <a:ea typeface="Asap"/>
                <a:cs typeface="Asap"/>
                <a:sym typeface="Asap"/>
              </a:rPr>
              <a:t>Addressing gaps and helping the industry to maximizing biz opportunities</a:t>
            </a:r>
            <a:endParaRPr lang="en-US" sz="1600" kern="0" dirty="0">
              <a:solidFill>
                <a:srgbClr val="FFFFFF"/>
              </a:solidFill>
              <a:latin typeface="Asap"/>
              <a:ea typeface="Asap"/>
              <a:cs typeface="Asap"/>
              <a:sym typeface="Asap"/>
            </a:endParaRPr>
          </a:p>
          <a:p>
            <a:pPr marL="9524" defTabSz="914400" eaLnBrk="1" fontAlgn="auto" hangingPunct="1">
              <a:spcBef>
                <a:spcPts val="600"/>
              </a:spcBef>
              <a:spcAft>
                <a:spcPts val="600"/>
              </a:spcAft>
              <a:buSzTx/>
              <a:defRPr/>
            </a:pPr>
            <a:r>
              <a:rPr lang="en-US" sz="1600" b="1" u="sng" kern="0" dirty="0">
                <a:solidFill>
                  <a:srgbClr val="FFFFFF"/>
                </a:solidFill>
                <a:latin typeface="Asap"/>
                <a:ea typeface="+mj-ea"/>
                <a:cs typeface="+mj-cs"/>
                <a:sym typeface="Asap"/>
              </a:rPr>
              <a:t>Think Thank &amp; Advocacy </a:t>
            </a:r>
            <a:r>
              <a:rPr lang="en-US" kern="0" dirty="0">
                <a:solidFill>
                  <a:srgbClr val="FFFFFF"/>
                </a:solidFill>
                <a:latin typeface="Asap"/>
                <a:ea typeface="Asap"/>
                <a:cs typeface="Asap"/>
                <a:sym typeface="Asap"/>
              </a:rPr>
              <a:t>– Industry leaders roundtables and targeted verticals analysis   </a:t>
            </a:r>
            <a:endParaRPr sz="1600" kern="0" dirty="0">
              <a:latin typeface="Asap"/>
              <a:ea typeface="Asap"/>
              <a:cs typeface="Asap"/>
              <a:sym typeface="Asap"/>
            </a:endParaRPr>
          </a:p>
        </p:txBody>
      </p:sp>
      <p:cxnSp>
        <p:nvCxnSpPr>
          <p:cNvPr id="13" name="Google Shape;329;p4">
            <a:extLst>
              <a:ext uri="{FF2B5EF4-FFF2-40B4-BE49-F238E27FC236}">
                <a16:creationId xmlns:a16="http://schemas.microsoft.com/office/drawing/2014/main" id="{DA6FB345-2AD5-A624-5C67-3238E0650E21}"/>
              </a:ext>
            </a:extLst>
          </p:cNvPr>
          <p:cNvCxnSpPr/>
          <p:nvPr/>
        </p:nvCxnSpPr>
        <p:spPr>
          <a:xfrm>
            <a:off x="4413265" y="1845448"/>
            <a:ext cx="0" cy="700043"/>
          </a:xfrm>
          <a:prstGeom prst="straightConnector1">
            <a:avLst/>
          </a:prstGeom>
          <a:noFill/>
          <a:ln w="9525" cap="flat" cmpd="sng">
            <a:solidFill>
              <a:srgbClr val="BFBFBF"/>
            </a:solidFill>
            <a:prstDash val="solid"/>
            <a:miter lim="800000"/>
            <a:headEnd type="none" w="sm" len="sm"/>
            <a:tailEnd type="none" w="sm" len="sm"/>
          </a:ln>
        </p:spPr>
      </p:cxnSp>
      <p:sp>
        <p:nvSpPr>
          <p:cNvPr id="4" name="Footer Placeholder 3">
            <a:extLst>
              <a:ext uri="{FF2B5EF4-FFF2-40B4-BE49-F238E27FC236}">
                <a16:creationId xmlns:a16="http://schemas.microsoft.com/office/drawing/2014/main" id="{D7B96338-2451-33CC-B76A-2EF46BFAE6AB}"/>
              </a:ext>
            </a:extLst>
          </p:cNvPr>
          <p:cNvSpPr>
            <a:spLocks noGrp="1"/>
          </p:cNvSpPr>
          <p:nvPr>
            <p:ph type="ftr" idx="14"/>
          </p:nvPr>
        </p:nvSpPr>
        <p:spPr/>
        <p:txBody>
          <a:bodyPr/>
          <a:lstStyle/>
          <a:p>
            <a:r>
              <a:rPr lang="en-GB"/>
              <a:t>Necati Canpolat, Intel</a:t>
            </a:r>
            <a:endParaRPr lang="en-GB" dirty="0"/>
          </a:p>
        </p:txBody>
      </p:sp>
      <p:sp>
        <p:nvSpPr>
          <p:cNvPr id="12" name="Slide Number Placeholder 11">
            <a:extLst>
              <a:ext uri="{FF2B5EF4-FFF2-40B4-BE49-F238E27FC236}">
                <a16:creationId xmlns:a16="http://schemas.microsoft.com/office/drawing/2014/main" id="{5BCF244D-5C8C-723C-83A6-EA318169FA6F}"/>
              </a:ext>
            </a:extLst>
          </p:cNvPr>
          <p:cNvSpPr>
            <a:spLocks noGrp="1"/>
          </p:cNvSpPr>
          <p:nvPr>
            <p:ph type="sldNum" idx="12"/>
          </p:nvPr>
        </p:nvSpPr>
        <p:spPr/>
        <p:txBody>
          <a:bodyPr/>
          <a:lstStyle/>
          <a:p>
            <a:r>
              <a:rPr lang="en-GB"/>
              <a:t>Slide </a:t>
            </a:r>
            <a:fld id="{440F5867-744E-4AA6-B0ED-4C44D2DFBB7B}" type="slidenum">
              <a:rPr lang="en-GB" smtClean="0"/>
              <a:pPr/>
              <a:t>118</a:t>
            </a:fld>
            <a:endParaRPr lang="en-GB" dirty="0"/>
          </a:p>
        </p:txBody>
      </p:sp>
      <p:sp>
        <p:nvSpPr>
          <p:cNvPr id="14" name="Date Placeholder 13">
            <a:extLst>
              <a:ext uri="{FF2B5EF4-FFF2-40B4-BE49-F238E27FC236}">
                <a16:creationId xmlns:a16="http://schemas.microsoft.com/office/drawing/2014/main" id="{F01D0524-ED9C-0D15-D57A-CD64942A145A}"/>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04312290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title"/>
          </p:nvPr>
        </p:nvSpPr>
        <p:spPr>
          <a:noFill/>
        </p:spPr>
        <p:txBody>
          <a:bodyPr/>
          <a:lstStyle/>
          <a:p>
            <a:r>
              <a:rPr lang="en-US" dirty="0"/>
              <a:t>IEEE 802.11-IETF Liaison Report</a:t>
            </a:r>
          </a:p>
        </p:txBody>
      </p:sp>
      <p:sp>
        <p:nvSpPr>
          <p:cNvPr id="2054" name="Rectangle 6"/>
          <p:cNvSpPr>
            <a:spLocks noGrp="1" noChangeArrowheads="1"/>
          </p:cNvSpPr>
          <p:nvPr>
            <p:ph type="body" idx="1"/>
          </p:nvPr>
        </p:nvSpPr>
        <p:spPr>
          <a:xfrm>
            <a:off x="2209800" y="1524000"/>
            <a:ext cx="7772400" cy="381000"/>
          </a:xfrm>
          <a:noFill/>
        </p:spPr>
        <p:txBody>
          <a:bodyPr/>
          <a:lstStyle/>
          <a:p>
            <a:pPr algn="ctr">
              <a:lnSpc>
                <a:spcPct val="90000"/>
              </a:lnSpc>
              <a:buFontTx/>
              <a:buNone/>
            </a:pPr>
            <a:r>
              <a:rPr lang="en-US" sz="2000" dirty="0"/>
              <a:t>Date:</a:t>
            </a:r>
            <a:r>
              <a:rPr lang="en-US" sz="2000" b="0" dirty="0"/>
              <a:t> 2025-03-12</a:t>
            </a:r>
          </a:p>
        </p:txBody>
      </p:sp>
      <p:sp>
        <p:nvSpPr>
          <p:cNvPr id="2056" name="Rectangle 12"/>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a:spcBef>
                <a:spcPct val="20000"/>
              </a:spcBef>
            </a:pPr>
            <a:r>
              <a:rPr lang="en-US" sz="2000" b="1"/>
              <a:t>Authors:</a:t>
            </a:r>
            <a:endParaRPr lang="en-US" sz="2000"/>
          </a:p>
        </p:txBody>
      </p:sp>
      <p:graphicFrame>
        <p:nvGraphicFramePr>
          <p:cNvPr id="2055" name="Object 11"/>
          <p:cNvGraphicFramePr>
            <a:graphicFrameLocks noChangeAspect="1"/>
          </p:cNvGraphicFramePr>
          <p:nvPr>
            <p:extLst>
              <p:ext uri="{D42A27DB-BD31-4B8C-83A1-F6EECF244321}">
                <p14:modId xmlns:p14="http://schemas.microsoft.com/office/powerpoint/2010/main" val="2821472224"/>
              </p:ext>
            </p:extLst>
          </p:nvPr>
        </p:nvGraphicFramePr>
        <p:xfrm>
          <a:off x="2371726" y="2520951"/>
          <a:ext cx="7191375" cy="925513"/>
        </p:xfrm>
        <a:graphic>
          <a:graphicData uri="http://schemas.openxmlformats.org/presentationml/2006/ole">
            <mc:AlternateContent xmlns:mc="http://schemas.openxmlformats.org/markup-compatibility/2006">
              <mc:Choice xmlns:v="urn:schemas-microsoft-com:vml" Requires="v">
                <p:oleObj name="Document" r:id="rId3" imgW="8255000" imgH="1066800" progId="Word.Document.8">
                  <p:embed/>
                </p:oleObj>
              </mc:Choice>
              <mc:Fallback>
                <p:oleObj name="Document" r:id="rId3" imgW="8255000" imgH="1066800" progId="Word.Document.8">
                  <p:embed/>
                  <p:pic>
                    <p:nvPicPr>
                      <p:cNvPr id="2055" name="Object 11"/>
                      <p:cNvPicPr>
                        <a:picLocks noChangeAspect="1" noChangeArrowheads="1"/>
                      </p:cNvPicPr>
                      <p:nvPr/>
                    </p:nvPicPr>
                    <p:blipFill>
                      <a:blip r:embed="rId4"/>
                      <a:srcRect/>
                      <a:stretch>
                        <a:fillRect/>
                      </a:stretch>
                    </p:blipFill>
                    <p:spPr bwMode="auto">
                      <a:xfrm>
                        <a:off x="2371726" y="2520951"/>
                        <a:ext cx="7191375" cy="925513"/>
                      </a:xfrm>
                      <a:prstGeom prst="rect">
                        <a:avLst/>
                      </a:prstGeom>
                      <a:noFill/>
                      <a:ln>
                        <a:noFill/>
                      </a:ln>
                      <a:effectLst/>
                    </p:spPr>
                  </p:pic>
                </p:oleObj>
              </mc:Fallback>
            </mc:AlternateContent>
          </a:graphicData>
        </a:graphic>
      </p:graphicFrame>
      <p:sp>
        <p:nvSpPr>
          <p:cNvPr id="2" name="Footer Placeholder 1">
            <a:extLst>
              <a:ext uri="{FF2B5EF4-FFF2-40B4-BE49-F238E27FC236}">
                <a16:creationId xmlns:a16="http://schemas.microsoft.com/office/drawing/2014/main" id="{6D0018F6-C3E5-6019-B0C6-FC46B0B461EE}"/>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9CDF0FBF-23C0-55B6-16D9-7BFBBC3B3B3C}"/>
              </a:ext>
            </a:extLst>
          </p:cNvPr>
          <p:cNvSpPr>
            <a:spLocks noGrp="1"/>
          </p:cNvSpPr>
          <p:nvPr>
            <p:ph type="sldNum" idx="12"/>
          </p:nvPr>
        </p:nvSpPr>
        <p:spPr/>
        <p:txBody>
          <a:bodyPr/>
          <a:lstStyle/>
          <a:p>
            <a:r>
              <a:rPr lang="en-GB"/>
              <a:t>Slide </a:t>
            </a:r>
            <a:fld id="{440F5867-744E-4AA6-B0ED-4C44D2DFBB7B}" type="slidenum">
              <a:rPr lang="en-GB" smtClean="0"/>
              <a:pPr/>
              <a:t>119</a:t>
            </a:fld>
            <a:endParaRPr lang="en-GB" dirty="0"/>
          </a:p>
        </p:txBody>
      </p:sp>
      <p:sp>
        <p:nvSpPr>
          <p:cNvPr id="4" name="Date Placeholder 3">
            <a:extLst>
              <a:ext uri="{FF2B5EF4-FFF2-40B4-BE49-F238E27FC236}">
                <a16:creationId xmlns:a16="http://schemas.microsoft.com/office/drawing/2014/main" id="{0E9204A3-DFD1-DFC5-8CBF-11D49F65980A}"/>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898621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904240" y="1524000"/>
            <a:ext cx="10363200" cy="4114800"/>
          </a:xfrm>
        </p:spPr>
        <p:txBody>
          <a:bodyPr/>
          <a:lstStyle/>
          <a:p>
            <a:pPr marL="342900" lvl="1" indent="-342900">
              <a:lnSpc>
                <a:spcPct val="90000"/>
              </a:lnSpc>
              <a:buChar char="•"/>
            </a:pPr>
            <a:r>
              <a:rPr lang="en-US" sz="2400" b="1" dirty="0">
                <a:ea typeface="+mn-ea"/>
                <a:cs typeface="+mn-cs"/>
              </a:rPr>
              <a:t>1 Meeting Slot</a:t>
            </a:r>
          </a:p>
          <a:p>
            <a:pPr marL="685800" lvl="2" indent="-342900">
              <a:lnSpc>
                <a:spcPct val="90000"/>
              </a:lnSpc>
            </a:pPr>
            <a:r>
              <a:rPr lang="en-US" sz="2000" dirty="0"/>
              <a:t>Wednesday AM 2</a:t>
            </a:r>
          </a:p>
          <a:p>
            <a:pPr marL="685800" lvl="2" indent="-342900">
              <a:lnSpc>
                <a:spcPct val="90000"/>
              </a:lnSpc>
            </a:pPr>
            <a:r>
              <a:rPr lang="en-US" sz="2000" b="1" i="1" dirty="0"/>
              <a:t>Agenda:</a:t>
            </a:r>
            <a:r>
              <a:rPr lang="en-US" sz="2000" dirty="0"/>
              <a:t> 11-25/188r0</a:t>
            </a:r>
          </a:p>
          <a:p>
            <a:pPr marL="685800" lvl="2" indent="-342900">
              <a:lnSpc>
                <a:spcPct val="90000"/>
              </a:lnSpc>
            </a:pPr>
            <a:r>
              <a:rPr lang="en-US" sz="2000" b="1" i="1" dirty="0"/>
              <a:t>SP and Motion Booklet</a:t>
            </a:r>
            <a:r>
              <a:rPr lang="en-US" sz="2000" dirty="0"/>
              <a:t>: 11-24/765r4</a:t>
            </a:r>
          </a:p>
          <a:p>
            <a:pPr marL="685800" lvl="2" indent="-342900">
              <a:lnSpc>
                <a:spcPct val="90000"/>
              </a:lnSpc>
            </a:pPr>
            <a:endParaRPr lang="en-US" sz="2000" dirty="0"/>
          </a:p>
          <a:p>
            <a:pPr marL="685800" lvl="2" indent="-342900">
              <a:lnSpc>
                <a:spcPct val="90000"/>
              </a:lnSpc>
            </a:pPr>
            <a:endParaRPr lang="en-US" sz="900" dirty="0"/>
          </a:p>
          <a:p>
            <a:pPr marL="342900" lvl="1" indent="-342900">
              <a:lnSpc>
                <a:spcPct val="90000"/>
              </a:lnSpc>
              <a:buChar char="•"/>
            </a:pPr>
            <a:r>
              <a:rPr lang="en-US" sz="2400" b="1" dirty="0">
                <a:ea typeface="+mn-ea"/>
                <a:cs typeface="+mn-cs"/>
              </a:rPr>
              <a:t>Achievements </a:t>
            </a:r>
            <a:endParaRPr lang="en-US" sz="2000" dirty="0"/>
          </a:p>
          <a:p>
            <a:pPr marL="685800" lvl="2" indent="-342900">
              <a:lnSpc>
                <a:spcPct val="90000"/>
              </a:lnSpc>
            </a:pPr>
            <a:r>
              <a:rPr lang="en-US" sz="2000" dirty="0"/>
              <a:t>Two technical presentations</a:t>
            </a:r>
          </a:p>
          <a:p>
            <a:pPr marL="685800" lvl="2" indent="-342900">
              <a:lnSpc>
                <a:spcPct val="90000"/>
              </a:lnSpc>
            </a:pPr>
            <a:endParaRPr lang="en-US" dirty="0"/>
          </a:p>
          <a:p>
            <a:pPr marL="685800" lvl="2" indent="-342900">
              <a:lnSpc>
                <a:spcPct val="90000"/>
              </a:lnSpc>
            </a:pPr>
            <a:r>
              <a:rPr lang="en-US" sz="2000" dirty="0"/>
              <a:t>Approved minutes of AIML SC for January 2025 Interim: 11-25/224r0</a:t>
            </a:r>
          </a:p>
          <a:p>
            <a:pPr marL="685800" lvl="2" indent="-342900">
              <a:lnSpc>
                <a:spcPct val="90000"/>
              </a:lnSpc>
            </a:pPr>
            <a:endParaRPr lang="en-US" sz="2000" dirty="0"/>
          </a:p>
          <a:p>
            <a:pPr marL="342900" lvl="2" indent="0">
              <a:lnSpc>
                <a:spcPct val="90000"/>
              </a:lnSpc>
              <a:buNone/>
            </a:pPr>
            <a:endParaRPr lang="en-US" sz="2000" dirty="0"/>
          </a:p>
          <a:p>
            <a:pPr marL="685800" lvl="3" indent="0">
              <a:lnSpc>
                <a:spcPct val="90000"/>
              </a:lnSpc>
              <a:buNone/>
            </a:pPr>
            <a:endParaRPr lang="en-US" sz="1800" dirty="0"/>
          </a:p>
          <a:p>
            <a:pPr marL="342900" lvl="2" indent="0">
              <a:lnSpc>
                <a:spcPct val="90000"/>
              </a:lnSpc>
              <a:buNone/>
            </a:pPr>
            <a:endParaRPr lang="en-US" sz="900" dirty="0"/>
          </a:p>
          <a:p>
            <a:pPr marL="342900" lvl="1" indent="-342900">
              <a:lnSpc>
                <a:spcPct val="90000"/>
              </a:lnSpc>
              <a:buChar char="•"/>
            </a:pPr>
            <a:endParaRPr lang="en-US" dirty="0"/>
          </a:p>
          <a:p>
            <a:pPr marL="457200" lvl="1" indent="0">
              <a:lnSpc>
                <a:spcPct val="90000"/>
              </a:lnSpc>
              <a:buNone/>
            </a:pPr>
            <a:endParaRPr lang="en-US" dirty="0"/>
          </a:p>
          <a:p>
            <a:pPr>
              <a:lnSpc>
                <a:spcPct val="90000"/>
              </a:lnSpc>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3" name="Footer Placeholder 2">
            <a:extLst>
              <a:ext uri="{FF2B5EF4-FFF2-40B4-BE49-F238E27FC236}">
                <a16:creationId xmlns:a16="http://schemas.microsoft.com/office/drawing/2014/main" id="{045A3E0F-85F9-6425-B5AE-D09C708D3826}"/>
              </a:ext>
            </a:extLst>
          </p:cNvPr>
          <p:cNvSpPr>
            <a:spLocks noGrp="1"/>
          </p:cNvSpPr>
          <p:nvPr>
            <p:ph type="ftr" sz="quarter" idx="11"/>
          </p:nvPr>
        </p:nvSpPr>
        <p:spPr/>
        <p:txBody>
          <a:bodyPr/>
          <a:lstStyle/>
          <a:p>
            <a:pPr>
              <a:defRPr/>
            </a:pPr>
            <a:r>
              <a:rPr lang="en-US"/>
              <a:t>Xiaofei Wang, InterDigital</a:t>
            </a:r>
            <a:endParaRPr lang="en-US" dirty="0"/>
          </a:p>
        </p:txBody>
      </p:sp>
      <p:sp>
        <p:nvSpPr>
          <p:cNvPr id="4" name="Slide Number Placeholder 3">
            <a:extLst>
              <a:ext uri="{FF2B5EF4-FFF2-40B4-BE49-F238E27FC236}">
                <a16:creationId xmlns:a16="http://schemas.microsoft.com/office/drawing/2014/main" id="{BEE9655B-7267-5FC4-6FAE-E0585B9369EF}"/>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12</a:t>
            </a:fld>
            <a:endParaRPr lang="en-US" dirty="0"/>
          </a:p>
        </p:txBody>
      </p:sp>
      <p:sp>
        <p:nvSpPr>
          <p:cNvPr id="5" name="Date Placeholder 4">
            <a:extLst>
              <a:ext uri="{FF2B5EF4-FFF2-40B4-BE49-F238E27FC236}">
                <a16:creationId xmlns:a16="http://schemas.microsoft.com/office/drawing/2014/main" id="{130095E6-00D0-4A2E-3AA0-FD2F5205A5E1}"/>
              </a:ext>
            </a:extLst>
          </p:cNvPr>
          <p:cNvSpPr>
            <a:spLocks noGrp="1"/>
          </p:cNvSpPr>
          <p:nvPr>
            <p:ph type="dt" sz="half" idx="10"/>
          </p:nvPr>
        </p:nvSpPr>
        <p:spPr/>
        <p:txBody>
          <a:bodyPr/>
          <a:lstStyle/>
          <a:p>
            <a:pPr>
              <a:defRPr/>
            </a:pPr>
            <a:r>
              <a:rPr lang="en-US"/>
              <a:t>March 2025</a:t>
            </a:r>
            <a:endParaRPr lang="en-US" dirty="0"/>
          </a:p>
        </p:txBody>
      </p:sp>
    </p:spTree>
    <p:extLst>
      <p:ext uri="{BB962C8B-B14F-4D97-AF65-F5344CB8AC3E}">
        <p14:creationId xmlns:p14="http://schemas.microsoft.com/office/powerpoint/2010/main" val="156657625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Grp="1" noChangeArrowheads="1"/>
          </p:cNvSpPr>
          <p:nvPr>
            <p:ph type="title"/>
          </p:nvPr>
        </p:nvSpPr>
        <p:spPr>
          <a:noFill/>
        </p:spPr>
        <p:txBody>
          <a:bodyPr/>
          <a:lstStyle/>
          <a:p>
            <a:r>
              <a:rPr lang="en-US"/>
              <a:t>Abstract</a:t>
            </a:r>
          </a:p>
        </p:txBody>
      </p:sp>
      <p:sp>
        <p:nvSpPr>
          <p:cNvPr id="3078" name="Rectangle 3"/>
          <p:cNvSpPr>
            <a:spLocks noGrp="1" noChangeArrowheads="1"/>
          </p:cNvSpPr>
          <p:nvPr>
            <p:ph idx="1"/>
          </p:nvPr>
        </p:nvSpPr>
        <p:spPr>
          <a:noFill/>
        </p:spPr>
        <p:txBody>
          <a:bodyPr/>
          <a:lstStyle/>
          <a:p>
            <a:pPr>
              <a:buFontTx/>
              <a:buNone/>
            </a:pPr>
            <a:r>
              <a:rPr lang="en-US" dirty="0"/>
              <a:t>	This presentation contains the IEEE 802.11 – IETF liaison report for March 2025.</a:t>
            </a:r>
          </a:p>
        </p:txBody>
      </p:sp>
      <p:sp>
        <p:nvSpPr>
          <p:cNvPr id="2" name="Footer Placeholder 1">
            <a:extLst>
              <a:ext uri="{FF2B5EF4-FFF2-40B4-BE49-F238E27FC236}">
                <a16:creationId xmlns:a16="http://schemas.microsoft.com/office/drawing/2014/main" id="{BAA778D6-24AE-223C-CE28-EFEF6B003DD9}"/>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51D133AD-194A-9FEF-EFF0-5D9A9ED0454D}"/>
              </a:ext>
            </a:extLst>
          </p:cNvPr>
          <p:cNvSpPr>
            <a:spLocks noGrp="1"/>
          </p:cNvSpPr>
          <p:nvPr>
            <p:ph type="sldNum" idx="12"/>
          </p:nvPr>
        </p:nvSpPr>
        <p:spPr/>
        <p:txBody>
          <a:bodyPr/>
          <a:lstStyle/>
          <a:p>
            <a:r>
              <a:rPr lang="en-GB"/>
              <a:t>Slide </a:t>
            </a:r>
            <a:fld id="{440F5867-744E-4AA6-B0ED-4C44D2DFBB7B}" type="slidenum">
              <a:rPr lang="en-GB" smtClean="0"/>
              <a:pPr/>
              <a:t>120</a:t>
            </a:fld>
            <a:endParaRPr lang="en-GB" dirty="0"/>
          </a:p>
        </p:txBody>
      </p:sp>
      <p:sp>
        <p:nvSpPr>
          <p:cNvPr id="4" name="Date Placeholder 3">
            <a:extLst>
              <a:ext uri="{FF2B5EF4-FFF2-40B4-BE49-F238E27FC236}">
                <a16:creationId xmlns:a16="http://schemas.microsoft.com/office/drawing/2014/main" id="{7AB32AEE-0464-DC41-0383-0C5EA0F90573}"/>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147778580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IETF Meetings</a:t>
            </a:r>
          </a:p>
        </p:txBody>
      </p:sp>
      <p:sp>
        <p:nvSpPr>
          <p:cNvPr id="20486" name="Rectangle 3"/>
          <p:cNvSpPr>
            <a:spLocks noGrp="1" noChangeArrowheads="1"/>
          </p:cNvSpPr>
          <p:nvPr>
            <p:ph idx="1"/>
          </p:nvPr>
        </p:nvSpPr>
        <p:spPr>
          <a:noFill/>
        </p:spPr>
        <p:txBody>
          <a:bodyPr/>
          <a:lstStyle/>
          <a:p>
            <a:r>
              <a:rPr lang="en-US" dirty="0"/>
              <a:t>Upcoming Meetings:</a:t>
            </a:r>
          </a:p>
          <a:p>
            <a:pPr lvl="1"/>
            <a:r>
              <a:rPr lang="en-US" dirty="0"/>
              <a:t>March 15-21, 2025 – Bangkok, TH</a:t>
            </a:r>
          </a:p>
          <a:p>
            <a:pPr lvl="1"/>
            <a:r>
              <a:rPr lang="en-US" dirty="0"/>
              <a:t>July 19-25, 2025 – Madrid, ES</a:t>
            </a:r>
          </a:p>
          <a:p>
            <a:r>
              <a:rPr lang="en-US" dirty="0">
                <a:solidFill>
                  <a:srgbClr val="00B050"/>
                </a:solidFill>
              </a:rPr>
              <a:t>IETF meeting fee waivers</a:t>
            </a:r>
          </a:p>
          <a:p>
            <a:r>
              <a:rPr lang="en-US" dirty="0">
                <a:hlinkClick r:id="rId3"/>
              </a:rPr>
              <a:t>http://www.ietf.org</a:t>
            </a:r>
            <a:endParaRPr lang="en-US" dirty="0"/>
          </a:p>
          <a:p>
            <a:pPr lvl="1"/>
            <a:r>
              <a:rPr lang="en-US" dirty="0"/>
              <a:t>Newcomer training: </a:t>
            </a:r>
            <a:r>
              <a:rPr lang="en-US" u="sng" dirty="0">
                <a:hlinkClick r:id="rId4"/>
              </a:rPr>
              <a:t>https://www.ietf.org/about/participate/get-started/</a:t>
            </a:r>
            <a:r>
              <a:rPr lang="en-US" dirty="0"/>
              <a:t> </a:t>
            </a:r>
          </a:p>
          <a:p>
            <a:pPr lvl="1"/>
            <a:r>
              <a:rPr lang="en-US" sz="1800" dirty="0"/>
              <a:t>April 2016: Wireless Tutorial (Donald Eastlake), 802.11 &amp; 802.15 tutorials (Dorothy Stanley, Charlie Perkins), see </a:t>
            </a:r>
            <a:r>
              <a:rPr lang="en-US" sz="1800" dirty="0">
                <a:hlinkClick r:id="rId5"/>
              </a:rPr>
              <a:t>11-16/500</a:t>
            </a:r>
            <a:r>
              <a:rPr lang="en-US" sz="1800" dirty="0"/>
              <a:t>, September 2016: Pat Thaler &amp; Juan Carlos – 802.1E (Privacy Considerations) and 802c (Local MAC address usage) </a:t>
            </a:r>
            <a:r>
              <a:rPr lang="en-US" dirty="0">
                <a:hlinkClick r:id="rId6"/>
              </a:rPr>
              <a:t>https://datatracker.ietf.org/group/edu/materials/</a:t>
            </a:r>
            <a:endParaRPr lang="en-US" dirty="0"/>
          </a:p>
        </p:txBody>
      </p:sp>
      <p:sp>
        <p:nvSpPr>
          <p:cNvPr id="2" name="Footer Placeholder 1">
            <a:extLst>
              <a:ext uri="{FF2B5EF4-FFF2-40B4-BE49-F238E27FC236}">
                <a16:creationId xmlns:a16="http://schemas.microsoft.com/office/drawing/2014/main" id="{BAFA9D5F-5AE5-1838-4A51-6AE9A7FE2511}"/>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C801CAB6-81AA-5335-E282-744D0300C004}"/>
              </a:ext>
            </a:extLst>
          </p:cNvPr>
          <p:cNvSpPr>
            <a:spLocks noGrp="1"/>
          </p:cNvSpPr>
          <p:nvPr>
            <p:ph type="sldNum" idx="12"/>
          </p:nvPr>
        </p:nvSpPr>
        <p:spPr/>
        <p:txBody>
          <a:bodyPr/>
          <a:lstStyle/>
          <a:p>
            <a:r>
              <a:rPr lang="en-GB"/>
              <a:t>Slide </a:t>
            </a:r>
            <a:fld id="{440F5867-744E-4AA6-B0ED-4C44D2DFBB7B}" type="slidenum">
              <a:rPr lang="en-GB" smtClean="0"/>
              <a:pPr/>
              <a:t>121</a:t>
            </a:fld>
            <a:endParaRPr lang="en-GB" dirty="0"/>
          </a:p>
        </p:txBody>
      </p:sp>
      <p:sp>
        <p:nvSpPr>
          <p:cNvPr id="4" name="Date Placeholder 3">
            <a:extLst>
              <a:ext uri="{FF2B5EF4-FFF2-40B4-BE49-F238E27FC236}">
                <a16:creationId xmlns:a16="http://schemas.microsoft.com/office/drawing/2014/main" id="{A391CA5F-382C-06F4-E139-BA44B1B8EF7B}"/>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3821414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IETF- IEEE 802 Liaison Activity  </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a:lnSpc>
                <a:spcPct val="80000"/>
              </a:lnSpc>
              <a:defRPr/>
            </a:pPr>
            <a:r>
              <a:rPr lang="en-US" sz="2000" dirty="0"/>
              <a:t>Joint meetings, agenda and presentations</a:t>
            </a:r>
          </a:p>
          <a:p>
            <a:pPr lvl="1">
              <a:lnSpc>
                <a:spcPct val="80000"/>
              </a:lnSpc>
              <a:defRPr/>
            </a:pPr>
            <a:r>
              <a:rPr lang="en-US" sz="1600" dirty="0">
                <a:hlinkClick r:id="rId3"/>
              </a:rPr>
              <a:t>http://www.iab.org/activities/joint-activities/iab-ieee-coordination/</a:t>
            </a:r>
            <a:endParaRPr lang="en-US" sz="1600" dirty="0"/>
          </a:p>
          <a:p>
            <a:pPr lvl="1">
              <a:lnSpc>
                <a:spcPct val="80000"/>
              </a:lnSpc>
              <a:defRPr/>
            </a:pPr>
            <a:r>
              <a:rPr lang="en-US" sz="1600" dirty="0"/>
              <a:t>Proceedings: </a:t>
            </a:r>
            <a:r>
              <a:rPr lang="en-US" sz="1600" dirty="0">
                <a:hlinkClick r:id="rId4"/>
              </a:rPr>
              <a:t>https://datatracker.ietf.org/iabasg/ietfieee/meetings/</a:t>
            </a:r>
            <a:endParaRPr lang="en-US" sz="1600" dirty="0"/>
          </a:p>
          <a:p>
            <a:pPr lvl="1">
              <a:lnSpc>
                <a:spcPct val="80000"/>
              </a:lnSpc>
              <a:defRPr/>
            </a:pPr>
            <a:r>
              <a:rPr lang="en-US" sz="1600" dirty="0"/>
              <a:t>Coordination topics include: Layer 2/Layer 3 Interaction for Time-Sensitive Traffic, Development of YANG models in the IEEE 802, Capability Discovery, MADINAS</a:t>
            </a:r>
          </a:p>
          <a:p>
            <a:pPr lvl="1">
              <a:lnSpc>
                <a:spcPct val="80000"/>
              </a:lnSpc>
              <a:defRPr/>
            </a:pPr>
            <a:r>
              <a:rPr lang="en-US" sz="1600" dirty="0"/>
              <a:t>IETF-IEEE 802 coordination teleconferences: February 19, 2025</a:t>
            </a:r>
          </a:p>
        </p:txBody>
      </p:sp>
      <p:sp>
        <p:nvSpPr>
          <p:cNvPr id="2" name="Footer Placeholder 1">
            <a:extLst>
              <a:ext uri="{FF2B5EF4-FFF2-40B4-BE49-F238E27FC236}">
                <a16:creationId xmlns:a16="http://schemas.microsoft.com/office/drawing/2014/main" id="{AAFBEC64-8AD6-FB59-3ABA-B68A8BA7AAF8}"/>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743C202B-EC6C-8EF5-AC98-36CC3E6BD690}"/>
              </a:ext>
            </a:extLst>
          </p:cNvPr>
          <p:cNvSpPr>
            <a:spLocks noGrp="1"/>
          </p:cNvSpPr>
          <p:nvPr>
            <p:ph type="sldNum" idx="12"/>
          </p:nvPr>
        </p:nvSpPr>
        <p:spPr/>
        <p:txBody>
          <a:bodyPr/>
          <a:lstStyle/>
          <a:p>
            <a:r>
              <a:rPr lang="en-GB"/>
              <a:t>Slide </a:t>
            </a:r>
            <a:fld id="{440F5867-744E-4AA6-B0ED-4C44D2DFBB7B}" type="slidenum">
              <a:rPr lang="en-GB" smtClean="0"/>
              <a:pPr/>
              <a:t>122</a:t>
            </a:fld>
            <a:endParaRPr lang="en-GB" dirty="0"/>
          </a:p>
        </p:txBody>
      </p:sp>
      <p:sp>
        <p:nvSpPr>
          <p:cNvPr id="4" name="Date Placeholder 3">
            <a:extLst>
              <a:ext uri="{FF2B5EF4-FFF2-40B4-BE49-F238E27FC236}">
                <a16:creationId xmlns:a16="http://schemas.microsoft.com/office/drawing/2014/main" id="{C04DA9C4-420E-A6FA-2139-E51D1207C9C4}"/>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400510230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IETF protocol use with 802.11 technology</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a:lnSpc>
                <a:spcPct val="80000"/>
              </a:lnSpc>
              <a:defRPr/>
            </a:pPr>
            <a:endParaRPr lang="en-US" b="0" dirty="0">
              <a:solidFill>
                <a:srgbClr val="000000"/>
              </a:solidFill>
              <a:ea typeface="Arial Unicode MS" pitchFamily="34" charset="-128"/>
              <a:cs typeface="Arial Unicode MS" pitchFamily="34" charset="-128"/>
            </a:endParaRPr>
          </a:p>
          <a:p>
            <a:pPr>
              <a:lnSpc>
                <a:spcPct val="80000"/>
              </a:lnSpc>
              <a:defRPr/>
            </a:pPr>
            <a:r>
              <a:rPr lang="en-US" b="0" dirty="0">
                <a:solidFill>
                  <a:srgbClr val="000000"/>
                </a:solidFill>
                <a:ea typeface="Arial Unicode MS" pitchFamily="34" charset="-128"/>
                <a:cs typeface="Arial Unicode MS" pitchFamily="34" charset="-128"/>
                <a:hlinkClick r:id="rId3"/>
              </a:rPr>
              <a:t>RFC 9685</a:t>
            </a:r>
            <a:r>
              <a:rPr lang="en-US" b="0" dirty="0">
                <a:solidFill>
                  <a:srgbClr val="000000"/>
                </a:solidFill>
                <a:ea typeface="Arial Unicode MS" pitchFamily="34" charset="-128"/>
                <a:cs typeface="Arial Unicode MS" pitchFamily="34" charset="-128"/>
              </a:rPr>
              <a:t> (Listener Subscription for IPv6 Neighbor Discovery Multicast and Anycast Addresses) has been published.</a:t>
            </a:r>
          </a:p>
        </p:txBody>
      </p:sp>
      <p:sp>
        <p:nvSpPr>
          <p:cNvPr id="2" name="Footer Placeholder 1">
            <a:extLst>
              <a:ext uri="{FF2B5EF4-FFF2-40B4-BE49-F238E27FC236}">
                <a16:creationId xmlns:a16="http://schemas.microsoft.com/office/drawing/2014/main" id="{EFC0FC4D-6E19-6669-661A-5FE915EF0D83}"/>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CBB319C7-C84E-1040-D02C-EB7C5F512BC3}"/>
              </a:ext>
            </a:extLst>
          </p:cNvPr>
          <p:cNvSpPr>
            <a:spLocks noGrp="1"/>
          </p:cNvSpPr>
          <p:nvPr>
            <p:ph type="sldNum" idx="12"/>
          </p:nvPr>
        </p:nvSpPr>
        <p:spPr/>
        <p:txBody>
          <a:bodyPr/>
          <a:lstStyle/>
          <a:p>
            <a:r>
              <a:rPr lang="en-GB"/>
              <a:t>Slide </a:t>
            </a:r>
            <a:fld id="{440F5867-744E-4AA6-B0ED-4C44D2DFBB7B}" type="slidenum">
              <a:rPr lang="en-GB" smtClean="0"/>
              <a:pPr/>
              <a:t>123</a:t>
            </a:fld>
            <a:endParaRPr lang="en-GB" dirty="0"/>
          </a:p>
        </p:txBody>
      </p:sp>
      <p:sp>
        <p:nvSpPr>
          <p:cNvPr id="4" name="Date Placeholder 3">
            <a:extLst>
              <a:ext uri="{FF2B5EF4-FFF2-40B4-BE49-F238E27FC236}">
                <a16:creationId xmlns:a16="http://schemas.microsoft.com/office/drawing/2014/main" id="{9BE94624-850E-D4C0-5E17-C32DAC3C940C}"/>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361147319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BOFs at IETF 122 March 15-21, 2025</a:t>
            </a:r>
          </a:p>
        </p:txBody>
      </p:sp>
      <p:sp>
        <p:nvSpPr>
          <p:cNvPr id="20486" name="Rectangle 3"/>
          <p:cNvSpPr>
            <a:spLocks noGrp="1" noChangeArrowheads="1"/>
          </p:cNvSpPr>
          <p:nvPr>
            <p:ph idx="1"/>
          </p:nvPr>
        </p:nvSpPr>
        <p:spPr>
          <a:xfrm>
            <a:off x="2209799" y="1600200"/>
            <a:ext cx="7772400" cy="4114800"/>
          </a:xfrm>
          <a:noFill/>
        </p:spPr>
        <p:txBody>
          <a:bodyPr/>
          <a:lstStyle/>
          <a:p>
            <a:endParaRPr lang="en-US" sz="2000" dirty="0"/>
          </a:p>
          <a:p>
            <a:r>
              <a:rPr lang="en-US" sz="2000" dirty="0"/>
              <a:t>See </a:t>
            </a:r>
            <a:r>
              <a:rPr lang="en-US" sz="2000" dirty="0">
                <a:hlinkClick r:id="rId3"/>
              </a:rPr>
              <a:t>https://datatracker.ietf.org/wg/bofs/</a:t>
            </a:r>
            <a:endParaRPr lang="en-US" sz="2000" dirty="0"/>
          </a:p>
        </p:txBody>
      </p:sp>
      <p:graphicFrame>
        <p:nvGraphicFramePr>
          <p:cNvPr id="2" name="Table 1"/>
          <p:cNvGraphicFramePr>
            <a:graphicFrameLocks noGrp="1"/>
          </p:cNvGraphicFramePr>
          <p:nvPr>
            <p:extLst>
              <p:ext uri="{D42A27DB-BD31-4B8C-83A1-F6EECF244321}">
                <p14:modId xmlns:p14="http://schemas.microsoft.com/office/powerpoint/2010/main" val="1384919879"/>
              </p:ext>
            </p:extLst>
          </p:nvPr>
        </p:nvGraphicFramePr>
        <p:xfrm>
          <a:off x="2607221" y="2574504"/>
          <a:ext cx="6977557" cy="1046832"/>
        </p:xfrm>
        <a:graphic>
          <a:graphicData uri="http://schemas.openxmlformats.org/drawingml/2006/table">
            <a:tbl>
              <a:tblPr>
                <a:tableStyleId>{3C2FFA5D-87B4-456A-9821-1D502468CF0F}</a:tableStyleId>
              </a:tblPr>
              <a:tblGrid>
                <a:gridCol w="1524000">
                  <a:extLst>
                    <a:ext uri="{9D8B030D-6E8A-4147-A177-3AD203B41FA5}">
                      <a16:colId xmlns:a16="http://schemas.microsoft.com/office/drawing/2014/main" val="20000"/>
                    </a:ext>
                  </a:extLst>
                </a:gridCol>
                <a:gridCol w="5453557">
                  <a:extLst>
                    <a:ext uri="{9D8B030D-6E8A-4147-A177-3AD203B41FA5}">
                      <a16:colId xmlns:a16="http://schemas.microsoft.com/office/drawing/2014/main" val="20001"/>
                    </a:ext>
                  </a:extLst>
                </a:gridCol>
              </a:tblGrid>
              <a:tr h="523416">
                <a:tc>
                  <a:txBody>
                    <a:bodyPr/>
                    <a:lstStyle/>
                    <a:p>
                      <a:r>
                        <a:rPr lang="en-US" dirty="0">
                          <a:hlinkClick r:id="rId4"/>
                        </a:rPr>
                        <a:t>nasr</a:t>
                      </a:r>
                      <a:endParaRPr lang="en-US" dirty="0"/>
                    </a:p>
                  </a:txBody>
                  <a:tcPr anchor="ctr"/>
                </a:tc>
                <a:tc>
                  <a:txBody>
                    <a:bodyPr/>
                    <a:lstStyle/>
                    <a:p>
                      <a:r>
                        <a:rPr lang="en-US" dirty="0"/>
                        <a:t>Network Attestation for Secure Routing</a:t>
                      </a:r>
                    </a:p>
                  </a:txBody>
                  <a:tcPr anchor="ctr"/>
                </a:tc>
                <a:extLst>
                  <a:ext uri="{0D108BD9-81ED-4DB2-BD59-A6C34878D82A}">
                    <a16:rowId xmlns:a16="http://schemas.microsoft.com/office/drawing/2014/main" val="343337399"/>
                  </a:ext>
                </a:extLst>
              </a:tr>
              <a:tr h="523416">
                <a:tc>
                  <a:txBody>
                    <a:bodyPr/>
                    <a:lstStyle/>
                    <a:p>
                      <a:r>
                        <a:rPr lang="en-US" dirty="0">
                          <a:hlinkClick r:id="rId5"/>
                        </a:rPr>
                        <a:t>skex</a:t>
                      </a:r>
                      <a:endParaRPr lang="en-US" dirty="0"/>
                    </a:p>
                  </a:txBody>
                  <a:tcPr anchor="ctr"/>
                </a:tc>
                <a:tc>
                  <a:txBody>
                    <a:bodyPr/>
                    <a:lstStyle/>
                    <a:p>
                      <a:r>
                        <a:rPr lang="en-US" dirty="0"/>
                        <a:t>Symmetric Key Establishment and Exchange</a:t>
                      </a:r>
                    </a:p>
                  </a:txBody>
                  <a:tcPr anchor="ctr"/>
                </a:tc>
                <a:extLst>
                  <a:ext uri="{0D108BD9-81ED-4DB2-BD59-A6C34878D82A}">
                    <a16:rowId xmlns:a16="http://schemas.microsoft.com/office/drawing/2014/main" val="3624949388"/>
                  </a:ext>
                </a:extLst>
              </a:tr>
            </a:tbl>
          </a:graphicData>
        </a:graphic>
      </p:graphicFrame>
      <p:sp>
        <p:nvSpPr>
          <p:cNvPr id="3" name="Footer Placeholder 2">
            <a:extLst>
              <a:ext uri="{FF2B5EF4-FFF2-40B4-BE49-F238E27FC236}">
                <a16:creationId xmlns:a16="http://schemas.microsoft.com/office/drawing/2014/main" id="{A4437689-6E95-498D-C32F-191A092A75CA}"/>
              </a:ext>
            </a:extLst>
          </p:cNvPr>
          <p:cNvSpPr>
            <a:spLocks noGrp="1"/>
          </p:cNvSpPr>
          <p:nvPr>
            <p:ph type="ftr" idx="14"/>
          </p:nvPr>
        </p:nvSpPr>
        <p:spPr/>
        <p:txBody>
          <a:bodyPr/>
          <a:lstStyle/>
          <a:p>
            <a:r>
              <a:rPr lang="en-GB"/>
              <a:t>Peter Yee, NSA-CSD</a:t>
            </a:r>
            <a:endParaRPr lang="en-GB" dirty="0"/>
          </a:p>
        </p:txBody>
      </p:sp>
      <p:sp>
        <p:nvSpPr>
          <p:cNvPr id="4" name="Slide Number Placeholder 3">
            <a:extLst>
              <a:ext uri="{FF2B5EF4-FFF2-40B4-BE49-F238E27FC236}">
                <a16:creationId xmlns:a16="http://schemas.microsoft.com/office/drawing/2014/main" id="{1D772A13-ECEB-B4E9-152E-1423F0F1B342}"/>
              </a:ext>
            </a:extLst>
          </p:cNvPr>
          <p:cNvSpPr>
            <a:spLocks noGrp="1"/>
          </p:cNvSpPr>
          <p:nvPr>
            <p:ph type="sldNum" idx="12"/>
          </p:nvPr>
        </p:nvSpPr>
        <p:spPr/>
        <p:txBody>
          <a:bodyPr/>
          <a:lstStyle/>
          <a:p>
            <a:r>
              <a:rPr lang="en-GB"/>
              <a:t>Slide </a:t>
            </a:r>
            <a:fld id="{440F5867-744E-4AA6-B0ED-4C44D2DFBB7B}" type="slidenum">
              <a:rPr lang="en-GB" smtClean="0"/>
              <a:pPr/>
              <a:t>124</a:t>
            </a:fld>
            <a:endParaRPr lang="en-GB" dirty="0"/>
          </a:p>
        </p:txBody>
      </p:sp>
      <p:sp>
        <p:nvSpPr>
          <p:cNvPr id="5" name="Date Placeholder 4">
            <a:extLst>
              <a:ext uri="{FF2B5EF4-FFF2-40B4-BE49-F238E27FC236}">
                <a16:creationId xmlns:a16="http://schemas.microsoft.com/office/drawing/2014/main" id="{F054F256-9357-BE9A-07EA-6F0CD645FFB2}"/>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8097671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IETF/IRTF groups being (re-)chartered</a:t>
            </a:r>
          </a:p>
        </p:txBody>
      </p:sp>
      <p:sp>
        <p:nvSpPr>
          <p:cNvPr id="20486" name="Rectangle 3"/>
          <p:cNvSpPr>
            <a:spLocks noGrp="1" noChangeArrowheads="1"/>
          </p:cNvSpPr>
          <p:nvPr>
            <p:ph idx="1"/>
          </p:nvPr>
        </p:nvSpPr>
        <p:spPr>
          <a:xfrm>
            <a:off x="2209800" y="1524000"/>
            <a:ext cx="7772400" cy="4572000"/>
          </a:xfrm>
          <a:noFill/>
        </p:spPr>
        <p:txBody>
          <a:bodyPr/>
          <a:lstStyle/>
          <a:p>
            <a:r>
              <a:rPr lang="en-US" sz="2000" dirty="0"/>
              <a:t>See </a:t>
            </a:r>
            <a:r>
              <a:rPr lang="en-US" sz="2000" dirty="0">
                <a:hlinkClick r:id="rId3"/>
              </a:rPr>
              <a:t>https://datatracker.ietf.org/group/chartering/</a:t>
            </a:r>
            <a:r>
              <a:rPr lang="en-US" sz="2000" dirty="0"/>
              <a:t> </a:t>
            </a:r>
          </a:p>
        </p:txBody>
      </p:sp>
      <p:graphicFrame>
        <p:nvGraphicFramePr>
          <p:cNvPr id="2" name="Table 1"/>
          <p:cNvGraphicFramePr>
            <a:graphicFrameLocks noGrp="1"/>
          </p:cNvGraphicFramePr>
          <p:nvPr>
            <p:extLst>
              <p:ext uri="{D42A27DB-BD31-4B8C-83A1-F6EECF244321}">
                <p14:modId xmlns:p14="http://schemas.microsoft.com/office/powerpoint/2010/main" val="1919947586"/>
              </p:ext>
            </p:extLst>
          </p:nvPr>
        </p:nvGraphicFramePr>
        <p:xfrm>
          <a:off x="2514600" y="1983626"/>
          <a:ext cx="6977558" cy="2483070"/>
        </p:xfrm>
        <a:graphic>
          <a:graphicData uri="http://schemas.openxmlformats.org/drawingml/2006/table">
            <a:tbl>
              <a:tblPr>
                <a:tableStyleId>{3C2FFA5D-87B4-456A-9821-1D502468CF0F}</a:tableStyleId>
              </a:tblPr>
              <a:tblGrid>
                <a:gridCol w="987575">
                  <a:extLst>
                    <a:ext uri="{9D8B030D-6E8A-4147-A177-3AD203B41FA5}">
                      <a16:colId xmlns:a16="http://schemas.microsoft.com/office/drawing/2014/main" val="20000"/>
                    </a:ext>
                  </a:extLst>
                </a:gridCol>
                <a:gridCol w="5989983">
                  <a:extLst>
                    <a:ext uri="{9D8B030D-6E8A-4147-A177-3AD203B41FA5}">
                      <a16:colId xmlns:a16="http://schemas.microsoft.com/office/drawing/2014/main" val="20001"/>
                    </a:ext>
                  </a:extLst>
                </a:gridCol>
              </a:tblGrid>
              <a:tr h="496614">
                <a:tc>
                  <a:txBody>
                    <a:bodyPr/>
                    <a:lstStyle/>
                    <a:p>
                      <a:r>
                        <a:rPr lang="en-US" dirty="0" err="1">
                          <a:hlinkClick r:id="rId4"/>
                        </a:rPr>
                        <a:t>hrpc</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5"/>
                        </a:rPr>
                        <a:t>Human Rights Protocol Considerations</a:t>
                      </a:r>
                      <a:endParaRPr lang="en-US" sz="1800" b="0" dirty="0"/>
                    </a:p>
                  </a:txBody>
                  <a:tcPr marL="70945" marR="70945" marT="35472" marB="35472" anchor="ctr"/>
                </a:tc>
                <a:extLst>
                  <a:ext uri="{0D108BD9-81ED-4DB2-BD59-A6C34878D82A}">
                    <a16:rowId xmlns:a16="http://schemas.microsoft.com/office/drawing/2014/main" val="3123972842"/>
                  </a:ext>
                </a:extLst>
              </a:tr>
              <a:tr h="496614">
                <a:tc>
                  <a:txBody>
                    <a:bodyPr/>
                    <a:lstStyle/>
                    <a:p>
                      <a:r>
                        <a:rPr lang="en-US" dirty="0">
                          <a:hlinkClick r:id="rId6"/>
                        </a:rPr>
                        <a:t>ccamp</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7"/>
                        </a:rPr>
                        <a:t>Common Control and Measurement Plane</a:t>
                      </a:r>
                      <a:endParaRPr lang="en-US" sz="1800" b="0" dirty="0"/>
                    </a:p>
                  </a:txBody>
                  <a:tcPr marL="70945" marR="70945" marT="35472" marB="35472" anchor="ctr"/>
                </a:tc>
                <a:extLst>
                  <a:ext uri="{0D108BD9-81ED-4DB2-BD59-A6C34878D82A}">
                    <a16:rowId xmlns:a16="http://schemas.microsoft.com/office/drawing/2014/main" val="2926338756"/>
                  </a:ext>
                </a:extLst>
              </a:tr>
              <a:tr h="496614">
                <a:tc>
                  <a:txBody>
                    <a:bodyPr/>
                    <a:lstStyle/>
                    <a:p>
                      <a:r>
                        <a:rPr lang="en-US" dirty="0">
                          <a:hlinkClick r:id="rId8"/>
                        </a:rPr>
                        <a:t>diem</a:t>
                      </a:r>
                      <a:endParaRPr lang="en-US" dirty="0"/>
                    </a:p>
                  </a:txBody>
                  <a:tcPr anchor="ctr"/>
                </a:tc>
                <a:tc>
                  <a:txBody>
                    <a:bodyPr/>
                    <a:lstStyle/>
                    <a:p>
                      <a:r>
                        <a:rPr lang="en-US" dirty="0">
                          <a:hlinkClick r:id="rId9"/>
                        </a:rPr>
                        <a:t>Digital Emblems</a:t>
                      </a:r>
                      <a:endParaRPr lang="en-US" dirty="0"/>
                    </a:p>
                  </a:txBody>
                  <a:tcPr anchor="ctr"/>
                </a:tc>
                <a:extLst>
                  <a:ext uri="{0D108BD9-81ED-4DB2-BD59-A6C34878D82A}">
                    <a16:rowId xmlns:a16="http://schemas.microsoft.com/office/drawing/2014/main" val="3079880896"/>
                  </a:ext>
                </a:extLst>
              </a:tr>
              <a:tr h="496614">
                <a:tc>
                  <a:txBody>
                    <a:bodyPr/>
                    <a:lstStyle/>
                    <a:p>
                      <a:r>
                        <a:rPr lang="en-US" dirty="0" err="1">
                          <a:hlinkClick r:id="rId10"/>
                        </a:rPr>
                        <a:t>opsawg</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11"/>
                        </a:rPr>
                        <a:t>Operations and Management Area Working Group</a:t>
                      </a:r>
                      <a:endParaRPr lang="en-US" sz="1800" b="0" dirty="0"/>
                    </a:p>
                  </a:txBody>
                  <a:tcPr marL="70945" marR="70945" marT="35472" marB="35472" anchor="ctr"/>
                </a:tc>
                <a:extLst>
                  <a:ext uri="{0D108BD9-81ED-4DB2-BD59-A6C34878D82A}">
                    <a16:rowId xmlns:a16="http://schemas.microsoft.com/office/drawing/2014/main" val="2801851504"/>
                  </a:ext>
                </a:extLst>
              </a:tr>
              <a:tr h="496614">
                <a:tc>
                  <a:txBody>
                    <a:bodyPr/>
                    <a:lstStyle/>
                    <a:p>
                      <a:r>
                        <a:rPr lang="en-US" dirty="0">
                          <a:hlinkClick r:id="rId12"/>
                        </a:rPr>
                        <a:t>spring</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13"/>
                        </a:rPr>
                        <a:t>Source Packet Routing in Networking</a:t>
                      </a:r>
                      <a:endParaRPr lang="en-US" sz="1800" b="0" dirty="0"/>
                    </a:p>
                  </a:txBody>
                  <a:tcPr marL="70945" marR="70945" marT="35472" marB="35472" anchor="ctr"/>
                </a:tc>
                <a:extLst>
                  <a:ext uri="{0D108BD9-81ED-4DB2-BD59-A6C34878D82A}">
                    <a16:rowId xmlns:a16="http://schemas.microsoft.com/office/drawing/2014/main" val="4120773362"/>
                  </a:ext>
                </a:extLst>
              </a:tr>
            </a:tbl>
          </a:graphicData>
        </a:graphic>
      </p:graphicFrame>
      <p:sp>
        <p:nvSpPr>
          <p:cNvPr id="3" name="Footer Placeholder 2">
            <a:extLst>
              <a:ext uri="{FF2B5EF4-FFF2-40B4-BE49-F238E27FC236}">
                <a16:creationId xmlns:a16="http://schemas.microsoft.com/office/drawing/2014/main" id="{F7100270-9A4F-25F8-DA2A-041DA56C537A}"/>
              </a:ext>
            </a:extLst>
          </p:cNvPr>
          <p:cNvSpPr>
            <a:spLocks noGrp="1"/>
          </p:cNvSpPr>
          <p:nvPr>
            <p:ph type="ftr" idx="14"/>
          </p:nvPr>
        </p:nvSpPr>
        <p:spPr/>
        <p:txBody>
          <a:bodyPr/>
          <a:lstStyle/>
          <a:p>
            <a:r>
              <a:rPr lang="en-GB"/>
              <a:t>Peter Yee, NSA-CSD</a:t>
            </a:r>
            <a:endParaRPr lang="en-GB" dirty="0"/>
          </a:p>
        </p:txBody>
      </p:sp>
      <p:sp>
        <p:nvSpPr>
          <p:cNvPr id="4" name="Slide Number Placeholder 3">
            <a:extLst>
              <a:ext uri="{FF2B5EF4-FFF2-40B4-BE49-F238E27FC236}">
                <a16:creationId xmlns:a16="http://schemas.microsoft.com/office/drawing/2014/main" id="{7326FEF4-32F4-6AE8-1BCB-9BAA38E6AD1D}"/>
              </a:ext>
            </a:extLst>
          </p:cNvPr>
          <p:cNvSpPr>
            <a:spLocks noGrp="1"/>
          </p:cNvSpPr>
          <p:nvPr>
            <p:ph type="sldNum" idx="12"/>
          </p:nvPr>
        </p:nvSpPr>
        <p:spPr/>
        <p:txBody>
          <a:bodyPr/>
          <a:lstStyle/>
          <a:p>
            <a:r>
              <a:rPr lang="en-GB"/>
              <a:t>Slide </a:t>
            </a:r>
            <a:fld id="{440F5867-744E-4AA6-B0ED-4C44D2DFBB7B}" type="slidenum">
              <a:rPr lang="en-GB" smtClean="0"/>
              <a:pPr/>
              <a:t>125</a:t>
            </a:fld>
            <a:endParaRPr lang="en-GB" dirty="0"/>
          </a:p>
        </p:txBody>
      </p:sp>
      <p:sp>
        <p:nvSpPr>
          <p:cNvPr id="5" name="Date Placeholder 4">
            <a:extLst>
              <a:ext uri="{FF2B5EF4-FFF2-40B4-BE49-F238E27FC236}">
                <a16:creationId xmlns:a16="http://schemas.microsoft.com/office/drawing/2014/main" id="{761AF8C1-A902-82EB-51CA-29D6C6DCEF8F}"/>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172386069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YANG Model Catalog</a:t>
            </a:r>
          </a:p>
        </p:txBody>
      </p:sp>
      <p:sp>
        <p:nvSpPr>
          <p:cNvPr id="113667" name="Rectangle 3"/>
          <p:cNvSpPr>
            <a:spLocks noGrp="1" noChangeArrowheads="1"/>
          </p:cNvSpPr>
          <p:nvPr>
            <p:ph idx="1"/>
          </p:nvPr>
        </p:nvSpPr>
        <p:spPr>
          <a:xfrm>
            <a:off x="2209800" y="1752600"/>
            <a:ext cx="8077200" cy="4648200"/>
          </a:xfrm>
        </p:spPr>
        <p:txBody>
          <a:bodyPr/>
          <a:lstStyle/>
          <a:p>
            <a:pPr marL="0" indent="0">
              <a:lnSpc>
                <a:spcPct val="80000"/>
              </a:lnSpc>
              <a:defRPr/>
            </a:pPr>
            <a:endParaRPr lang="en-US" sz="900" dirty="0"/>
          </a:p>
          <a:p>
            <a:pPr>
              <a:lnSpc>
                <a:spcPct val="80000"/>
              </a:lnSpc>
            </a:pPr>
            <a:r>
              <a:rPr lang="en-US" dirty="0"/>
              <a:t>YANG catalog development</a:t>
            </a:r>
          </a:p>
          <a:p>
            <a:pPr lvl="1">
              <a:lnSpc>
                <a:spcPct val="80000"/>
              </a:lnSpc>
            </a:pPr>
            <a:r>
              <a:rPr lang="en-US" dirty="0"/>
              <a:t>A YANG model catalog and registry that allows users to find models relevant to their use cases from the large and growing number of YANG modules being published.</a:t>
            </a:r>
          </a:p>
          <a:p>
            <a:pPr lvl="1">
              <a:lnSpc>
                <a:spcPct val="80000"/>
              </a:lnSpc>
            </a:pPr>
            <a:r>
              <a:rPr lang="en-US" dirty="0"/>
              <a:t>YANG Catalog was developed through a collaboration between the IETF and the Broadband Forum, and contains many data models, including from other Standards Development Organizations (SDOs) such as the IEEE, as well as some vendor-specific data models. Interest and participation from other SDOs, equipment vendors, open-source projects and network operators is encouraged.</a:t>
            </a:r>
          </a:p>
          <a:p>
            <a:pPr>
              <a:lnSpc>
                <a:spcPct val="80000"/>
              </a:lnSpc>
            </a:pPr>
            <a:r>
              <a:rPr lang="en-US" dirty="0"/>
              <a:t>See </a:t>
            </a:r>
            <a:r>
              <a:rPr lang="en-US" dirty="0">
                <a:hlinkClick r:id="rId3"/>
              </a:rPr>
              <a:t>https://www.ietf.org/blog/yang-catalog-latest-developments-ietf-100-hackathon/</a:t>
            </a:r>
            <a:endParaRPr lang="en-US" dirty="0"/>
          </a:p>
          <a:p>
            <a:pPr>
              <a:lnSpc>
                <a:spcPct val="80000"/>
              </a:lnSpc>
            </a:pPr>
            <a:endParaRPr lang="en-US" dirty="0"/>
          </a:p>
          <a:p>
            <a:pPr>
              <a:lnSpc>
                <a:spcPct val="80000"/>
              </a:lnSpc>
            </a:pPr>
            <a:r>
              <a:rPr lang="en-US" dirty="0"/>
              <a:t>See </a:t>
            </a:r>
            <a:r>
              <a:rPr lang="en-US" dirty="0">
                <a:hlinkClick r:id="rId4"/>
              </a:rPr>
              <a:t>https://yangcatalog.org/</a:t>
            </a:r>
            <a:r>
              <a:rPr lang="en-US" dirty="0"/>
              <a:t> and </a:t>
            </a:r>
            <a:r>
              <a:rPr lang="en-US" dirty="0">
                <a:hlinkClick r:id="rId5"/>
              </a:rPr>
              <a:t>https://1.ieee802.org/yangsters/</a:t>
            </a:r>
            <a:r>
              <a:rPr lang="en-US" dirty="0"/>
              <a:t> </a:t>
            </a:r>
          </a:p>
          <a:p>
            <a:pPr>
              <a:lnSpc>
                <a:spcPct val="80000"/>
              </a:lnSpc>
            </a:pPr>
            <a:endParaRPr lang="en-US" dirty="0"/>
          </a:p>
          <a:p>
            <a:pPr marL="0" indent="0"/>
            <a:endParaRPr lang="en-US" sz="1800" dirty="0"/>
          </a:p>
          <a:p>
            <a:pPr marL="0" indent="0">
              <a:lnSpc>
                <a:spcPct val="80000"/>
              </a:lnSpc>
              <a:defRPr/>
            </a:pPr>
            <a:endParaRPr lang="en-US" sz="1800" dirty="0"/>
          </a:p>
          <a:p>
            <a:pPr>
              <a:lnSpc>
                <a:spcPct val="80000"/>
              </a:lnSpc>
              <a:defRPr/>
            </a:pPr>
            <a:endParaRPr lang="en-US" sz="1800" dirty="0"/>
          </a:p>
          <a:p>
            <a:pPr lvl="1">
              <a:lnSpc>
                <a:spcPct val="80000"/>
              </a:lnSpc>
              <a:defRPr/>
            </a:pPr>
            <a:endParaRPr lang="en-US" sz="1600" u="sng" dirty="0"/>
          </a:p>
          <a:p>
            <a:pPr lvl="1">
              <a:lnSpc>
                <a:spcPct val="80000"/>
              </a:lnSpc>
              <a:defRPr/>
            </a:pPr>
            <a:endParaRPr lang="en-US" sz="16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F9832295-C3A2-6F7A-69E5-35573FADD752}"/>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C4CC53F3-538B-F662-0409-B92F61A665AD}"/>
              </a:ext>
            </a:extLst>
          </p:cNvPr>
          <p:cNvSpPr>
            <a:spLocks noGrp="1"/>
          </p:cNvSpPr>
          <p:nvPr>
            <p:ph type="sldNum" idx="12"/>
          </p:nvPr>
        </p:nvSpPr>
        <p:spPr/>
        <p:txBody>
          <a:bodyPr/>
          <a:lstStyle/>
          <a:p>
            <a:r>
              <a:rPr lang="en-GB"/>
              <a:t>Slide </a:t>
            </a:r>
            <a:fld id="{440F5867-744E-4AA6-B0ED-4C44D2DFBB7B}" type="slidenum">
              <a:rPr lang="en-GB" smtClean="0"/>
              <a:pPr/>
              <a:t>126</a:t>
            </a:fld>
            <a:endParaRPr lang="en-GB" dirty="0"/>
          </a:p>
        </p:txBody>
      </p:sp>
      <p:sp>
        <p:nvSpPr>
          <p:cNvPr id="4" name="Date Placeholder 3">
            <a:extLst>
              <a:ext uri="{FF2B5EF4-FFF2-40B4-BE49-F238E27FC236}">
                <a16:creationId xmlns:a16="http://schemas.microsoft.com/office/drawing/2014/main" id="{D3D5D512-B9F0-5BEF-0A1F-C84243A76896}"/>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82363219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IoT-related work</a:t>
            </a:r>
          </a:p>
        </p:txBody>
      </p:sp>
      <p:sp>
        <p:nvSpPr>
          <p:cNvPr id="113667" name="Rectangle 3"/>
          <p:cNvSpPr>
            <a:spLocks noGrp="1" noChangeArrowheads="1"/>
          </p:cNvSpPr>
          <p:nvPr>
            <p:ph idx="1"/>
          </p:nvPr>
        </p:nvSpPr>
        <p:spPr/>
        <p:txBody>
          <a:bodyPr/>
          <a:lstStyle/>
          <a:p>
            <a:pPr>
              <a:lnSpc>
                <a:spcPct val="80000"/>
              </a:lnSpc>
            </a:pPr>
            <a:r>
              <a:rPr lang="en-GB" sz="1800" dirty="0">
                <a:ea typeface="Arial Unicode MS" pitchFamily="34" charset="-128"/>
                <a:cs typeface="Arial Unicode MS" pitchFamily="34" charset="-128"/>
              </a:rPr>
              <a:t>6LO</a:t>
            </a:r>
          </a:p>
          <a:p>
            <a:pPr lvl="1">
              <a:lnSpc>
                <a:spcPct val="80000"/>
              </a:lnSpc>
            </a:pPr>
            <a:r>
              <a:rPr lang="en-GB" sz="1400" dirty="0">
                <a:ea typeface="Arial Unicode MS" pitchFamily="34" charset="-128"/>
                <a:cs typeface="Arial Unicode MS" pitchFamily="34" charset="-128"/>
              </a:rPr>
              <a:t>Working Group website: </a:t>
            </a:r>
            <a:r>
              <a:rPr lang="en-GB" sz="1400" dirty="0">
                <a:hlinkClick r:id="rId3"/>
              </a:rPr>
              <a:t>https://datatracker.ietf.org/wg/6lo/</a:t>
            </a:r>
            <a:r>
              <a:rPr lang="en-GB" sz="1400" dirty="0"/>
              <a:t> </a:t>
            </a:r>
          </a:p>
          <a:p>
            <a:pPr lvl="1">
              <a:lnSpc>
                <a:spcPct val="80000"/>
              </a:lnSpc>
            </a:pPr>
            <a:r>
              <a:rPr lang="en-US" sz="1400" dirty="0"/>
              <a:t>Focus: IPv6 over Networks of Resource-constrained Nodes</a:t>
            </a:r>
          </a:p>
          <a:p>
            <a:pPr marL="457200" lvl="1" indent="0">
              <a:lnSpc>
                <a:spcPct val="80000"/>
              </a:lnSpc>
            </a:pPr>
            <a:endParaRPr lang="en-US" sz="1400" dirty="0"/>
          </a:p>
          <a:p>
            <a:pPr>
              <a:lnSpc>
                <a:spcPct val="80000"/>
              </a:lnSpc>
            </a:pPr>
            <a:r>
              <a:rPr lang="en-US" sz="1800" dirty="0"/>
              <a:t>Updates</a:t>
            </a:r>
          </a:p>
          <a:p>
            <a:pPr lvl="1">
              <a:lnSpc>
                <a:spcPct val="80000"/>
              </a:lnSpc>
              <a:spcAft>
                <a:spcPts val="600"/>
              </a:spcAft>
            </a:pPr>
            <a:r>
              <a:rPr lang="en-US" sz="1400" dirty="0"/>
              <a:t>Revised: Path-Aware Semantic Addressing (PASA) for Low power and Lossy Networks: </a:t>
            </a:r>
            <a:r>
              <a:rPr lang="en-US" sz="1400" dirty="0">
                <a:hlinkClick r:id="rId4"/>
              </a:rPr>
              <a:t>https://datatracker.ietf.org/doc/draft-ietf-6lo-path-aware-semantic-addressing/</a:t>
            </a:r>
            <a:r>
              <a:rPr lang="en-US" sz="1400" dirty="0"/>
              <a:t> (March 2025)</a:t>
            </a:r>
          </a:p>
          <a:p>
            <a:pPr lvl="1">
              <a:lnSpc>
                <a:spcPct val="80000"/>
              </a:lnSpc>
              <a:spcAft>
                <a:spcPts val="600"/>
              </a:spcAft>
            </a:pPr>
            <a:r>
              <a:rPr lang="en-US" sz="1400" dirty="0"/>
              <a:t>Revised: Transmission of SCHC-compressed packets over IEEE 802.15.4 networks: </a:t>
            </a:r>
            <a:r>
              <a:rPr lang="en-US" sz="1400" dirty="0">
                <a:hlinkClick r:id="rId5"/>
              </a:rPr>
              <a:t>https://datatracker.ietf.org/doc/draft-ietf-6lo-schc-15dot4/</a:t>
            </a:r>
            <a:r>
              <a:rPr lang="en-US" sz="1400" dirty="0"/>
              <a:t> (March 2025)</a:t>
            </a:r>
          </a:p>
          <a:p>
            <a:pPr lvl="1">
              <a:lnSpc>
                <a:spcPct val="80000"/>
              </a:lnSpc>
              <a:spcAft>
                <a:spcPts val="600"/>
              </a:spcAft>
            </a:pPr>
            <a:r>
              <a:rPr lang="en-US" sz="1400" dirty="0"/>
              <a:t>Revised: Transmission of IPv6 Packets over Short-Range Optical Wireless Communications: </a:t>
            </a:r>
            <a:r>
              <a:rPr lang="en-US" sz="1400" dirty="0">
                <a:hlinkClick r:id="rId6"/>
              </a:rPr>
              <a:t>https://datatracker.ietf.org/doc/draft-ietf-6lo-owc/</a:t>
            </a:r>
            <a:r>
              <a:rPr lang="en-US" sz="1400" dirty="0"/>
              <a:t> (February 2025) [mentions IEEE802.11bb]</a:t>
            </a:r>
          </a:p>
          <a:p>
            <a:pPr lvl="1">
              <a:lnSpc>
                <a:spcPct val="80000"/>
              </a:lnSpc>
              <a:spcAft>
                <a:spcPts val="600"/>
              </a:spcAft>
            </a:pPr>
            <a:r>
              <a:rPr lang="en-US" sz="1400" dirty="0"/>
              <a:t>Revised: Generic Address Assignment Option for 6LowPAN Neighbor Discovery: </a:t>
            </a:r>
            <a:r>
              <a:rPr lang="en-US" sz="1400" dirty="0">
                <a:hlinkClick r:id="rId7"/>
              </a:rPr>
              <a:t>https://datatracker.ietf.org/doc/draft-ietf-6lo-nd-gaao/</a:t>
            </a:r>
            <a:r>
              <a:rPr lang="en-US" sz="1400" dirty="0"/>
              <a:t> (February 2025)</a:t>
            </a:r>
          </a:p>
        </p:txBody>
      </p:sp>
      <p:sp>
        <p:nvSpPr>
          <p:cNvPr id="2" name="Footer Placeholder 1">
            <a:extLst>
              <a:ext uri="{FF2B5EF4-FFF2-40B4-BE49-F238E27FC236}">
                <a16:creationId xmlns:a16="http://schemas.microsoft.com/office/drawing/2014/main" id="{CAFCA2EF-269D-8762-8C63-698C2BF1D39C}"/>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C7E7D4B1-17C3-CFDB-3232-F4B39EED51AA}"/>
              </a:ext>
            </a:extLst>
          </p:cNvPr>
          <p:cNvSpPr>
            <a:spLocks noGrp="1"/>
          </p:cNvSpPr>
          <p:nvPr>
            <p:ph type="sldNum" idx="12"/>
          </p:nvPr>
        </p:nvSpPr>
        <p:spPr/>
        <p:txBody>
          <a:bodyPr/>
          <a:lstStyle/>
          <a:p>
            <a:r>
              <a:rPr lang="en-GB"/>
              <a:t>Slide </a:t>
            </a:r>
            <a:fld id="{440F5867-744E-4AA6-B0ED-4C44D2DFBB7B}" type="slidenum">
              <a:rPr lang="en-GB" smtClean="0"/>
              <a:pPr/>
              <a:t>127</a:t>
            </a:fld>
            <a:endParaRPr lang="en-GB" dirty="0"/>
          </a:p>
        </p:txBody>
      </p:sp>
      <p:sp>
        <p:nvSpPr>
          <p:cNvPr id="4" name="Date Placeholder 3">
            <a:extLst>
              <a:ext uri="{FF2B5EF4-FFF2-40B4-BE49-F238E27FC236}">
                <a16:creationId xmlns:a16="http://schemas.microsoft.com/office/drawing/2014/main" id="{7554EDBE-F3D9-98F8-2509-5253A7D7B2CF}"/>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24790224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IoT-related work (cont.)</a:t>
            </a:r>
          </a:p>
        </p:txBody>
      </p:sp>
      <p:sp>
        <p:nvSpPr>
          <p:cNvPr id="113667" name="Rectangle 3"/>
          <p:cNvSpPr>
            <a:spLocks noGrp="1" noChangeArrowheads="1"/>
          </p:cNvSpPr>
          <p:nvPr>
            <p:ph idx="1"/>
          </p:nvPr>
        </p:nvSpPr>
        <p:spPr/>
        <p:txBody>
          <a:bodyPr/>
          <a:lstStyle/>
          <a:p>
            <a:pPr>
              <a:lnSpc>
                <a:spcPct val="80000"/>
              </a:lnSpc>
            </a:pPr>
            <a:r>
              <a:rPr lang="en-US" sz="1800" dirty="0"/>
              <a:t>ROLL: </a:t>
            </a:r>
            <a:r>
              <a:rPr lang="en-GB" sz="1800" dirty="0">
                <a:ea typeface="Arial Unicode MS" pitchFamily="34" charset="-128"/>
                <a:cs typeface="Arial Unicode MS" pitchFamily="34" charset="-128"/>
              </a:rPr>
              <a:t>Working Group website: </a:t>
            </a:r>
            <a:r>
              <a:rPr lang="en-GB" sz="1800" b="0" dirty="0">
                <a:hlinkClick r:id="rId3"/>
              </a:rPr>
              <a:t>https://datatracker.ietf.org/wg/roll/</a:t>
            </a:r>
            <a:r>
              <a:rPr lang="en-GB" sz="1800" dirty="0"/>
              <a:t> </a:t>
            </a:r>
          </a:p>
          <a:p>
            <a:pPr lvl="1"/>
            <a:r>
              <a:rPr lang="en-US" sz="1400" dirty="0"/>
              <a:t>Focus: Routing over Low Power and Lossy Networks</a:t>
            </a:r>
          </a:p>
          <a:p>
            <a:pPr marL="457200" lvl="1" indent="0"/>
            <a:endParaRPr lang="en-GB" sz="1800" dirty="0">
              <a:ea typeface="Arial Unicode MS" pitchFamily="34" charset="-128"/>
              <a:cs typeface="Arial Unicode MS" pitchFamily="34" charset="-128"/>
            </a:endParaRPr>
          </a:p>
          <a:p>
            <a:r>
              <a:rPr lang="en-GB" sz="1800" dirty="0">
                <a:ea typeface="Arial Unicode MS" pitchFamily="34" charset="-128"/>
                <a:cs typeface="Arial Unicode MS" pitchFamily="34" charset="-128"/>
              </a:rPr>
              <a:t>CORE: (</a:t>
            </a:r>
            <a:r>
              <a:rPr lang="en-US" sz="1800" dirty="0"/>
              <a:t>Constrained </a:t>
            </a:r>
            <a:r>
              <a:rPr lang="en-US" sz="1800" dirty="0" err="1"/>
              <a:t>RESTful</a:t>
            </a:r>
            <a:r>
              <a:rPr lang="en-US" sz="1800" dirty="0"/>
              <a:t> Environments) </a:t>
            </a:r>
            <a:r>
              <a:rPr lang="en-GB" sz="1800" dirty="0">
                <a:ea typeface="Arial Unicode MS" pitchFamily="34" charset="-128"/>
                <a:cs typeface="Arial Unicode MS" pitchFamily="34" charset="-128"/>
              </a:rPr>
              <a:t>Working Group website: </a:t>
            </a:r>
            <a:r>
              <a:rPr lang="en-GB" sz="1800" b="0" dirty="0">
                <a:hlinkClick r:id="rId4"/>
              </a:rPr>
              <a:t>http://datatracker.ietf.org/wg/core/</a:t>
            </a:r>
            <a:r>
              <a:rPr lang="en-GB" sz="1800" b="0" dirty="0"/>
              <a:t> </a:t>
            </a:r>
            <a:endParaRPr lang="en-GB" sz="1800" dirty="0"/>
          </a:p>
          <a:p>
            <a:pPr lvl="1"/>
            <a:r>
              <a:rPr lang="en-US" sz="1400" dirty="0"/>
              <a:t>Focus: framework for resource-oriented applications intended to run on constrained IP networks. </a:t>
            </a:r>
          </a:p>
          <a:p>
            <a:pPr lvl="1"/>
            <a:endParaRPr lang="en-US" sz="1400" dirty="0"/>
          </a:p>
          <a:p>
            <a:r>
              <a:rPr lang="en-US" sz="1800" dirty="0"/>
              <a:t>IoT Directorate:</a:t>
            </a:r>
          </a:p>
          <a:p>
            <a:pPr lvl="1"/>
            <a:r>
              <a:rPr lang="en-US" sz="1400" dirty="0"/>
              <a:t>Reviews IETF drafts that are IoT related</a:t>
            </a:r>
          </a:p>
          <a:p>
            <a:pPr lvl="1"/>
            <a:r>
              <a:rPr lang="en-US" sz="1400" dirty="0"/>
              <a:t>See: </a:t>
            </a:r>
            <a:r>
              <a:rPr lang="en-US" sz="1400" dirty="0">
                <a:hlinkClick r:id="rId5"/>
              </a:rPr>
              <a:t>https://datatracker.ietf.org/group/iotdir/about/</a:t>
            </a:r>
            <a:endParaRPr lang="en-US" sz="1400" dirty="0"/>
          </a:p>
          <a:p>
            <a:pPr marL="0" indent="0"/>
            <a:endParaRPr lang="en-US" sz="1400" dirty="0"/>
          </a:p>
          <a:p>
            <a:endParaRPr lang="en-US" sz="1400" dirty="0"/>
          </a:p>
          <a:p>
            <a:pPr marL="0" indent="0">
              <a:lnSpc>
                <a:spcPct val="80000"/>
              </a:lnSpc>
              <a:defRPr/>
            </a:pPr>
            <a:endParaRPr lang="en-US" sz="1400" dirty="0"/>
          </a:p>
          <a:p>
            <a:pPr marL="457200" lvl="1" indent="0">
              <a:lnSpc>
                <a:spcPct val="80000"/>
              </a:lnSpc>
              <a:defRPr/>
            </a:pPr>
            <a:endParaRPr lang="en-US" sz="1400" dirty="0"/>
          </a:p>
          <a:p>
            <a:pPr>
              <a:lnSpc>
                <a:spcPct val="80000"/>
              </a:lnSpc>
              <a:defRPr/>
            </a:pPr>
            <a:endParaRPr lang="en-US" sz="1400" dirty="0"/>
          </a:p>
          <a:p>
            <a:pPr lvl="1">
              <a:lnSpc>
                <a:spcPct val="80000"/>
              </a:lnSpc>
              <a:defRPr/>
            </a:pPr>
            <a:endParaRPr lang="en-US" sz="1400" u="sng" dirty="0"/>
          </a:p>
          <a:p>
            <a:pPr lvl="1">
              <a:lnSpc>
                <a:spcPct val="80000"/>
              </a:lnSpc>
              <a:defRPr/>
            </a:pPr>
            <a:endParaRPr lang="en-US" sz="1400" dirty="0"/>
          </a:p>
          <a:p>
            <a:pPr>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400" dirty="0"/>
          </a:p>
          <a:p>
            <a:pPr lvl="1">
              <a:lnSpc>
                <a:spcPct val="80000"/>
              </a:lnSpc>
              <a:defRPr/>
            </a:pPr>
            <a:endParaRPr lang="en-US" sz="14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E116AE20-A850-8492-155C-A6BE7A692828}"/>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AA142CCD-A999-992A-EB01-CC83719AF92C}"/>
              </a:ext>
            </a:extLst>
          </p:cNvPr>
          <p:cNvSpPr>
            <a:spLocks noGrp="1"/>
          </p:cNvSpPr>
          <p:nvPr>
            <p:ph type="sldNum" idx="12"/>
          </p:nvPr>
        </p:nvSpPr>
        <p:spPr/>
        <p:txBody>
          <a:bodyPr/>
          <a:lstStyle/>
          <a:p>
            <a:r>
              <a:rPr lang="en-GB"/>
              <a:t>Slide </a:t>
            </a:r>
            <a:fld id="{440F5867-744E-4AA6-B0ED-4C44D2DFBB7B}" type="slidenum">
              <a:rPr lang="en-GB" smtClean="0"/>
              <a:pPr/>
              <a:t>128</a:t>
            </a:fld>
            <a:endParaRPr lang="en-GB" dirty="0"/>
          </a:p>
        </p:txBody>
      </p:sp>
      <p:sp>
        <p:nvSpPr>
          <p:cNvPr id="4" name="Date Placeholder 3">
            <a:extLst>
              <a:ext uri="{FF2B5EF4-FFF2-40B4-BE49-F238E27FC236}">
                <a16:creationId xmlns:a16="http://schemas.microsoft.com/office/drawing/2014/main" id="{591E1B38-4AA4-9754-6909-2D0C781EA10B}"/>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197455266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p:txBody>
          <a:bodyPr/>
          <a:lstStyle/>
          <a:p>
            <a:r>
              <a:rPr lang="en-US" dirty="0"/>
              <a:t>MADINAS WG</a:t>
            </a:r>
          </a:p>
        </p:txBody>
      </p:sp>
      <p:sp>
        <p:nvSpPr>
          <p:cNvPr id="19462" name="Rectangle 3"/>
          <p:cNvSpPr>
            <a:spLocks noGrp="1" noChangeArrowheads="1"/>
          </p:cNvSpPr>
          <p:nvPr>
            <p:ph idx="1"/>
          </p:nvPr>
        </p:nvSpPr>
        <p:spPr/>
        <p:txBody>
          <a:bodyPr/>
          <a:lstStyle/>
          <a:p>
            <a:pPr>
              <a:lnSpc>
                <a:spcPct val="80000"/>
              </a:lnSpc>
            </a:pPr>
            <a:r>
              <a:rPr lang="en-US" sz="1800" dirty="0"/>
              <a:t>See </a:t>
            </a:r>
            <a:r>
              <a:rPr lang="en-US" sz="1800" dirty="0">
                <a:hlinkClick r:id="rId3"/>
              </a:rPr>
              <a:t>https://datatracker.ietf.org/wg/madinas/</a:t>
            </a:r>
            <a:r>
              <a:rPr lang="en-US" sz="1800" dirty="0"/>
              <a:t> </a:t>
            </a:r>
          </a:p>
          <a:p>
            <a:pPr>
              <a:lnSpc>
                <a:spcPct val="80000"/>
              </a:lnSpc>
            </a:pPr>
            <a:endParaRPr lang="en-US" sz="1800" dirty="0"/>
          </a:p>
          <a:p>
            <a:r>
              <a:rPr lang="en-US" sz="1800" dirty="0"/>
              <a:t>MAC Address Device Identification for Network and Application Services</a:t>
            </a:r>
          </a:p>
          <a:p>
            <a:pPr lvl="1">
              <a:lnSpc>
                <a:spcPct val="80000"/>
              </a:lnSpc>
            </a:pPr>
            <a:r>
              <a:rPr lang="en-US" sz="1400" dirty="0"/>
              <a:t>This is the IETF’s equivalent of IEEE 802.11bh – how to deal with the implications of the deployment of random and changing MAC addresses. </a:t>
            </a:r>
            <a:endParaRPr lang="en-US" sz="1800" dirty="0"/>
          </a:p>
          <a:p>
            <a:pPr>
              <a:lnSpc>
                <a:spcPct val="80000"/>
              </a:lnSpc>
              <a:spcBef>
                <a:spcPts val="1200"/>
              </a:spcBef>
              <a:spcAft>
                <a:spcPts val="600"/>
              </a:spcAft>
            </a:pPr>
            <a:r>
              <a:rPr lang="en-US" sz="1800" dirty="0"/>
              <a:t>Updates</a:t>
            </a:r>
          </a:p>
          <a:p>
            <a:pPr lvl="1">
              <a:lnSpc>
                <a:spcPct val="80000"/>
              </a:lnSpc>
              <a:spcAft>
                <a:spcPts val="600"/>
              </a:spcAft>
            </a:pPr>
            <a:r>
              <a:rPr lang="en-US" sz="1400" dirty="0"/>
              <a:t>To be published as RFC 9724: Randomized and Changing MAC Address State of Affairs: </a:t>
            </a:r>
            <a:r>
              <a:rPr lang="en-US" sz="1400" dirty="0">
                <a:hlinkClick r:id="rId4"/>
              </a:rPr>
              <a:t>https://datatracker.ietf.org/doc/draft-ietf-madinas-mac-address-randomization/</a:t>
            </a:r>
            <a:r>
              <a:rPr lang="en-US" sz="1400" dirty="0"/>
              <a:t> (March 2024)</a:t>
            </a:r>
          </a:p>
          <a:p>
            <a:pPr lvl="1">
              <a:lnSpc>
                <a:spcPct val="80000"/>
              </a:lnSpc>
              <a:spcAft>
                <a:spcPts val="600"/>
              </a:spcAft>
            </a:pPr>
            <a:r>
              <a:rPr lang="en-US" sz="1400" dirty="0"/>
              <a:t>In RFC Editor’s queue: Randomized and Changing MAC Address Use Cases and Requirements: </a:t>
            </a:r>
            <a:r>
              <a:rPr lang="en-US" sz="1400" dirty="0">
                <a:hlinkClick r:id="rId5"/>
              </a:rPr>
              <a:t>https://datatracker.ietf.org/doc/draft-ietf-madinas-use-cases/</a:t>
            </a:r>
            <a:r>
              <a:rPr lang="en-US" sz="1400" dirty="0"/>
              <a:t> (December 2024)</a:t>
            </a:r>
          </a:p>
          <a:p>
            <a:pPr lvl="1">
              <a:lnSpc>
                <a:spcPct val="80000"/>
              </a:lnSpc>
              <a:spcAft>
                <a:spcPts val="600"/>
              </a:spcAft>
            </a:pPr>
            <a:endParaRPr lang="en-US" sz="1400" dirty="0"/>
          </a:p>
        </p:txBody>
      </p:sp>
      <p:sp>
        <p:nvSpPr>
          <p:cNvPr id="2" name="Footer Placeholder 1">
            <a:extLst>
              <a:ext uri="{FF2B5EF4-FFF2-40B4-BE49-F238E27FC236}">
                <a16:creationId xmlns:a16="http://schemas.microsoft.com/office/drawing/2014/main" id="{71611156-D5E2-D585-EC9F-1EBBAF3EA880}"/>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F21D53EF-5FF1-C7D3-144F-673589A4FFE3}"/>
              </a:ext>
            </a:extLst>
          </p:cNvPr>
          <p:cNvSpPr>
            <a:spLocks noGrp="1"/>
          </p:cNvSpPr>
          <p:nvPr>
            <p:ph type="sldNum" idx="12"/>
          </p:nvPr>
        </p:nvSpPr>
        <p:spPr/>
        <p:txBody>
          <a:bodyPr/>
          <a:lstStyle/>
          <a:p>
            <a:r>
              <a:rPr lang="en-GB"/>
              <a:t>Slide </a:t>
            </a:r>
            <a:fld id="{440F5867-744E-4AA6-B0ED-4C44D2DFBB7B}" type="slidenum">
              <a:rPr lang="en-GB" smtClean="0"/>
              <a:pPr/>
              <a:t>129</a:t>
            </a:fld>
            <a:endParaRPr lang="en-GB" dirty="0"/>
          </a:p>
        </p:txBody>
      </p:sp>
      <p:sp>
        <p:nvSpPr>
          <p:cNvPr id="4" name="Date Placeholder 3">
            <a:extLst>
              <a:ext uri="{FF2B5EF4-FFF2-40B4-BE49-F238E27FC236}">
                <a16:creationId xmlns:a16="http://schemas.microsoft.com/office/drawing/2014/main" id="{AA51A52F-A8BC-C5DC-1531-EA94307036C5}"/>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5251861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9CC6D9C-231E-4010-9950-661F4D83FA2C}"/>
              </a:ext>
            </a:extLst>
          </p:cNvPr>
          <p:cNvSpPr>
            <a:spLocks noGrp="1"/>
          </p:cNvSpPr>
          <p:nvPr>
            <p:ph idx="1"/>
          </p:nvPr>
        </p:nvSpPr>
        <p:spPr/>
        <p:txBody>
          <a:bodyPr/>
          <a:lstStyle/>
          <a:p>
            <a:pPr>
              <a:lnSpc>
                <a:spcPct val="90000"/>
              </a:lnSpc>
            </a:pPr>
            <a:r>
              <a:rPr lang="en-US" kern="0" dirty="0"/>
              <a:t>No teleconference planned</a:t>
            </a:r>
          </a:p>
          <a:p>
            <a:pPr>
              <a:lnSpc>
                <a:spcPct val="90000"/>
              </a:lnSpc>
            </a:pPr>
            <a:endParaRPr lang="en-US" dirty="0"/>
          </a:p>
          <a:p>
            <a:pPr>
              <a:lnSpc>
                <a:spcPct val="90000"/>
              </a:lnSpc>
            </a:pPr>
            <a:r>
              <a:rPr lang="en-US" dirty="0"/>
              <a:t>T</a:t>
            </a:r>
            <a:r>
              <a:rPr lang="en-US" kern="0" dirty="0"/>
              <a:t>echnical presentations</a:t>
            </a:r>
          </a:p>
          <a:p>
            <a:pPr lvl="1">
              <a:lnSpc>
                <a:spcPct val="90000"/>
              </a:lnSpc>
            </a:pPr>
            <a:r>
              <a:rPr lang="en-US" dirty="0"/>
              <a:t>Additional results, exploration and feasibility for existing use cases</a:t>
            </a:r>
          </a:p>
          <a:p>
            <a:pPr lvl="1">
              <a:lnSpc>
                <a:spcPct val="90000"/>
              </a:lnSpc>
            </a:pPr>
            <a:endParaRPr lang="en-US" dirty="0"/>
          </a:p>
          <a:p>
            <a:pPr lvl="1">
              <a:lnSpc>
                <a:spcPct val="90000"/>
              </a:lnSpc>
            </a:pPr>
            <a:r>
              <a:rPr lang="en-US" dirty="0"/>
              <a:t>Additional AIML use cases</a:t>
            </a:r>
          </a:p>
          <a:p>
            <a:pPr lvl="1">
              <a:lnSpc>
                <a:spcPct val="90000"/>
              </a:lnSpc>
            </a:pPr>
            <a:endParaRPr lang="en-US" dirty="0"/>
          </a:p>
          <a:p>
            <a:pPr lvl="1">
              <a:lnSpc>
                <a:spcPct val="90000"/>
              </a:lnSpc>
            </a:pPr>
            <a:r>
              <a:rPr lang="en-US" dirty="0"/>
              <a:t>Technical report drafts</a:t>
            </a:r>
          </a:p>
          <a:p>
            <a:pPr>
              <a:lnSpc>
                <a:spcPct val="90000"/>
              </a:lnSpc>
            </a:pPr>
            <a:endParaRPr lang="en-US" dirty="0"/>
          </a:p>
          <a:p>
            <a:pPr marL="457200" lvl="1" indent="0">
              <a:lnSpc>
                <a:spcPct val="90000"/>
              </a:lnSpc>
              <a:buNone/>
            </a:pPr>
            <a:endParaRPr lang="en-US" kern="0" dirty="0"/>
          </a:p>
        </p:txBody>
      </p:sp>
      <p:sp>
        <p:nvSpPr>
          <p:cNvPr id="5125" name="Rectangle 2"/>
          <p:cNvSpPr>
            <a:spLocks noGrp="1" noChangeArrowheads="1"/>
          </p:cNvSpPr>
          <p:nvPr>
            <p:ph type="title"/>
          </p:nvPr>
        </p:nvSpPr>
        <p:spPr/>
        <p:txBody>
          <a:bodyPr/>
          <a:lstStyle/>
          <a:p>
            <a:r>
              <a:rPr lang="en-US" dirty="0"/>
              <a:t>Plans for May 2025</a:t>
            </a:r>
          </a:p>
        </p:txBody>
      </p:sp>
      <p:sp>
        <p:nvSpPr>
          <p:cNvPr id="3" name="Footer Placeholder 2">
            <a:extLst>
              <a:ext uri="{FF2B5EF4-FFF2-40B4-BE49-F238E27FC236}">
                <a16:creationId xmlns:a16="http://schemas.microsoft.com/office/drawing/2014/main" id="{07DF4DF2-B24E-D3EA-EA02-F0E634F3A812}"/>
              </a:ext>
            </a:extLst>
          </p:cNvPr>
          <p:cNvSpPr>
            <a:spLocks noGrp="1"/>
          </p:cNvSpPr>
          <p:nvPr>
            <p:ph type="ftr" sz="quarter" idx="11"/>
          </p:nvPr>
        </p:nvSpPr>
        <p:spPr/>
        <p:txBody>
          <a:bodyPr/>
          <a:lstStyle/>
          <a:p>
            <a:pPr>
              <a:defRPr/>
            </a:pPr>
            <a:r>
              <a:rPr lang="en-US"/>
              <a:t>Xiaofei Wang, InterDigital</a:t>
            </a:r>
            <a:endParaRPr lang="en-US" dirty="0"/>
          </a:p>
        </p:txBody>
      </p:sp>
      <p:sp>
        <p:nvSpPr>
          <p:cNvPr id="5" name="Slide Number Placeholder 4">
            <a:extLst>
              <a:ext uri="{FF2B5EF4-FFF2-40B4-BE49-F238E27FC236}">
                <a16:creationId xmlns:a16="http://schemas.microsoft.com/office/drawing/2014/main" id="{586380CD-B5C1-F694-D9CB-24950066B913}"/>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13</a:t>
            </a:fld>
            <a:endParaRPr lang="en-US" dirty="0"/>
          </a:p>
        </p:txBody>
      </p:sp>
      <p:sp>
        <p:nvSpPr>
          <p:cNvPr id="6" name="Date Placeholder 5">
            <a:extLst>
              <a:ext uri="{FF2B5EF4-FFF2-40B4-BE49-F238E27FC236}">
                <a16:creationId xmlns:a16="http://schemas.microsoft.com/office/drawing/2014/main" id="{E2289FAD-173C-CF97-3C94-AC2A7867D9D7}"/>
              </a:ext>
            </a:extLst>
          </p:cNvPr>
          <p:cNvSpPr>
            <a:spLocks noGrp="1"/>
          </p:cNvSpPr>
          <p:nvPr>
            <p:ph type="dt" sz="half" idx="10"/>
          </p:nvPr>
        </p:nvSpPr>
        <p:spPr/>
        <p:txBody>
          <a:bodyPr/>
          <a:lstStyle/>
          <a:p>
            <a:pPr>
              <a:defRPr/>
            </a:pPr>
            <a:r>
              <a:rPr lang="en-US"/>
              <a:t>March 2025</a:t>
            </a:r>
            <a:endParaRPr lang="en-US" dirty="0"/>
          </a:p>
        </p:txBody>
      </p:sp>
    </p:spTree>
    <p:extLst>
      <p:ext uri="{BB962C8B-B14F-4D97-AF65-F5344CB8AC3E}">
        <p14:creationId xmlns:p14="http://schemas.microsoft.com/office/powerpoint/2010/main" val="70461195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p:txBody>
          <a:bodyPr/>
          <a:lstStyle/>
          <a:p>
            <a:r>
              <a:rPr lang="en-US" dirty="0"/>
              <a:t>EAP Method Update (EMU)</a:t>
            </a:r>
          </a:p>
        </p:txBody>
      </p:sp>
      <p:sp>
        <p:nvSpPr>
          <p:cNvPr id="19462" name="Rectangle 3"/>
          <p:cNvSpPr>
            <a:spLocks noGrp="1" noChangeArrowheads="1"/>
          </p:cNvSpPr>
          <p:nvPr>
            <p:ph idx="1"/>
          </p:nvPr>
        </p:nvSpPr>
        <p:spPr/>
        <p:txBody>
          <a:bodyPr/>
          <a:lstStyle/>
          <a:p>
            <a:pPr>
              <a:lnSpc>
                <a:spcPct val="80000"/>
              </a:lnSpc>
            </a:pPr>
            <a:r>
              <a:rPr lang="en-US" sz="1800" dirty="0"/>
              <a:t>See </a:t>
            </a:r>
            <a:r>
              <a:rPr lang="en-US" sz="1800" dirty="0">
                <a:hlinkClick r:id="rId3"/>
              </a:rPr>
              <a:t>https://datatracker.ietf.org/wg/emu/</a:t>
            </a:r>
            <a:r>
              <a:rPr lang="en-US" sz="1800" dirty="0"/>
              <a:t> </a:t>
            </a:r>
          </a:p>
          <a:p>
            <a:pPr lvl="1">
              <a:lnSpc>
                <a:spcPct val="80000"/>
              </a:lnSpc>
            </a:pPr>
            <a:r>
              <a:rPr lang="en-US" sz="1400" dirty="0"/>
              <a:t>This working group has been chartered to provide updates to some commonly used Extensible Authentication Protocol methods including of EAP-TLS, EAP-AKA, EAP-AKA’ (for 5G), EAP-SIM, etc.</a:t>
            </a:r>
          </a:p>
          <a:p>
            <a:pPr lvl="1">
              <a:lnSpc>
                <a:spcPct val="80000"/>
              </a:lnSpc>
            </a:pPr>
            <a:r>
              <a:rPr lang="en-US" sz="1400" dirty="0"/>
              <a:t>The group should document any recently gained new knowledge on vulnerabilities or the possible implications of pervasive surveillance or other new concerns. </a:t>
            </a:r>
            <a:endParaRPr lang="en-US" sz="1800" dirty="0"/>
          </a:p>
          <a:p>
            <a:pPr>
              <a:lnSpc>
                <a:spcPct val="80000"/>
              </a:lnSpc>
              <a:spcAft>
                <a:spcPts val="600"/>
              </a:spcAft>
            </a:pPr>
            <a:r>
              <a:rPr lang="en-US" sz="1800" dirty="0"/>
              <a:t>Updates</a:t>
            </a:r>
            <a:endParaRPr lang="en-US" sz="1600" dirty="0"/>
          </a:p>
          <a:p>
            <a:pPr lvl="1">
              <a:lnSpc>
                <a:spcPct val="80000"/>
              </a:lnSpc>
              <a:spcAft>
                <a:spcPts val="600"/>
              </a:spcAft>
            </a:pPr>
            <a:r>
              <a:rPr lang="en-US" sz="1400" dirty="0"/>
              <a:t>Revised: Using the Extensible Authentication Protocol (EAP) with Ephemeral Diffie-Hellman over COSE (EDHOC): </a:t>
            </a:r>
            <a:r>
              <a:rPr lang="en-US" sz="1400" dirty="0">
                <a:hlinkClick r:id="rId4"/>
              </a:rPr>
              <a:t>https://datatracker.ietf.org/doc/draft-ietf-emu-eap-edhoc/</a:t>
            </a:r>
            <a:r>
              <a:rPr lang="en-US" sz="1400" dirty="0"/>
              <a:t> (March 2025)</a:t>
            </a:r>
          </a:p>
          <a:p>
            <a:pPr lvl="1">
              <a:lnSpc>
                <a:spcPct val="80000"/>
              </a:lnSpc>
              <a:spcAft>
                <a:spcPts val="600"/>
              </a:spcAft>
            </a:pPr>
            <a:r>
              <a:rPr lang="en-US" sz="1400" dirty="0"/>
              <a:t>Revised, waiting for shepherd write-up: Bootstrapped TLS Authentication with Proof of Knowledge (TLS-POK): </a:t>
            </a:r>
            <a:r>
              <a:rPr lang="en-US" sz="1400" dirty="0">
                <a:hlinkClick r:id="rId5"/>
              </a:rPr>
              <a:t>https://datatracker.ietf.org/doc/draft-ietf-emu-bootstrapped-tls/</a:t>
            </a:r>
            <a:r>
              <a:rPr lang="en-US" sz="1400" dirty="0"/>
              <a:t> (February 2025)</a:t>
            </a:r>
          </a:p>
          <a:p>
            <a:pPr lvl="1">
              <a:lnSpc>
                <a:spcPct val="80000"/>
              </a:lnSpc>
              <a:spcAft>
                <a:spcPts val="600"/>
              </a:spcAft>
            </a:pPr>
            <a:r>
              <a:rPr lang="en-US" sz="1400" dirty="0"/>
              <a:t>Revised, still in RFC Editor’s queue awaiting other documents, but possibly coming back to the WG: Tunnel Extensible Authentication Protocol (TEAP) Version 1: </a:t>
            </a:r>
            <a:r>
              <a:rPr lang="en-US" sz="1400" dirty="0">
                <a:hlinkClick r:id="rId6"/>
              </a:rPr>
              <a:t>https://datatracker.ietf.org/doc/draft-ietf-emu-rfc7170bis/</a:t>
            </a:r>
            <a:r>
              <a:rPr lang="en-US" sz="1400" dirty="0"/>
              <a:t> (February 2025)</a:t>
            </a:r>
          </a:p>
          <a:p>
            <a:pPr lvl="1">
              <a:lnSpc>
                <a:spcPct val="80000"/>
              </a:lnSpc>
              <a:spcAft>
                <a:spcPts val="600"/>
              </a:spcAft>
            </a:pPr>
            <a:r>
              <a:rPr lang="en-US" sz="1400" dirty="0"/>
              <a:t>In AD evaluation: The </a:t>
            </a:r>
            <a:r>
              <a:rPr lang="en-US" sz="1400" dirty="0" err="1"/>
              <a:t>eap.arpa</a:t>
            </a:r>
            <a:r>
              <a:rPr lang="en-US" sz="1400" dirty="0"/>
              <a:t> domain and EAP provisioning: </a:t>
            </a:r>
            <a:r>
              <a:rPr lang="en-US" sz="1400" dirty="0">
                <a:hlinkClick r:id="rId7"/>
              </a:rPr>
              <a:t>https://datatracker.ietf.org/doc/draft-ietf-emu-eap-arpa/</a:t>
            </a:r>
            <a:r>
              <a:rPr lang="en-US" sz="1400" dirty="0"/>
              <a:t> (January 2025)</a:t>
            </a:r>
          </a:p>
        </p:txBody>
      </p:sp>
      <p:sp>
        <p:nvSpPr>
          <p:cNvPr id="2" name="Footer Placeholder 1">
            <a:extLst>
              <a:ext uri="{FF2B5EF4-FFF2-40B4-BE49-F238E27FC236}">
                <a16:creationId xmlns:a16="http://schemas.microsoft.com/office/drawing/2014/main" id="{D6C35B76-F591-E7CD-A3CF-9009437474A0}"/>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679D708C-7C39-EEA2-E203-CE0C9A5B4223}"/>
              </a:ext>
            </a:extLst>
          </p:cNvPr>
          <p:cNvSpPr>
            <a:spLocks noGrp="1"/>
          </p:cNvSpPr>
          <p:nvPr>
            <p:ph type="sldNum" idx="12"/>
          </p:nvPr>
        </p:nvSpPr>
        <p:spPr/>
        <p:txBody>
          <a:bodyPr/>
          <a:lstStyle/>
          <a:p>
            <a:r>
              <a:rPr lang="en-GB"/>
              <a:t>Slide </a:t>
            </a:r>
            <a:fld id="{440F5867-744E-4AA6-B0ED-4C44D2DFBB7B}" type="slidenum">
              <a:rPr lang="en-GB" smtClean="0"/>
              <a:pPr/>
              <a:t>130</a:t>
            </a:fld>
            <a:endParaRPr lang="en-GB" dirty="0"/>
          </a:p>
        </p:txBody>
      </p:sp>
      <p:sp>
        <p:nvSpPr>
          <p:cNvPr id="4" name="Date Placeholder 3">
            <a:extLst>
              <a:ext uri="{FF2B5EF4-FFF2-40B4-BE49-F238E27FC236}">
                <a16:creationId xmlns:a16="http://schemas.microsoft.com/office/drawing/2014/main" id="{08AB2A88-84E3-840B-248B-C6698CF6DDA5}"/>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364659544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Operations Area Working Group</a:t>
            </a:r>
          </a:p>
        </p:txBody>
      </p:sp>
      <p:sp>
        <p:nvSpPr>
          <p:cNvPr id="113667" name="Rectangle 3"/>
          <p:cNvSpPr>
            <a:spLocks noGrp="1" noChangeArrowheads="1"/>
          </p:cNvSpPr>
          <p:nvPr>
            <p:ph idx="1"/>
          </p:nvPr>
        </p:nvSpPr>
        <p:spPr/>
        <p:txBody>
          <a:bodyPr/>
          <a:lstStyle/>
          <a:p>
            <a:pPr>
              <a:lnSpc>
                <a:spcPct val="80000"/>
              </a:lnSpc>
              <a:defRPr/>
            </a:pPr>
            <a:r>
              <a:rPr lang="en-US" sz="2000" dirty="0">
                <a:hlinkClick r:id="rId3"/>
              </a:rPr>
              <a:t>https://datatracker.ietf.org/wg/opsawg/</a:t>
            </a:r>
            <a:endParaRPr lang="en-US" sz="2000" dirty="0"/>
          </a:p>
          <a:p>
            <a:pPr marL="457200" lvl="1" indent="0">
              <a:lnSpc>
                <a:spcPct val="80000"/>
              </a:lnSpc>
              <a:defRPr/>
            </a:pPr>
            <a:endParaRPr lang="en-US" sz="1400" dirty="0"/>
          </a:p>
          <a:p>
            <a:pPr>
              <a:lnSpc>
                <a:spcPct val="80000"/>
              </a:lnSpc>
              <a:defRPr/>
            </a:pPr>
            <a:r>
              <a:rPr lang="en-US" sz="1800" dirty="0"/>
              <a:t>Updates</a:t>
            </a:r>
            <a:endParaRPr lang="en-US" sz="1400" dirty="0"/>
          </a:p>
          <a:p>
            <a:pPr lvl="1">
              <a:lnSpc>
                <a:spcPct val="80000"/>
              </a:lnSpc>
              <a:spcAft>
                <a:spcPts val="600"/>
              </a:spcAft>
              <a:defRPr/>
            </a:pPr>
            <a:r>
              <a:rPr lang="en-US" sz="1400" dirty="0"/>
              <a:t>Revised: PCAP Capture File Format: </a:t>
            </a:r>
            <a:r>
              <a:rPr lang="en-US" sz="1400" dirty="0">
                <a:hlinkClick r:id="rId4"/>
              </a:rPr>
              <a:t>https://datatracker.ietf.org/doc/draft-ietf-opsawg-pcap/</a:t>
            </a:r>
            <a:r>
              <a:rPr lang="en-US" sz="1400" dirty="0"/>
              <a:t> (March 2025)</a:t>
            </a:r>
          </a:p>
          <a:p>
            <a:pPr lvl="1">
              <a:lnSpc>
                <a:spcPct val="80000"/>
              </a:lnSpc>
              <a:spcAft>
                <a:spcPts val="600"/>
              </a:spcAft>
              <a:defRPr/>
            </a:pPr>
            <a:r>
              <a:rPr lang="en-US" sz="1400" dirty="0"/>
              <a:t>Revised: PCAP Next Generation (</a:t>
            </a:r>
            <a:r>
              <a:rPr lang="en-US" sz="1400" dirty="0" err="1"/>
              <a:t>pcapng</a:t>
            </a:r>
            <a:r>
              <a:rPr lang="en-US" sz="1400" dirty="0"/>
              <a:t>) Capture File Format: </a:t>
            </a:r>
            <a:r>
              <a:rPr lang="en-US" sz="1400" dirty="0">
                <a:hlinkClick r:id="rId5"/>
              </a:rPr>
              <a:t>https://datatracker.ietf.org/doc/draft-ietf-opsawg-pcapng/</a:t>
            </a:r>
            <a:r>
              <a:rPr lang="en-US" sz="1400" dirty="0"/>
              <a:t> (March 2025)</a:t>
            </a:r>
          </a:p>
          <a:p>
            <a:pPr>
              <a:lnSpc>
                <a:spcPct val="80000"/>
              </a:lnSpc>
              <a:defRPr/>
            </a:pPr>
            <a:r>
              <a:rPr lang="en-US" sz="1800" dirty="0"/>
              <a:t>Background</a:t>
            </a:r>
            <a:endParaRPr lang="en-US" sz="1600" dirty="0"/>
          </a:p>
          <a:p>
            <a:pPr lvl="1">
              <a:lnSpc>
                <a:spcPct val="80000"/>
              </a:lnSpc>
              <a:spcAft>
                <a:spcPts val="600"/>
              </a:spcAft>
              <a:defRPr/>
            </a:pPr>
            <a:r>
              <a:rPr lang="en-US" sz="1400" dirty="0"/>
              <a:t>Of interest: RFC 6632, An Overview of the IETF Network Management Protocols, see </a:t>
            </a:r>
            <a:r>
              <a:rPr lang="en-US" sz="1400" dirty="0">
                <a:hlinkClick r:id="rId6"/>
              </a:rPr>
              <a:t>https://tools.ietf.org/html/rfc6632</a:t>
            </a:r>
            <a:r>
              <a:rPr lang="en-US" sz="1400" dirty="0"/>
              <a:t> </a:t>
            </a:r>
          </a:p>
          <a:p>
            <a:pPr lvl="1">
              <a:lnSpc>
                <a:spcPct val="80000"/>
              </a:lnSpc>
              <a:spcAft>
                <a:spcPts val="600"/>
              </a:spcAft>
              <a:defRPr/>
            </a:pPr>
            <a:r>
              <a:rPr lang="en-US" sz="1400" dirty="0"/>
              <a:t>Automated network management, including YANG data models, see </a:t>
            </a:r>
            <a:r>
              <a:rPr lang="en-US" sz="1400" dirty="0">
                <a:hlinkClick r:id="rId7"/>
              </a:rPr>
              <a:t>https://www.ietf.org/topics/netmgmt/</a:t>
            </a:r>
            <a:r>
              <a:rPr lang="en-US" sz="1400" dirty="0"/>
              <a:t> </a:t>
            </a:r>
          </a:p>
          <a:p>
            <a:pPr lvl="1">
              <a:lnSpc>
                <a:spcPct val="80000"/>
              </a:lnSpc>
              <a:defRPr/>
            </a:pPr>
            <a:endParaRPr lang="en-US" sz="1600" dirty="0"/>
          </a:p>
          <a:p>
            <a:pPr marL="457200" lvl="1" indent="0">
              <a:lnSpc>
                <a:spcPct val="80000"/>
              </a:lnSpc>
              <a:defRPr/>
            </a:pPr>
            <a:endParaRPr lang="en-US" sz="18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CCB21C0D-3741-B6DB-C28E-F93BA20AE3D8}"/>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2106854E-0E33-0B4B-7AC5-9C2AA303499A}"/>
              </a:ext>
            </a:extLst>
          </p:cNvPr>
          <p:cNvSpPr>
            <a:spLocks noGrp="1"/>
          </p:cNvSpPr>
          <p:nvPr>
            <p:ph type="sldNum" idx="12"/>
          </p:nvPr>
        </p:nvSpPr>
        <p:spPr/>
        <p:txBody>
          <a:bodyPr/>
          <a:lstStyle/>
          <a:p>
            <a:r>
              <a:rPr lang="en-GB"/>
              <a:t>Slide </a:t>
            </a:r>
            <a:fld id="{440F5867-744E-4AA6-B0ED-4C44D2DFBB7B}" type="slidenum">
              <a:rPr lang="en-GB" smtClean="0"/>
              <a:pPr/>
              <a:t>131</a:t>
            </a:fld>
            <a:endParaRPr lang="en-GB" dirty="0"/>
          </a:p>
        </p:txBody>
      </p:sp>
      <p:sp>
        <p:nvSpPr>
          <p:cNvPr id="4" name="Date Placeholder 3">
            <a:extLst>
              <a:ext uri="{FF2B5EF4-FFF2-40B4-BE49-F238E27FC236}">
                <a16:creationId xmlns:a16="http://schemas.microsoft.com/office/drawing/2014/main" id="{7C71AD48-97DD-DCC2-14B0-925F4A02B907}"/>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347592861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Internet Area Working Group </a:t>
            </a:r>
          </a:p>
        </p:txBody>
      </p:sp>
      <p:sp>
        <p:nvSpPr>
          <p:cNvPr id="113667" name="Rectangle 3"/>
          <p:cNvSpPr>
            <a:spLocks noGrp="1" noChangeArrowheads="1"/>
          </p:cNvSpPr>
          <p:nvPr>
            <p:ph idx="1"/>
          </p:nvPr>
        </p:nvSpPr>
        <p:spPr/>
        <p:txBody>
          <a:bodyPr/>
          <a:lstStyle/>
          <a:p>
            <a:pPr>
              <a:lnSpc>
                <a:spcPct val="80000"/>
              </a:lnSpc>
              <a:defRPr/>
            </a:pPr>
            <a:r>
              <a:rPr lang="en-US" sz="2000" dirty="0">
                <a:hlinkClick r:id="rId3"/>
              </a:rPr>
              <a:t>https://datatracker.ietf.org/wg/intarea/</a:t>
            </a:r>
            <a:endParaRPr lang="en-US" sz="2000" dirty="0"/>
          </a:p>
          <a:p>
            <a:pPr>
              <a:lnSpc>
                <a:spcPct val="80000"/>
              </a:lnSpc>
              <a:defRPr/>
            </a:pPr>
            <a:endParaRPr lang="en-US" sz="1400" dirty="0"/>
          </a:p>
          <a:p>
            <a:pPr>
              <a:lnSpc>
                <a:spcPct val="80000"/>
              </a:lnSpc>
              <a:defRPr/>
            </a:pPr>
            <a:r>
              <a:rPr lang="en-US" sz="1800" dirty="0"/>
              <a:t>Updates</a:t>
            </a:r>
          </a:p>
          <a:p>
            <a:pPr lvl="1">
              <a:lnSpc>
                <a:spcPct val="80000"/>
              </a:lnSpc>
              <a:defRPr/>
            </a:pPr>
            <a:r>
              <a:rPr lang="en-US" sz="1400" dirty="0"/>
              <a:t>Revised: Communicating Proxy Configurations in Provisioning Domains: </a:t>
            </a:r>
            <a:r>
              <a:rPr lang="en-US" sz="1400" dirty="0">
                <a:hlinkClick r:id="rId4"/>
              </a:rPr>
              <a:t>https://datatracker.ietf.org/doc/draft-ietf-intarea-proxy-config/</a:t>
            </a:r>
            <a:r>
              <a:rPr lang="en-US" sz="1400" dirty="0"/>
              <a:t> (March 2025)</a:t>
            </a:r>
          </a:p>
        </p:txBody>
      </p:sp>
      <p:sp>
        <p:nvSpPr>
          <p:cNvPr id="2" name="Footer Placeholder 1">
            <a:extLst>
              <a:ext uri="{FF2B5EF4-FFF2-40B4-BE49-F238E27FC236}">
                <a16:creationId xmlns:a16="http://schemas.microsoft.com/office/drawing/2014/main" id="{169900CA-15AF-DC59-DF1F-6E9073E8127B}"/>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010650A6-ED8F-2FCA-CDCC-7670A20B79AB}"/>
              </a:ext>
            </a:extLst>
          </p:cNvPr>
          <p:cNvSpPr>
            <a:spLocks noGrp="1"/>
          </p:cNvSpPr>
          <p:nvPr>
            <p:ph type="sldNum" idx="12"/>
          </p:nvPr>
        </p:nvSpPr>
        <p:spPr/>
        <p:txBody>
          <a:bodyPr/>
          <a:lstStyle/>
          <a:p>
            <a:r>
              <a:rPr lang="en-GB"/>
              <a:t>Slide </a:t>
            </a:r>
            <a:fld id="{440F5867-744E-4AA6-B0ED-4C44D2DFBB7B}" type="slidenum">
              <a:rPr lang="en-GB" smtClean="0"/>
              <a:pPr/>
              <a:t>132</a:t>
            </a:fld>
            <a:endParaRPr lang="en-GB" dirty="0"/>
          </a:p>
        </p:txBody>
      </p:sp>
      <p:sp>
        <p:nvSpPr>
          <p:cNvPr id="4" name="Date Placeholder 3">
            <a:extLst>
              <a:ext uri="{FF2B5EF4-FFF2-40B4-BE49-F238E27FC236}">
                <a16:creationId xmlns:a16="http://schemas.microsoft.com/office/drawing/2014/main" id="{017AE36A-9771-5E0D-3DEB-5BE3811D8B26}"/>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62588187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Transport Layer Security (TLS)</a:t>
            </a:r>
          </a:p>
        </p:txBody>
      </p:sp>
      <p:sp>
        <p:nvSpPr>
          <p:cNvPr id="113667" name="Rectangle 3"/>
          <p:cNvSpPr>
            <a:spLocks noGrp="1" noChangeArrowheads="1"/>
          </p:cNvSpPr>
          <p:nvPr>
            <p:ph idx="1"/>
          </p:nvPr>
        </p:nvSpPr>
        <p:spPr/>
        <p:txBody>
          <a:bodyPr/>
          <a:lstStyle/>
          <a:p>
            <a:pPr>
              <a:lnSpc>
                <a:spcPct val="80000"/>
              </a:lnSpc>
              <a:defRPr/>
            </a:pPr>
            <a:r>
              <a:rPr lang="en-US" sz="2000" dirty="0"/>
              <a:t>See: </a:t>
            </a:r>
            <a:r>
              <a:rPr lang="en-US" sz="2000" dirty="0">
                <a:hlinkClick r:id="rId3"/>
              </a:rPr>
              <a:t>https://datatracker.ietf.org/wg/tls/</a:t>
            </a:r>
            <a:r>
              <a:rPr lang="en-US" sz="2000" dirty="0"/>
              <a:t> </a:t>
            </a:r>
          </a:p>
          <a:p>
            <a:pPr>
              <a:lnSpc>
                <a:spcPct val="80000"/>
              </a:lnSpc>
              <a:defRPr/>
            </a:pPr>
            <a:endParaRPr lang="en-US" sz="1400" dirty="0"/>
          </a:p>
          <a:p>
            <a:pPr>
              <a:lnSpc>
                <a:spcPct val="80000"/>
              </a:lnSpc>
              <a:defRPr/>
            </a:pPr>
            <a:r>
              <a:rPr lang="en-US" sz="1800" dirty="0"/>
              <a:t>Updates</a:t>
            </a:r>
          </a:p>
          <a:p>
            <a:pPr lvl="1">
              <a:lnSpc>
                <a:spcPct val="80000"/>
              </a:lnSpc>
              <a:spcAft>
                <a:spcPts val="600"/>
              </a:spcAft>
              <a:defRPr/>
            </a:pPr>
            <a:r>
              <a:rPr lang="en-US" sz="1400" dirty="0"/>
              <a:t>Held for formal analysis: TLS 1.3 Extension for Using Certificates with an External Pre-Shared Key: </a:t>
            </a:r>
            <a:r>
              <a:rPr lang="en-US" sz="1400" dirty="0">
                <a:hlinkClick r:id="rId4"/>
              </a:rPr>
              <a:t>https://datatracker.ietf.org/doc/draft-ietf-tls-8773bis/</a:t>
            </a:r>
            <a:r>
              <a:rPr lang="en-US" sz="1400" dirty="0"/>
              <a:t> (March 2025)</a:t>
            </a:r>
          </a:p>
          <a:p>
            <a:pPr lvl="1">
              <a:lnSpc>
                <a:spcPct val="80000"/>
              </a:lnSpc>
              <a:spcAft>
                <a:spcPts val="600"/>
              </a:spcAft>
              <a:defRPr/>
            </a:pPr>
            <a:r>
              <a:rPr lang="en-US" sz="1400" dirty="0"/>
              <a:t>Revised: TLS Encrypted Client Hello: </a:t>
            </a:r>
            <a:r>
              <a:rPr lang="en-US" sz="1400" dirty="0">
                <a:hlinkClick r:id="rId5"/>
              </a:rPr>
              <a:t>https://datatracker.ietf.org/doc/draft-ietf-tls-esni/</a:t>
            </a:r>
            <a:r>
              <a:rPr lang="en-US" sz="1400" dirty="0"/>
              <a:t> (March 2025)</a:t>
            </a:r>
          </a:p>
          <a:p>
            <a:pPr lvl="1">
              <a:lnSpc>
                <a:spcPct val="80000"/>
              </a:lnSpc>
              <a:spcAft>
                <a:spcPts val="600"/>
              </a:spcAft>
              <a:defRPr/>
            </a:pPr>
            <a:r>
              <a:rPr lang="en-US" sz="1400" dirty="0"/>
              <a:t>Revised: Extended Key Update for Transport Layer Security (TLS) 1.3: </a:t>
            </a:r>
            <a:r>
              <a:rPr lang="en-US" sz="1400" dirty="0">
                <a:hlinkClick r:id="rId6"/>
              </a:rPr>
              <a:t>https://datatracker.ietf.org/doc/draft-ietf-tls-extended-key-update/</a:t>
            </a:r>
            <a:r>
              <a:rPr lang="en-US" sz="1400" dirty="0"/>
              <a:t> (March 2025)</a:t>
            </a:r>
          </a:p>
          <a:p>
            <a:pPr lvl="1">
              <a:lnSpc>
                <a:spcPct val="80000"/>
              </a:lnSpc>
              <a:spcAft>
                <a:spcPts val="600"/>
              </a:spcAft>
              <a:defRPr/>
            </a:pPr>
            <a:r>
              <a:rPr lang="en-US" sz="1400" dirty="0"/>
              <a:t>AD Evaluation: Revised I-D needed: The Transport Layer Security (TLS) Protocol Version 1.3: </a:t>
            </a:r>
            <a:r>
              <a:rPr lang="en-US" sz="1400" dirty="0">
                <a:hlinkClick r:id="rId7"/>
              </a:rPr>
              <a:t>https://datatracker.ietf.org/doc/draft-ietf-tls-rfc8446bis/</a:t>
            </a:r>
            <a:r>
              <a:rPr lang="en-US" sz="1400" dirty="0"/>
              <a:t> (February 2025)</a:t>
            </a:r>
          </a:p>
          <a:p>
            <a:pPr lvl="1">
              <a:lnSpc>
                <a:spcPct val="80000"/>
              </a:lnSpc>
              <a:spcAft>
                <a:spcPts val="600"/>
              </a:spcAft>
              <a:defRPr/>
            </a:pPr>
            <a:r>
              <a:rPr lang="en-US" sz="1400" dirty="0"/>
              <a:t>In IESG Evaluation: TLS 1.2 is in Feature Freeze: </a:t>
            </a:r>
            <a:r>
              <a:rPr lang="en-US" sz="1400" dirty="0">
                <a:hlinkClick r:id="rId8"/>
              </a:rPr>
              <a:t>https://datatracker.ietf.org/doc/draft-ietf-tls-tls12-frozen/</a:t>
            </a:r>
            <a:r>
              <a:rPr lang="en-US" sz="1400" dirty="0"/>
              <a:t> (February 2025)</a:t>
            </a:r>
          </a:p>
          <a:p>
            <a:pPr lvl="1">
              <a:lnSpc>
                <a:spcPct val="80000"/>
              </a:lnSpc>
              <a:spcAft>
                <a:spcPts val="600"/>
              </a:spcAft>
              <a:defRPr/>
            </a:pPr>
            <a:r>
              <a:rPr lang="en-US" sz="1400" dirty="0"/>
              <a:t>Adopted: The Datagram Transport Layer Security (DTLS) Protocol Version 1.3:  </a:t>
            </a:r>
            <a:r>
              <a:rPr lang="en-US" sz="1400" dirty="0">
                <a:hlinkClick r:id="rId9"/>
              </a:rPr>
              <a:t>https://datatracker.ietf.org/doc/draft-ietf-tls-rfc9147bis/</a:t>
            </a:r>
            <a:r>
              <a:rPr lang="en-US" sz="1400" dirty="0"/>
              <a:t> (December 2024)</a:t>
            </a:r>
          </a:p>
        </p:txBody>
      </p:sp>
      <p:sp>
        <p:nvSpPr>
          <p:cNvPr id="2" name="Footer Placeholder 1">
            <a:extLst>
              <a:ext uri="{FF2B5EF4-FFF2-40B4-BE49-F238E27FC236}">
                <a16:creationId xmlns:a16="http://schemas.microsoft.com/office/drawing/2014/main" id="{55B8E127-2997-B380-AAF0-23DF91314D3A}"/>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351DD7BA-0ADC-411F-E29D-8D38A9357187}"/>
              </a:ext>
            </a:extLst>
          </p:cNvPr>
          <p:cNvSpPr>
            <a:spLocks noGrp="1"/>
          </p:cNvSpPr>
          <p:nvPr>
            <p:ph type="sldNum" idx="12"/>
          </p:nvPr>
        </p:nvSpPr>
        <p:spPr/>
        <p:txBody>
          <a:bodyPr/>
          <a:lstStyle/>
          <a:p>
            <a:r>
              <a:rPr lang="en-GB"/>
              <a:t>Slide </a:t>
            </a:r>
            <a:fld id="{440F5867-744E-4AA6-B0ED-4C44D2DFBB7B}" type="slidenum">
              <a:rPr lang="en-GB" smtClean="0"/>
              <a:pPr/>
              <a:t>133</a:t>
            </a:fld>
            <a:endParaRPr lang="en-GB" dirty="0"/>
          </a:p>
        </p:txBody>
      </p:sp>
      <p:sp>
        <p:nvSpPr>
          <p:cNvPr id="4" name="Date Placeholder 3">
            <a:extLst>
              <a:ext uri="{FF2B5EF4-FFF2-40B4-BE49-F238E27FC236}">
                <a16:creationId xmlns:a16="http://schemas.microsoft.com/office/drawing/2014/main" id="{52818933-675C-6DC3-D1FA-322A67F3805F}"/>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87636832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Deterministic Networking (DETNET)</a:t>
            </a:r>
          </a:p>
        </p:txBody>
      </p:sp>
      <p:sp>
        <p:nvSpPr>
          <p:cNvPr id="113667" name="Rectangle 3"/>
          <p:cNvSpPr>
            <a:spLocks noGrp="1" noChangeArrowheads="1"/>
          </p:cNvSpPr>
          <p:nvPr>
            <p:ph idx="1"/>
          </p:nvPr>
        </p:nvSpPr>
        <p:spPr>
          <a:xfrm>
            <a:off x="1905000" y="1371600"/>
            <a:ext cx="8610600" cy="5029200"/>
          </a:xfrm>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DETNET: </a:t>
            </a:r>
            <a:r>
              <a:rPr lang="en-US" sz="2000" dirty="0">
                <a:ea typeface="Arial Unicode MS" pitchFamily="34" charset="-128"/>
                <a:cs typeface="Arial Unicode MS" pitchFamily="34" charset="-128"/>
                <a:hlinkClick r:id="rId3"/>
              </a:rPr>
              <a:t>https://datatracker.ietf.org/wg/detnet/</a:t>
            </a:r>
            <a:r>
              <a:rPr lang="en-US" sz="2000" dirty="0">
                <a:ea typeface="Arial Unicode MS" pitchFamily="34" charset="-128"/>
                <a:cs typeface="Arial Unicode MS" pitchFamily="34" charset="-128"/>
              </a:rPr>
              <a:t> </a:t>
            </a:r>
          </a:p>
          <a:p>
            <a:pPr lvl="1"/>
            <a:r>
              <a:rPr lang="en-US" sz="1400" dirty="0"/>
              <a:t>The Deterministic Networking (</a:t>
            </a:r>
            <a:r>
              <a:rPr lang="en-US" sz="1400" dirty="0" err="1"/>
              <a:t>DetNet</a:t>
            </a:r>
            <a:r>
              <a:rPr lang="en-US" sz="1400" dirty="0"/>
              <a:t>) Working Group focuses on deterministic data paths that operate over Layer 2 bridged and Layer 3 routed segments, where such paths can provide bounds on latency, loss, and packet delay variation (jitter), and high reliability. </a:t>
            </a:r>
          </a:p>
          <a:p>
            <a:pPr lvl="1"/>
            <a:r>
              <a:rPr lang="en-US" sz="1400" dirty="0"/>
              <a:t>The IEEE 802.11be activities seem like they may fit in with </a:t>
            </a:r>
            <a:r>
              <a:rPr lang="en-US" sz="1400" dirty="0" err="1"/>
              <a:t>DetNet</a:t>
            </a:r>
            <a:r>
              <a:rPr lang="en-US" sz="1400" dirty="0"/>
              <a:t> and there was a joint IEEE-IETF </a:t>
            </a:r>
            <a:r>
              <a:rPr lang="en-US" sz="1400" dirty="0" err="1"/>
              <a:t>DetNet</a:t>
            </a:r>
            <a:r>
              <a:rPr lang="en-US" sz="1400" dirty="0"/>
              <a:t> discussion in Bangkok (November 2018).</a:t>
            </a:r>
          </a:p>
          <a:p>
            <a:pPr lvl="1"/>
            <a:r>
              <a:rPr lang="en-US" sz="1400" dirty="0"/>
              <a:t>Addresses Layer 3 aspects in support of applications requiring deterministic networking. </a:t>
            </a:r>
          </a:p>
          <a:p>
            <a:pPr lvl="1"/>
            <a:r>
              <a:rPr lang="en-US" sz="1400" dirty="0"/>
              <a:t>The Working Group collaborates with IEEE 802.1 Time Sensitive Networking (TSN), which is responsible for Layer 2 operations, to define a common architecture for both Layer 2 and Layer 3. </a:t>
            </a:r>
          </a:p>
          <a:p>
            <a:pPr lvl="1"/>
            <a:r>
              <a:rPr lang="en-US" sz="1400" dirty="0"/>
              <a:t>Example applications for deterministic networks include professional and home audio/video, multimedia in transportation, engine control systems, and other general industrial and vehicular applications being considered by the IEEE 802.1 TSN Task Group.</a:t>
            </a:r>
          </a:p>
          <a:p>
            <a:r>
              <a:rPr lang="en-US" sz="1800" dirty="0"/>
              <a:t>Updates:</a:t>
            </a:r>
          </a:p>
          <a:p>
            <a:pPr lvl="1"/>
            <a:r>
              <a:rPr lang="en-US" sz="1400" dirty="0"/>
              <a:t>Revised and still in WGLC: Reliable and Available Wireless Architecture: </a:t>
            </a:r>
            <a:r>
              <a:rPr lang="en-US" sz="1400" dirty="0">
                <a:hlinkClick r:id="rId4"/>
              </a:rPr>
              <a:t>https://datatracker.ietf.org/doc/draft-ietf-raw-architecture/</a:t>
            </a:r>
            <a:r>
              <a:rPr lang="en-US" sz="1400" dirty="0"/>
              <a:t> (February 2025)</a:t>
            </a:r>
          </a:p>
          <a:p>
            <a:pPr lvl="1"/>
            <a:r>
              <a:rPr lang="en-US" sz="1400" dirty="0"/>
              <a:t>Revised and still in IESG evaluation: Reliable and Available Wireless Technologies: </a:t>
            </a:r>
            <a:r>
              <a:rPr lang="en-US" sz="1400" dirty="0">
                <a:hlinkClick r:id="rId5"/>
              </a:rPr>
              <a:t>https://datatracker.ietf.org/doc/draft-ietf-raw-technologies/</a:t>
            </a:r>
            <a:r>
              <a:rPr lang="en-US" sz="1400" dirty="0"/>
              <a:t> (February 2025)</a:t>
            </a:r>
          </a:p>
        </p:txBody>
      </p:sp>
      <p:sp>
        <p:nvSpPr>
          <p:cNvPr id="2" name="Footer Placeholder 1">
            <a:extLst>
              <a:ext uri="{FF2B5EF4-FFF2-40B4-BE49-F238E27FC236}">
                <a16:creationId xmlns:a16="http://schemas.microsoft.com/office/drawing/2014/main" id="{7FB3EFB8-C248-384D-9ED9-DCA83A18D270}"/>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501D3728-D4E2-6835-41A8-7F6D71BAC1B1}"/>
              </a:ext>
            </a:extLst>
          </p:cNvPr>
          <p:cNvSpPr>
            <a:spLocks noGrp="1"/>
          </p:cNvSpPr>
          <p:nvPr>
            <p:ph type="sldNum" idx="12"/>
          </p:nvPr>
        </p:nvSpPr>
        <p:spPr/>
        <p:txBody>
          <a:bodyPr/>
          <a:lstStyle/>
          <a:p>
            <a:r>
              <a:rPr lang="en-GB"/>
              <a:t>Slide </a:t>
            </a:r>
            <a:fld id="{440F5867-744E-4AA6-B0ED-4C44D2DFBB7B}" type="slidenum">
              <a:rPr lang="en-GB" smtClean="0"/>
              <a:pPr/>
              <a:t>134</a:t>
            </a:fld>
            <a:endParaRPr lang="en-GB" dirty="0"/>
          </a:p>
        </p:txBody>
      </p:sp>
      <p:sp>
        <p:nvSpPr>
          <p:cNvPr id="4" name="Date Placeholder 3">
            <a:extLst>
              <a:ext uri="{FF2B5EF4-FFF2-40B4-BE49-F238E27FC236}">
                <a16:creationId xmlns:a16="http://schemas.microsoft.com/office/drawing/2014/main" id="{21F83CFC-9A04-CC56-2178-D6A234D13A1C}"/>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31645796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Autonomic Networking Integrated Model and Approach (ANIMA) </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ANIMA: </a:t>
            </a:r>
            <a:r>
              <a:rPr lang="en-US" sz="2000" dirty="0">
                <a:ea typeface="Arial Unicode MS" pitchFamily="34" charset="-128"/>
                <a:cs typeface="Arial Unicode MS" pitchFamily="34" charset="-128"/>
                <a:hlinkClick r:id="rId3"/>
              </a:rPr>
              <a:t>https://datatracker.ietf.org/group/anima/</a:t>
            </a:r>
            <a:endParaRPr lang="en-US" sz="2000" dirty="0">
              <a:ea typeface="Arial Unicode MS" pitchFamily="34" charset="-128"/>
              <a:cs typeface="Arial Unicode MS" pitchFamily="34" charset="-128"/>
            </a:endParaRPr>
          </a:p>
          <a:p>
            <a:pPr>
              <a:lnSpc>
                <a:spcPct val="80000"/>
              </a:lnSpc>
            </a:pPr>
            <a:endParaRPr lang="en-US" sz="2000" dirty="0">
              <a:ea typeface="Arial Unicode MS" pitchFamily="34" charset="-128"/>
              <a:cs typeface="Arial Unicode MS" pitchFamily="34" charset="-128"/>
            </a:endParaRPr>
          </a:p>
          <a:p>
            <a:pPr lvl="1">
              <a:lnSpc>
                <a:spcPct val="80000"/>
              </a:lnSpc>
            </a:pPr>
            <a:r>
              <a:rPr lang="en-US" sz="1400" dirty="0">
                <a:ea typeface="Arial Unicode MS" pitchFamily="34" charset="-128"/>
                <a:cs typeface="Arial Unicode MS" pitchFamily="34" charset="-128"/>
              </a:rPr>
              <a:t>ANIMA designs protocols to allow network operations (</a:t>
            </a:r>
            <a:r>
              <a:rPr lang="en-US" sz="1400" i="1" dirty="0">
                <a:ea typeface="Arial Unicode MS" pitchFamily="34" charset="-128"/>
                <a:cs typeface="Arial Unicode MS" pitchFamily="34" charset="-128"/>
              </a:rPr>
              <a:t>e.g.</a:t>
            </a:r>
            <a:r>
              <a:rPr lang="en-US" sz="1400" dirty="0">
                <a:ea typeface="Arial Unicode MS" pitchFamily="34" charset="-128"/>
                <a:cs typeface="Arial Unicode MS" pitchFamily="34" charset="-128"/>
              </a:rPr>
              <a:t>, on-boarding) to be carried out without requiring low-level management of individual devices</a:t>
            </a:r>
            <a:endParaRPr lang="en-US" sz="1400" dirty="0"/>
          </a:p>
          <a:p>
            <a:r>
              <a:rPr lang="en-US" sz="1800" dirty="0"/>
              <a:t>Updates:</a:t>
            </a:r>
          </a:p>
          <a:p>
            <a:pPr lvl="1">
              <a:lnSpc>
                <a:spcPct val="80000"/>
              </a:lnSpc>
              <a:spcAft>
                <a:spcPts val="600"/>
              </a:spcAft>
              <a:defRPr/>
            </a:pPr>
            <a:r>
              <a:rPr lang="en-US" sz="1400" dirty="0"/>
              <a:t>Waiting for AD go-ahead: BRSKI Cloud Registrar: </a:t>
            </a:r>
            <a:r>
              <a:rPr lang="en-US" sz="1400" dirty="0">
                <a:hlinkClick r:id="rId4"/>
              </a:rPr>
              <a:t>https://datatracker.ietf.org/doc/draft-ietf-anima-brski-cloud/ (March</a:t>
            </a:r>
            <a:r>
              <a:rPr lang="en-US" sz="1400" dirty="0"/>
              <a:t> 2025)</a:t>
            </a:r>
          </a:p>
          <a:p>
            <a:pPr lvl="1">
              <a:lnSpc>
                <a:spcPct val="80000"/>
              </a:lnSpc>
              <a:spcAft>
                <a:spcPts val="600"/>
              </a:spcAft>
              <a:defRPr/>
            </a:pPr>
            <a:r>
              <a:rPr lang="en-US" sz="1400" dirty="0"/>
              <a:t>Revised and still in WG Last Call: Constrained Bootstrapping Remote Secure Key Infrastructure (</a:t>
            </a:r>
            <a:r>
              <a:rPr lang="en-US" sz="1400" dirty="0" err="1"/>
              <a:t>cBRSKI</a:t>
            </a:r>
            <a:r>
              <a:rPr lang="en-US" sz="1400" dirty="0"/>
              <a:t>): </a:t>
            </a:r>
            <a:r>
              <a:rPr lang="en-US" sz="1400" dirty="0">
                <a:hlinkClick r:id="rId5"/>
              </a:rPr>
              <a:t>https://datatracker.ietf.org/doc/draft-ietf-anima-constrained-voucher/</a:t>
            </a:r>
            <a:r>
              <a:rPr lang="en-US" sz="1400" dirty="0"/>
              <a:t> (March 2025)</a:t>
            </a:r>
          </a:p>
          <a:p>
            <a:pPr lvl="1">
              <a:lnSpc>
                <a:spcPct val="80000"/>
              </a:lnSpc>
              <a:spcAft>
                <a:spcPts val="600"/>
              </a:spcAft>
              <a:defRPr/>
            </a:pPr>
            <a:r>
              <a:rPr lang="en-US" sz="1400" dirty="0"/>
              <a:t>In IESG Evaluation: BRSKI with Pledge in Responder Mode (BRSKI-PRM): </a:t>
            </a:r>
            <a:r>
              <a:rPr lang="en-US" sz="1400" dirty="0">
                <a:hlinkClick r:id="rId6"/>
              </a:rPr>
              <a:t>https://datatracker.ietf.org/doc/draft-ietf-anima-brski-prm/</a:t>
            </a:r>
            <a:r>
              <a:rPr lang="en-US" sz="1400" dirty="0"/>
              <a:t> (February 2025)</a:t>
            </a:r>
          </a:p>
          <a:p>
            <a:pPr lvl="1">
              <a:lnSpc>
                <a:spcPct val="80000"/>
              </a:lnSpc>
              <a:spcAft>
                <a:spcPts val="600"/>
              </a:spcAft>
              <a:defRPr/>
            </a:pPr>
            <a:r>
              <a:rPr lang="en-US" sz="1400" dirty="0"/>
              <a:t>In WGLC: Join Proxy for Bootstrapping of Constrained Network Elements: </a:t>
            </a:r>
            <a:r>
              <a:rPr lang="en-US" sz="1400" dirty="0">
                <a:hlinkClick r:id="rId7"/>
              </a:rPr>
              <a:t>https://datatracker.ietf.org/doc/draft-ietf-anima-constrained-join-proxy/</a:t>
            </a:r>
            <a:r>
              <a:rPr lang="en-US" sz="1400" dirty="0"/>
              <a:t> (January 2025)</a:t>
            </a:r>
          </a:p>
        </p:txBody>
      </p:sp>
      <p:sp>
        <p:nvSpPr>
          <p:cNvPr id="2" name="Footer Placeholder 1">
            <a:extLst>
              <a:ext uri="{FF2B5EF4-FFF2-40B4-BE49-F238E27FC236}">
                <a16:creationId xmlns:a16="http://schemas.microsoft.com/office/drawing/2014/main" id="{6A452E5D-34B2-E64C-B729-2D13BCAE4C99}"/>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FBF5B3B6-8695-B75B-6621-A31C180A57C1}"/>
              </a:ext>
            </a:extLst>
          </p:cNvPr>
          <p:cNvSpPr>
            <a:spLocks noGrp="1"/>
          </p:cNvSpPr>
          <p:nvPr>
            <p:ph type="sldNum" idx="12"/>
          </p:nvPr>
        </p:nvSpPr>
        <p:spPr/>
        <p:txBody>
          <a:bodyPr/>
          <a:lstStyle/>
          <a:p>
            <a:r>
              <a:rPr lang="en-GB"/>
              <a:t>Slide </a:t>
            </a:r>
            <a:fld id="{440F5867-744E-4AA6-B0ED-4C44D2DFBB7B}" type="slidenum">
              <a:rPr lang="en-GB" smtClean="0"/>
              <a:pPr/>
              <a:t>135</a:t>
            </a:fld>
            <a:endParaRPr lang="en-GB" dirty="0"/>
          </a:p>
        </p:txBody>
      </p:sp>
      <p:sp>
        <p:nvSpPr>
          <p:cNvPr id="4" name="Date Placeholder 3">
            <a:extLst>
              <a:ext uri="{FF2B5EF4-FFF2-40B4-BE49-F238E27FC236}">
                <a16:creationId xmlns:a16="http://schemas.microsoft.com/office/drawing/2014/main" id="{8011C1C2-C19A-26D3-ECC1-9D2CC0203B81}"/>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174098609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References</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marL="457200" lvl="1" indent="0">
              <a:lnSpc>
                <a:spcPct val="80000"/>
              </a:lnSpc>
              <a:defRPr/>
            </a:pPr>
            <a:endParaRPr lang="en-US" sz="1200" dirty="0"/>
          </a:p>
          <a:p>
            <a:pPr>
              <a:lnSpc>
                <a:spcPct val="80000"/>
              </a:lnSpc>
              <a:defRPr/>
            </a:pPr>
            <a:r>
              <a:rPr lang="en-US" sz="2000" dirty="0"/>
              <a:t>RFC 7241, “The IEEE 802/IETF Relationship” (RFC 4441 update)</a:t>
            </a:r>
          </a:p>
          <a:p>
            <a:pPr lvl="1">
              <a:lnSpc>
                <a:spcPct val="80000"/>
              </a:lnSpc>
              <a:defRPr/>
            </a:pPr>
            <a:r>
              <a:rPr lang="en-US" sz="1600" dirty="0">
                <a:hlinkClick r:id="rId3"/>
              </a:rPr>
              <a:t>https://datatracker.ietf.org/doc/rfc7241/</a:t>
            </a:r>
            <a:r>
              <a:rPr lang="en-US" sz="1600" dirty="0"/>
              <a:t> </a:t>
            </a:r>
          </a:p>
          <a:p>
            <a:pPr>
              <a:lnSpc>
                <a:spcPct val="80000"/>
              </a:lnSpc>
              <a:spcBef>
                <a:spcPts val="1200"/>
              </a:spcBef>
              <a:defRPr/>
            </a:pPr>
            <a:r>
              <a:rPr lang="en-US" sz="2000" dirty="0"/>
              <a:t>IEEE 802 Liaisons list is available </a:t>
            </a:r>
          </a:p>
          <a:p>
            <a:pPr lvl="1">
              <a:lnSpc>
                <a:spcPct val="80000"/>
              </a:lnSpc>
              <a:defRPr/>
            </a:pPr>
            <a:r>
              <a:rPr lang="en-US" sz="1600" u="sng" dirty="0">
                <a:hlinkClick r:id="rId4"/>
              </a:rPr>
              <a:t>http://ieee-sa.centraldesktop.com/802liaisondb/FrontPage</a:t>
            </a:r>
            <a:endParaRPr lang="en-US" sz="1600" u="sng" dirty="0"/>
          </a:p>
          <a:p>
            <a:pPr lvl="1">
              <a:lnSpc>
                <a:spcPct val="80000"/>
              </a:lnSpc>
              <a:defRPr/>
            </a:pPr>
            <a:endParaRPr lang="en-US" sz="1600" u="sng" dirty="0"/>
          </a:p>
          <a:p>
            <a:pPr marL="0" indent="0">
              <a:lnSpc>
                <a:spcPct val="80000"/>
              </a:lnSpc>
              <a:defRPr/>
            </a:pPr>
            <a:endParaRPr lang="en-US" sz="2200" dirty="0"/>
          </a:p>
        </p:txBody>
      </p:sp>
      <p:sp>
        <p:nvSpPr>
          <p:cNvPr id="2" name="Footer Placeholder 1">
            <a:extLst>
              <a:ext uri="{FF2B5EF4-FFF2-40B4-BE49-F238E27FC236}">
                <a16:creationId xmlns:a16="http://schemas.microsoft.com/office/drawing/2014/main" id="{CDFFFEC7-BB6E-F7A6-3905-1DB0F8339E9E}"/>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263CC4E1-83E7-448E-A519-461A76D62BC2}"/>
              </a:ext>
            </a:extLst>
          </p:cNvPr>
          <p:cNvSpPr>
            <a:spLocks noGrp="1"/>
          </p:cNvSpPr>
          <p:nvPr>
            <p:ph type="sldNum" idx="12"/>
          </p:nvPr>
        </p:nvSpPr>
        <p:spPr/>
        <p:txBody>
          <a:bodyPr/>
          <a:lstStyle/>
          <a:p>
            <a:r>
              <a:rPr lang="en-GB"/>
              <a:t>Slide </a:t>
            </a:r>
            <a:fld id="{440F5867-744E-4AA6-B0ED-4C44D2DFBB7B}" type="slidenum">
              <a:rPr lang="en-GB" smtClean="0"/>
              <a:pPr/>
              <a:t>136</a:t>
            </a:fld>
            <a:endParaRPr lang="en-GB" dirty="0"/>
          </a:p>
        </p:txBody>
      </p:sp>
      <p:sp>
        <p:nvSpPr>
          <p:cNvPr id="4" name="Date Placeholder 3">
            <a:extLst>
              <a:ext uri="{FF2B5EF4-FFF2-40B4-BE49-F238E27FC236}">
                <a16:creationId xmlns:a16="http://schemas.microsoft.com/office/drawing/2014/main" id="{D913064C-1804-8E49-FE50-14F40D4419E3}"/>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5432828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noFill/>
        </p:spPr>
        <p:txBody>
          <a:bodyPr/>
          <a:lstStyle/>
          <a:p>
            <a:r>
              <a:rPr lang="en-US" dirty="0"/>
              <a:t>ARC Closing Report </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2025-03-13</a:t>
            </a:r>
          </a:p>
        </p:txBody>
      </p:sp>
      <p:graphicFrame>
        <p:nvGraphicFramePr>
          <p:cNvPr id="1026" name="Object 11"/>
          <p:cNvGraphicFramePr>
            <a:graphicFrameLocks noChangeAspect="1"/>
          </p:cNvGraphicFramePr>
          <p:nvPr>
            <p:extLst>
              <p:ext uri="{D42A27DB-BD31-4B8C-83A1-F6EECF244321}">
                <p14:modId xmlns:p14="http://schemas.microsoft.com/office/powerpoint/2010/main" val="3305098018"/>
              </p:ext>
            </p:extLst>
          </p:nvPr>
        </p:nvGraphicFramePr>
        <p:xfrm>
          <a:off x="2041526" y="2286001"/>
          <a:ext cx="7559675" cy="2632075"/>
        </p:xfrm>
        <a:graphic>
          <a:graphicData uri="http://schemas.openxmlformats.org/presentationml/2006/ole">
            <mc:AlternateContent xmlns:mc="http://schemas.openxmlformats.org/markup-compatibility/2006">
              <mc:Choice xmlns:v="urn:schemas-microsoft-com:vml" Requires="v">
                <p:oleObj name="Document" r:id="rId3" imgW="8267030" imgH="2874253" progId="Word.Document.8">
                  <p:embed/>
                </p:oleObj>
              </mc:Choice>
              <mc:Fallback>
                <p:oleObj name="Document" r:id="rId3" imgW="8267030" imgH="2874253" progId="Word.Document.8">
                  <p:embed/>
                  <p:pic>
                    <p:nvPicPr>
                      <p:cNvPr id="1026" name="Object 11"/>
                      <p:cNvPicPr>
                        <a:picLocks noChangeAspect="1" noChangeArrowheads="1"/>
                      </p:cNvPicPr>
                      <p:nvPr/>
                    </p:nvPicPr>
                    <p:blipFill>
                      <a:blip r:embed="rId4"/>
                      <a:srcRect/>
                      <a:stretch>
                        <a:fillRect/>
                      </a:stretch>
                    </p:blipFill>
                    <p:spPr bwMode="auto">
                      <a:xfrm>
                        <a:off x="2041526" y="2286001"/>
                        <a:ext cx="7559675" cy="2632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
        <p:nvSpPr>
          <p:cNvPr id="2" name="Footer Placeholder 1">
            <a:extLst>
              <a:ext uri="{FF2B5EF4-FFF2-40B4-BE49-F238E27FC236}">
                <a16:creationId xmlns:a16="http://schemas.microsoft.com/office/drawing/2014/main" id="{A5A3E21F-9D0B-E762-CA04-85E8A25A71D2}"/>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7457C7A3-FA3E-B0E9-0F3C-7D20EEC52681}"/>
              </a:ext>
            </a:extLst>
          </p:cNvPr>
          <p:cNvSpPr>
            <a:spLocks noGrp="1"/>
          </p:cNvSpPr>
          <p:nvPr>
            <p:ph type="sldNum" idx="12"/>
          </p:nvPr>
        </p:nvSpPr>
        <p:spPr/>
        <p:txBody>
          <a:bodyPr/>
          <a:lstStyle/>
          <a:p>
            <a:r>
              <a:rPr lang="en-GB"/>
              <a:t>Slide </a:t>
            </a:r>
            <a:fld id="{440F5867-744E-4AA6-B0ED-4C44D2DFBB7B}" type="slidenum">
              <a:rPr lang="en-GB" smtClean="0"/>
              <a:pPr/>
              <a:t>14</a:t>
            </a:fld>
            <a:endParaRPr lang="en-GB" dirty="0"/>
          </a:p>
        </p:txBody>
      </p:sp>
      <p:sp>
        <p:nvSpPr>
          <p:cNvPr id="4" name="Date Placeholder 3">
            <a:extLst>
              <a:ext uri="{FF2B5EF4-FFF2-40B4-BE49-F238E27FC236}">
                <a16:creationId xmlns:a16="http://schemas.microsoft.com/office/drawing/2014/main" id="{40023A10-E1DD-0B40-4138-A3428CE7CB69}"/>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5970325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t>Abstract</a:t>
            </a:r>
          </a:p>
        </p:txBody>
      </p:sp>
      <p:sp>
        <p:nvSpPr>
          <p:cNvPr id="14339" name="Rectangle 3"/>
          <p:cNvSpPr>
            <a:spLocks noGrp="1" noChangeArrowheads="1"/>
          </p:cNvSpPr>
          <p:nvPr>
            <p:ph idx="1"/>
          </p:nvPr>
        </p:nvSpPr>
        <p:spPr/>
        <p:txBody>
          <a:bodyPr/>
          <a:lstStyle/>
          <a:p>
            <a:pPr algn="ctr" eaLnBrk="1" hangingPunct="1">
              <a:buFontTx/>
              <a:buNone/>
            </a:pPr>
            <a:r>
              <a:rPr lang="en-US" dirty="0"/>
              <a:t>This document is the closing report for ARC SC, </a:t>
            </a:r>
          </a:p>
          <a:p>
            <a:pPr algn="ctr" eaLnBrk="1" hangingPunct="1">
              <a:buFontTx/>
              <a:buNone/>
            </a:pPr>
            <a:r>
              <a:rPr lang="en-US" dirty="0"/>
              <a:t>March 2025 Session</a:t>
            </a:r>
          </a:p>
        </p:txBody>
      </p:sp>
      <p:sp>
        <p:nvSpPr>
          <p:cNvPr id="2" name="Footer Placeholder 1">
            <a:extLst>
              <a:ext uri="{FF2B5EF4-FFF2-40B4-BE49-F238E27FC236}">
                <a16:creationId xmlns:a16="http://schemas.microsoft.com/office/drawing/2014/main" id="{80595F83-C998-8021-C997-05E8A3D6964F}"/>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7FAA8FE8-E6F6-3CB2-7C42-DFC84BC2BA12}"/>
              </a:ext>
            </a:extLst>
          </p:cNvPr>
          <p:cNvSpPr>
            <a:spLocks noGrp="1"/>
          </p:cNvSpPr>
          <p:nvPr>
            <p:ph type="sldNum" idx="12"/>
          </p:nvPr>
        </p:nvSpPr>
        <p:spPr/>
        <p:txBody>
          <a:bodyPr/>
          <a:lstStyle/>
          <a:p>
            <a:r>
              <a:rPr lang="en-GB"/>
              <a:t>Slide </a:t>
            </a:r>
            <a:fld id="{440F5867-744E-4AA6-B0ED-4C44D2DFBB7B}" type="slidenum">
              <a:rPr lang="en-GB" smtClean="0"/>
              <a:pPr/>
              <a:t>15</a:t>
            </a:fld>
            <a:endParaRPr lang="en-GB" dirty="0"/>
          </a:p>
        </p:txBody>
      </p:sp>
      <p:sp>
        <p:nvSpPr>
          <p:cNvPr id="4" name="Date Placeholder 3">
            <a:extLst>
              <a:ext uri="{FF2B5EF4-FFF2-40B4-BE49-F238E27FC236}">
                <a16:creationId xmlns:a16="http://schemas.microsoft.com/office/drawing/2014/main" id="{F6AB1927-748E-73E2-EA36-79E8C68CCCAC}"/>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1824900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533400"/>
          </a:xfrm>
        </p:spPr>
        <p:txBody>
          <a:bodyPr/>
          <a:lstStyle/>
          <a:p>
            <a:r>
              <a:rPr lang="en-US" dirty="0"/>
              <a:t>Annex G update/replacement</a:t>
            </a:r>
          </a:p>
        </p:txBody>
      </p:sp>
      <p:sp>
        <p:nvSpPr>
          <p:cNvPr id="15366" name="Rectangle 3"/>
          <p:cNvSpPr>
            <a:spLocks noGrp="1" noChangeArrowheads="1"/>
          </p:cNvSpPr>
          <p:nvPr>
            <p:ph type="body" idx="1"/>
          </p:nvPr>
        </p:nvSpPr>
        <p:spPr>
          <a:xfrm>
            <a:off x="1905000" y="1219200"/>
            <a:ext cx="8458200" cy="5257800"/>
          </a:xfrm>
        </p:spPr>
        <p:txBody>
          <a:bodyPr/>
          <a:lstStyle/>
          <a:p>
            <a:pPr>
              <a:lnSpc>
                <a:spcPct val="90000"/>
              </a:lnSpc>
              <a:spcBef>
                <a:spcPts val="300"/>
              </a:spcBef>
              <a:defRPr/>
            </a:pPr>
            <a:r>
              <a:rPr lang="en-US" dirty="0">
                <a:solidFill>
                  <a:srgbClr val="000000"/>
                </a:solidFill>
                <a:ea typeface="Calibri" panose="020F0502020204030204" pitchFamily="34" charset="0"/>
              </a:rPr>
              <a:t>Continued </a:t>
            </a:r>
            <a:r>
              <a:rPr lang="en-US" dirty="0" err="1">
                <a:solidFill>
                  <a:srgbClr val="000000"/>
                </a:solidFill>
                <a:ea typeface="Calibri" panose="020F0502020204030204" pitchFamily="34" charset="0"/>
              </a:rPr>
              <a:t>discssion</a:t>
            </a:r>
            <a:r>
              <a:rPr lang="en-US" dirty="0">
                <a:solidFill>
                  <a:srgbClr val="000000"/>
                </a:solidFill>
                <a:ea typeface="Calibri" panose="020F0502020204030204" pitchFamily="34" charset="0"/>
              </a:rPr>
              <a:t> on the proposal for Annex G replacement: </a:t>
            </a:r>
            <a:r>
              <a:rPr lang="en-US" dirty="0">
                <a:solidFill>
                  <a:srgbClr val="000000"/>
                </a:solidFill>
                <a:ea typeface="Calibri" panose="020F0502020204030204" pitchFamily="34" charset="0"/>
                <a:hlinkClick r:id="rId3"/>
              </a:rPr>
              <a:t>11-23/0880r7</a:t>
            </a:r>
            <a:r>
              <a:rPr lang="en-US" dirty="0">
                <a:solidFill>
                  <a:srgbClr val="000000"/>
                </a:solidFill>
                <a:ea typeface="Calibri" panose="020F0502020204030204" pitchFamily="34" charset="0"/>
              </a:rPr>
              <a:t>, </a:t>
            </a:r>
            <a:r>
              <a:rPr lang="en-US" dirty="0">
                <a:solidFill>
                  <a:srgbClr val="000000"/>
                </a:solidFill>
                <a:ea typeface="Calibri" panose="020F0502020204030204" pitchFamily="34" charset="0"/>
                <a:hlinkClick r:id="rId4"/>
              </a:rPr>
              <a:t>11-25/0193r4</a:t>
            </a:r>
            <a:r>
              <a:rPr lang="en-US" dirty="0">
                <a:solidFill>
                  <a:srgbClr val="000000"/>
                </a:solidFill>
                <a:ea typeface="Calibri" panose="020F0502020204030204" pitchFamily="34" charset="0"/>
              </a:rPr>
              <a:t>, </a:t>
            </a:r>
            <a:r>
              <a:rPr lang="en-US" dirty="0">
                <a:solidFill>
                  <a:srgbClr val="000000"/>
                </a:solidFill>
                <a:ea typeface="Calibri" panose="020F0502020204030204" pitchFamily="34" charset="0"/>
                <a:hlinkClick r:id="rId5"/>
              </a:rPr>
              <a:t>11-25/0488r0</a:t>
            </a:r>
            <a:r>
              <a:rPr lang="en-US" dirty="0">
                <a:solidFill>
                  <a:srgbClr val="000000"/>
                </a:solidFill>
                <a:ea typeface="Calibri" panose="020F0502020204030204" pitchFamily="34" charset="0"/>
              </a:rPr>
              <a:t> </a:t>
            </a:r>
          </a:p>
          <a:p>
            <a:pPr>
              <a:lnSpc>
                <a:spcPct val="90000"/>
              </a:lnSpc>
              <a:spcBef>
                <a:spcPts val="300"/>
              </a:spcBef>
              <a:defRPr/>
            </a:pPr>
            <a:r>
              <a:rPr lang="en-US" dirty="0">
                <a:solidFill>
                  <a:srgbClr val="000000"/>
                </a:solidFill>
                <a:ea typeface="Calibri" panose="020F0502020204030204" pitchFamily="34" charset="0"/>
              </a:rPr>
              <a:t>This is uncovering mis-alignment among experts on key concepts:</a:t>
            </a:r>
          </a:p>
          <a:p>
            <a:pPr lvl="1">
              <a:lnSpc>
                <a:spcPct val="90000"/>
              </a:lnSpc>
              <a:spcBef>
                <a:spcPts val="300"/>
              </a:spcBef>
              <a:defRPr/>
            </a:pPr>
            <a:r>
              <a:rPr lang="en-US" dirty="0">
                <a:solidFill>
                  <a:srgbClr val="000000"/>
                </a:solidFill>
                <a:ea typeface="Calibri" panose="020F0502020204030204" pitchFamily="34" charset="0"/>
              </a:rPr>
              <a:t>“Frame exchange sequence” (and its relationship to/meaning for other behaviors like power save/doze, off-channel scanning, etc.)</a:t>
            </a:r>
          </a:p>
          <a:p>
            <a:pPr lvl="1">
              <a:lnSpc>
                <a:spcPct val="90000"/>
              </a:lnSpc>
              <a:spcBef>
                <a:spcPts val="300"/>
              </a:spcBef>
              <a:defRPr/>
            </a:pPr>
            <a:r>
              <a:rPr lang="en-US" dirty="0">
                <a:solidFill>
                  <a:srgbClr val="000000"/>
                </a:solidFill>
                <a:ea typeface="Calibri" panose="020F0502020204030204" pitchFamily="34" charset="0"/>
              </a:rPr>
              <a:t>Relation of frame exchange sequence to medium protection (NAV, etc.)</a:t>
            </a:r>
          </a:p>
          <a:p>
            <a:pPr lvl="1">
              <a:lnSpc>
                <a:spcPct val="90000"/>
              </a:lnSpc>
              <a:spcBef>
                <a:spcPts val="300"/>
              </a:spcBef>
              <a:defRPr/>
            </a:pPr>
            <a:r>
              <a:rPr lang="en-US" dirty="0">
                <a:solidFill>
                  <a:srgbClr val="000000"/>
                </a:solidFill>
                <a:ea typeface="Calibri" panose="020F0502020204030204" pitchFamily="34" charset="0"/>
              </a:rPr>
              <a:t>The definition and extent of an occurrence of Wireless Medium</a:t>
            </a:r>
          </a:p>
          <a:p>
            <a:pPr lvl="1">
              <a:lnSpc>
                <a:spcPct val="90000"/>
              </a:lnSpc>
              <a:spcBef>
                <a:spcPts val="300"/>
              </a:spcBef>
              <a:defRPr/>
            </a:pPr>
            <a:r>
              <a:rPr lang="en-US" dirty="0">
                <a:solidFill>
                  <a:srgbClr val="000000"/>
                </a:solidFill>
                <a:ea typeface="Calibri" panose="020F0502020204030204" pitchFamily="34" charset="0"/>
              </a:rPr>
              <a:t>Relation of wireless medium to beamforming, sectorization, MU operation, etc.</a:t>
            </a:r>
          </a:p>
          <a:p>
            <a:pPr>
              <a:lnSpc>
                <a:spcPct val="90000"/>
              </a:lnSpc>
              <a:spcBef>
                <a:spcPts val="300"/>
              </a:spcBef>
              <a:defRPr/>
            </a:pPr>
            <a:r>
              <a:rPr lang="en-US" dirty="0">
                <a:solidFill>
                  <a:srgbClr val="000000"/>
                </a:solidFill>
                <a:ea typeface="Calibri" panose="020F0502020204030204" pitchFamily="34" charset="0"/>
              </a:rPr>
              <a:t>Straw Polls didn’t help (much controversy on the questions)</a:t>
            </a:r>
          </a:p>
          <a:p>
            <a:pPr>
              <a:lnSpc>
                <a:spcPct val="90000"/>
              </a:lnSpc>
              <a:spcBef>
                <a:spcPts val="300"/>
              </a:spcBef>
              <a:defRPr/>
            </a:pPr>
            <a:r>
              <a:rPr lang="en-US" dirty="0">
                <a:solidFill>
                  <a:srgbClr val="000000"/>
                </a:solidFill>
                <a:ea typeface="Calibri" panose="020F0502020204030204" pitchFamily="34" charset="0"/>
              </a:rPr>
              <a:t>Especially tricky as MLO, and now TGbn concepts are added/considered</a:t>
            </a:r>
          </a:p>
          <a:p>
            <a:pPr>
              <a:lnSpc>
                <a:spcPct val="90000"/>
              </a:lnSpc>
              <a:spcBef>
                <a:spcPts val="300"/>
              </a:spcBef>
              <a:defRPr/>
            </a:pPr>
            <a:r>
              <a:rPr lang="en-US" dirty="0">
                <a:solidFill>
                  <a:srgbClr val="000000"/>
                </a:solidFill>
                <a:ea typeface="Calibri" panose="020F0502020204030204" pitchFamily="34" charset="0"/>
              </a:rPr>
              <a:t>Will continue discussion in May.  Allocating 2 meeting slots worked well – will do that again, to try to sort out these terms and concepts.</a:t>
            </a:r>
          </a:p>
          <a:p>
            <a:pPr lvl="2">
              <a:lnSpc>
                <a:spcPct val="90000"/>
              </a:lnSpc>
              <a:spcBef>
                <a:spcPts val="300"/>
              </a:spcBef>
              <a:defRPr/>
            </a:pPr>
            <a:endParaRPr lang="en-US" sz="2200" dirty="0">
              <a:ea typeface="Calibri" panose="020F0502020204030204" pitchFamily="34" charset="0"/>
            </a:endParaRPr>
          </a:p>
          <a:p>
            <a:pPr>
              <a:lnSpc>
                <a:spcPct val="90000"/>
              </a:lnSpc>
              <a:spcBef>
                <a:spcPts val="300"/>
              </a:spcBef>
              <a:defRPr/>
            </a:pPr>
            <a:endParaRPr lang="en-US" sz="2600" dirty="0">
              <a:ea typeface="Calibri" panose="020F0502020204030204" pitchFamily="34" charset="0"/>
            </a:endParaRPr>
          </a:p>
          <a:p>
            <a:pPr>
              <a:lnSpc>
                <a:spcPct val="90000"/>
              </a:lnSpc>
              <a:spcBef>
                <a:spcPts val="300"/>
              </a:spcBef>
              <a:defRPr/>
            </a:pPr>
            <a:endParaRPr lang="en-US" sz="2600" dirty="0">
              <a:ea typeface="Calibri" panose="020F0502020204030204" pitchFamily="34" charset="0"/>
            </a:endParaRPr>
          </a:p>
        </p:txBody>
      </p:sp>
      <p:sp>
        <p:nvSpPr>
          <p:cNvPr id="2" name="Footer Placeholder 1">
            <a:extLst>
              <a:ext uri="{FF2B5EF4-FFF2-40B4-BE49-F238E27FC236}">
                <a16:creationId xmlns:a16="http://schemas.microsoft.com/office/drawing/2014/main" id="{BC80660A-C51F-4899-773A-39BFD433041B}"/>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A9DDF114-E79C-E56A-E2F4-9EC6BD3A4AED}"/>
              </a:ext>
            </a:extLst>
          </p:cNvPr>
          <p:cNvSpPr>
            <a:spLocks noGrp="1"/>
          </p:cNvSpPr>
          <p:nvPr>
            <p:ph type="sldNum" idx="12"/>
          </p:nvPr>
        </p:nvSpPr>
        <p:spPr/>
        <p:txBody>
          <a:bodyPr/>
          <a:lstStyle/>
          <a:p>
            <a:r>
              <a:rPr lang="en-GB"/>
              <a:t>Slide </a:t>
            </a:r>
            <a:fld id="{440F5867-744E-4AA6-B0ED-4C44D2DFBB7B}" type="slidenum">
              <a:rPr lang="en-GB" smtClean="0"/>
              <a:pPr/>
              <a:t>16</a:t>
            </a:fld>
            <a:endParaRPr lang="en-GB" dirty="0"/>
          </a:p>
        </p:txBody>
      </p:sp>
      <p:sp>
        <p:nvSpPr>
          <p:cNvPr id="4" name="Date Placeholder 3">
            <a:extLst>
              <a:ext uri="{FF2B5EF4-FFF2-40B4-BE49-F238E27FC236}">
                <a16:creationId xmlns:a16="http://schemas.microsoft.com/office/drawing/2014/main" id="{113BFE6C-49D7-4592-7477-5B27C068EAF3}"/>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16866724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381000"/>
          </a:xfrm>
        </p:spPr>
        <p:txBody>
          <a:bodyPr/>
          <a:lstStyle/>
          <a:p>
            <a:r>
              <a:rPr lang="en-US" dirty="0"/>
              <a:t>Std 802 update impacts on 802.11</a:t>
            </a:r>
          </a:p>
        </p:txBody>
      </p:sp>
      <p:sp>
        <p:nvSpPr>
          <p:cNvPr id="7" name="Rectangle 3">
            <a:extLst>
              <a:ext uri="{FF2B5EF4-FFF2-40B4-BE49-F238E27FC236}">
                <a16:creationId xmlns:a16="http://schemas.microsoft.com/office/drawing/2014/main" id="{81351754-4384-4741-98EB-67ED3215A0D9}"/>
              </a:ext>
            </a:extLst>
          </p:cNvPr>
          <p:cNvSpPr txBox="1">
            <a:spLocks noChangeArrowheads="1"/>
          </p:cNvSpPr>
          <p:nvPr/>
        </p:nvSpPr>
        <p:spPr bwMode="auto">
          <a:xfrm>
            <a:off x="1752600" y="1066800"/>
            <a:ext cx="8686800" cy="54102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spcBef>
                <a:spcPts val="300"/>
              </a:spcBef>
            </a:pPr>
            <a:r>
              <a:rPr lang="en-US" sz="1800" b="0" kern="0" dirty="0"/>
              <a:t>Reviewed </a:t>
            </a:r>
            <a:r>
              <a:rPr lang="en-US" sz="1800" b="0" dirty="0">
                <a:ea typeface="ＭＳ Ｐゴシック" pitchFamily="2"/>
                <a:hlinkClick r:id="rId3"/>
              </a:rPr>
              <a:t>11-25/0150r4</a:t>
            </a:r>
            <a:r>
              <a:rPr lang="en-US" sz="1800" b="0" dirty="0">
                <a:ea typeface="ＭＳ Ｐゴシック" pitchFamily="2"/>
              </a:rPr>
              <a:t> discussion document</a:t>
            </a:r>
          </a:p>
          <a:p>
            <a:pPr marL="342900" lvl="3" indent="-342900">
              <a:spcBef>
                <a:spcPts val="300"/>
              </a:spcBef>
              <a:buFont typeface="Arial" panose="020B0604020202020204" pitchFamily="34" charset="0"/>
              <a:buChar char="•"/>
              <a:defRPr/>
            </a:pPr>
            <a:r>
              <a:rPr lang="en-US" sz="1800" kern="0" dirty="0"/>
              <a:t>Agreed direction, ready for specific text proposals:</a:t>
            </a:r>
          </a:p>
          <a:p>
            <a:pPr marL="685800" lvl="4" indent="-342900">
              <a:spcBef>
                <a:spcPts val="300"/>
              </a:spcBef>
              <a:buFont typeface="Arial" panose="020B0604020202020204" pitchFamily="34" charset="0"/>
              <a:buChar char="•"/>
              <a:defRPr/>
            </a:pPr>
            <a:r>
              <a:rPr lang="en-US" sz="1800" kern="0" dirty="0"/>
              <a:t>EPD and LPD terms are going away – we need to update 802.11 to align</a:t>
            </a:r>
          </a:p>
          <a:p>
            <a:pPr marL="685800" lvl="4" indent="-342900">
              <a:spcBef>
                <a:spcPts val="300"/>
              </a:spcBef>
              <a:buFont typeface="Arial" panose="020B0604020202020204" pitchFamily="34" charset="0"/>
              <a:buChar char="•"/>
              <a:defRPr/>
            </a:pPr>
            <a:r>
              <a:rPr lang="en-US" sz="1800" dirty="0">
                <a:latin typeface="Times New Roman" panose="02020603050405020304" pitchFamily="18" charset="0"/>
              </a:rPr>
              <a:t>MAC address ordering discussion, and 802.11 assumptions</a:t>
            </a:r>
          </a:p>
          <a:p>
            <a:pPr marL="800100" lvl="4" indent="-342900">
              <a:spcBef>
                <a:spcPts val="300"/>
              </a:spcBef>
              <a:buFont typeface="Arial" panose="020B0604020202020204" pitchFamily="34" charset="0"/>
              <a:buChar char="•"/>
              <a:defRPr/>
            </a:pPr>
            <a:r>
              <a:rPr lang="en-US" sz="1400" u="sng" dirty="0">
                <a:solidFill>
                  <a:srgbClr val="64B4FA"/>
                </a:solidFill>
                <a:latin typeface="Segoe UI" panose="020B0502040204020203" pitchFamily="34" charset="0"/>
                <a:hlinkClick r:id="rId4"/>
              </a:rPr>
              <a:t>https://mentor.ieee.org/802.1/dcn/24/1-24-0034-00-Mntg-proposal-to-revise-bit-ordering-material-in-p802revc-d2-0.docx</a:t>
            </a:r>
            <a:endParaRPr lang="en-US" sz="1200" dirty="0">
              <a:latin typeface="Times New Roman" panose="02020603050405020304" pitchFamily="18" charset="0"/>
            </a:endParaRPr>
          </a:p>
          <a:p>
            <a:pPr marL="685800" lvl="4" indent="-342900">
              <a:spcBef>
                <a:spcPts val="300"/>
              </a:spcBef>
              <a:buFont typeface="Arial" panose="020B0604020202020204" pitchFamily="34" charset="0"/>
              <a:buChar char="•"/>
              <a:defRPr/>
            </a:pPr>
            <a:r>
              <a:rPr lang="en-US" sz="1800" dirty="0">
                <a:latin typeface="Times New Roman" panose="02020603050405020304" pitchFamily="18" charset="0"/>
              </a:rPr>
              <a:t>Review 802.1AC mapping from ISS to 802.11 MAC SAP interface</a:t>
            </a:r>
          </a:p>
          <a:p>
            <a:pPr marL="685800" lvl="4" indent="-342900">
              <a:spcBef>
                <a:spcPts val="300"/>
              </a:spcBef>
              <a:buFont typeface="Arial" panose="020B0604020202020204" pitchFamily="34" charset="0"/>
              <a:buChar char="•"/>
              <a:defRPr/>
            </a:pPr>
            <a:r>
              <a:rPr lang="en-US" sz="1800" dirty="0">
                <a:latin typeface="Times New Roman" panose="02020603050405020304" pitchFamily="18" charset="0"/>
              </a:rPr>
              <a:t>Any other changes to remove 802.2/LLC terms?</a:t>
            </a:r>
          </a:p>
          <a:p>
            <a:pPr marL="342900" lvl="3" indent="-342900">
              <a:spcBef>
                <a:spcPts val="300"/>
              </a:spcBef>
              <a:buFont typeface="Arial" panose="020B0604020202020204" pitchFamily="34" charset="0"/>
              <a:buChar char="•"/>
              <a:defRPr/>
            </a:pPr>
            <a:r>
              <a:rPr lang="en-US" sz="1800" dirty="0">
                <a:latin typeface="Times New Roman" panose="02020603050405020304" pitchFamily="18" charset="0"/>
              </a:rPr>
              <a:t>Continue next session:</a:t>
            </a:r>
          </a:p>
          <a:p>
            <a:pPr marL="685800" lvl="4" indent="-342900">
              <a:spcBef>
                <a:spcPts val="300"/>
              </a:spcBef>
              <a:buFont typeface="Arial" panose="020B0604020202020204" pitchFamily="34" charset="0"/>
              <a:buChar char="•"/>
              <a:defRPr/>
            </a:pPr>
            <a:r>
              <a:rPr lang="en-US" sz="1800" dirty="0">
                <a:latin typeface="Times New Roman" panose="02020603050405020304" pitchFamily="18" charset="0"/>
              </a:rPr>
              <a:t>802.11’s “Portal”, and mapping to/usage of IEEE Std 802 terminology</a:t>
            </a:r>
          </a:p>
          <a:p>
            <a:pPr lvl="1">
              <a:spcBef>
                <a:spcPts val="300"/>
              </a:spcBef>
              <a:buFont typeface="Arial" panose="020B0604020202020204" pitchFamily="34" charset="0"/>
              <a:buChar char="•"/>
            </a:pPr>
            <a:r>
              <a:rPr lang="en-US" sz="1600" dirty="0">
                <a:latin typeface="Times New Roman" panose="02020603050405020304" pitchFamily="18" charset="0"/>
              </a:rPr>
              <a:t>Access Domains: “802 Access Domains”?</a:t>
            </a:r>
          </a:p>
          <a:p>
            <a:pPr lvl="2">
              <a:spcBef>
                <a:spcPts val="300"/>
              </a:spcBef>
              <a:buFont typeface="Arial" panose="020B0604020202020204" pitchFamily="34" charset="0"/>
              <a:buChar char="•"/>
            </a:pPr>
            <a:r>
              <a:rPr lang="en-US" sz="1600" dirty="0">
                <a:latin typeface="Times New Roman" panose="02020603050405020304" pitchFamily="18" charset="0"/>
              </a:rPr>
              <a:t>Interconnection of Access Domains?</a:t>
            </a:r>
          </a:p>
          <a:p>
            <a:pPr lvl="2">
              <a:spcBef>
                <a:spcPts val="300"/>
              </a:spcBef>
              <a:buFont typeface="Arial" panose="020B0604020202020204" pitchFamily="34" charset="0"/>
              <a:buChar char="•"/>
            </a:pPr>
            <a:r>
              <a:rPr lang="en-US" sz="1600" dirty="0">
                <a:latin typeface="Times New Roman" panose="02020603050405020304" pitchFamily="18" charset="0"/>
              </a:rPr>
              <a:t>In 802.11, Access Domain is BSS.  Is that still the view, for 802.11be/MLD?</a:t>
            </a:r>
          </a:p>
          <a:p>
            <a:pPr lvl="2">
              <a:spcBef>
                <a:spcPts val="300"/>
              </a:spcBef>
              <a:buFont typeface="Arial" panose="020B0604020202020204" pitchFamily="34" charset="0"/>
              <a:buChar char="•"/>
            </a:pPr>
            <a:r>
              <a:rPr lang="en-US" sz="1600" dirty="0">
                <a:latin typeface="Times New Roman" panose="02020603050405020304" pitchFamily="18" charset="0"/>
              </a:rPr>
              <a:t>Other 802s?  802.3 Multi-carrier fiber – 1 Access Domain, or many?  We think it’s 1.  But, there are multiple transmitters, in parallel.</a:t>
            </a:r>
          </a:p>
          <a:p>
            <a:pPr lvl="1">
              <a:spcBef>
                <a:spcPts val="300"/>
              </a:spcBef>
              <a:buFont typeface="Arial" panose="020B0604020202020204" pitchFamily="34" charset="0"/>
              <a:buChar char="•"/>
            </a:pPr>
            <a:r>
              <a:rPr lang="en-US" sz="1600" dirty="0">
                <a:latin typeface="Times New Roman" panose="02020603050405020304" pitchFamily="18" charset="0"/>
              </a:rPr>
              <a:t>What if we make the DS a bridge (small ‘b’)?</a:t>
            </a:r>
          </a:p>
          <a:p>
            <a:pPr>
              <a:spcBef>
                <a:spcPts val="300"/>
              </a:spcBef>
              <a:buFont typeface="Arial" panose="020B0604020202020204" pitchFamily="34" charset="0"/>
              <a:buChar char="•"/>
            </a:pPr>
            <a:r>
              <a:rPr lang="en-US" sz="1800" b="0" dirty="0">
                <a:latin typeface="Times New Roman" panose="02020603050405020304" pitchFamily="18" charset="0"/>
              </a:rPr>
              <a:t>Consider adding something about VLANs (just informational?) into 802.11?  Relationship (if we talk about it) to security domains (e.g. Authenticator relationship)?  VLAN-aware STAs?  What about GLK/non-GLK STAs?  (</a:t>
            </a:r>
            <a:r>
              <a:rPr lang="en-US" sz="1800" b="0" dirty="0" err="1">
                <a:latin typeface="Times New Roman" panose="02020603050405020304" pitchFamily="18" charset="0"/>
              </a:rPr>
              <a:t>cf</a:t>
            </a:r>
            <a:r>
              <a:rPr lang="en-US" sz="1800" b="0" dirty="0">
                <a:latin typeface="Times New Roman" panose="02020603050405020304" pitchFamily="18" charset="0"/>
              </a:rPr>
              <a:t> 11-08/0114r0)</a:t>
            </a:r>
          </a:p>
          <a:p>
            <a:pPr marL="342900" lvl="1" indent="-342900" eaLnBrk="1" hangingPunct="1">
              <a:lnSpc>
                <a:spcPct val="90000"/>
              </a:lnSpc>
              <a:spcBef>
                <a:spcPts val="300"/>
              </a:spcBef>
              <a:buFont typeface="Arial" pitchFamily="34" charset="0"/>
              <a:buChar char="•"/>
              <a:defRPr/>
            </a:pPr>
            <a:endParaRPr lang="en-US" sz="1800" kern="0" dirty="0"/>
          </a:p>
        </p:txBody>
      </p:sp>
      <p:sp>
        <p:nvSpPr>
          <p:cNvPr id="2" name="Footer Placeholder 1">
            <a:extLst>
              <a:ext uri="{FF2B5EF4-FFF2-40B4-BE49-F238E27FC236}">
                <a16:creationId xmlns:a16="http://schemas.microsoft.com/office/drawing/2014/main" id="{B2E96366-D9DC-8892-F0ED-514C8534383A}"/>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57E26BB8-196E-7207-C36D-20FD8F397253}"/>
              </a:ext>
            </a:extLst>
          </p:cNvPr>
          <p:cNvSpPr>
            <a:spLocks noGrp="1"/>
          </p:cNvSpPr>
          <p:nvPr>
            <p:ph type="sldNum" idx="12"/>
          </p:nvPr>
        </p:nvSpPr>
        <p:spPr/>
        <p:txBody>
          <a:bodyPr/>
          <a:lstStyle/>
          <a:p>
            <a:r>
              <a:rPr lang="en-GB"/>
              <a:t>Slide </a:t>
            </a:r>
            <a:fld id="{440F5867-744E-4AA6-B0ED-4C44D2DFBB7B}" type="slidenum">
              <a:rPr lang="en-GB" smtClean="0"/>
              <a:pPr/>
              <a:t>17</a:t>
            </a:fld>
            <a:endParaRPr lang="en-GB" dirty="0"/>
          </a:p>
        </p:txBody>
      </p:sp>
      <p:sp>
        <p:nvSpPr>
          <p:cNvPr id="4" name="Date Placeholder 3">
            <a:extLst>
              <a:ext uri="{FF2B5EF4-FFF2-40B4-BE49-F238E27FC236}">
                <a16:creationId xmlns:a16="http://schemas.microsoft.com/office/drawing/2014/main" id="{6B47F3E0-3153-25AD-FC7D-E80A27CFD9BA}"/>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17001041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Other topics</a:t>
            </a:r>
          </a:p>
        </p:txBody>
      </p:sp>
      <p:sp>
        <p:nvSpPr>
          <p:cNvPr id="15366" name="Rectangle 3"/>
          <p:cNvSpPr>
            <a:spLocks noGrp="1" noChangeArrowheads="1"/>
          </p:cNvSpPr>
          <p:nvPr>
            <p:ph type="body" idx="1"/>
          </p:nvPr>
        </p:nvSpPr>
        <p:spPr>
          <a:xfrm>
            <a:off x="1905000" y="1447800"/>
            <a:ext cx="8458200" cy="5029200"/>
          </a:xfrm>
        </p:spPr>
        <p:txBody>
          <a:bodyPr/>
          <a:lstStyle/>
          <a:p>
            <a:pPr>
              <a:spcBef>
                <a:spcPts val="0"/>
              </a:spcBef>
            </a:pPr>
            <a:r>
              <a:rPr lang="en-US" sz="2800" dirty="0"/>
              <a:t>IEEE Std 802 revision (no change since Jan): </a:t>
            </a:r>
          </a:p>
          <a:p>
            <a:pPr lvl="1">
              <a:lnSpc>
                <a:spcPct val="90000"/>
              </a:lnSpc>
              <a:spcBef>
                <a:spcPts val="300"/>
              </a:spcBef>
              <a:defRPr/>
            </a:pPr>
            <a:r>
              <a:rPr lang="en-US" sz="2400" dirty="0">
                <a:ea typeface="Calibri" panose="020F0502020204030204" pitchFamily="34" charset="0"/>
              </a:rPr>
              <a:t>Received a report on the P802REV activities</a:t>
            </a:r>
          </a:p>
          <a:p>
            <a:pPr lvl="2">
              <a:lnSpc>
                <a:spcPct val="90000"/>
              </a:lnSpc>
              <a:spcBef>
                <a:spcPts val="300"/>
              </a:spcBef>
              <a:defRPr/>
            </a:pPr>
            <a:r>
              <a:rPr lang="en-US" sz="2200" dirty="0">
                <a:ea typeface="Calibri" panose="020F0502020204030204" pitchFamily="34" charset="0"/>
              </a:rPr>
              <a:t>Approvals are completed.  Going through publication editing.</a:t>
            </a:r>
          </a:p>
          <a:p>
            <a:pPr>
              <a:lnSpc>
                <a:spcPct val="90000"/>
              </a:lnSpc>
              <a:spcBef>
                <a:spcPts val="300"/>
              </a:spcBef>
              <a:defRPr/>
            </a:pPr>
            <a:r>
              <a:rPr lang="en-US" sz="2800" dirty="0">
                <a:ea typeface="Calibri" panose="020F0502020204030204" pitchFamily="34" charset="0"/>
              </a:rPr>
              <a:t>WBA L4S (no change since Jan):</a:t>
            </a:r>
          </a:p>
          <a:p>
            <a:pPr lvl="1">
              <a:lnSpc>
                <a:spcPct val="90000"/>
              </a:lnSpc>
              <a:spcBef>
                <a:spcPts val="300"/>
              </a:spcBef>
              <a:defRPr/>
            </a:pPr>
            <a:r>
              <a:rPr lang="en-US" sz="2400" dirty="0">
                <a:ea typeface="Calibri" panose="020F0502020204030204" pitchFamily="34" charset="0"/>
              </a:rPr>
              <a:t>No discussion this session.</a:t>
            </a:r>
          </a:p>
          <a:p>
            <a:pPr lvl="1">
              <a:lnSpc>
                <a:spcPct val="90000"/>
              </a:lnSpc>
              <a:spcBef>
                <a:spcPts val="300"/>
              </a:spcBef>
              <a:defRPr/>
            </a:pPr>
            <a:r>
              <a:rPr lang="en-US" sz="2400" dirty="0">
                <a:ea typeface="Calibri" panose="020F0502020204030204" pitchFamily="34" charset="0"/>
              </a:rPr>
              <a:t>Per request from proponents, ARC is deferring for discussion in TGbn and perhaps REVmf.  ARC will step in with any support needed by those groups.</a:t>
            </a:r>
          </a:p>
          <a:p>
            <a:pPr>
              <a:lnSpc>
                <a:spcPct val="90000"/>
              </a:lnSpc>
              <a:spcBef>
                <a:spcPts val="300"/>
              </a:spcBef>
              <a:defRPr/>
            </a:pPr>
            <a:r>
              <a:rPr lang="en-US" sz="2800" dirty="0">
                <a:ea typeface="Calibri" panose="020F0502020204030204" pitchFamily="34" charset="0"/>
              </a:rPr>
              <a:t>Still pending:</a:t>
            </a:r>
          </a:p>
          <a:p>
            <a:pPr lvl="1">
              <a:lnSpc>
                <a:spcPct val="90000"/>
              </a:lnSpc>
              <a:spcBef>
                <a:spcPts val="300"/>
              </a:spcBef>
              <a:defRPr/>
            </a:pPr>
            <a:r>
              <a:rPr lang="en-US" sz="2400" dirty="0"/>
              <a:t>MLME-RESET, versus MLME-JOIN, MLME-START, MLME-SCAN and MLME-END</a:t>
            </a:r>
          </a:p>
          <a:p>
            <a:pPr>
              <a:lnSpc>
                <a:spcPct val="90000"/>
              </a:lnSpc>
              <a:spcBef>
                <a:spcPts val="300"/>
              </a:spcBef>
              <a:defRPr/>
            </a:pPr>
            <a:r>
              <a:rPr lang="en-US" sz="2800" dirty="0"/>
              <a:t>Agenda is here:  </a:t>
            </a:r>
            <a:r>
              <a:rPr lang="en-US" sz="2800" dirty="0">
                <a:hlinkClick r:id="rId3"/>
              </a:rPr>
              <a:t>11-25/0222r5</a:t>
            </a:r>
            <a:r>
              <a:rPr lang="en-US" sz="2800" dirty="0"/>
              <a:t> </a:t>
            </a:r>
          </a:p>
          <a:p>
            <a:pPr lvl="1">
              <a:lnSpc>
                <a:spcPct val="90000"/>
              </a:lnSpc>
              <a:spcBef>
                <a:spcPts val="300"/>
              </a:spcBef>
              <a:defRPr/>
            </a:pPr>
            <a:endParaRPr lang="en-US" sz="2200" dirty="0">
              <a:ea typeface="Calibri" panose="020F0502020204030204" pitchFamily="34" charset="0"/>
            </a:endParaRPr>
          </a:p>
        </p:txBody>
      </p:sp>
      <p:sp>
        <p:nvSpPr>
          <p:cNvPr id="2" name="Footer Placeholder 1">
            <a:extLst>
              <a:ext uri="{FF2B5EF4-FFF2-40B4-BE49-F238E27FC236}">
                <a16:creationId xmlns:a16="http://schemas.microsoft.com/office/drawing/2014/main" id="{81A70587-9D0F-6601-C4D5-F0EC52AB0DFE}"/>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E4F1B884-5D1E-CC2C-8EA3-90466A068EEF}"/>
              </a:ext>
            </a:extLst>
          </p:cNvPr>
          <p:cNvSpPr>
            <a:spLocks noGrp="1"/>
          </p:cNvSpPr>
          <p:nvPr>
            <p:ph type="sldNum" idx="12"/>
          </p:nvPr>
        </p:nvSpPr>
        <p:spPr/>
        <p:txBody>
          <a:bodyPr/>
          <a:lstStyle/>
          <a:p>
            <a:r>
              <a:rPr lang="en-GB"/>
              <a:t>Slide </a:t>
            </a:r>
            <a:fld id="{440F5867-744E-4AA6-B0ED-4C44D2DFBB7B}" type="slidenum">
              <a:rPr lang="en-GB" smtClean="0"/>
              <a:pPr/>
              <a:t>18</a:t>
            </a:fld>
            <a:endParaRPr lang="en-GB" dirty="0"/>
          </a:p>
        </p:txBody>
      </p:sp>
      <p:sp>
        <p:nvSpPr>
          <p:cNvPr id="4" name="Date Placeholder 3">
            <a:extLst>
              <a:ext uri="{FF2B5EF4-FFF2-40B4-BE49-F238E27FC236}">
                <a16:creationId xmlns:a16="http://schemas.microsoft.com/office/drawing/2014/main" id="{C6242E66-0F37-80B2-0843-1B93A194B28B}"/>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14268365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2209800" y="685800"/>
            <a:ext cx="7772400" cy="605118"/>
          </a:xfrm>
        </p:spPr>
        <p:txBody>
          <a:bodyPr/>
          <a:lstStyle/>
          <a:p>
            <a:r>
              <a:rPr lang="en-US" dirty="0"/>
              <a:t>Plans</a:t>
            </a:r>
          </a:p>
        </p:txBody>
      </p:sp>
      <p:sp>
        <p:nvSpPr>
          <p:cNvPr id="17414" name="Rectangle 3"/>
          <p:cNvSpPr>
            <a:spLocks noGrp="1" noChangeArrowheads="1"/>
          </p:cNvSpPr>
          <p:nvPr>
            <p:ph type="body" idx="1"/>
          </p:nvPr>
        </p:nvSpPr>
        <p:spPr>
          <a:xfrm>
            <a:off x="2057400" y="1371600"/>
            <a:ext cx="7924800" cy="4572000"/>
          </a:xfrm>
          <a:ln>
            <a:solidFill>
              <a:schemeClr val="bg1"/>
            </a:solidFill>
          </a:ln>
        </p:spPr>
        <p:txBody>
          <a:bodyPr/>
          <a:lstStyle/>
          <a:p>
            <a:pPr>
              <a:lnSpc>
                <a:spcPct val="90000"/>
              </a:lnSpc>
            </a:pPr>
            <a:r>
              <a:rPr lang="en-US" dirty="0"/>
              <a:t>Next session/teleconference topics:</a:t>
            </a:r>
            <a:endParaRPr lang="en-US" sz="1800" dirty="0"/>
          </a:p>
          <a:p>
            <a:pPr marL="684213">
              <a:lnSpc>
                <a:spcPct val="90000"/>
              </a:lnSpc>
            </a:pPr>
            <a:r>
              <a:rPr lang="en-US" dirty="0"/>
              <a:t>Continue EPD/LPD clean-up, other Std 802 alignment</a:t>
            </a:r>
          </a:p>
          <a:p>
            <a:pPr marL="684213">
              <a:lnSpc>
                <a:spcPct val="90000"/>
              </a:lnSpc>
            </a:pPr>
            <a:r>
              <a:rPr lang="en-US" dirty="0"/>
              <a:t>Continue Annex G replacement</a:t>
            </a:r>
          </a:p>
          <a:p>
            <a:pPr marL="684213">
              <a:lnSpc>
                <a:spcPct val="90000"/>
              </a:lnSpc>
            </a:pPr>
            <a:r>
              <a:rPr lang="en-US" dirty="0"/>
              <a:t>MLME clean-up</a:t>
            </a:r>
          </a:p>
          <a:p>
            <a:pPr>
              <a:lnSpc>
                <a:spcPct val="90000"/>
              </a:lnSpc>
            </a:pPr>
            <a:r>
              <a:rPr lang="en-US" dirty="0"/>
              <a:t>Teleconferences – None planned (may schedule with 10 days’ notice, depending on progress on reflector discussion on Annex G)</a:t>
            </a:r>
          </a:p>
          <a:p>
            <a:pPr>
              <a:lnSpc>
                <a:spcPct val="90000"/>
              </a:lnSpc>
            </a:pPr>
            <a:r>
              <a:rPr lang="en-US" dirty="0"/>
              <a:t>Three meeting slots requested in March</a:t>
            </a:r>
          </a:p>
          <a:p>
            <a:pPr marL="684213">
              <a:lnSpc>
                <a:spcPct val="90000"/>
              </a:lnSpc>
            </a:pPr>
            <a:endParaRPr lang="en-US" dirty="0"/>
          </a:p>
        </p:txBody>
      </p:sp>
      <p:sp>
        <p:nvSpPr>
          <p:cNvPr id="2" name="Footer Placeholder 1">
            <a:extLst>
              <a:ext uri="{FF2B5EF4-FFF2-40B4-BE49-F238E27FC236}">
                <a16:creationId xmlns:a16="http://schemas.microsoft.com/office/drawing/2014/main" id="{C54AD938-83A1-1BF2-3780-7F6BAB13A195}"/>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E77283EE-9ECF-BD3E-8D45-0D010BE89F71}"/>
              </a:ext>
            </a:extLst>
          </p:cNvPr>
          <p:cNvSpPr>
            <a:spLocks noGrp="1"/>
          </p:cNvSpPr>
          <p:nvPr>
            <p:ph type="sldNum" idx="12"/>
          </p:nvPr>
        </p:nvSpPr>
        <p:spPr/>
        <p:txBody>
          <a:bodyPr/>
          <a:lstStyle/>
          <a:p>
            <a:r>
              <a:rPr lang="en-GB"/>
              <a:t>Slide </a:t>
            </a:r>
            <a:fld id="{440F5867-744E-4AA6-B0ED-4C44D2DFBB7B}" type="slidenum">
              <a:rPr lang="en-GB" smtClean="0"/>
              <a:pPr/>
              <a:t>19</a:t>
            </a:fld>
            <a:endParaRPr lang="en-GB" dirty="0"/>
          </a:p>
        </p:txBody>
      </p:sp>
      <p:sp>
        <p:nvSpPr>
          <p:cNvPr id="4" name="Date Placeholder 3">
            <a:extLst>
              <a:ext uri="{FF2B5EF4-FFF2-40B4-BE49-F238E27FC236}">
                <a16:creationId xmlns:a16="http://schemas.microsoft.com/office/drawing/2014/main" id="{E28BD0A1-EDA3-08B8-2C2E-EC9DFD4EB868}"/>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1003812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t>This document is a digest of the closing reports of all 802.11 sub-groups for presentation at the March 2025 closing plenary meeting. Liaison reports (including liaison reports from the opening plenary) are also included.</a:t>
            </a:r>
            <a:endParaRPr lang="en-GB" dirty="0"/>
          </a:p>
        </p:txBody>
      </p:sp>
      <p:sp>
        <p:nvSpPr>
          <p:cNvPr id="2" name="Footer Placeholder 1">
            <a:extLst>
              <a:ext uri="{FF2B5EF4-FFF2-40B4-BE49-F238E27FC236}">
                <a16:creationId xmlns:a16="http://schemas.microsoft.com/office/drawing/2014/main" id="{F182CF0A-AECF-97DD-90A0-EABD615FDFE8}"/>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64D6E278-74EE-F9AB-BA62-4837F7FD0252}"/>
              </a:ext>
            </a:extLst>
          </p:cNvPr>
          <p:cNvSpPr>
            <a:spLocks noGrp="1"/>
          </p:cNvSpPr>
          <p:nvPr>
            <p:ph type="sldNum" idx="12"/>
          </p:nvPr>
        </p:nvSpPr>
        <p:spPr/>
        <p:txBody>
          <a:bodyPr/>
          <a:lstStyle/>
          <a:p>
            <a:r>
              <a:rPr lang="en-GB"/>
              <a:t>Slide </a:t>
            </a:r>
            <a:fld id="{440F5867-744E-4AA6-B0ED-4C44D2DFBB7B}" type="slidenum">
              <a:rPr lang="en-GB" smtClean="0"/>
              <a:pPr/>
              <a:t>2</a:t>
            </a:fld>
            <a:endParaRPr lang="en-GB" dirty="0"/>
          </a:p>
        </p:txBody>
      </p:sp>
      <p:sp>
        <p:nvSpPr>
          <p:cNvPr id="7" name="Date Placeholder 6">
            <a:extLst>
              <a:ext uri="{FF2B5EF4-FFF2-40B4-BE49-F238E27FC236}">
                <a16:creationId xmlns:a16="http://schemas.microsoft.com/office/drawing/2014/main" id="{DA39C5DB-7119-0224-4267-CFED42333714}"/>
              </a:ext>
            </a:extLst>
          </p:cNvPr>
          <p:cNvSpPr>
            <a:spLocks noGrp="1"/>
          </p:cNvSpPr>
          <p:nvPr>
            <p:ph type="dt" idx="15"/>
          </p:nvPr>
        </p:nvSpPr>
        <p:spPr/>
        <p:txBody>
          <a:bodyPr/>
          <a:lstStyle/>
          <a:p>
            <a:r>
              <a:rPr lang="en-US"/>
              <a:t>March 2025</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dirty="0" err="1"/>
              <a:t>Coex</a:t>
            </a:r>
            <a:r>
              <a:rPr lang="en-GB" dirty="0"/>
              <a:t> SC Closing Report</a:t>
            </a:r>
          </a:p>
        </p:txBody>
      </p:sp>
      <p:sp>
        <p:nvSpPr>
          <p:cNvPr id="3074" name="Rectangle 2"/>
          <p:cNvSpPr>
            <a:spLocks noGrp="1" noChangeArrowheads="1"/>
          </p:cNvSpPr>
          <p:nvPr>
            <p:ph type="body" idx="1"/>
          </p:nvPr>
        </p:nvSpPr>
        <p:spPr>
          <a:xfrm>
            <a:off x="2209800" y="1524001"/>
            <a:ext cx="7772400" cy="396875"/>
          </a:xfrm>
          <a:ln/>
        </p:spPr>
        <p:txBody>
          <a:bodyPr/>
          <a:lstStyle/>
          <a:p>
            <a:pPr algn="ctr">
              <a:spcBef>
                <a:spcPts val="500"/>
              </a:spcBef>
              <a:tabLst>
                <a:tab pos="912791" algn="l"/>
                <a:tab pos="1827168" algn="l"/>
                <a:tab pos="2741545" algn="l"/>
                <a:tab pos="3655922" algn="l"/>
                <a:tab pos="4570299" algn="l"/>
                <a:tab pos="5484676" algn="l"/>
                <a:tab pos="6399053" algn="l"/>
                <a:tab pos="7313430" algn="l"/>
                <a:tab pos="8227808" algn="l"/>
                <a:tab pos="9142185" algn="l"/>
                <a:tab pos="10056562" algn="l"/>
              </a:tabLst>
            </a:pPr>
            <a:r>
              <a:rPr lang="en-GB" sz="2000" dirty="0"/>
              <a:t>Date:</a:t>
            </a:r>
            <a:r>
              <a:rPr lang="en-GB" sz="2000" b="0" dirty="0"/>
              <a:t> 2025-03-12</a:t>
            </a:r>
          </a:p>
        </p:txBody>
      </p:sp>
      <p:graphicFrame>
        <p:nvGraphicFramePr>
          <p:cNvPr id="3075" name="Object 3"/>
          <p:cNvGraphicFramePr>
            <a:graphicFrameLocks noChangeAspect="1"/>
          </p:cNvGraphicFramePr>
          <p:nvPr>
            <p:extLst>
              <p:ext uri="{D42A27DB-BD31-4B8C-83A1-F6EECF244321}">
                <p14:modId xmlns:p14="http://schemas.microsoft.com/office/powerpoint/2010/main" val="1216912886"/>
              </p:ext>
            </p:extLst>
          </p:nvPr>
        </p:nvGraphicFramePr>
        <p:xfrm>
          <a:off x="2032000" y="2276872"/>
          <a:ext cx="8128000" cy="2463800"/>
        </p:xfrm>
        <a:graphic>
          <a:graphicData uri="http://schemas.openxmlformats.org/presentationml/2006/ole">
            <mc:AlternateContent xmlns:mc="http://schemas.openxmlformats.org/markup-compatibility/2006">
              <mc:Choice xmlns:v="urn:schemas-microsoft-com:vml" Requires="v">
                <p:oleObj name="Document" r:id="rId3" imgW="8255000" imgH="2514600" progId="Word.Document.8">
                  <p:embed/>
                </p:oleObj>
              </mc:Choice>
              <mc:Fallback>
                <p:oleObj name="Document" r:id="rId3" imgW="8255000" imgH="2514600" progId="Word.Document.8">
                  <p:embed/>
                  <p:pic>
                    <p:nvPicPr>
                      <p:cNvPr id="3075" name="Object 3"/>
                      <p:cNvPicPr>
                        <a:picLocks noChangeAspect="1" noChangeArrowheads="1"/>
                      </p:cNvPicPr>
                      <p:nvPr/>
                    </p:nvPicPr>
                    <p:blipFill>
                      <a:blip r:embed="rId4"/>
                      <a:srcRect/>
                      <a:stretch>
                        <a:fillRect/>
                      </a:stretch>
                    </p:blipFill>
                    <p:spPr bwMode="auto">
                      <a:xfrm>
                        <a:off x="2032000" y="2276872"/>
                        <a:ext cx="8128000" cy="24638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2057400" y="1939925"/>
            <a:ext cx="1447800" cy="381000"/>
          </a:xfrm>
          <a:prstGeom prst="rect">
            <a:avLst/>
          </a:prstGeom>
          <a:noFill/>
          <a:ln w="9525">
            <a:noFill/>
            <a:round/>
            <a:headEnd/>
            <a:tailEnd/>
          </a:ln>
          <a:effectLst/>
        </p:spPr>
        <p:txBody>
          <a:bodyPr lIns="92160" tIns="46080" rIns="92160" bIns="46080"/>
          <a:lstStyle/>
          <a:p>
            <a:pPr>
              <a:spcBef>
                <a:spcPts val="500"/>
              </a:spcBef>
              <a:tabLst>
                <a:tab pos="342891" algn="l"/>
                <a:tab pos="1257269" algn="l"/>
                <a:tab pos="2171646" algn="l"/>
                <a:tab pos="3086023" algn="l"/>
                <a:tab pos="4000400" algn="l"/>
                <a:tab pos="4914777" algn="l"/>
                <a:tab pos="5829154" algn="l"/>
                <a:tab pos="6743531" algn="l"/>
                <a:tab pos="7657909" algn="l"/>
                <a:tab pos="8572286" algn="l"/>
                <a:tab pos="9486663" algn="l"/>
                <a:tab pos="10401040" algn="l"/>
              </a:tabLst>
            </a:pPr>
            <a:r>
              <a:rPr lang="en-GB" sz="2000">
                <a:solidFill>
                  <a:srgbClr val="000000"/>
                </a:solidFill>
              </a:rPr>
              <a:t>Authors:</a:t>
            </a:r>
          </a:p>
        </p:txBody>
      </p:sp>
      <p:sp>
        <p:nvSpPr>
          <p:cNvPr id="2" name="Footer Placeholder 1">
            <a:extLst>
              <a:ext uri="{FF2B5EF4-FFF2-40B4-BE49-F238E27FC236}">
                <a16:creationId xmlns:a16="http://schemas.microsoft.com/office/drawing/2014/main" id="{139FEB92-9A53-F7E3-36E1-008D379BBBF1}"/>
              </a:ext>
            </a:extLst>
          </p:cNvPr>
          <p:cNvSpPr>
            <a:spLocks noGrp="1"/>
          </p:cNvSpPr>
          <p:nvPr>
            <p:ph type="ftr" idx="14"/>
          </p:nvPr>
        </p:nvSpPr>
        <p:spPr/>
        <p:txBody>
          <a:bodyPr/>
          <a:lstStyle/>
          <a:p>
            <a:r>
              <a:rPr lang="en-GB"/>
              <a:t>Marc Emmelmann, Self</a:t>
            </a:r>
            <a:endParaRPr lang="en-GB" dirty="0"/>
          </a:p>
        </p:txBody>
      </p:sp>
      <p:sp>
        <p:nvSpPr>
          <p:cNvPr id="3" name="Slide Number Placeholder 2">
            <a:extLst>
              <a:ext uri="{FF2B5EF4-FFF2-40B4-BE49-F238E27FC236}">
                <a16:creationId xmlns:a16="http://schemas.microsoft.com/office/drawing/2014/main" id="{9F4BB2A3-0EA4-F891-8830-AC3CBAE13BBE}"/>
              </a:ext>
            </a:extLst>
          </p:cNvPr>
          <p:cNvSpPr>
            <a:spLocks noGrp="1"/>
          </p:cNvSpPr>
          <p:nvPr>
            <p:ph type="sldNum" idx="12"/>
          </p:nvPr>
        </p:nvSpPr>
        <p:spPr/>
        <p:txBody>
          <a:bodyPr/>
          <a:lstStyle/>
          <a:p>
            <a:r>
              <a:rPr lang="en-GB"/>
              <a:t>Slide </a:t>
            </a:r>
            <a:fld id="{440F5867-744E-4AA6-B0ED-4C44D2DFBB7B}" type="slidenum">
              <a:rPr lang="en-GB" smtClean="0"/>
              <a:pPr/>
              <a:t>20</a:t>
            </a:fld>
            <a:endParaRPr lang="en-GB" dirty="0"/>
          </a:p>
        </p:txBody>
      </p:sp>
      <p:sp>
        <p:nvSpPr>
          <p:cNvPr id="4" name="Date Placeholder 3">
            <a:extLst>
              <a:ext uri="{FF2B5EF4-FFF2-40B4-BE49-F238E27FC236}">
                <a16:creationId xmlns:a16="http://schemas.microsoft.com/office/drawing/2014/main" id="{0F17232D-B132-CDBD-BC34-3740B417337B}"/>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94217860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a:t>Abstract</a:t>
            </a:r>
          </a:p>
        </p:txBody>
      </p:sp>
      <p:sp>
        <p:nvSpPr>
          <p:cNvPr id="4098" name="Rectangle 2"/>
          <p:cNvSpPr>
            <a:spLocks noGrp="1" noChangeArrowheads="1"/>
          </p:cNvSpPr>
          <p:nvPr>
            <p:ph type="body" idx="1"/>
          </p:nvPr>
        </p:nvSpPr>
        <p:spPr>
          <a:xfrm>
            <a:off x="914510" y="1981200"/>
            <a:ext cx="10462077" cy="4114800"/>
          </a:xfrm>
          <a:ln/>
        </p:spPr>
        <p:txBody>
          <a:bodyPr/>
          <a:lstStyle/>
          <a:p>
            <a:pPr>
              <a:tabLst>
                <a:tab pos="912791" algn="l"/>
                <a:tab pos="1827168" algn="l"/>
                <a:tab pos="2741545" algn="l"/>
                <a:tab pos="3655922" algn="l"/>
                <a:tab pos="4570299" algn="l"/>
                <a:tab pos="5484676" algn="l"/>
                <a:tab pos="6399053" algn="l"/>
                <a:tab pos="7313430" algn="l"/>
                <a:tab pos="8227808" algn="l"/>
                <a:tab pos="9142185" algn="l"/>
                <a:tab pos="10056562" algn="l"/>
              </a:tabLst>
            </a:pPr>
            <a:r>
              <a:rPr lang="en-GB" dirty="0"/>
              <a:t>Closing report for IEEE 802.11 </a:t>
            </a:r>
            <a:r>
              <a:rPr lang="en-GB" dirty="0" err="1"/>
              <a:t>Coex</a:t>
            </a:r>
            <a:r>
              <a:rPr lang="en-GB" dirty="0"/>
              <a:t> SC (Coexistence Standing Committee) for March 2025.</a:t>
            </a:r>
          </a:p>
        </p:txBody>
      </p:sp>
      <p:sp>
        <p:nvSpPr>
          <p:cNvPr id="2" name="Footer Placeholder 1">
            <a:extLst>
              <a:ext uri="{FF2B5EF4-FFF2-40B4-BE49-F238E27FC236}">
                <a16:creationId xmlns:a16="http://schemas.microsoft.com/office/drawing/2014/main" id="{D806DD93-3C13-3984-7D91-A01428409075}"/>
              </a:ext>
            </a:extLst>
          </p:cNvPr>
          <p:cNvSpPr>
            <a:spLocks noGrp="1"/>
          </p:cNvSpPr>
          <p:nvPr>
            <p:ph type="ftr" idx="14"/>
          </p:nvPr>
        </p:nvSpPr>
        <p:spPr/>
        <p:txBody>
          <a:bodyPr/>
          <a:lstStyle/>
          <a:p>
            <a:r>
              <a:rPr lang="en-GB"/>
              <a:t>Marc Emmelmann, Self</a:t>
            </a:r>
            <a:endParaRPr lang="en-GB" dirty="0"/>
          </a:p>
        </p:txBody>
      </p:sp>
      <p:sp>
        <p:nvSpPr>
          <p:cNvPr id="3" name="Slide Number Placeholder 2">
            <a:extLst>
              <a:ext uri="{FF2B5EF4-FFF2-40B4-BE49-F238E27FC236}">
                <a16:creationId xmlns:a16="http://schemas.microsoft.com/office/drawing/2014/main" id="{60CF54C4-7FC2-2114-78E8-5FADCD00786D}"/>
              </a:ext>
            </a:extLst>
          </p:cNvPr>
          <p:cNvSpPr>
            <a:spLocks noGrp="1"/>
          </p:cNvSpPr>
          <p:nvPr>
            <p:ph type="sldNum" idx="12"/>
          </p:nvPr>
        </p:nvSpPr>
        <p:spPr/>
        <p:txBody>
          <a:bodyPr/>
          <a:lstStyle/>
          <a:p>
            <a:r>
              <a:rPr lang="en-GB"/>
              <a:t>Slide </a:t>
            </a:r>
            <a:fld id="{440F5867-744E-4AA6-B0ED-4C44D2DFBB7B}" type="slidenum">
              <a:rPr lang="en-GB" smtClean="0"/>
              <a:pPr/>
              <a:t>21</a:t>
            </a:fld>
            <a:endParaRPr lang="en-GB" dirty="0"/>
          </a:p>
        </p:txBody>
      </p:sp>
      <p:sp>
        <p:nvSpPr>
          <p:cNvPr id="7" name="Date Placeholder 6">
            <a:extLst>
              <a:ext uri="{FF2B5EF4-FFF2-40B4-BE49-F238E27FC236}">
                <a16:creationId xmlns:a16="http://schemas.microsoft.com/office/drawing/2014/main" id="{EE7E3038-D2A1-064B-F050-C806A6CE294F}"/>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50335770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46F1A-D660-5288-C5CB-CCDBBEEA4F4B}"/>
              </a:ext>
            </a:extLst>
          </p:cNvPr>
          <p:cNvSpPr>
            <a:spLocks noGrp="1"/>
          </p:cNvSpPr>
          <p:nvPr>
            <p:ph type="title"/>
          </p:nvPr>
        </p:nvSpPr>
        <p:spPr/>
        <p:txBody>
          <a:bodyPr/>
          <a:lstStyle/>
          <a:p>
            <a:r>
              <a:rPr lang="en-US" dirty="0" err="1"/>
              <a:t>Coex</a:t>
            </a:r>
            <a:r>
              <a:rPr lang="en-US" dirty="0"/>
              <a:t> SC’s week at a glance</a:t>
            </a:r>
          </a:p>
        </p:txBody>
      </p:sp>
      <p:sp>
        <p:nvSpPr>
          <p:cNvPr id="3" name="Content Placeholder 2">
            <a:extLst>
              <a:ext uri="{FF2B5EF4-FFF2-40B4-BE49-F238E27FC236}">
                <a16:creationId xmlns:a16="http://schemas.microsoft.com/office/drawing/2014/main" id="{19932AE5-FEF0-17E5-3639-85AAE468CBED}"/>
              </a:ext>
            </a:extLst>
          </p:cNvPr>
          <p:cNvSpPr>
            <a:spLocks noGrp="1"/>
          </p:cNvSpPr>
          <p:nvPr>
            <p:ph idx="1"/>
          </p:nvPr>
        </p:nvSpPr>
        <p:spPr/>
        <p:txBody>
          <a:bodyPr/>
          <a:lstStyle/>
          <a:p>
            <a:r>
              <a:rPr lang="en-US" dirty="0" err="1"/>
              <a:t>Coex</a:t>
            </a:r>
            <a:r>
              <a:rPr lang="en-US" dirty="0"/>
              <a:t> SC met once this week</a:t>
            </a:r>
          </a:p>
          <a:p>
            <a:endParaRPr lang="en-US" dirty="0"/>
          </a:p>
          <a:p>
            <a:r>
              <a:rPr lang="en-US" dirty="0"/>
              <a:t>Technical discussion topics</a:t>
            </a:r>
          </a:p>
          <a:p>
            <a:pPr marL="380990" indent="-380990">
              <a:buFont typeface="Arial" panose="020B0604020202020204" pitchFamily="34" charset="0"/>
              <a:buChar char="•"/>
            </a:pPr>
            <a:r>
              <a:rPr lang="en-US" dirty="0"/>
              <a:t>Bluetooth SIG Update</a:t>
            </a:r>
          </a:p>
          <a:p>
            <a:pPr marL="380990" indent="-380990">
              <a:buFont typeface="Arial" panose="020B0604020202020204" pitchFamily="34" charset="0"/>
              <a:buChar char="•"/>
            </a:pPr>
            <a:r>
              <a:rPr lang="en-US" dirty="0"/>
              <a:t>ETSI BRAN Update</a:t>
            </a:r>
          </a:p>
          <a:p>
            <a:pPr marL="380990" indent="-380990">
              <a:buFont typeface="Arial" panose="020B0604020202020204" pitchFamily="34" charset="0"/>
              <a:buChar char="•"/>
            </a:pPr>
            <a:r>
              <a:rPr lang="en-US" dirty="0"/>
              <a:t>802.15.4ab NB Status Update</a:t>
            </a:r>
          </a:p>
          <a:p>
            <a:pPr marL="380990" indent="-380990">
              <a:buFont typeface="Arial" panose="020B0604020202020204" pitchFamily="34" charset="0"/>
              <a:buChar char="•"/>
            </a:pPr>
            <a:r>
              <a:rPr lang="en-US" dirty="0"/>
              <a:t>802.15.4ab CAD</a:t>
            </a:r>
          </a:p>
          <a:p>
            <a:pPr marL="0" indent="0"/>
            <a:endParaRPr lang="en-US" dirty="0"/>
          </a:p>
        </p:txBody>
      </p:sp>
      <p:sp>
        <p:nvSpPr>
          <p:cNvPr id="7" name="Footer Placeholder 6">
            <a:extLst>
              <a:ext uri="{FF2B5EF4-FFF2-40B4-BE49-F238E27FC236}">
                <a16:creationId xmlns:a16="http://schemas.microsoft.com/office/drawing/2014/main" id="{EC6E491B-1A7C-F6C2-8A85-8A3F4687C1FD}"/>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BD621739-1283-764F-EB3D-815A6BA7C438}"/>
              </a:ext>
            </a:extLst>
          </p:cNvPr>
          <p:cNvSpPr>
            <a:spLocks noGrp="1"/>
          </p:cNvSpPr>
          <p:nvPr>
            <p:ph type="sldNum" idx="12"/>
          </p:nvPr>
        </p:nvSpPr>
        <p:spPr/>
        <p:txBody>
          <a:bodyPr/>
          <a:lstStyle/>
          <a:p>
            <a:r>
              <a:rPr lang="en-GB"/>
              <a:t>Slide </a:t>
            </a:r>
            <a:fld id="{440F5867-744E-4AA6-B0ED-4C44D2DFBB7B}" type="slidenum">
              <a:rPr lang="en-GB" smtClean="0"/>
              <a:pPr/>
              <a:t>22</a:t>
            </a:fld>
            <a:endParaRPr lang="en-GB" dirty="0"/>
          </a:p>
        </p:txBody>
      </p:sp>
      <p:sp>
        <p:nvSpPr>
          <p:cNvPr id="9" name="Date Placeholder 8">
            <a:extLst>
              <a:ext uri="{FF2B5EF4-FFF2-40B4-BE49-F238E27FC236}">
                <a16:creationId xmlns:a16="http://schemas.microsoft.com/office/drawing/2014/main" id="{AB58D676-D86B-0311-6605-E57795D2F96B}"/>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8612999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5567B-2CFC-8223-6950-BF298979C3C7}"/>
              </a:ext>
            </a:extLst>
          </p:cNvPr>
          <p:cNvSpPr>
            <a:spLocks noGrp="1"/>
          </p:cNvSpPr>
          <p:nvPr>
            <p:ph type="title"/>
          </p:nvPr>
        </p:nvSpPr>
        <p:spPr/>
        <p:txBody>
          <a:bodyPr/>
          <a:lstStyle/>
          <a:p>
            <a:r>
              <a:rPr lang="en-US" dirty="0"/>
              <a:t>Update from Bluetooth SIG Work</a:t>
            </a:r>
          </a:p>
        </p:txBody>
      </p:sp>
      <p:sp>
        <p:nvSpPr>
          <p:cNvPr id="3" name="Content Placeholder 2">
            <a:extLst>
              <a:ext uri="{FF2B5EF4-FFF2-40B4-BE49-F238E27FC236}">
                <a16:creationId xmlns:a16="http://schemas.microsoft.com/office/drawing/2014/main" id="{0CBA3634-F82D-A682-0C6D-7A0026D646D3}"/>
              </a:ext>
            </a:extLst>
          </p:cNvPr>
          <p:cNvSpPr>
            <a:spLocks noGrp="1"/>
          </p:cNvSpPr>
          <p:nvPr>
            <p:ph idx="1"/>
          </p:nvPr>
        </p:nvSpPr>
        <p:spPr>
          <a:xfrm>
            <a:off x="914402" y="1908075"/>
            <a:ext cx="10361084" cy="4113213"/>
          </a:xfrm>
        </p:spPr>
        <p:txBody>
          <a:bodyPr/>
          <a:lstStyle/>
          <a:p>
            <a:pPr marL="0" lvl="1" indent="0">
              <a:spcBef>
                <a:spcPts val="600"/>
              </a:spcBef>
            </a:pPr>
            <a:r>
              <a:rPr lang="en-US" sz="2400" b="1" dirty="0">
                <a:latin typeface="Helvetica" pitchFamily="2" charset="0"/>
                <a:cs typeface="+mn-cs"/>
              </a:rPr>
              <a:t>Work on technical proposal for ETSI BRAN: </a:t>
            </a:r>
          </a:p>
          <a:p>
            <a:pPr marL="0" lvl="1" indent="0">
              <a:spcBef>
                <a:spcPts val="600"/>
              </a:spcBef>
            </a:pPr>
            <a:r>
              <a:rPr lang="en-US" sz="2400" dirty="0">
                <a:latin typeface="Helvetica" pitchFamily="2" charset="0"/>
                <a:cs typeface="+mn-cs"/>
              </a:rPr>
              <a:t>Continued input to EN 303 687</a:t>
            </a:r>
            <a:endParaRPr lang="en-US" sz="2800" dirty="0">
              <a:latin typeface="Helvetica" pitchFamily="2" charset="0"/>
              <a:cs typeface="+mn-cs"/>
            </a:endParaRPr>
          </a:p>
          <a:p>
            <a:pPr marL="781030" lvl="2" indent="-380990">
              <a:spcBef>
                <a:spcPts val="600"/>
              </a:spcBef>
              <a:buFont typeface="Arial" panose="020B0604020202020204" pitchFamily="34" charset="0"/>
              <a:buChar char="•"/>
            </a:pPr>
            <a:r>
              <a:rPr lang="en-US" dirty="0">
                <a:latin typeface="Helvetica" pitchFamily="2" charset="0"/>
                <a:cs typeface="+mn-cs"/>
              </a:rPr>
              <a:t>Proposed final parameters for LBT for clause 4</a:t>
            </a:r>
          </a:p>
          <a:p>
            <a:pPr marL="781030" lvl="2" indent="-380990">
              <a:spcBef>
                <a:spcPts val="600"/>
              </a:spcBef>
              <a:buFont typeface="Arial" panose="020B0604020202020204" pitchFamily="34" charset="0"/>
              <a:buChar char="•"/>
            </a:pPr>
            <a:r>
              <a:rPr lang="en-US" dirty="0">
                <a:latin typeface="Helvetica" pitchFamily="2" charset="0"/>
                <a:cs typeface="+mn-cs"/>
              </a:rPr>
              <a:t>Ongoing: work on testing procedures for clause 5</a:t>
            </a:r>
          </a:p>
          <a:p>
            <a:pPr marL="781030" lvl="2" indent="-380990">
              <a:spcBef>
                <a:spcPts val="600"/>
              </a:spcBef>
              <a:buFont typeface="Arial" panose="020B0604020202020204" pitchFamily="34" charset="0"/>
              <a:buChar char="•"/>
            </a:pPr>
            <a:r>
              <a:rPr lang="en-US" dirty="0">
                <a:latin typeface="Helvetica" pitchFamily="2" charset="0"/>
                <a:cs typeface="+mn-cs"/>
              </a:rPr>
              <a:t>Internal discussion on non-CBT-based channel access scheme</a:t>
            </a:r>
          </a:p>
          <a:p>
            <a:pPr marL="0" lvl="1" indent="0">
              <a:spcBef>
                <a:spcPts val="600"/>
              </a:spcBef>
            </a:pPr>
            <a:endParaRPr lang="en-US" sz="2400" b="1" dirty="0">
              <a:latin typeface="Helvetica" pitchFamily="2" charset="0"/>
              <a:cs typeface="+mn-cs"/>
            </a:endParaRPr>
          </a:p>
          <a:p>
            <a:pPr marL="0" lvl="1" indent="0">
              <a:spcBef>
                <a:spcPts val="600"/>
              </a:spcBef>
            </a:pPr>
            <a:r>
              <a:rPr lang="en-US" sz="2400" b="1" dirty="0">
                <a:latin typeface="Helvetica" pitchFamily="2" charset="0"/>
                <a:cs typeface="+mn-cs"/>
              </a:rPr>
              <a:t>Review of Canada ISED’s upper 6GHz consultation</a:t>
            </a:r>
          </a:p>
          <a:p>
            <a:pPr marL="0" lvl="1" indent="0">
              <a:spcBef>
                <a:spcPts val="600"/>
              </a:spcBef>
            </a:pPr>
            <a:endParaRPr lang="en-US" sz="2400" b="1" dirty="0">
              <a:latin typeface="Helvetica" pitchFamily="2" charset="0"/>
              <a:cs typeface="+mn-cs"/>
            </a:endParaRPr>
          </a:p>
          <a:p>
            <a:pPr marL="0" lvl="1" indent="0">
              <a:spcBef>
                <a:spcPts val="600"/>
              </a:spcBef>
            </a:pPr>
            <a:r>
              <a:rPr lang="en-US" sz="2400" b="1" dirty="0">
                <a:latin typeface="Helvetica" pitchFamily="2" charset="0"/>
                <a:cs typeface="+mn-cs"/>
              </a:rPr>
              <a:t>Further information on both work items to be reported in a subsequent status update</a:t>
            </a:r>
            <a:endParaRPr lang="en-US" sz="2400" dirty="0">
              <a:latin typeface="Helvetica" pitchFamily="2" charset="0"/>
              <a:cs typeface="+mn-cs"/>
            </a:endParaRPr>
          </a:p>
        </p:txBody>
      </p:sp>
      <p:sp>
        <p:nvSpPr>
          <p:cNvPr id="7" name="Footer Placeholder 6">
            <a:extLst>
              <a:ext uri="{FF2B5EF4-FFF2-40B4-BE49-F238E27FC236}">
                <a16:creationId xmlns:a16="http://schemas.microsoft.com/office/drawing/2014/main" id="{555E3A41-3FDC-4D91-E1B1-4B4B03AD7892}"/>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59F1E46D-1105-71A6-60B7-3CC3BF97DE2F}"/>
              </a:ext>
            </a:extLst>
          </p:cNvPr>
          <p:cNvSpPr>
            <a:spLocks noGrp="1"/>
          </p:cNvSpPr>
          <p:nvPr>
            <p:ph type="sldNum" idx="12"/>
          </p:nvPr>
        </p:nvSpPr>
        <p:spPr/>
        <p:txBody>
          <a:bodyPr/>
          <a:lstStyle/>
          <a:p>
            <a:r>
              <a:rPr lang="en-GB"/>
              <a:t>Slide </a:t>
            </a:r>
            <a:fld id="{440F5867-744E-4AA6-B0ED-4C44D2DFBB7B}" type="slidenum">
              <a:rPr lang="en-GB" smtClean="0"/>
              <a:pPr/>
              <a:t>23</a:t>
            </a:fld>
            <a:endParaRPr lang="en-GB" dirty="0"/>
          </a:p>
        </p:txBody>
      </p:sp>
      <p:sp>
        <p:nvSpPr>
          <p:cNvPr id="9" name="Date Placeholder 8">
            <a:extLst>
              <a:ext uri="{FF2B5EF4-FFF2-40B4-BE49-F238E27FC236}">
                <a16:creationId xmlns:a16="http://schemas.microsoft.com/office/drawing/2014/main" id="{6162B382-DAE6-1416-3819-B55E3F83C7EE}"/>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35495523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503C-F210-AB51-C361-A20C3CC6DB57}"/>
              </a:ext>
            </a:extLst>
          </p:cNvPr>
          <p:cNvSpPr>
            <a:spLocks noGrp="1"/>
          </p:cNvSpPr>
          <p:nvPr>
            <p:ph type="title"/>
          </p:nvPr>
        </p:nvSpPr>
        <p:spPr/>
        <p:txBody>
          <a:bodyPr/>
          <a:lstStyle/>
          <a:p>
            <a:r>
              <a:rPr lang="en-US" dirty="0"/>
              <a:t>ETSI BRAN Update to 802.11 (1/3)</a:t>
            </a:r>
          </a:p>
        </p:txBody>
      </p:sp>
      <p:sp>
        <p:nvSpPr>
          <p:cNvPr id="3" name="Content Placeholder 2">
            <a:extLst>
              <a:ext uri="{FF2B5EF4-FFF2-40B4-BE49-F238E27FC236}">
                <a16:creationId xmlns:a16="http://schemas.microsoft.com/office/drawing/2014/main" id="{C3CBFE3F-7C38-9B1F-2604-A2C100C95452}"/>
              </a:ext>
            </a:extLst>
          </p:cNvPr>
          <p:cNvSpPr>
            <a:spLocks noGrp="1"/>
          </p:cNvSpPr>
          <p:nvPr>
            <p:ph idx="1"/>
          </p:nvPr>
        </p:nvSpPr>
        <p:spPr>
          <a:xfrm>
            <a:off x="914402" y="1620043"/>
            <a:ext cx="10361084" cy="4113213"/>
          </a:xfrm>
          <a:noFill/>
          <a:ln w="9525">
            <a:noFill/>
            <a:round/>
            <a:headEnd/>
            <a:tailEnd/>
          </a:ln>
          <a:effectLst/>
        </p:spPr>
        <p:txBody>
          <a:bodyPr vert="horz" wrap="square" lIns="122880" tIns="61440" rIns="122880" bIns="61440" numCol="1" anchor="t" anchorCtr="0" compatLnSpc="1">
            <a:prstTxWarp prst="textNoShape">
              <a:avLst/>
            </a:prstTxWarp>
          </a:bodyPr>
          <a:lstStyle/>
          <a:p>
            <a:pPr marL="0" indent="0"/>
            <a:r>
              <a:rPr lang="en-US" dirty="0">
                <a:latin typeface="Helvetica" pitchFamily="2" charset="0"/>
              </a:rPr>
              <a:t>EN 303 687 (Wireless Access System/Radio Local Area Network (WAS/RLAN) in the license-exempt 6 GHz band)</a:t>
            </a:r>
          </a:p>
          <a:p>
            <a:pPr marL="380990" indent="-380990">
              <a:buFont typeface="Arial" panose="020B0604020202020204" pitchFamily="34" charset="0"/>
              <a:buChar char="•"/>
            </a:pPr>
            <a:r>
              <a:rPr lang="en-US" b="0" dirty="0">
                <a:latin typeface="Helvetica" pitchFamily="2" charset="0"/>
              </a:rPr>
              <a:t>EN 303 687 only active work item</a:t>
            </a:r>
          </a:p>
          <a:p>
            <a:pPr marL="380990" indent="-380990">
              <a:buFont typeface="Arial" panose="020B0604020202020204" pitchFamily="34" charset="0"/>
              <a:buChar char="•"/>
            </a:pPr>
            <a:r>
              <a:rPr lang="en-US" b="0" dirty="0">
                <a:latin typeface="Helvetica" pitchFamily="2" charset="0"/>
              </a:rPr>
              <a:t>Coexistence between Narrowband Frequency Hopping (NB FH) and wideband transmissions discussed focusing on Energy Detection Threshold levels, NB FH operation w/o Listen-before-Talk, and NB FH channelization</a:t>
            </a:r>
          </a:p>
          <a:p>
            <a:pPr marL="380990" indent="-380990">
              <a:buFont typeface="Arial" panose="020B0604020202020204" pitchFamily="34" charset="0"/>
              <a:buChar char="•"/>
            </a:pPr>
            <a:r>
              <a:rPr lang="en-US" b="0" dirty="0">
                <a:latin typeface="Helvetica" pitchFamily="2" charset="0"/>
              </a:rPr>
              <a:t>Discussion of Client-to-Client communication (C2C) at Low Power Indoor (LPI) levels</a:t>
            </a:r>
          </a:p>
        </p:txBody>
      </p:sp>
      <p:sp>
        <p:nvSpPr>
          <p:cNvPr id="7" name="Footer Placeholder 6">
            <a:extLst>
              <a:ext uri="{FF2B5EF4-FFF2-40B4-BE49-F238E27FC236}">
                <a16:creationId xmlns:a16="http://schemas.microsoft.com/office/drawing/2014/main" id="{9D0DA216-85CA-9E17-E6A6-27E8DBC459EF}"/>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FC61BA9F-8AA4-3C1C-CB2A-EC1C8928DA28}"/>
              </a:ext>
            </a:extLst>
          </p:cNvPr>
          <p:cNvSpPr>
            <a:spLocks noGrp="1"/>
          </p:cNvSpPr>
          <p:nvPr>
            <p:ph type="sldNum" idx="12"/>
          </p:nvPr>
        </p:nvSpPr>
        <p:spPr/>
        <p:txBody>
          <a:bodyPr/>
          <a:lstStyle/>
          <a:p>
            <a:r>
              <a:rPr lang="en-GB"/>
              <a:t>Slide </a:t>
            </a:r>
            <a:fld id="{440F5867-744E-4AA6-B0ED-4C44D2DFBB7B}" type="slidenum">
              <a:rPr lang="en-GB" smtClean="0"/>
              <a:pPr/>
              <a:t>24</a:t>
            </a:fld>
            <a:endParaRPr lang="en-GB" dirty="0"/>
          </a:p>
        </p:txBody>
      </p:sp>
      <p:sp>
        <p:nvSpPr>
          <p:cNvPr id="9" name="Date Placeholder 8">
            <a:extLst>
              <a:ext uri="{FF2B5EF4-FFF2-40B4-BE49-F238E27FC236}">
                <a16:creationId xmlns:a16="http://schemas.microsoft.com/office/drawing/2014/main" id="{9A21A61F-D5A8-5AA7-AC91-2ACCB519E788}"/>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17239822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508CEA-901D-1E2F-47C9-5CFB7B705D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40E5EB-7E34-B70D-65CA-E0F30ED2068B}"/>
              </a:ext>
            </a:extLst>
          </p:cNvPr>
          <p:cNvSpPr>
            <a:spLocks noGrp="1"/>
          </p:cNvSpPr>
          <p:nvPr>
            <p:ph type="title"/>
          </p:nvPr>
        </p:nvSpPr>
        <p:spPr/>
        <p:txBody>
          <a:bodyPr/>
          <a:lstStyle/>
          <a:p>
            <a:r>
              <a:rPr lang="en-US" dirty="0"/>
              <a:t>ETSI BRAN Update to 802.11 (2/3)</a:t>
            </a:r>
          </a:p>
        </p:txBody>
      </p:sp>
      <p:sp>
        <p:nvSpPr>
          <p:cNvPr id="3" name="Content Placeholder 2">
            <a:extLst>
              <a:ext uri="{FF2B5EF4-FFF2-40B4-BE49-F238E27FC236}">
                <a16:creationId xmlns:a16="http://schemas.microsoft.com/office/drawing/2014/main" id="{7C573E69-38D8-451E-81F2-99C5EDBDB2A2}"/>
              </a:ext>
            </a:extLst>
          </p:cNvPr>
          <p:cNvSpPr>
            <a:spLocks noGrp="1"/>
          </p:cNvSpPr>
          <p:nvPr>
            <p:ph idx="1"/>
          </p:nvPr>
        </p:nvSpPr>
        <p:spPr>
          <a:xfrm>
            <a:off x="914402" y="1620043"/>
            <a:ext cx="10361084" cy="4113213"/>
          </a:xfrm>
          <a:noFill/>
          <a:ln w="9525">
            <a:noFill/>
            <a:round/>
            <a:headEnd/>
            <a:tailEnd/>
          </a:ln>
          <a:effectLst/>
        </p:spPr>
        <p:txBody>
          <a:bodyPr vert="horz" wrap="square" lIns="122880" tIns="61440" rIns="122880" bIns="61440" numCol="1" anchor="t" anchorCtr="0" compatLnSpc="1">
            <a:prstTxWarp prst="textNoShape">
              <a:avLst/>
            </a:prstTxWarp>
          </a:bodyPr>
          <a:lstStyle/>
          <a:p>
            <a:pPr marL="0" indent="0"/>
            <a:r>
              <a:rPr lang="en-US" dirty="0">
                <a:latin typeface="Helvetica" pitchFamily="2" charset="0"/>
              </a:rPr>
              <a:t>EN 303 687 (Wireless Access System/Radio Local Area Network (WAS/RLAN) in the license-exempt 6 GHz band)</a:t>
            </a:r>
          </a:p>
          <a:p>
            <a:pPr marL="380990" indent="-380990">
              <a:buFont typeface="Arial" panose="020B0604020202020204" pitchFamily="34" charset="0"/>
              <a:buChar char="•"/>
            </a:pPr>
            <a:r>
              <a:rPr lang="en-US" b="0" dirty="0">
                <a:latin typeface="Helvetica" pitchFamily="2" charset="0"/>
              </a:rPr>
              <a:t>Discussion of change in terminology:</a:t>
            </a:r>
          </a:p>
          <a:p>
            <a:pPr marL="781031" lvl="1" indent="-380990">
              <a:buFont typeface="Arial" panose="020B0604020202020204" pitchFamily="34" charset="0"/>
              <a:buChar char="•"/>
            </a:pPr>
            <a:r>
              <a:rPr lang="en-US" b="1" dirty="0">
                <a:latin typeface="Helvetica" pitchFamily="2" charset="0"/>
              </a:rPr>
              <a:t>Version 1.1.1 </a:t>
            </a:r>
            <a:r>
              <a:rPr lang="en-US" b="0" dirty="0">
                <a:latin typeface="Helvetica" pitchFamily="2" charset="0"/>
              </a:rPr>
              <a:t>defines: Load Based Equipment (</a:t>
            </a:r>
            <a:r>
              <a:rPr lang="en-US" b="1" dirty="0">
                <a:latin typeface="Helvetica" pitchFamily="2" charset="0"/>
              </a:rPr>
              <a:t>LBE</a:t>
            </a:r>
            <a:r>
              <a:rPr lang="en-US" b="0" dirty="0">
                <a:latin typeface="Helvetica" pitchFamily="2" charset="0"/>
              </a:rPr>
              <a:t>) and Frame Based Equipment (</a:t>
            </a:r>
            <a:r>
              <a:rPr lang="en-US" b="1" dirty="0">
                <a:latin typeface="Helvetica" pitchFamily="2" charset="0"/>
              </a:rPr>
              <a:t>FBE</a:t>
            </a:r>
            <a:r>
              <a:rPr lang="en-US" b="0" dirty="0">
                <a:latin typeface="Helvetica" pitchFamily="2" charset="0"/>
              </a:rPr>
              <a:t>).In addition, the HS defines a device category denoted as Narrowband Frequency Hopping Equipment (</a:t>
            </a:r>
            <a:r>
              <a:rPr lang="en-US" b="1" dirty="0">
                <a:latin typeface="Helvetica" pitchFamily="2" charset="0"/>
              </a:rPr>
              <a:t>NBE</a:t>
            </a:r>
            <a:r>
              <a:rPr lang="en-US" b="0" dirty="0">
                <a:latin typeface="Helvetica" pitchFamily="2" charset="0"/>
              </a:rPr>
              <a:t>)</a:t>
            </a:r>
          </a:p>
          <a:p>
            <a:pPr marL="781031" lvl="1" indent="-380990">
              <a:buFont typeface="Arial" panose="020B0604020202020204" pitchFamily="34" charset="0"/>
              <a:buChar char="•"/>
            </a:pPr>
            <a:r>
              <a:rPr lang="en-US" b="1" dirty="0">
                <a:latin typeface="Helvetica" pitchFamily="2" charset="0"/>
              </a:rPr>
              <a:t>Potential new terminology</a:t>
            </a:r>
            <a:r>
              <a:rPr lang="en-US" dirty="0">
                <a:latin typeface="Helvetica" pitchFamily="2" charset="0"/>
              </a:rPr>
              <a:t>: Channel access mechanisms to be called Frame Based channel Access (</a:t>
            </a:r>
            <a:r>
              <a:rPr lang="en-US" b="1" dirty="0">
                <a:latin typeface="Helvetica" pitchFamily="2" charset="0"/>
              </a:rPr>
              <a:t>FBA</a:t>
            </a:r>
            <a:r>
              <a:rPr lang="en-US" dirty="0">
                <a:latin typeface="Helvetica" pitchFamily="2" charset="0"/>
              </a:rPr>
              <a:t>), Load Based channel Access (</a:t>
            </a:r>
            <a:r>
              <a:rPr lang="en-US" b="1" dirty="0">
                <a:latin typeface="Helvetica" pitchFamily="2" charset="0"/>
              </a:rPr>
              <a:t>LBA</a:t>
            </a:r>
            <a:r>
              <a:rPr lang="en-US" dirty="0">
                <a:latin typeface="Helvetica" pitchFamily="2" charset="0"/>
              </a:rPr>
              <a:t>), and </a:t>
            </a:r>
            <a:r>
              <a:rPr lang="en-US" dirty="0" err="1">
                <a:latin typeface="Helvetica" pitchFamily="2" charset="0"/>
              </a:rPr>
              <a:t>NarrowBand</a:t>
            </a:r>
            <a:r>
              <a:rPr lang="en-US" dirty="0">
                <a:latin typeface="Helvetica" pitchFamily="2" charset="0"/>
              </a:rPr>
              <a:t> frequency hopping  channel Access with Listen Before Talk (</a:t>
            </a:r>
            <a:r>
              <a:rPr lang="en-US" b="1" dirty="0">
                <a:latin typeface="Helvetica" pitchFamily="2" charset="0"/>
              </a:rPr>
              <a:t>NBA-LBT</a:t>
            </a:r>
            <a:r>
              <a:rPr lang="en-US" dirty="0">
                <a:latin typeface="Helvetica" pitchFamily="2" charset="0"/>
              </a:rPr>
              <a:t>). Term “</a:t>
            </a:r>
            <a:r>
              <a:rPr lang="en-US" b="1" dirty="0">
                <a:latin typeface="Helvetica" pitchFamily="2" charset="0"/>
              </a:rPr>
              <a:t>equipment</a:t>
            </a:r>
            <a:r>
              <a:rPr lang="en-US" dirty="0">
                <a:latin typeface="Helvetica" pitchFamily="2" charset="0"/>
              </a:rPr>
              <a:t>” to be limited to referring to physical instances that implement LBA, FBA, or NBA-LBT</a:t>
            </a:r>
            <a:endParaRPr lang="en-US" b="0" dirty="0">
              <a:latin typeface="Helvetica" pitchFamily="2" charset="0"/>
            </a:endParaRPr>
          </a:p>
        </p:txBody>
      </p:sp>
      <p:sp>
        <p:nvSpPr>
          <p:cNvPr id="7" name="Footer Placeholder 6">
            <a:extLst>
              <a:ext uri="{FF2B5EF4-FFF2-40B4-BE49-F238E27FC236}">
                <a16:creationId xmlns:a16="http://schemas.microsoft.com/office/drawing/2014/main" id="{4AAA2CD5-81AD-A72F-A35B-DEECB9602F1E}"/>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8A340D6F-1AD6-BA66-3F8C-0FFC1C1E97D6}"/>
              </a:ext>
            </a:extLst>
          </p:cNvPr>
          <p:cNvSpPr>
            <a:spLocks noGrp="1"/>
          </p:cNvSpPr>
          <p:nvPr>
            <p:ph type="sldNum" idx="12"/>
          </p:nvPr>
        </p:nvSpPr>
        <p:spPr/>
        <p:txBody>
          <a:bodyPr/>
          <a:lstStyle/>
          <a:p>
            <a:r>
              <a:rPr lang="en-GB"/>
              <a:t>Slide </a:t>
            </a:r>
            <a:fld id="{440F5867-744E-4AA6-B0ED-4C44D2DFBB7B}" type="slidenum">
              <a:rPr lang="en-GB" smtClean="0"/>
              <a:pPr/>
              <a:t>25</a:t>
            </a:fld>
            <a:endParaRPr lang="en-GB" dirty="0"/>
          </a:p>
        </p:txBody>
      </p:sp>
      <p:sp>
        <p:nvSpPr>
          <p:cNvPr id="9" name="Date Placeholder 8">
            <a:extLst>
              <a:ext uri="{FF2B5EF4-FFF2-40B4-BE49-F238E27FC236}">
                <a16:creationId xmlns:a16="http://schemas.microsoft.com/office/drawing/2014/main" id="{A0F248B0-567F-EFB3-640C-D9F3389E1D8A}"/>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34285303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503C-F210-AB51-C361-A20C3CC6DB57}"/>
              </a:ext>
            </a:extLst>
          </p:cNvPr>
          <p:cNvSpPr>
            <a:spLocks noGrp="1"/>
          </p:cNvSpPr>
          <p:nvPr>
            <p:ph type="title"/>
          </p:nvPr>
        </p:nvSpPr>
        <p:spPr/>
        <p:txBody>
          <a:bodyPr/>
          <a:lstStyle/>
          <a:p>
            <a:r>
              <a:rPr lang="en-US" dirty="0"/>
              <a:t>ETST BRAN Update to 802.11 (3/3)</a:t>
            </a:r>
          </a:p>
        </p:txBody>
      </p:sp>
      <p:sp>
        <p:nvSpPr>
          <p:cNvPr id="3" name="Content Placeholder 2">
            <a:extLst>
              <a:ext uri="{FF2B5EF4-FFF2-40B4-BE49-F238E27FC236}">
                <a16:creationId xmlns:a16="http://schemas.microsoft.com/office/drawing/2014/main" id="{C3CBFE3F-7C38-9B1F-2604-A2C100C95452}"/>
              </a:ext>
            </a:extLst>
          </p:cNvPr>
          <p:cNvSpPr>
            <a:spLocks noGrp="1"/>
          </p:cNvSpPr>
          <p:nvPr>
            <p:ph idx="1"/>
          </p:nvPr>
        </p:nvSpPr>
        <p:spPr>
          <a:xfrm>
            <a:off x="914402" y="1908075"/>
            <a:ext cx="10361084" cy="4113213"/>
          </a:xfrm>
          <a:noFill/>
          <a:ln w="9525">
            <a:noFill/>
            <a:round/>
            <a:headEnd/>
            <a:tailEnd/>
          </a:ln>
          <a:effectLst/>
        </p:spPr>
        <p:txBody>
          <a:bodyPr vert="horz" wrap="square" lIns="122880" tIns="61440" rIns="122880" bIns="61440" numCol="1" anchor="t" anchorCtr="0" compatLnSpc="1">
            <a:prstTxWarp prst="textNoShape">
              <a:avLst/>
            </a:prstTxWarp>
          </a:bodyPr>
          <a:lstStyle/>
          <a:p>
            <a:pPr marL="0" indent="0"/>
            <a:r>
              <a:rPr lang="en-US" dirty="0">
                <a:latin typeface="Helvetica" pitchFamily="2" charset="0"/>
              </a:rPr>
              <a:t>Official Journal of the EU (OJEU)</a:t>
            </a:r>
          </a:p>
          <a:p>
            <a:pPr marL="380990" indent="-380990">
              <a:buFont typeface="Arial" panose="020B0604020202020204" pitchFamily="34" charset="0"/>
              <a:buChar char="•"/>
            </a:pPr>
            <a:r>
              <a:rPr lang="en-US" b="0" dirty="0">
                <a:latin typeface="Helvetica" pitchFamily="2" charset="0"/>
              </a:rPr>
              <a:t>Update of OJEU related to Radio Equipment Directive (RED)</a:t>
            </a:r>
          </a:p>
          <a:p>
            <a:pPr marL="781031" lvl="1" indent="-380990">
              <a:buFont typeface="Arial" panose="020B0604020202020204" pitchFamily="34" charset="0"/>
              <a:buChar char="•"/>
            </a:pPr>
            <a:r>
              <a:rPr lang="en-US" dirty="0">
                <a:latin typeface="Helvetica" pitchFamily="2" charset="0"/>
              </a:rPr>
              <a:t>Published 2025-01-30</a:t>
            </a:r>
          </a:p>
          <a:p>
            <a:pPr marL="781031" lvl="1" indent="-380990">
              <a:buFont typeface="Arial" panose="020B0604020202020204" pitchFamily="34" charset="0"/>
              <a:buChar char="•"/>
            </a:pPr>
            <a:r>
              <a:rPr lang="en-US" b="0" dirty="0">
                <a:latin typeface="Helvetica" pitchFamily="2" charset="0"/>
              </a:rPr>
              <a:t>No updates relating to HS developed by TC BRAN</a:t>
            </a:r>
          </a:p>
          <a:p>
            <a:pPr marL="380990" indent="-380990">
              <a:buFont typeface="Arial" panose="020B0604020202020204" pitchFamily="34" charset="0"/>
              <a:buChar char="•"/>
            </a:pPr>
            <a:r>
              <a:rPr lang="en-US" b="0" dirty="0">
                <a:latin typeface="Helvetica" pitchFamily="2" charset="0"/>
              </a:rPr>
              <a:t>Next update might come as of March/April 2025</a:t>
            </a:r>
          </a:p>
          <a:p>
            <a:pPr marL="781031" lvl="1" indent="-380990">
              <a:buFont typeface="Arial" panose="020B0604020202020204" pitchFamily="34" charset="0"/>
              <a:buChar char="•"/>
            </a:pPr>
            <a:r>
              <a:rPr lang="en-US" b="0" dirty="0">
                <a:latin typeface="Helvetica" pitchFamily="2" charset="0"/>
              </a:rPr>
              <a:t>It might be that version 1.1.1 of HS EN 303 687 will be listed in the OJEU, then</a:t>
            </a:r>
          </a:p>
        </p:txBody>
      </p:sp>
      <p:sp>
        <p:nvSpPr>
          <p:cNvPr id="7" name="Footer Placeholder 6">
            <a:extLst>
              <a:ext uri="{FF2B5EF4-FFF2-40B4-BE49-F238E27FC236}">
                <a16:creationId xmlns:a16="http://schemas.microsoft.com/office/drawing/2014/main" id="{D888DF68-81F7-48ED-85DD-1198E531E8C2}"/>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842DCC85-FE96-397D-F429-15E4EEF6C98A}"/>
              </a:ext>
            </a:extLst>
          </p:cNvPr>
          <p:cNvSpPr>
            <a:spLocks noGrp="1"/>
          </p:cNvSpPr>
          <p:nvPr>
            <p:ph type="sldNum" idx="12"/>
          </p:nvPr>
        </p:nvSpPr>
        <p:spPr/>
        <p:txBody>
          <a:bodyPr/>
          <a:lstStyle/>
          <a:p>
            <a:r>
              <a:rPr lang="en-GB"/>
              <a:t>Slide </a:t>
            </a:r>
            <a:fld id="{440F5867-744E-4AA6-B0ED-4C44D2DFBB7B}" type="slidenum">
              <a:rPr lang="en-GB" smtClean="0"/>
              <a:pPr/>
              <a:t>26</a:t>
            </a:fld>
            <a:endParaRPr lang="en-GB" dirty="0"/>
          </a:p>
        </p:txBody>
      </p:sp>
      <p:sp>
        <p:nvSpPr>
          <p:cNvPr id="9" name="Date Placeholder 8">
            <a:extLst>
              <a:ext uri="{FF2B5EF4-FFF2-40B4-BE49-F238E27FC236}">
                <a16:creationId xmlns:a16="http://schemas.microsoft.com/office/drawing/2014/main" id="{F6121A95-5E82-EBBF-5DBD-EB868015D1FF}"/>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7487636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3340B6-EA87-61D1-AD70-A1F8DDF2BB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B976F2-2336-0167-63DC-F4C3CE6189C3}"/>
              </a:ext>
            </a:extLst>
          </p:cNvPr>
          <p:cNvSpPr>
            <a:spLocks noGrp="1"/>
          </p:cNvSpPr>
          <p:nvPr>
            <p:ph type="title"/>
          </p:nvPr>
        </p:nvSpPr>
        <p:spPr/>
        <p:txBody>
          <a:bodyPr/>
          <a:lstStyle/>
          <a:p>
            <a:r>
              <a:rPr lang="en-US" dirty="0"/>
              <a:t>Technical Discussions</a:t>
            </a:r>
          </a:p>
        </p:txBody>
      </p:sp>
      <p:sp>
        <p:nvSpPr>
          <p:cNvPr id="3" name="Content Placeholder 2">
            <a:extLst>
              <a:ext uri="{FF2B5EF4-FFF2-40B4-BE49-F238E27FC236}">
                <a16:creationId xmlns:a16="http://schemas.microsoft.com/office/drawing/2014/main" id="{53D3563D-E12D-037A-D6A4-53C468980BAC}"/>
              </a:ext>
            </a:extLst>
          </p:cNvPr>
          <p:cNvSpPr>
            <a:spLocks noGrp="1"/>
          </p:cNvSpPr>
          <p:nvPr>
            <p:ph idx="1"/>
          </p:nvPr>
        </p:nvSpPr>
        <p:spPr>
          <a:xfrm>
            <a:off x="914402" y="1812064"/>
            <a:ext cx="10361084" cy="4113213"/>
          </a:xfrm>
        </p:spPr>
        <p:txBody>
          <a:bodyPr/>
          <a:lstStyle/>
          <a:p>
            <a:pPr marL="0" lvl="1" indent="0">
              <a:spcBef>
                <a:spcPts val="600"/>
              </a:spcBef>
            </a:pPr>
            <a:r>
              <a:rPr lang="en-US" sz="2400" b="1" dirty="0">
                <a:cs typeface="+mn-cs"/>
              </a:rPr>
              <a:t>802.15.4ab NB Status Update</a:t>
            </a:r>
          </a:p>
          <a:p>
            <a:pPr marL="380990" lvl="1" indent="-380990">
              <a:spcBef>
                <a:spcPts val="600"/>
              </a:spcBef>
              <a:buFont typeface="Arial" panose="020B0604020202020204" pitchFamily="34" charset="0"/>
              <a:buChar char="•"/>
            </a:pPr>
            <a:r>
              <a:rPr lang="en-US" sz="2400" dirty="0">
                <a:latin typeface="Helvetica" pitchFamily="2" charset="0"/>
                <a:cs typeface="+mn-cs"/>
              </a:rPr>
              <a:t>Review of 11-25/0349</a:t>
            </a:r>
          </a:p>
          <a:p>
            <a:pPr marL="781030" lvl="2" indent="-380990">
              <a:spcBef>
                <a:spcPts val="600"/>
              </a:spcBef>
              <a:buFont typeface="Arial" panose="020B0604020202020204" pitchFamily="34" charset="0"/>
              <a:buChar char="•"/>
            </a:pPr>
            <a:r>
              <a:rPr lang="en-US" dirty="0">
                <a:latin typeface="Helvetica" pitchFamily="2" charset="0"/>
                <a:cs typeface="+mn-cs"/>
              </a:rPr>
              <a:t>Recirculation of Draft 2.0 of 802.15.4ab ongoing</a:t>
            </a:r>
          </a:p>
          <a:p>
            <a:pPr marL="781030" lvl="2" indent="-380990">
              <a:spcBef>
                <a:spcPts val="600"/>
              </a:spcBef>
              <a:buFont typeface="Arial" panose="020B0604020202020204" pitchFamily="34" charset="0"/>
              <a:buChar char="•"/>
            </a:pPr>
            <a:r>
              <a:rPr lang="en-US" dirty="0">
                <a:latin typeface="Helvetica" pitchFamily="2" charset="0"/>
                <a:cs typeface="+mn-cs"/>
              </a:rPr>
              <a:t>All NB channel access comments rejected due to “lack of consensus”.  </a:t>
            </a:r>
          </a:p>
          <a:p>
            <a:pPr marL="781030" lvl="2" indent="-380990">
              <a:spcBef>
                <a:spcPts val="600"/>
              </a:spcBef>
              <a:buFont typeface="Arial" panose="020B0604020202020204" pitchFamily="34" charset="0"/>
              <a:buChar char="•"/>
            </a:pPr>
            <a:r>
              <a:rPr lang="en-US" dirty="0">
                <a:latin typeface="Helvetica" pitchFamily="2" charset="0"/>
                <a:cs typeface="+mn-cs"/>
              </a:rPr>
              <a:t>Additional discussion in May anticipated to discuss main concern, i.e., lack of a mandatory mechanism.</a:t>
            </a:r>
          </a:p>
          <a:p>
            <a:pPr marL="380990" lvl="1" indent="-380990">
              <a:spcBef>
                <a:spcPts val="600"/>
              </a:spcBef>
              <a:buFont typeface="Arial" panose="020B0604020202020204" pitchFamily="34" charset="0"/>
              <a:buChar char="•"/>
            </a:pPr>
            <a:r>
              <a:rPr lang="en-US" sz="2400" dirty="0">
                <a:latin typeface="Helvetica" pitchFamily="2" charset="0"/>
                <a:cs typeface="+mn-cs"/>
              </a:rPr>
              <a:t>802.15.4ab CAD</a:t>
            </a:r>
            <a:endParaRPr lang="en-US" sz="2800" dirty="0">
              <a:latin typeface="Helvetica" pitchFamily="2" charset="0"/>
              <a:cs typeface="+mn-cs"/>
            </a:endParaRPr>
          </a:p>
          <a:p>
            <a:pPr marL="781030" lvl="2" indent="-380990">
              <a:spcBef>
                <a:spcPts val="600"/>
              </a:spcBef>
              <a:buFont typeface="Arial" panose="020B0604020202020204" pitchFamily="34" charset="0"/>
              <a:buChar char="•"/>
            </a:pPr>
            <a:r>
              <a:rPr lang="en-US" dirty="0">
                <a:latin typeface="Helvetica" pitchFamily="2" charset="0"/>
                <a:cs typeface="+mn-cs"/>
              </a:rPr>
              <a:t>Discussion: some work discussed in .11 </a:t>
            </a:r>
            <a:r>
              <a:rPr lang="en-US" dirty="0" err="1">
                <a:latin typeface="Helvetica" pitchFamily="2" charset="0"/>
                <a:cs typeface="+mn-cs"/>
              </a:rPr>
              <a:t>Coex</a:t>
            </a:r>
            <a:r>
              <a:rPr lang="en-US" dirty="0">
                <a:latin typeface="Helvetica" pitchFamily="2" charset="0"/>
                <a:cs typeface="+mn-cs"/>
              </a:rPr>
              <a:t> and joint </a:t>
            </a:r>
            <a:r>
              <a:rPr lang="en-US" dirty="0" err="1">
                <a:latin typeface="Helvetica" pitchFamily="2" charset="0"/>
                <a:cs typeface="+mn-cs"/>
              </a:rPr>
              <a:t>Coex</a:t>
            </a:r>
            <a:r>
              <a:rPr lang="en-US" dirty="0">
                <a:latin typeface="Helvetica" pitchFamily="2" charset="0"/>
                <a:cs typeface="+mn-cs"/>
              </a:rPr>
              <a:t>/802.15.ab not referenced</a:t>
            </a:r>
          </a:p>
          <a:p>
            <a:pPr marL="781030" lvl="2" indent="-380990">
              <a:spcBef>
                <a:spcPts val="600"/>
              </a:spcBef>
              <a:buFont typeface="Arial" panose="020B0604020202020204" pitchFamily="34" charset="0"/>
              <a:buChar char="•"/>
            </a:pPr>
            <a:r>
              <a:rPr lang="en-US" dirty="0">
                <a:latin typeface="Helvetica" pitchFamily="2" charset="0"/>
                <a:cs typeface="+mn-cs"/>
              </a:rPr>
              <a:t>.19 ballot is open. Closes 2025-03-25</a:t>
            </a:r>
          </a:p>
        </p:txBody>
      </p:sp>
      <p:sp>
        <p:nvSpPr>
          <p:cNvPr id="7" name="Footer Placeholder 6">
            <a:extLst>
              <a:ext uri="{FF2B5EF4-FFF2-40B4-BE49-F238E27FC236}">
                <a16:creationId xmlns:a16="http://schemas.microsoft.com/office/drawing/2014/main" id="{445F2568-20C9-EE59-9646-38666DDFA70E}"/>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42CF167A-D4CE-BA77-CEA2-85D4FAC6FE1B}"/>
              </a:ext>
            </a:extLst>
          </p:cNvPr>
          <p:cNvSpPr>
            <a:spLocks noGrp="1"/>
          </p:cNvSpPr>
          <p:nvPr>
            <p:ph type="sldNum" idx="12"/>
          </p:nvPr>
        </p:nvSpPr>
        <p:spPr/>
        <p:txBody>
          <a:bodyPr/>
          <a:lstStyle/>
          <a:p>
            <a:r>
              <a:rPr lang="en-GB"/>
              <a:t>Slide </a:t>
            </a:r>
            <a:fld id="{440F5867-744E-4AA6-B0ED-4C44D2DFBB7B}" type="slidenum">
              <a:rPr lang="en-GB" smtClean="0"/>
              <a:pPr/>
              <a:t>27</a:t>
            </a:fld>
            <a:endParaRPr lang="en-GB" dirty="0"/>
          </a:p>
        </p:txBody>
      </p:sp>
      <p:sp>
        <p:nvSpPr>
          <p:cNvPr id="9" name="Date Placeholder 8">
            <a:extLst>
              <a:ext uri="{FF2B5EF4-FFF2-40B4-BE49-F238E27FC236}">
                <a16:creationId xmlns:a16="http://schemas.microsoft.com/office/drawing/2014/main" id="{9ADC6110-1605-06E8-7D5A-4B2A4CA6B96A}"/>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4097310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AD243-3AA6-87D8-6191-370CAF77D1E4}"/>
              </a:ext>
            </a:extLst>
          </p:cNvPr>
          <p:cNvSpPr>
            <a:spLocks noGrp="1"/>
          </p:cNvSpPr>
          <p:nvPr>
            <p:ph type="title"/>
          </p:nvPr>
        </p:nvSpPr>
        <p:spPr/>
        <p:txBody>
          <a:bodyPr/>
          <a:lstStyle/>
          <a:p>
            <a:r>
              <a:rPr lang="en-US" dirty="0"/>
              <a:t>Plans for May</a:t>
            </a:r>
          </a:p>
        </p:txBody>
      </p:sp>
      <p:sp>
        <p:nvSpPr>
          <p:cNvPr id="3" name="Content Placeholder 2">
            <a:extLst>
              <a:ext uri="{FF2B5EF4-FFF2-40B4-BE49-F238E27FC236}">
                <a16:creationId xmlns:a16="http://schemas.microsoft.com/office/drawing/2014/main" id="{A67A459E-2387-4221-74BE-AFF3B6A1FED5}"/>
              </a:ext>
            </a:extLst>
          </p:cNvPr>
          <p:cNvSpPr>
            <a:spLocks noGrp="1"/>
          </p:cNvSpPr>
          <p:nvPr>
            <p:ph idx="1"/>
          </p:nvPr>
        </p:nvSpPr>
        <p:spPr>
          <a:xfrm>
            <a:off x="914294" y="1372394"/>
            <a:ext cx="10361084" cy="4113213"/>
          </a:xfrm>
        </p:spPr>
        <p:txBody>
          <a:bodyPr/>
          <a:lstStyle/>
          <a:p>
            <a:pPr marL="0" indent="0"/>
            <a:r>
              <a:rPr lang="en-US" sz="1867" dirty="0"/>
              <a:t>Two dot11 </a:t>
            </a:r>
            <a:r>
              <a:rPr lang="en-US" sz="1867" dirty="0" err="1"/>
              <a:t>Coex</a:t>
            </a:r>
            <a:r>
              <a:rPr lang="en-US" sz="1867" dirty="0"/>
              <a:t> (only) slots</a:t>
            </a:r>
          </a:p>
          <a:p>
            <a:pPr marL="380990" indent="-380990">
              <a:buFont typeface="Arial" panose="020B0604020202020204" pitchFamily="34" charset="0"/>
              <a:buChar char="•"/>
            </a:pPr>
            <a:r>
              <a:rPr lang="en-US" sz="1867">
                <a:highlight>
                  <a:srgbClr val="FFFF00"/>
                </a:highlight>
              </a:rPr>
              <a:t>Tuesday PM1</a:t>
            </a:r>
            <a:endParaRPr lang="en-US" sz="1867" dirty="0">
              <a:highlight>
                <a:srgbClr val="FFFF00"/>
              </a:highlight>
            </a:endParaRPr>
          </a:p>
          <a:p>
            <a:pPr marL="380990" indent="-380990">
              <a:buFont typeface="Arial" panose="020B0604020202020204" pitchFamily="34" charset="0"/>
              <a:buChar char="•"/>
            </a:pPr>
            <a:r>
              <a:rPr lang="en-US" sz="1867" dirty="0">
                <a:highlight>
                  <a:srgbClr val="FFFF00"/>
                </a:highlight>
              </a:rPr>
              <a:t>Wednesday PM2</a:t>
            </a:r>
          </a:p>
          <a:p>
            <a:pPr marL="0" indent="0"/>
            <a:endParaRPr lang="en-US" sz="1867" dirty="0"/>
          </a:p>
          <a:p>
            <a:pPr marL="0" indent="0"/>
            <a:r>
              <a:rPr lang="en-US" sz="1867" dirty="0"/>
              <a:t>One joint session with 802.15.4ab Tuesday PM3/EVE</a:t>
            </a:r>
            <a:endParaRPr lang="en-US" sz="2267" dirty="0"/>
          </a:p>
          <a:p>
            <a:pPr marL="0" indent="0"/>
            <a:endParaRPr lang="en-US" sz="1867" dirty="0"/>
          </a:p>
          <a:p>
            <a:pPr marL="0" indent="0"/>
            <a:r>
              <a:rPr lang="en-US" sz="1867" dirty="0"/>
              <a:t>Topics:</a:t>
            </a:r>
          </a:p>
          <a:p>
            <a:pPr marL="380990" indent="-380990">
              <a:buFont typeface="Arial" panose="020B0604020202020204" pitchFamily="34" charset="0"/>
              <a:buChar char="•"/>
            </a:pPr>
            <a:r>
              <a:rPr lang="en-US" sz="1867" dirty="0"/>
              <a:t>Update on ETSI BRAN</a:t>
            </a:r>
          </a:p>
          <a:p>
            <a:pPr marL="380990" indent="-380990">
              <a:buFont typeface="Arial" panose="020B0604020202020204" pitchFamily="34" charset="0"/>
              <a:buChar char="•"/>
            </a:pPr>
            <a:r>
              <a:rPr lang="en-US" sz="1867" dirty="0"/>
              <a:t>Update on Bluetooth SIG</a:t>
            </a:r>
          </a:p>
          <a:p>
            <a:pPr marL="380990" indent="-380990">
              <a:buFont typeface="Arial" panose="020B0604020202020204" pitchFamily="34" charset="0"/>
              <a:buChar char="•"/>
            </a:pPr>
            <a:r>
              <a:rPr lang="en-US" sz="1867" dirty="0"/>
              <a:t>Technical submissions (tba)</a:t>
            </a:r>
          </a:p>
          <a:p>
            <a:pPr marL="0" indent="0"/>
            <a:endParaRPr lang="en-US" sz="1867" dirty="0"/>
          </a:p>
          <a:p>
            <a:pPr marL="0" indent="0"/>
            <a:r>
              <a:rPr lang="en-US" sz="1867" dirty="0"/>
              <a:t>Note: coexistence-related topics are welcome. Please contact the Chair</a:t>
            </a:r>
          </a:p>
        </p:txBody>
      </p:sp>
      <p:sp>
        <p:nvSpPr>
          <p:cNvPr id="7" name="Footer Placeholder 6">
            <a:extLst>
              <a:ext uri="{FF2B5EF4-FFF2-40B4-BE49-F238E27FC236}">
                <a16:creationId xmlns:a16="http://schemas.microsoft.com/office/drawing/2014/main" id="{C8DF6153-DC2A-8BE2-23BC-1242C650CBF9}"/>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DAF0D7EC-49F9-1754-ED05-CBE7FE45C6EE}"/>
              </a:ext>
            </a:extLst>
          </p:cNvPr>
          <p:cNvSpPr>
            <a:spLocks noGrp="1"/>
          </p:cNvSpPr>
          <p:nvPr>
            <p:ph type="sldNum" idx="12"/>
          </p:nvPr>
        </p:nvSpPr>
        <p:spPr/>
        <p:txBody>
          <a:bodyPr/>
          <a:lstStyle/>
          <a:p>
            <a:r>
              <a:rPr lang="en-GB"/>
              <a:t>Slide </a:t>
            </a:r>
            <a:fld id="{440F5867-744E-4AA6-B0ED-4C44D2DFBB7B}" type="slidenum">
              <a:rPr lang="en-GB" smtClean="0"/>
              <a:pPr/>
              <a:t>28</a:t>
            </a:fld>
            <a:endParaRPr lang="en-GB" dirty="0"/>
          </a:p>
        </p:txBody>
      </p:sp>
      <p:sp>
        <p:nvSpPr>
          <p:cNvPr id="9" name="Date Placeholder 8">
            <a:extLst>
              <a:ext uri="{FF2B5EF4-FFF2-40B4-BE49-F238E27FC236}">
                <a16:creationId xmlns:a16="http://schemas.microsoft.com/office/drawing/2014/main" id="{5F95B27A-FDCD-E41C-BE30-66A8D07222ED}"/>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1629253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D37C7-86CE-8D8E-8A8B-F6760BECE872}"/>
              </a:ext>
            </a:extLst>
          </p:cNvPr>
          <p:cNvSpPr>
            <a:spLocks noGrp="1"/>
          </p:cNvSpPr>
          <p:nvPr>
            <p:ph type="title"/>
          </p:nvPr>
        </p:nvSpPr>
        <p:spPr/>
        <p:txBody>
          <a:bodyPr/>
          <a:lstStyle/>
          <a:p>
            <a:r>
              <a:rPr lang="en-US" dirty="0"/>
              <a:t>Telcos</a:t>
            </a:r>
          </a:p>
        </p:txBody>
      </p:sp>
      <p:sp>
        <p:nvSpPr>
          <p:cNvPr id="3" name="Content Placeholder 2">
            <a:extLst>
              <a:ext uri="{FF2B5EF4-FFF2-40B4-BE49-F238E27FC236}">
                <a16:creationId xmlns:a16="http://schemas.microsoft.com/office/drawing/2014/main" id="{24AD3F1B-B9F4-63CB-5805-C0A4E3EB2624}"/>
              </a:ext>
            </a:extLst>
          </p:cNvPr>
          <p:cNvSpPr>
            <a:spLocks noGrp="1"/>
          </p:cNvSpPr>
          <p:nvPr>
            <p:ph idx="1"/>
          </p:nvPr>
        </p:nvSpPr>
        <p:spPr/>
        <p:txBody>
          <a:bodyPr/>
          <a:lstStyle/>
          <a:p>
            <a:r>
              <a:rPr lang="en-US" dirty="0"/>
              <a:t>No telco scheduled.</a:t>
            </a:r>
          </a:p>
          <a:p>
            <a:endParaRPr lang="en-US" dirty="0"/>
          </a:p>
          <a:p>
            <a:r>
              <a:rPr lang="en-US" dirty="0"/>
              <a:t>May be announced with 10-day notice. Member feeling the need for telco and have submissions ready for discussion are asked to approach the Chair.</a:t>
            </a:r>
          </a:p>
        </p:txBody>
      </p:sp>
      <p:sp>
        <p:nvSpPr>
          <p:cNvPr id="7" name="Footer Placeholder 6">
            <a:extLst>
              <a:ext uri="{FF2B5EF4-FFF2-40B4-BE49-F238E27FC236}">
                <a16:creationId xmlns:a16="http://schemas.microsoft.com/office/drawing/2014/main" id="{1D08E132-BD3C-202B-1C88-D4155A5D6B8D}"/>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C130D9A3-F61F-4E6D-3218-AD8E43022539}"/>
              </a:ext>
            </a:extLst>
          </p:cNvPr>
          <p:cNvSpPr>
            <a:spLocks noGrp="1"/>
          </p:cNvSpPr>
          <p:nvPr>
            <p:ph type="sldNum" idx="12"/>
          </p:nvPr>
        </p:nvSpPr>
        <p:spPr/>
        <p:txBody>
          <a:bodyPr/>
          <a:lstStyle/>
          <a:p>
            <a:r>
              <a:rPr lang="en-GB"/>
              <a:t>Slide </a:t>
            </a:r>
            <a:fld id="{440F5867-744E-4AA6-B0ED-4C44D2DFBB7B}" type="slidenum">
              <a:rPr lang="en-GB" smtClean="0"/>
              <a:pPr/>
              <a:t>29</a:t>
            </a:fld>
            <a:endParaRPr lang="en-GB" dirty="0"/>
          </a:p>
        </p:txBody>
      </p:sp>
      <p:sp>
        <p:nvSpPr>
          <p:cNvPr id="9" name="Date Placeholder 8">
            <a:extLst>
              <a:ext uri="{FF2B5EF4-FFF2-40B4-BE49-F238E27FC236}">
                <a16:creationId xmlns:a16="http://schemas.microsoft.com/office/drawing/2014/main" id="{88BABE11-C3DB-5173-37F3-B76F5B5967B3}"/>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063935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784629"/>
            <a:ext cx="10363200" cy="10255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802.11 WG Editor’s Meeting (March 2025)</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2025-03-13</a:t>
            </a:r>
          </a:p>
        </p:txBody>
      </p:sp>
      <p:graphicFrame>
        <p:nvGraphicFramePr>
          <p:cNvPr id="3075" name="Object 3"/>
          <p:cNvGraphicFramePr>
            <a:graphicFrameLocks noChangeAspect="1"/>
          </p:cNvGraphicFramePr>
          <p:nvPr>
            <p:extLst>
              <p:ext uri="{D42A27DB-BD31-4B8C-83A1-F6EECF244321}">
                <p14:modId xmlns:p14="http://schemas.microsoft.com/office/powerpoint/2010/main" val="1990149993"/>
              </p:ext>
            </p:extLst>
          </p:nvPr>
        </p:nvGraphicFramePr>
        <p:xfrm>
          <a:off x="1066800" y="2352675"/>
          <a:ext cx="9877425" cy="2397125"/>
        </p:xfrm>
        <a:graphic>
          <a:graphicData uri="http://schemas.openxmlformats.org/presentationml/2006/ole">
            <mc:AlternateContent xmlns:mc="http://schemas.openxmlformats.org/markup-compatibility/2006">
              <mc:Choice xmlns:v="urn:schemas-microsoft-com:vml" Requires="v">
                <p:oleObj name="Document" r:id="rId3" imgW="10459112" imgH="2539701" progId="Word.Document.8">
                  <p:embed/>
                </p:oleObj>
              </mc:Choice>
              <mc:Fallback>
                <p:oleObj name="Document" r:id="rId3" imgW="10459112" imgH="2539701" progId="Word.Document.8">
                  <p:embed/>
                  <p:pic>
                    <p:nvPicPr>
                      <p:cNvPr id="3075" name="Object 3"/>
                      <p:cNvPicPr>
                        <a:picLocks noChangeAspect="1" noChangeArrowheads="1"/>
                      </p:cNvPicPr>
                      <p:nvPr/>
                    </p:nvPicPr>
                    <p:blipFill>
                      <a:blip r:embed="rId4"/>
                      <a:srcRect/>
                      <a:stretch>
                        <a:fillRect/>
                      </a:stretch>
                    </p:blipFill>
                    <p:spPr bwMode="auto">
                      <a:xfrm>
                        <a:off x="1066800" y="2352675"/>
                        <a:ext cx="9877425" cy="2397125"/>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5A563F64-820C-67B7-C2D3-F55B6DDF6EE4}"/>
              </a:ext>
            </a:extLst>
          </p:cNvPr>
          <p:cNvSpPr>
            <a:spLocks noGrp="1"/>
          </p:cNvSpPr>
          <p:nvPr>
            <p:ph type="ftr" idx="11"/>
          </p:nvPr>
        </p:nvSpPr>
        <p:spPr/>
        <p:txBody>
          <a:bodyPr/>
          <a:lstStyle/>
          <a:p>
            <a:r>
              <a:rPr lang="en-GB"/>
              <a:t>Emily Qi, Self</a:t>
            </a:r>
          </a:p>
        </p:txBody>
      </p:sp>
      <p:sp>
        <p:nvSpPr>
          <p:cNvPr id="3" name="Slide Number Placeholder 2">
            <a:extLst>
              <a:ext uri="{FF2B5EF4-FFF2-40B4-BE49-F238E27FC236}">
                <a16:creationId xmlns:a16="http://schemas.microsoft.com/office/drawing/2014/main" id="{F0CE7626-B956-21C0-94D7-E8F90AC1AA72}"/>
              </a:ext>
            </a:extLst>
          </p:cNvPr>
          <p:cNvSpPr>
            <a:spLocks noGrp="1"/>
          </p:cNvSpPr>
          <p:nvPr>
            <p:ph type="sldNum" idx="12"/>
          </p:nvPr>
        </p:nvSpPr>
        <p:spPr/>
        <p:txBody>
          <a:bodyPr/>
          <a:lstStyle/>
          <a:p>
            <a:r>
              <a:rPr lang="en-GB"/>
              <a:t>Slide </a:t>
            </a:r>
            <a:fld id="{DE40C9FC-4879-4F20-9ECA-A574A90476B7}" type="slidenum">
              <a:rPr lang="en-GB" smtClean="0"/>
              <a:pPr/>
              <a:t>3</a:t>
            </a:fld>
            <a:endParaRPr lang="en-GB"/>
          </a:p>
        </p:txBody>
      </p:sp>
      <p:sp>
        <p:nvSpPr>
          <p:cNvPr id="4" name="Date Placeholder 3">
            <a:extLst>
              <a:ext uri="{FF2B5EF4-FFF2-40B4-BE49-F238E27FC236}">
                <a16:creationId xmlns:a16="http://schemas.microsoft.com/office/drawing/2014/main" id="{A9EB64B9-8805-602B-96D6-A9CCCD36A1C2}"/>
              </a:ext>
            </a:extLst>
          </p:cNvPr>
          <p:cNvSpPr>
            <a:spLocks noGrp="1"/>
          </p:cNvSpPr>
          <p:nvPr>
            <p:ph type="dt" idx="10"/>
          </p:nvPr>
        </p:nvSpPr>
        <p:spPr/>
        <p:txBody>
          <a:bodyPr/>
          <a:lstStyle/>
          <a:p>
            <a:r>
              <a:rPr lang="en-US"/>
              <a:t>March 2025</a:t>
            </a:r>
            <a:endParaRPr lang="en-GB"/>
          </a:p>
        </p:txBody>
      </p:sp>
    </p:spTree>
    <p:extLst>
      <p:ext uri="{BB962C8B-B14F-4D97-AF65-F5344CB8AC3E}">
        <p14:creationId xmlns:p14="http://schemas.microsoft.com/office/powerpoint/2010/main" val="317847367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dirty="0"/>
              <a:t>References for this week</a:t>
            </a:r>
          </a:p>
        </p:txBody>
      </p:sp>
      <p:sp>
        <p:nvSpPr>
          <p:cNvPr id="11266" name="Rectangle 2"/>
          <p:cNvSpPr>
            <a:spLocks noGrp="1" noChangeArrowheads="1"/>
          </p:cNvSpPr>
          <p:nvPr>
            <p:ph type="body" idx="1"/>
          </p:nvPr>
        </p:nvSpPr>
        <p:spPr>
          <a:xfrm>
            <a:off x="840791" y="1981202"/>
            <a:ext cx="10631807" cy="4208463"/>
          </a:xfrm>
          <a:ln/>
        </p:spPr>
        <p:txBody>
          <a:bodyPr/>
          <a:lstStyle/>
          <a:p>
            <a:r>
              <a:rPr lang="en-US" dirty="0"/>
              <a:t>Agenda for this week:				11-24/0208</a:t>
            </a:r>
          </a:p>
          <a:p>
            <a:r>
              <a:rPr lang="en-US" dirty="0"/>
              <a:t>Snapshot Slide:						11-24/0209</a:t>
            </a:r>
          </a:p>
          <a:p>
            <a:r>
              <a:rPr lang="en-US" dirty="0"/>
              <a:t>Meeting / Chair’s Slide Deck:		11-24/0210</a:t>
            </a:r>
          </a:p>
          <a:p>
            <a:r>
              <a:rPr lang="en-US" dirty="0"/>
              <a:t>Closing report:						11-24/0211</a:t>
            </a:r>
          </a:p>
          <a:p>
            <a:r>
              <a:rPr lang="en-US" dirty="0"/>
              <a:t>Meeting minutes:					11-25/0473</a:t>
            </a:r>
          </a:p>
        </p:txBody>
      </p:sp>
      <p:sp>
        <p:nvSpPr>
          <p:cNvPr id="2" name="Footer Placeholder 1">
            <a:extLst>
              <a:ext uri="{FF2B5EF4-FFF2-40B4-BE49-F238E27FC236}">
                <a16:creationId xmlns:a16="http://schemas.microsoft.com/office/drawing/2014/main" id="{A3358FC9-9307-33DA-2CF1-B269490E95E7}"/>
              </a:ext>
            </a:extLst>
          </p:cNvPr>
          <p:cNvSpPr>
            <a:spLocks noGrp="1"/>
          </p:cNvSpPr>
          <p:nvPr>
            <p:ph type="ftr" idx="14"/>
          </p:nvPr>
        </p:nvSpPr>
        <p:spPr/>
        <p:txBody>
          <a:bodyPr/>
          <a:lstStyle/>
          <a:p>
            <a:r>
              <a:rPr lang="en-GB"/>
              <a:t>Marc Emmelmann, Self</a:t>
            </a:r>
            <a:endParaRPr lang="en-GB" dirty="0"/>
          </a:p>
        </p:txBody>
      </p:sp>
      <p:sp>
        <p:nvSpPr>
          <p:cNvPr id="3" name="Slide Number Placeholder 2">
            <a:extLst>
              <a:ext uri="{FF2B5EF4-FFF2-40B4-BE49-F238E27FC236}">
                <a16:creationId xmlns:a16="http://schemas.microsoft.com/office/drawing/2014/main" id="{47916307-2450-A40A-0696-2E7169B5F13F}"/>
              </a:ext>
            </a:extLst>
          </p:cNvPr>
          <p:cNvSpPr>
            <a:spLocks noGrp="1"/>
          </p:cNvSpPr>
          <p:nvPr>
            <p:ph type="sldNum" idx="12"/>
          </p:nvPr>
        </p:nvSpPr>
        <p:spPr/>
        <p:txBody>
          <a:bodyPr/>
          <a:lstStyle/>
          <a:p>
            <a:r>
              <a:rPr lang="en-GB"/>
              <a:t>Slide </a:t>
            </a:r>
            <a:fld id="{440F5867-744E-4AA6-B0ED-4C44D2DFBB7B}" type="slidenum">
              <a:rPr lang="en-GB" smtClean="0"/>
              <a:pPr/>
              <a:t>30</a:t>
            </a:fld>
            <a:endParaRPr lang="en-GB" dirty="0"/>
          </a:p>
        </p:txBody>
      </p:sp>
      <p:sp>
        <p:nvSpPr>
          <p:cNvPr id="7" name="Date Placeholder 6">
            <a:extLst>
              <a:ext uri="{FF2B5EF4-FFF2-40B4-BE49-F238E27FC236}">
                <a16:creationId xmlns:a16="http://schemas.microsoft.com/office/drawing/2014/main" id="{7EB29932-5AA6-01B5-04F4-78638BED1AE0}"/>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36288887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3723C62-F503-4B28-A6CE-0E72B92714AF}"/>
              </a:ext>
            </a:extLst>
          </p:cNvPr>
          <p:cNvSpPr>
            <a:spLocks noGrp="1"/>
          </p:cNvSpPr>
          <p:nvPr>
            <p:ph type="title"/>
          </p:nvPr>
        </p:nvSpPr>
        <p:spPr>
          <a:xfrm>
            <a:off x="914402" y="685803"/>
            <a:ext cx="10361084" cy="726973"/>
          </a:xfrm>
        </p:spPr>
        <p:txBody>
          <a:bodyPr/>
          <a:lstStyle/>
          <a:p>
            <a:r>
              <a:rPr lang="en-US" sz="2400" dirty="0"/>
              <a:t>PAR Review SC </a:t>
            </a:r>
            <a:br>
              <a:rPr lang="en-US" sz="2400" dirty="0"/>
            </a:br>
            <a:r>
              <a:rPr lang="en-US" sz="2400" dirty="0"/>
              <a:t>Jon Rosdahl, Chair</a:t>
            </a:r>
          </a:p>
        </p:txBody>
      </p:sp>
      <p:sp>
        <p:nvSpPr>
          <p:cNvPr id="8" name="Content Placeholder 7">
            <a:extLst>
              <a:ext uri="{FF2B5EF4-FFF2-40B4-BE49-F238E27FC236}">
                <a16:creationId xmlns:a16="http://schemas.microsoft.com/office/drawing/2014/main" id="{CB46589D-B045-4F67-96F9-108FD0B249A7}"/>
              </a:ext>
            </a:extLst>
          </p:cNvPr>
          <p:cNvSpPr>
            <a:spLocks noGrp="1"/>
          </p:cNvSpPr>
          <p:nvPr>
            <p:ph idx="1"/>
          </p:nvPr>
        </p:nvSpPr>
        <p:spPr>
          <a:xfrm>
            <a:off x="914402" y="1628801"/>
            <a:ext cx="10361084" cy="4465614"/>
          </a:xfrm>
        </p:spPr>
        <p:txBody>
          <a:bodyPr/>
          <a:lstStyle/>
          <a:p>
            <a:pPr marL="285750" indent="-285750"/>
            <a:r>
              <a:rPr lang="en-US" sz="2000" dirty="0"/>
              <a:t>3 PARs and CSDs were considered on 10 March 2025 </a:t>
            </a:r>
            <a:r>
              <a:rPr lang="en-US" altLang="en-US" sz="2000" dirty="0"/>
              <a:t>13:30-15:30 </a:t>
            </a:r>
          </a:p>
          <a:p>
            <a:pPr marL="285750" indent="-285750"/>
            <a:r>
              <a:rPr lang="en-US" altLang="en-US" sz="2000" dirty="0"/>
              <a:t>	</a:t>
            </a:r>
            <a:r>
              <a:rPr lang="en-US" altLang="en-US" dirty="0"/>
              <a:t>See the list here: </a:t>
            </a:r>
            <a:r>
              <a:rPr lang="en-US" altLang="en-US" dirty="0">
                <a:hlinkClick r:id="rId3"/>
              </a:rPr>
              <a:t>https://ieee802.org/PARs.shtml</a:t>
            </a:r>
            <a:r>
              <a:rPr lang="en-US" altLang="en-US" dirty="0"/>
              <a:t> </a:t>
            </a:r>
          </a:p>
          <a:p>
            <a:pPr marL="685800" lvl="1"/>
            <a:r>
              <a:rPr lang="en-US" altLang="en-US" dirty="0"/>
              <a:t>Comments were posted to the EC reflector doc:</a:t>
            </a:r>
          </a:p>
          <a:p>
            <a:pPr marL="685800" lvl="1"/>
            <a:endParaRPr lang="en-US" altLang="en-US" dirty="0"/>
          </a:p>
          <a:p>
            <a:pPr marL="285750" indent="-285750"/>
            <a:r>
              <a:rPr lang="en-US" altLang="en-US" dirty="0"/>
              <a:t>Feedback from WGs was due Tuesday 11 March 2025</a:t>
            </a:r>
          </a:p>
          <a:p>
            <a:pPr marL="285750" indent="-285750"/>
            <a:endParaRPr lang="en-US" altLang="en-US" dirty="0"/>
          </a:p>
          <a:p>
            <a:pPr marL="285750" indent="-285750"/>
            <a:r>
              <a:rPr lang="en-US" altLang="en-US" dirty="0"/>
              <a:t>Feedback was reviewed on Thursda</a:t>
            </a:r>
            <a:r>
              <a:rPr lang="en-US" dirty="0"/>
              <a:t>y 13 March 2025 </a:t>
            </a:r>
            <a:r>
              <a:rPr lang="en-US" altLang="en-US" dirty="0"/>
              <a:t>10:30-12:30 PDT</a:t>
            </a:r>
          </a:p>
          <a:p>
            <a:pPr marL="285750" indent="-285750"/>
            <a:endParaRPr lang="en-US" dirty="0"/>
          </a:p>
          <a:p>
            <a:pPr marL="285750" indent="-285750"/>
            <a:r>
              <a:rPr lang="en-US" dirty="0"/>
              <a:t>A Final report was sent out prior to the Closing 802 LMSC Plenary Meeting.</a:t>
            </a:r>
          </a:p>
          <a:p>
            <a:pPr marL="285750" indent="-285750"/>
            <a:endParaRPr lang="en-US" dirty="0"/>
          </a:p>
        </p:txBody>
      </p:sp>
      <p:sp>
        <p:nvSpPr>
          <p:cNvPr id="2" name="Footer Placeholder 1">
            <a:extLst>
              <a:ext uri="{FF2B5EF4-FFF2-40B4-BE49-F238E27FC236}">
                <a16:creationId xmlns:a16="http://schemas.microsoft.com/office/drawing/2014/main" id="{6BB042D6-8ABF-7838-B664-70967779B190}"/>
              </a:ext>
            </a:extLst>
          </p:cNvPr>
          <p:cNvSpPr>
            <a:spLocks noGrp="1"/>
          </p:cNvSpPr>
          <p:nvPr>
            <p:ph type="ftr" idx="14"/>
          </p:nvPr>
        </p:nvSpPr>
        <p:spPr/>
        <p:txBody>
          <a:bodyPr/>
          <a:lstStyle/>
          <a:p>
            <a:r>
              <a:rPr lang="en-GB"/>
              <a:t>Jon Rosdahl, Qualcomm</a:t>
            </a:r>
            <a:endParaRPr lang="en-GB" dirty="0"/>
          </a:p>
        </p:txBody>
      </p:sp>
      <p:sp>
        <p:nvSpPr>
          <p:cNvPr id="3" name="Slide Number Placeholder 2">
            <a:extLst>
              <a:ext uri="{FF2B5EF4-FFF2-40B4-BE49-F238E27FC236}">
                <a16:creationId xmlns:a16="http://schemas.microsoft.com/office/drawing/2014/main" id="{1BB915CC-6C47-7BC2-2245-B8C6626E57FA}"/>
              </a:ext>
            </a:extLst>
          </p:cNvPr>
          <p:cNvSpPr>
            <a:spLocks noGrp="1"/>
          </p:cNvSpPr>
          <p:nvPr>
            <p:ph type="sldNum" idx="12"/>
          </p:nvPr>
        </p:nvSpPr>
        <p:spPr/>
        <p:txBody>
          <a:bodyPr/>
          <a:lstStyle/>
          <a:p>
            <a:r>
              <a:rPr lang="en-GB"/>
              <a:t>Slide </a:t>
            </a:r>
            <a:fld id="{440F5867-744E-4AA6-B0ED-4C44D2DFBB7B}" type="slidenum">
              <a:rPr lang="en-GB" smtClean="0"/>
              <a:pPr/>
              <a:t>31</a:t>
            </a:fld>
            <a:endParaRPr lang="en-GB" dirty="0"/>
          </a:p>
        </p:txBody>
      </p:sp>
      <p:sp>
        <p:nvSpPr>
          <p:cNvPr id="9" name="Date Placeholder 8">
            <a:extLst>
              <a:ext uri="{FF2B5EF4-FFF2-40B4-BE49-F238E27FC236}">
                <a16:creationId xmlns:a16="http://schemas.microsoft.com/office/drawing/2014/main" id="{E8437301-D297-29FA-2FA1-0CB871F0F531}"/>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1672035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p:cNvSpPr>
            <a:spLocks noGrp="1" noChangeArrowheads="1"/>
          </p:cNvSpPr>
          <p:nvPr>
            <p:ph type="title"/>
          </p:nvPr>
        </p:nvSpPr>
        <p:spPr>
          <a:noFill/>
        </p:spPr>
        <p:txBody>
          <a:bodyPr/>
          <a:lstStyle/>
          <a:p>
            <a:r>
              <a:rPr lang="en-GB" altLang="en-US" dirty="0"/>
              <a:t>WNG SC Closing Report</a:t>
            </a:r>
          </a:p>
        </p:txBody>
      </p:sp>
      <p:sp>
        <p:nvSpPr>
          <p:cNvPr id="13318" name="Rectangle 4"/>
          <p:cNvSpPr>
            <a:spLocks noGrp="1" noChangeArrowheads="1"/>
          </p:cNvSpPr>
          <p:nvPr>
            <p:ph type="body" idx="1"/>
          </p:nvPr>
        </p:nvSpPr>
        <p:spPr>
          <a:xfrm>
            <a:off x="2209800" y="1524000"/>
            <a:ext cx="7772400" cy="381000"/>
          </a:xfrm>
          <a:noFill/>
        </p:spPr>
        <p:txBody>
          <a:bodyPr/>
          <a:lstStyle/>
          <a:p>
            <a:pPr algn="ctr">
              <a:buFontTx/>
              <a:buNone/>
            </a:pPr>
            <a:r>
              <a:rPr lang="en-GB" altLang="en-US" sz="2000" dirty="0"/>
              <a:t>Date:</a:t>
            </a:r>
            <a:r>
              <a:rPr lang="en-GB" altLang="en-US" sz="2000" b="0" dirty="0"/>
              <a:t> 2025-03-14</a:t>
            </a:r>
          </a:p>
        </p:txBody>
      </p:sp>
      <p:graphicFrame>
        <p:nvGraphicFramePr>
          <p:cNvPr id="13319" name="Object 5"/>
          <p:cNvGraphicFramePr>
            <a:graphicFrameLocks noChangeAspect="1"/>
          </p:cNvGraphicFramePr>
          <p:nvPr>
            <p:extLst>
              <p:ext uri="{D42A27DB-BD31-4B8C-83A1-F6EECF244321}">
                <p14:modId xmlns:p14="http://schemas.microsoft.com/office/powerpoint/2010/main" val="3518657078"/>
              </p:ext>
            </p:extLst>
          </p:nvPr>
        </p:nvGraphicFramePr>
        <p:xfrm>
          <a:off x="2211388" y="2538413"/>
          <a:ext cx="9117012" cy="2320925"/>
        </p:xfrm>
        <a:graphic>
          <a:graphicData uri="http://schemas.openxmlformats.org/presentationml/2006/ole">
            <mc:AlternateContent xmlns:mc="http://schemas.openxmlformats.org/markup-compatibility/2006">
              <mc:Choice xmlns:v="urn:schemas-microsoft-com:vml" Requires="v">
                <p:oleObj name="Document" r:id="rId3" imgW="9048966" imgH="2307749" progId="Word.Document.8">
                  <p:embed/>
                </p:oleObj>
              </mc:Choice>
              <mc:Fallback>
                <p:oleObj name="Document" r:id="rId3" imgW="9048966" imgH="2307749" progId="Word.Document.8">
                  <p:embed/>
                  <p:pic>
                    <p:nvPicPr>
                      <p:cNvPr id="13319" name="Object 5"/>
                      <p:cNvPicPr>
                        <a:picLocks noChangeAspect="1" noChangeArrowheads="1"/>
                      </p:cNvPicPr>
                      <p:nvPr/>
                    </p:nvPicPr>
                    <p:blipFill>
                      <a:blip r:embed="rId4"/>
                      <a:srcRect/>
                      <a:stretch>
                        <a:fillRect/>
                      </a:stretch>
                    </p:blipFill>
                    <p:spPr bwMode="auto">
                      <a:xfrm>
                        <a:off x="2211388" y="2538413"/>
                        <a:ext cx="9117012" cy="2320925"/>
                      </a:xfrm>
                      <a:prstGeom prst="rect">
                        <a:avLst/>
                      </a:prstGeom>
                      <a:noFill/>
                      <a:ln>
                        <a:noFill/>
                      </a:ln>
                      <a:effectLst/>
                    </p:spPr>
                  </p:pic>
                </p:oleObj>
              </mc:Fallback>
            </mc:AlternateContent>
          </a:graphicData>
        </a:graphic>
      </p:graphicFrame>
      <p:sp>
        <p:nvSpPr>
          <p:cNvPr id="13320" name="Rectangle 6"/>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GB" altLang="en-US" sz="2000"/>
              <a:t>Authors:</a:t>
            </a:r>
            <a:endParaRPr lang="en-GB" altLang="en-US" sz="2000" b="0"/>
          </a:p>
        </p:txBody>
      </p:sp>
      <p:sp>
        <p:nvSpPr>
          <p:cNvPr id="2" name="Footer Placeholder 1">
            <a:extLst>
              <a:ext uri="{FF2B5EF4-FFF2-40B4-BE49-F238E27FC236}">
                <a16:creationId xmlns:a16="http://schemas.microsoft.com/office/drawing/2014/main" id="{F53445D0-DE0F-F937-26AE-A158453693AD}"/>
              </a:ext>
            </a:extLst>
          </p:cNvPr>
          <p:cNvSpPr>
            <a:spLocks noGrp="1"/>
          </p:cNvSpPr>
          <p:nvPr>
            <p:ph type="ftr" idx="14"/>
          </p:nvPr>
        </p:nvSpPr>
        <p:spPr/>
        <p:txBody>
          <a:bodyPr/>
          <a:lstStyle/>
          <a:p>
            <a:r>
              <a:rPr lang="en-GB"/>
              <a:t>Jim Lansford, Farafir SRL</a:t>
            </a:r>
            <a:endParaRPr lang="en-GB" dirty="0"/>
          </a:p>
        </p:txBody>
      </p:sp>
      <p:sp>
        <p:nvSpPr>
          <p:cNvPr id="3" name="Slide Number Placeholder 2">
            <a:extLst>
              <a:ext uri="{FF2B5EF4-FFF2-40B4-BE49-F238E27FC236}">
                <a16:creationId xmlns:a16="http://schemas.microsoft.com/office/drawing/2014/main" id="{4937A4AC-19B2-71C9-582E-8DB6F013C41C}"/>
              </a:ext>
            </a:extLst>
          </p:cNvPr>
          <p:cNvSpPr>
            <a:spLocks noGrp="1"/>
          </p:cNvSpPr>
          <p:nvPr>
            <p:ph type="sldNum" idx="12"/>
          </p:nvPr>
        </p:nvSpPr>
        <p:spPr/>
        <p:txBody>
          <a:bodyPr/>
          <a:lstStyle/>
          <a:p>
            <a:r>
              <a:rPr lang="en-GB"/>
              <a:t>Slide </a:t>
            </a:r>
            <a:fld id="{440F5867-744E-4AA6-B0ED-4C44D2DFBB7B}" type="slidenum">
              <a:rPr lang="en-GB" smtClean="0"/>
              <a:pPr/>
              <a:t>32</a:t>
            </a:fld>
            <a:endParaRPr lang="en-GB" dirty="0"/>
          </a:p>
        </p:txBody>
      </p:sp>
      <p:sp>
        <p:nvSpPr>
          <p:cNvPr id="4" name="Date Placeholder 3">
            <a:extLst>
              <a:ext uri="{FF2B5EF4-FFF2-40B4-BE49-F238E27FC236}">
                <a16:creationId xmlns:a16="http://schemas.microsoft.com/office/drawing/2014/main" id="{7375985C-455E-4083-FC27-104BA8FBA013}"/>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10193897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2"/>
          <p:cNvSpPr>
            <a:spLocks noGrp="1" noChangeArrowheads="1"/>
          </p:cNvSpPr>
          <p:nvPr>
            <p:ph type="title"/>
          </p:nvPr>
        </p:nvSpPr>
        <p:spPr>
          <a:noFill/>
        </p:spPr>
        <p:txBody>
          <a:bodyPr/>
          <a:lstStyle/>
          <a:p>
            <a:r>
              <a:rPr lang="en-GB" altLang="en-US" dirty="0"/>
              <a:t>Abstract</a:t>
            </a:r>
          </a:p>
        </p:txBody>
      </p:sp>
      <p:sp>
        <p:nvSpPr>
          <p:cNvPr id="14342" name="Rectangle 3"/>
          <p:cNvSpPr>
            <a:spLocks noGrp="1" noChangeArrowheads="1"/>
          </p:cNvSpPr>
          <p:nvPr>
            <p:ph type="body" idx="1"/>
          </p:nvPr>
        </p:nvSpPr>
        <p:spPr>
          <a:xfrm>
            <a:off x="1901532" y="1752600"/>
            <a:ext cx="8388933" cy="4114800"/>
          </a:xfrm>
          <a:noFill/>
        </p:spPr>
        <p:txBody>
          <a:bodyPr/>
          <a:lstStyle/>
          <a:p>
            <a:pPr algn="ctr">
              <a:buFontTx/>
              <a:buNone/>
            </a:pPr>
            <a:r>
              <a:rPr lang="en-GB" altLang="en-US" sz="3200" dirty="0"/>
              <a:t> Closing report for WNG SC for </a:t>
            </a:r>
          </a:p>
          <a:p>
            <a:pPr algn="ctr">
              <a:buFontTx/>
              <a:buNone/>
            </a:pPr>
            <a:r>
              <a:rPr lang="en-US" altLang="en-US" sz="3200" dirty="0"/>
              <a:t>March 2025</a:t>
            </a:r>
            <a:r>
              <a:rPr lang="en-GB" altLang="en-US" sz="3200" dirty="0"/>
              <a:t> mixed-mode meeting</a:t>
            </a:r>
          </a:p>
        </p:txBody>
      </p:sp>
      <p:sp>
        <p:nvSpPr>
          <p:cNvPr id="2" name="Footer Placeholder 1">
            <a:extLst>
              <a:ext uri="{FF2B5EF4-FFF2-40B4-BE49-F238E27FC236}">
                <a16:creationId xmlns:a16="http://schemas.microsoft.com/office/drawing/2014/main" id="{E21D4BBA-3F87-56BE-DB98-40731C073C86}"/>
              </a:ext>
            </a:extLst>
          </p:cNvPr>
          <p:cNvSpPr>
            <a:spLocks noGrp="1"/>
          </p:cNvSpPr>
          <p:nvPr>
            <p:ph type="ftr" idx="14"/>
          </p:nvPr>
        </p:nvSpPr>
        <p:spPr/>
        <p:txBody>
          <a:bodyPr/>
          <a:lstStyle/>
          <a:p>
            <a:r>
              <a:rPr lang="en-GB"/>
              <a:t>Jim Lansford, Farafir SRL</a:t>
            </a:r>
            <a:endParaRPr lang="en-GB" dirty="0"/>
          </a:p>
        </p:txBody>
      </p:sp>
      <p:sp>
        <p:nvSpPr>
          <p:cNvPr id="3" name="Slide Number Placeholder 2">
            <a:extLst>
              <a:ext uri="{FF2B5EF4-FFF2-40B4-BE49-F238E27FC236}">
                <a16:creationId xmlns:a16="http://schemas.microsoft.com/office/drawing/2014/main" id="{E7CA12D4-698E-310D-86BB-3A48E7D25732}"/>
              </a:ext>
            </a:extLst>
          </p:cNvPr>
          <p:cNvSpPr>
            <a:spLocks noGrp="1"/>
          </p:cNvSpPr>
          <p:nvPr>
            <p:ph type="sldNum" idx="12"/>
          </p:nvPr>
        </p:nvSpPr>
        <p:spPr/>
        <p:txBody>
          <a:bodyPr/>
          <a:lstStyle/>
          <a:p>
            <a:r>
              <a:rPr lang="en-GB"/>
              <a:t>Slide </a:t>
            </a:r>
            <a:fld id="{440F5867-744E-4AA6-B0ED-4C44D2DFBB7B}" type="slidenum">
              <a:rPr lang="en-GB" smtClean="0"/>
              <a:pPr/>
              <a:t>33</a:t>
            </a:fld>
            <a:endParaRPr lang="en-GB" dirty="0"/>
          </a:p>
        </p:txBody>
      </p:sp>
      <p:sp>
        <p:nvSpPr>
          <p:cNvPr id="4" name="Date Placeholder 3">
            <a:extLst>
              <a:ext uri="{FF2B5EF4-FFF2-40B4-BE49-F238E27FC236}">
                <a16:creationId xmlns:a16="http://schemas.microsoft.com/office/drawing/2014/main" id="{DDB6641E-2DE4-8A48-5F15-5476F3EE42CE}"/>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7585809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body" idx="1"/>
          </p:nvPr>
        </p:nvSpPr>
        <p:spPr>
          <a:xfrm>
            <a:off x="407368" y="476672"/>
            <a:ext cx="11593288" cy="5184576"/>
          </a:xfrm>
        </p:spPr>
        <p:txBody>
          <a:bodyPr/>
          <a:lstStyle/>
          <a:p>
            <a:pPr marL="0" indent="0" algn="ctr" eaLnBrk="1" hangingPunct="1">
              <a:spcBef>
                <a:spcPts val="0"/>
              </a:spcBef>
              <a:buNone/>
            </a:pPr>
            <a:r>
              <a:rPr lang="en-US" altLang="en-US" sz="2800" dirty="0"/>
              <a:t>Summary</a:t>
            </a:r>
          </a:p>
          <a:p>
            <a:pPr eaLnBrk="1" hangingPunct="1">
              <a:spcBef>
                <a:spcPts val="0"/>
              </a:spcBef>
            </a:pPr>
            <a:r>
              <a:rPr lang="en-US" altLang="en-US" sz="2000" dirty="0"/>
              <a:t>Final Agenda</a:t>
            </a:r>
          </a:p>
          <a:p>
            <a:pPr marL="857250" lvl="1" indent="-457200">
              <a:spcBef>
                <a:spcPts val="0"/>
              </a:spcBef>
              <a:defRPr/>
            </a:pPr>
            <a:r>
              <a:rPr lang="en-US" altLang="en-US" sz="1800" dirty="0">
                <a:hlinkClick r:id="rId3"/>
              </a:rPr>
              <a:t>https://mentor.ieee.org/802.11/dcn/25/11-25-0212-01-0wng-agenda-for-wng-sc-2025-march.pptx</a:t>
            </a:r>
            <a:r>
              <a:rPr lang="en-US" altLang="en-US" sz="1800" dirty="0"/>
              <a:t> </a:t>
            </a:r>
          </a:p>
          <a:p>
            <a:pPr marL="457200" indent="-457200">
              <a:spcBef>
                <a:spcPts val="0"/>
              </a:spcBef>
              <a:defRPr/>
            </a:pPr>
            <a:r>
              <a:rPr lang="en-US" altLang="en-US" sz="2000" dirty="0"/>
              <a:t>Presentations at March 2025 meeting</a:t>
            </a:r>
            <a:endParaRPr lang="en-GB" altLang="en-US" sz="2000" dirty="0"/>
          </a:p>
          <a:p>
            <a:pPr lvl="1">
              <a:lnSpc>
                <a:spcPct val="110000"/>
              </a:lnSpc>
              <a:spcBef>
                <a:spcPts val="0"/>
              </a:spcBef>
              <a:buFont typeface="Wingdings" panose="05000000000000000000" pitchFamily="2" charset="2"/>
              <a:buChar char="Ø"/>
              <a:defRPr/>
            </a:pPr>
            <a:r>
              <a:rPr lang="en-US" sz="1800" dirty="0">
                <a:solidFill>
                  <a:srgbClr val="222222"/>
                </a:solidFill>
                <a:highlight>
                  <a:srgbClr val="FFFFFF"/>
                </a:highlight>
                <a:cs typeface="Arial" panose="020B0604020202020204" pitchFamily="34" charset="0"/>
              </a:rPr>
              <a:t>“Intrinsic vulnerabilities of the MIMO channel sounding procedure”, Francesca </a:t>
            </a:r>
            <a:r>
              <a:rPr lang="en-US" sz="1800" dirty="0" err="1">
                <a:solidFill>
                  <a:srgbClr val="222222"/>
                </a:solidFill>
                <a:highlight>
                  <a:srgbClr val="FFFFFF"/>
                </a:highlight>
                <a:cs typeface="Arial" panose="020B0604020202020204" pitchFamily="34" charset="0"/>
              </a:rPr>
              <a:t>Meneghello</a:t>
            </a:r>
            <a:r>
              <a:rPr lang="en-US" sz="1800" dirty="0">
                <a:solidFill>
                  <a:srgbClr val="222222"/>
                </a:solidFill>
                <a:highlight>
                  <a:srgbClr val="FFFFFF"/>
                </a:highlight>
                <a:cs typeface="Arial" panose="020B0604020202020204" pitchFamily="34" charset="0"/>
              </a:rPr>
              <a:t> (University of Padova)</a:t>
            </a:r>
          </a:p>
          <a:p>
            <a:pPr lvl="2">
              <a:lnSpc>
                <a:spcPct val="110000"/>
              </a:lnSpc>
              <a:spcBef>
                <a:spcPts val="0"/>
              </a:spcBef>
              <a:buFont typeface="Wingdings" panose="05000000000000000000" pitchFamily="2" charset="2"/>
              <a:buChar char="Ø"/>
              <a:defRPr/>
            </a:pPr>
            <a:r>
              <a:rPr lang="en-US" sz="1600" dirty="0">
                <a:solidFill>
                  <a:srgbClr val="222222"/>
                </a:solidFill>
                <a:highlight>
                  <a:srgbClr val="FFFFFF"/>
                </a:highlight>
                <a:cs typeface="Arial" panose="020B0604020202020204" pitchFamily="34" charset="0"/>
                <a:hlinkClick r:id="rId4"/>
              </a:rPr>
              <a:t>https://mentor.ieee.org/802.11/dcn/25/11-25-0460-01-0wng-intrinsic-vulnerabilities-of-the-mimo-channel-sounding-procedure.pptx</a:t>
            </a:r>
            <a:r>
              <a:rPr lang="en-US" sz="1600" dirty="0">
                <a:solidFill>
                  <a:srgbClr val="222222"/>
                </a:solidFill>
                <a:highlight>
                  <a:srgbClr val="FFFFFF"/>
                </a:highlight>
                <a:cs typeface="Arial" panose="020B0604020202020204" pitchFamily="34" charset="0"/>
              </a:rPr>
              <a:t> </a:t>
            </a:r>
          </a:p>
          <a:p>
            <a:pPr lvl="1">
              <a:lnSpc>
                <a:spcPct val="110000"/>
              </a:lnSpc>
              <a:spcBef>
                <a:spcPts val="0"/>
              </a:spcBef>
              <a:buFont typeface="Wingdings" panose="05000000000000000000" pitchFamily="2" charset="2"/>
              <a:buChar char="Ø"/>
              <a:defRPr/>
            </a:pPr>
            <a:r>
              <a:rPr lang="en-US" sz="1800" dirty="0">
                <a:solidFill>
                  <a:srgbClr val="222222"/>
                </a:solidFill>
                <a:highlight>
                  <a:srgbClr val="FFFFFF"/>
                </a:highlight>
                <a:cs typeface="Arial" panose="020B0604020202020204" pitchFamily="34" charset="0"/>
              </a:rPr>
              <a:t>“Post-Quantum 802.11”, Dan Harkins (HPE)</a:t>
            </a:r>
          </a:p>
          <a:p>
            <a:pPr lvl="2">
              <a:lnSpc>
                <a:spcPct val="110000"/>
              </a:lnSpc>
              <a:spcBef>
                <a:spcPts val="0"/>
              </a:spcBef>
              <a:buFont typeface="Wingdings" panose="05000000000000000000" pitchFamily="2" charset="2"/>
              <a:buChar char="Ø"/>
              <a:defRPr/>
            </a:pPr>
            <a:r>
              <a:rPr lang="en-US" sz="1600" b="0" i="0" dirty="0">
                <a:solidFill>
                  <a:srgbClr val="222222"/>
                </a:solidFill>
                <a:effectLst/>
                <a:highlight>
                  <a:srgbClr val="FFFFFF"/>
                </a:highlight>
                <a:cs typeface="Arial" panose="020B0604020202020204" pitchFamily="34" charset="0"/>
                <a:hlinkClick r:id="rId5"/>
              </a:rPr>
              <a:t>https://mentor.ieee.org/802.11/dcn/24/11-24-1103-01-0wng-post-quantum-802-11.pptx</a:t>
            </a:r>
            <a:r>
              <a:rPr lang="en-US" sz="1600" b="0" i="0" dirty="0">
                <a:solidFill>
                  <a:srgbClr val="222222"/>
                </a:solidFill>
                <a:effectLst/>
                <a:highlight>
                  <a:srgbClr val="FFFFFF"/>
                </a:highlight>
                <a:cs typeface="Arial" panose="020B0604020202020204" pitchFamily="34" charset="0"/>
              </a:rPr>
              <a:t> </a:t>
            </a:r>
          </a:p>
          <a:p>
            <a:pPr lvl="1">
              <a:lnSpc>
                <a:spcPct val="110000"/>
              </a:lnSpc>
              <a:spcBef>
                <a:spcPts val="0"/>
              </a:spcBef>
              <a:buFont typeface="Wingdings" panose="05000000000000000000" pitchFamily="2" charset="2"/>
              <a:buChar char="Ø"/>
              <a:defRPr/>
            </a:pPr>
            <a:r>
              <a:rPr lang="en-US" sz="1800" dirty="0">
                <a:solidFill>
                  <a:srgbClr val="222222"/>
                </a:solidFill>
                <a:highlight>
                  <a:srgbClr val="FFFFFF"/>
                </a:highlight>
                <a:cs typeface="Arial" panose="020B0604020202020204" pitchFamily="34" charset="0"/>
              </a:rPr>
              <a:t>“Post-Quantum Opportunistic Wireless Encryption (OWE)”, Alex Lungu (Samsung)</a:t>
            </a:r>
          </a:p>
          <a:p>
            <a:pPr lvl="2">
              <a:lnSpc>
                <a:spcPct val="110000"/>
              </a:lnSpc>
              <a:spcBef>
                <a:spcPts val="0"/>
              </a:spcBef>
              <a:buFont typeface="Wingdings" panose="05000000000000000000" pitchFamily="2" charset="2"/>
              <a:buChar char="Ø"/>
              <a:defRPr/>
            </a:pPr>
            <a:r>
              <a:rPr lang="en-US" sz="1600" dirty="0">
                <a:solidFill>
                  <a:srgbClr val="222222"/>
                </a:solidFill>
                <a:highlight>
                  <a:srgbClr val="FFFFFF"/>
                </a:highlight>
                <a:cs typeface="Arial" panose="020B0604020202020204" pitchFamily="34" charset="0"/>
                <a:hlinkClick r:id="rId6"/>
              </a:rPr>
              <a:t>https://mentor.ieee.org/802.11/dcn/25/11-25-0218-02-0wng-post-quantum-opportunistic-wireless-encryption-owe.pptx</a:t>
            </a:r>
            <a:r>
              <a:rPr lang="en-US" sz="1600" dirty="0">
                <a:solidFill>
                  <a:srgbClr val="222222"/>
                </a:solidFill>
                <a:highlight>
                  <a:srgbClr val="FFFFFF"/>
                </a:highlight>
                <a:cs typeface="Arial" panose="020B0604020202020204" pitchFamily="34" charset="0"/>
              </a:rPr>
              <a:t> </a:t>
            </a:r>
          </a:p>
          <a:p>
            <a:pPr lvl="1">
              <a:lnSpc>
                <a:spcPct val="110000"/>
              </a:lnSpc>
              <a:spcBef>
                <a:spcPts val="0"/>
              </a:spcBef>
              <a:buFont typeface="Wingdings" panose="05000000000000000000" pitchFamily="2" charset="2"/>
              <a:buChar char="Ø"/>
              <a:defRPr/>
            </a:pPr>
            <a:r>
              <a:rPr lang="en-US" sz="1800" dirty="0">
                <a:solidFill>
                  <a:srgbClr val="222222"/>
                </a:solidFill>
                <a:highlight>
                  <a:srgbClr val="FFFFFF"/>
                </a:highlight>
                <a:cs typeface="Arial" panose="020B0604020202020204" pitchFamily="34" charset="0"/>
              </a:rPr>
              <a:t>“</a:t>
            </a:r>
            <a:r>
              <a:rPr lang="en-US" sz="1800" b="0" i="0" dirty="0">
                <a:solidFill>
                  <a:srgbClr val="222222"/>
                </a:solidFill>
                <a:effectLst/>
                <a:cs typeface="Arial" panose="020B0604020202020204" pitchFamily="34" charset="0"/>
              </a:rPr>
              <a:t>802.11 Support of VLANs</a:t>
            </a:r>
            <a:r>
              <a:rPr lang="en-US" sz="1800" b="0" i="0" dirty="0">
                <a:solidFill>
                  <a:srgbClr val="222222"/>
                </a:solidFill>
                <a:effectLst/>
                <a:highlight>
                  <a:srgbClr val="FFFFFF"/>
                </a:highlight>
                <a:cs typeface="Arial" panose="020B0604020202020204" pitchFamily="34" charset="0"/>
              </a:rPr>
              <a:t>”, Donald Eastlake (Independent)</a:t>
            </a:r>
          </a:p>
          <a:p>
            <a:pPr lvl="2">
              <a:lnSpc>
                <a:spcPct val="110000"/>
              </a:lnSpc>
              <a:spcBef>
                <a:spcPts val="0"/>
              </a:spcBef>
              <a:buFont typeface="Wingdings" panose="05000000000000000000" pitchFamily="2" charset="2"/>
              <a:buChar char="Ø"/>
              <a:defRPr/>
            </a:pPr>
            <a:r>
              <a:rPr lang="en-US" sz="1600" b="0" i="0" dirty="0">
                <a:solidFill>
                  <a:srgbClr val="222222"/>
                </a:solidFill>
                <a:effectLst/>
                <a:highlight>
                  <a:srgbClr val="FFFFFF"/>
                </a:highlight>
                <a:cs typeface="Arial" panose="020B0604020202020204" pitchFamily="34" charset="0"/>
                <a:hlinkClick r:id="rId7"/>
              </a:rPr>
              <a:t>https://mentor.ieee.org/802.11/dcn/25/11-25-0420-02-0wng-802-11-vlan-support.pptx</a:t>
            </a:r>
            <a:r>
              <a:rPr lang="en-US" sz="1600" dirty="0">
                <a:solidFill>
                  <a:srgbClr val="222222"/>
                </a:solidFill>
                <a:highlight>
                  <a:srgbClr val="FFFFFF"/>
                </a:highlight>
                <a:cs typeface="Arial" panose="020B0604020202020204" pitchFamily="34" charset="0"/>
              </a:rPr>
              <a:t> </a:t>
            </a:r>
            <a:endParaRPr lang="en-US" sz="1600" b="0" i="0" dirty="0">
              <a:solidFill>
                <a:srgbClr val="222222"/>
              </a:solidFill>
              <a:effectLst/>
              <a:highlight>
                <a:srgbClr val="FFFFFF"/>
              </a:highlight>
              <a:cs typeface="Arial" panose="020B0604020202020204" pitchFamily="34" charset="0"/>
            </a:endParaRPr>
          </a:p>
          <a:p>
            <a:pPr marL="457200" indent="-457200">
              <a:spcBef>
                <a:spcPts val="0"/>
              </a:spcBef>
            </a:pPr>
            <a:r>
              <a:rPr lang="en-GB" altLang="en-US" sz="2000" dirty="0"/>
              <a:t>Minutes</a:t>
            </a:r>
          </a:p>
          <a:p>
            <a:pPr lvl="1">
              <a:spcBef>
                <a:spcPts val="0"/>
              </a:spcBef>
            </a:pPr>
            <a:r>
              <a:rPr lang="en-GB" altLang="en-US" sz="1600">
                <a:hlinkClick r:id="rId8"/>
              </a:rPr>
              <a:t>https://mentor.ieee.org/802.11/dcn/25/11-25-0463-00-0wng-wng-meeting-minutes-2025-march-atlanta-meeting.docx</a:t>
            </a:r>
            <a:r>
              <a:rPr lang="en-GB" altLang="en-US" sz="1600"/>
              <a:t> </a:t>
            </a:r>
            <a:endParaRPr lang="en-GB" altLang="en-US" sz="1600" dirty="0"/>
          </a:p>
          <a:p>
            <a:pPr>
              <a:spcBef>
                <a:spcPts val="0"/>
              </a:spcBef>
            </a:pPr>
            <a:r>
              <a:rPr lang="en-GB" altLang="ko-KR" sz="2000" dirty="0">
                <a:ea typeface="Gulim" pitchFamily="34" charset="-127"/>
              </a:rPr>
              <a:t>Plans for May</a:t>
            </a:r>
            <a:endParaRPr lang="en-US" altLang="en-US" sz="2000" dirty="0"/>
          </a:p>
          <a:p>
            <a:pPr lvl="1" eaLnBrk="1" hangingPunct="1">
              <a:spcBef>
                <a:spcPts val="0"/>
              </a:spcBef>
              <a:defRPr/>
            </a:pPr>
            <a:r>
              <a:rPr lang="en-US" altLang="en-US" sz="1800" dirty="0"/>
              <a:t>TBD: call for presentations will be sent out in April</a:t>
            </a:r>
          </a:p>
          <a:p>
            <a:pPr eaLnBrk="1" hangingPunct="1">
              <a:spcBef>
                <a:spcPts val="0"/>
              </a:spcBef>
              <a:defRPr/>
            </a:pPr>
            <a:r>
              <a:rPr lang="en-US" altLang="en-US" sz="2000" dirty="0"/>
              <a:t>No motions in the SG, two straw polls</a:t>
            </a:r>
          </a:p>
          <a:p>
            <a:pPr lvl="1" eaLnBrk="1" hangingPunct="1">
              <a:spcBef>
                <a:spcPts val="0"/>
              </a:spcBef>
              <a:defRPr/>
            </a:pPr>
            <a:r>
              <a:rPr lang="en-US" altLang="en-US" dirty="0"/>
              <a:t>Support for ML-KEM for PQC: Y:66 / N:7 / A:8</a:t>
            </a:r>
          </a:p>
          <a:p>
            <a:pPr lvl="1" eaLnBrk="1" hangingPunct="1">
              <a:spcBef>
                <a:spcPts val="0"/>
              </a:spcBef>
              <a:defRPr/>
            </a:pPr>
            <a:r>
              <a:rPr lang="en-US" altLang="en-US" dirty="0"/>
              <a:t>Support for VLAN TIG: Y:28 / N:10 / A:85</a:t>
            </a:r>
          </a:p>
        </p:txBody>
      </p:sp>
      <p:sp>
        <p:nvSpPr>
          <p:cNvPr id="2" name="Footer Placeholder 1">
            <a:extLst>
              <a:ext uri="{FF2B5EF4-FFF2-40B4-BE49-F238E27FC236}">
                <a16:creationId xmlns:a16="http://schemas.microsoft.com/office/drawing/2014/main" id="{F355850C-4439-9FEC-AC3D-E26BACD6F21C}"/>
              </a:ext>
            </a:extLst>
          </p:cNvPr>
          <p:cNvSpPr>
            <a:spLocks noGrp="1"/>
          </p:cNvSpPr>
          <p:nvPr>
            <p:ph type="ftr" idx="14"/>
          </p:nvPr>
        </p:nvSpPr>
        <p:spPr/>
        <p:txBody>
          <a:bodyPr/>
          <a:lstStyle/>
          <a:p>
            <a:r>
              <a:rPr lang="en-GB"/>
              <a:t>Jim Lansford, Farafir SRL</a:t>
            </a:r>
            <a:endParaRPr lang="en-GB" dirty="0"/>
          </a:p>
        </p:txBody>
      </p:sp>
      <p:sp>
        <p:nvSpPr>
          <p:cNvPr id="3" name="Slide Number Placeholder 2">
            <a:extLst>
              <a:ext uri="{FF2B5EF4-FFF2-40B4-BE49-F238E27FC236}">
                <a16:creationId xmlns:a16="http://schemas.microsoft.com/office/drawing/2014/main" id="{A2E67124-1D8D-53BA-6BAA-542DCD59E299}"/>
              </a:ext>
            </a:extLst>
          </p:cNvPr>
          <p:cNvSpPr>
            <a:spLocks noGrp="1"/>
          </p:cNvSpPr>
          <p:nvPr>
            <p:ph type="sldNum" idx="12"/>
          </p:nvPr>
        </p:nvSpPr>
        <p:spPr/>
        <p:txBody>
          <a:bodyPr/>
          <a:lstStyle/>
          <a:p>
            <a:r>
              <a:rPr lang="en-GB"/>
              <a:t>Slide </a:t>
            </a:r>
            <a:fld id="{440F5867-744E-4AA6-B0ED-4C44D2DFBB7B}" type="slidenum">
              <a:rPr lang="en-GB" smtClean="0"/>
              <a:pPr/>
              <a:t>34</a:t>
            </a:fld>
            <a:endParaRPr lang="en-GB" dirty="0"/>
          </a:p>
        </p:txBody>
      </p:sp>
      <p:sp>
        <p:nvSpPr>
          <p:cNvPr id="4" name="Date Placeholder 3">
            <a:extLst>
              <a:ext uri="{FF2B5EF4-FFF2-40B4-BE49-F238E27FC236}">
                <a16:creationId xmlns:a16="http://schemas.microsoft.com/office/drawing/2014/main" id="{3D59D0B5-3D47-E628-3B4B-45A156D48F87}"/>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3249803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606425"/>
            <a:ext cx="10363200" cy="13335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IEEE 802 JTC1 Standing Committee</a:t>
            </a:r>
            <a:br>
              <a:rPr lang="en-US" dirty="0"/>
            </a:br>
            <a:r>
              <a:rPr lang="en-US" dirty="0"/>
              <a:t>March 2025 (mixed-mode) closing report</a:t>
            </a:r>
          </a:p>
        </p:txBody>
      </p:sp>
      <p:sp>
        <p:nvSpPr>
          <p:cNvPr id="3074" name="Rectangle 2"/>
          <p:cNvSpPr>
            <a:spLocks noGrp="1" noChangeArrowheads="1"/>
          </p:cNvSpPr>
          <p:nvPr>
            <p:ph type="subTitle" idx="1"/>
          </p:nvPr>
        </p:nvSpPr>
        <p:spPr>
          <a:xfrm>
            <a:off x="1828800" y="2088654"/>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2025-03-14</a:t>
            </a:r>
          </a:p>
        </p:txBody>
      </p:sp>
      <p:graphicFrame>
        <p:nvGraphicFramePr>
          <p:cNvPr id="3075" name="Object 3"/>
          <p:cNvGraphicFramePr>
            <a:graphicFrameLocks noChangeAspect="1"/>
          </p:cNvGraphicFramePr>
          <p:nvPr>
            <p:extLst>
              <p:ext uri="{D42A27DB-BD31-4B8C-83A1-F6EECF244321}">
                <p14:modId xmlns:p14="http://schemas.microsoft.com/office/powerpoint/2010/main" val="2522401612"/>
              </p:ext>
            </p:extLst>
          </p:nvPr>
        </p:nvGraphicFramePr>
        <p:xfrm>
          <a:off x="1487488" y="3302517"/>
          <a:ext cx="10263463" cy="2066925"/>
        </p:xfrm>
        <a:graphic>
          <a:graphicData uri="http://schemas.openxmlformats.org/presentationml/2006/ole">
            <mc:AlternateContent xmlns:mc="http://schemas.openxmlformats.org/markup-compatibility/2006">
              <mc:Choice xmlns:v="urn:schemas-microsoft-com:vml" Requires="v">
                <p:oleObj name="Document" r:id="rId3" imgW="10439400" imgH="2159000" progId="Word.Document.8">
                  <p:embed/>
                </p:oleObj>
              </mc:Choice>
              <mc:Fallback>
                <p:oleObj name="Document" r:id="rId3" imgW="10439400" imgH="2159000" progId="Word.Document.8">
                  <p:embed/>
                  <p:pic>
                    <p:nvPicPr>
                      <p:cNvPr id="3075" name="Object 3"/>
                      <p:cNvPicPr>
                        <a:picLocks noChangeAspect="1" noChangeArrowheads="1"/>
                      </p:cNvPicPr>
                      <p:nvPr/>
                    </p:nvPicPr>
                    <p:blipFill>
                      <a:blip r:embed="rId4"/>
                      <a:srcRect/>
                      <a:stretch>
                        <a:fillRect/>
                      </a:stretch>
                    </p:blipFill>
                    <p:spPr bwMode="auto">
                      <a:xfrm>
                        <a:off x="1487488" y="3302517"/>
                        <a:ext cx="10263463" cy="2066925"/>
                      </a:xfrm>
                      <a:prstGeom prst="rect">
                        <a:avLst/>
                      </a:prstGeom>
                      <a:noFill/>
                    </p:spPr>
                  </p:pic>
                </p:oleObj>
              </mc:Fallback>
            </mc:AlternateContent>
          </a:graphicData>
        </a:graphic>
      </p:graphicFrame>
      <p:sp>
        <p:nvSpPr>
          <p:cNvPr id="3076" name="Rectangle 4"/>
          <p:cNvSpPr>
            <a:spLocks noChangeArrowheads="1"/>
          </p:cNvSpPr>
          <p:nvPr/>
        </p:nvSpPr>
        <p:spPr bwMode="auto">
          <a:xfrm>
            <a:off x="993775" y="2702893"/>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a:t>
            </a:r>
          </a:p>
        </p:txBody>
      </p:sp>
      <p:sp>
        <p:nvSpPr>
          <p:cNvPr id="2" name="Footer Placeholder 1">
            <a:extLst>
              <a:ext uri="{FF2B5EF4-FFF2-40B4-BE49-F238E27FC236}">
                <a16:creationId xmlns:a16="http://schemas.microsoft.com/office/drawing/2014/main" id="{ACFE7A93-E4F4-1B80-C31A-688054B2D0F4}"/>
              </a:ext>
            </a:extLst>
          </p:cNvPr>
          <p:cNvSpPr>
            <a:spLocks noGrp="1"/>
          </p:cNvSpPr>
          <p:nvPr>
            <p:ph type="ftr" idx="11"/>
          </p:nvPr>
        </p:nvSpPr>
        <p:spPr/>
        <p:txBody>
          <a:bodyPr/>
          <a:lstStyle/>
          <a:p>
            <a:r>
              <a:rPr lang="en-GB"/>
              <a:t>Peter Yee, AKAYLA</a:t>
            </a:r>
          </a:p>
        </p:txBody>
      </p:sp>
      <p:sp>
        <p:nvSpPr>
          <p:cNvPr id="3" name="Slide Number Placeholder 2">
            <a:extLst>
              <a:ext uri="{FF2B5EF4-FFF2-40B4-BE49-F238E27FC236}">
                <a16:creationId xmlns:a16="http://schemas.microsoft.com/office/drawing/2014/main" id="{842E399D-2061-443F-7C58-841CCC532A3F}"/>
              </a:ext>
            </a:extLst>
          </p:cNvPr>
          <p:cNvSpPr>
            <a:spLocks noGrp="1"/>
          </p:cNvSpPr>
          <p:nvPr>
            <p:ph type="sldNum" idx="12"/>
          </p:nvPr>
        </p:nvSpPr>
        <p:spPr/>
        <p:txBody>
          <a:bodyPr/>
          <a:lstStyle/>
          <a:p>
            <a:r>
              <a:rPr lang="en-GB"/>
              <a:t>Slide </a:t>
            </a:r>
            <a:fld id="{DE40C9FC-4879-4F20-9ECA-A574A90476B7}" type="slidenum">
              <a:rPr lang="en-GB" smtClean="0"/>
              <a:pPr/>
              <a:t>35</a:t>
            </a:fld>
            <a:endParaRPr lang="en-GB"/>
          </a:p>
        </p:txBody>
      </p:sp>
      <p:sp>
        <p:nvSpPr>
          <p:cNvPr id="4" name="Date Placeholder 3">
            <a:extLst>
              <a:ext uri="{FF2B5EF4-FFF2-40B4-BE49-F238E27FC236}">
                <a16:creationId xmlns:a16="http://schemas.microsoft.com/office/drawing/2014/main" id="{BC5147A4-041F-D030-404B-4695D8C489F3}"/>
              </a:ext>
            </a:extLst>
          </p:cNvPr>
          <p:cNvSpPr>
            <a:spLocks noGrp="1"/>
          </p:cNvSpPr>
          <p:nvPr>
            <p:ph type="dt" idx="10"/>
          </p:nvPr>
        </p:nvSpPr>
        <p:spPr/>
        <p:txBody>
          <a:bodyPr/>
          <a:lstStyle/>
          <a:p>
            <a:r>
              <a:rPr lang="en-US"/>
              <a:t>March 2025</a:t>
            </a:r>
            <a:endParaRPr lang="en-GB"/>
          </a:p>
        </p:txBody>
      </p:sp>
    </p:spTree>
    <p:extLst>
      <p:ext uri="{BB962C8B-B14F-4D97-AF65-F5344CB8AC3E}">
        <p14:creationId xmlns:p14="http://schemas.microsoft.com/office/powerpoint/2010/main" val="328734657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IEEE 802 JTC1 SC reviewed the PSDO process status, including IPR issues holding up </a:t>
            </a:r>
            <a:r>
              <a:rPr kumimoji="0" lang="en-US" sz="3200" b="1" i="0" u="none" strike="noStrike" cap="none" normalizeH="0" baseline="0" dirty="0">
                <a:ln>
                  <a:noFill/>
                </a:ln>
                <a:solidFill>
                  <a:schemeClr val="tx1"/>
                </a:solidFill>
                <a:effectLst/>
                <a:latin typeface="Times New Roman" pitchFamily="16" charset="0"/>
                <a:ea typeface="MS Gothic" charset="-128"/>
              </a:rPr>
              <a:t>802.11</a:t>
            </a:r>
            <a:endParaRPr lang="en-US" dirty="0">
              <a:solidFill>
                <a:schemeClr val="tx1"/>
              </a:solidFill>
            </a:endParaRPr>
          </a:p>
        </p:txBody>
      </p:sp>
      <p:sp>
        <p:nvSpPr>
          <p:cNvPr id="3" name="Content Placeholder 2"/>
          <p:cNvSpPr>
            <a:spLocks noGrp="1"/>
          </p:cNvSpPr>
          <p:nvPr>
            <p:ph idx="1"/>
          </p:nvPr>
        </p:nvSpPr>
        <p:spPr/>
        <p:txBody>
          <a:bodyPr/>
          <a:lstStyle/>
          <a:p>
            <a:pPr>
              <a:buFont typeface="Arial" panose="020B0604020202020204" pitchFamily="34" charset="0"/>
              <a:buChar char="•"/>
            </a:pPr>
            <a:r>
              <a:rPr lang="en-AU" dirty="0">
                <a:solidFill>
                  <a:schemeClr val="tx1"/>
                </a:solidFill>
              </a:rPr>
              <a:t>Agenda - </a:t>
            </a:r>
            <a:r>
              <a:rPr lang="en-AU" dirty="0">
                <a:solidFill>
                  <a:schemeClr val="tx1"/>
                </a:solidFill>
                <a:hlinkClick r:id="rId3"/>
              </a:rPr>
              <a:t>ec-25/0017r01</a:t>
            </a:r>
            <a:r>
              <a:rPr lang="en-AU" dirty="0">
                <a:solidFill>
                  <a:schemeClr val="tx1"/>
                </a:solidFill>
              </a:rPr>
              <a:t>; Minutes – ec-25/0070</a:t>
            </a:r>
          </a:p>
          <a:p>
            <a:pPr>
              <a:buFont typeface="Arial" panose="020B0604020202020204" pitchFamily="34" charset="0"/>
              <a:buChar char="•"/>
            </a:pPr>
            <a:endParaRPr lang="en-AU" dirty="0">
              <a:solidFill>
                <a:schemeClr val="tx1"/>
              </a:solidFill>
            </a:endParaRPr>
          </a:p>
        </p:txBody>
      </p:sp>
      <p:sp>
        <p:nvSpPr>
          <p:cNvPr id="7" name="Rectangle 6">
            <a:extLst>
              <a:ext uri="{FF2B5EF4-FFF2-40B4-BE49-F238E27FC236}">
                <a16:creationId xmlns:a16="http://schemas.microsoft.com/office/drawing/2014/main" id="{F7F19B36-2873-48E9-B4AD-CD47A49D9156}"/>
              </a:ext>
            </a:extLst>
          </p:cNvPr>
          <p:cNvSpPr/>
          <p:nvPr/>
        </p:nvSpPr>
        <p:spPr bwMode="auto">
          <a:xfrm>
            <a:off x="6816080" y="2503946"/>
            <a:ext cx="4573704" cy="37084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ts val="800"/>
              </a:spcBef>
            </a:pPr>
            <a:r>
              <a:rPr kumimoji="0" lang="en-US" sz="2000" b="1" i="0" u="none" strike="noStrike" cap="none" normalizeH="0" baseline="0" dirty="0">
                <a:ln>
                  <a:noFill/>
                </a:ln>
                <a:solidFill>
                  <a:schemeClr val="tx1"/>
                </a:solidFill>
                <a:effectLst/>
                <a:latin typeface="Times New Roman" pitchFamily="16" charset="0"/>
                <a:ea typeface="MS Gothic" charset="-128"/>
              </a:rPr>
              <a:t>802.11 IPR issue</a:t>
            </a:r>
          </a:p>
          <a:p>
            <a:pPr marL="182563" indent="-182563">
              <a:spcBef>
                <a:spcPts val="800"/>
              </a:spcBef>
              <a:buFont typeface="Arial" panose="020B0604020202020204" pitchFamily="34" charset="0"/>
              <a:buChar char="•"/>
            </a:pPr>
            <a:r>
              <a:rPr lang="en-US" sz="1600" dirty="0">
                <a:solidFill>
                  <a:schemeClr val="tx1"/>
                </a:solidFill>
              </a:rPr>
              <a:t>Situation: IPR holding up adoption of some standards under the PSDO agreement</a:t>
            </a:r>
          </a:p>
          <a:p>
            <a:pPr marL="182563" indent="-182563">
              <a:spcBef>
                <a:spcPts val="800"/>
              </a:spcBef>
              <a:buFont typeface="Arial" panose="020B0604020202020204" pitchFamily="34" charset="0"/>
              <a:buChar char="•"/>
            </a:pPr>
            <a:r>
              <a:rPr lang="en-US" sz="1600" dirty="0">
                <a:solidFill>
                  <a:schemeClr val="tx1"/>
                </a:solidFill>
              </a:rPr>
              <a:t>However, we will begin submitting standards with negative </a:t>
            </a:r>
            <a:r>
              <a:rPr lang="en-US" sz="1600" dirty="0" err="1">
                <a:solidFill>
                  <a:schemeClr val="tx1"/>
                </a:solidFill>
              </a:rPr>
              <a:t>LoAs</a:t>
            </a:r>
            <a:r>
              <a:rPr lang="en-US" sz="1600" dirty="0">
                <a:solidFill>
                  <a:schemeClr val="tx1"/>
                </a:solidFill>
              </a:rPr>
              <a:t> under IEEE policy to see if different </a:t>
            </a:r>
            <a:r>
              <a:rPr lang="en-US" sz="1600" dirty="0" err="1">
                <a:solidFill>
                  <a:schemeClr val="tx1"/>
                </a:solidFill>
              </a:rPr>
              <a:t>LoAs</a:t>
            </a:r>
            <a:r>
              <a:rPr lang="en-US" sz="1600" dirty="0">
                <a:solidFill>
                  <a:schemeClr val="tx1"/>
                </a:solidFill>
              </a:rPr>
              <a:t> are submitted under ISO’s policy</a:t>
            </a:r>
          </a:p>
          <a:p>
            <a:pPr marL="182880" indent="-182880">
              <a:spcBef>
                <a:spcPts val="800"/>
              </a:spcBef>
              <a:buFont typeface="Arial" panose="020B0604020202020204" pitchFamily="34" charset="0"/>
              <a:buChar char="•"/>
            </a:pPr>
            <a:r>
              <a:rPr lang="en-US" sz="1800" b="1" dirty="0">
                <a:solidFill>
                  <a:schemeClr val="tx1"/>
                </a:solidFill>
              </a:rPr>
              <a:t>Next steps:</a:t>
            </a:r>
          </a:p>
          <a:p>
            <a:pPr marL="357188" lvl="1" indent="-174625">
              <a:spcBef>
                <a:spcPts val="800"/>
              </a:spcBef>
              <a:buFont typeface="Arial" panose="020B0604020202020204" pitchFamily="34" charset="0"/>
              <a:buChar char="•"/>
              <a:tabLst>
                <a:tab pos="269875" algn="l"/>
              </a:tabLst>
            </a:pPr>
            <a:r>
              <a:rPr lang="en-US" sz="1600" dirty="0">
                <a:solidFill>
                  <a:schemeClr val="tx1"/>
                </a:solidFill>
              </a:rPr>
              <a:t>Send a letter to IEEE SA President expressing the impacts of ISO/IEC IPR impasse</a:t>
            </a:r>
          </a:p>
          <a:p>
            <a:pPr marL="357188" lvl="1" indent="-174625">
              <a:spcBef>
                <a:spcPts val="800"/>
              </a:spcBef>
              <a:buFont typeface="Arial" panose="020B0604020202020204" pitchFamily="34" charset="0"/>
              <a:buChar char="•"/>
              <a:tabLst>
                <a:tab pos="269875" algn="l"/>
              </a:tabLst>
            </a:pPr>
            <a:r>
              <a:rPr lang="en-US" sz="1600" dirty="0">
                <a:solidFill>
                  <a:schemeClr val="tx1"/>
                </a:solidFill>
              </a:rPr>
              <a:t>Observe how IEEE 802.3 fares in the on-going ITU-T SG15 process</a:t>
            </a:r>
          </a:p>
        </p:txBody>
      </p:sp>
      <p:graphicFrame>
        <p:nvGraphicFramePr>
          <p:cNvPr id="10" name="Content Placeholder 5">
            <a:extLst>
              <a:ext uri="{FF2B5EF4-FFF2-40B4-BE49-F238E27FC236}">
                <a16:creationId xmlns:a16="http://schemas.microsoft.com/office/drawing/2014/main" id="{62602ECF-0EE1-4687-A387-7283411A4A23}"/>
              </a:ext>
            </a:extLst>
          </p:cNvPr>
          <p:cNvGraphicFramePr>
            <a:graphicFrameLocks/>
          </p:cNvGraphicFramePr>
          <p:nvPr>
            <p:extLst>
              <p:ext uri="{D42A27DB-BD31-4B8C-83A1-F6EECF244321}">
                <p14:modId xmlns:p14="http://schemas.microsoft.com/office/powerpoint/2010/main" val="3359084777"/>
              </p:ext>
            </p:extLst>
          </p:nvPr>
        </p:nvGraphicFramePr>
        <p:xfrm>
          <a:off x="914401" y="2503946"/>
          <a:ext cx="5791199" cy="3708400"/>
        </p:xfrm>
        <a:graphic>
          <a:graphicData uri="http://schemas.openxmlformats.org/drawingml/2006/table">
            <a:tbl>
              <a:tblPr firstRow="1" bandRow="1">
                <a:tableStyleId>{21E4AEA4-8DFA-4A89-87EB-49C32662AFE0}</a:tableStyleId>
              </a:tblPr>
              <a:tblGrid>
                <a:gridCol w="1207670">
                  <a:extLst>
                    <a:ext uri="{9D8B030D-6E8A-4147-A177-3AD203B41FA5}">
                      <a16:colId xmlns:a16="http://schemas.microsoft.com/office/drawing/2014/main" val="4026387333"/>
                    </a:ext>
                  </a:extLst>
                </a:gridCol>
                <a:gridCol w="1381641">
                  <a:extLst>
                    <a:ext uri="{9D8B030D-6E8A-4147-A177-3AD203B41FA5}">
                      <a16:colId xmlns:a16="http://schemas.microsoft.com/office/drawing/2014/main" val="1749157900"/>
                    </a:ext>
                  </a:extLst>
                </a:gridCol>
                <a:gridCol w="1464594">
                  <a:extLst>
                    <a:ext uri="{9D8B030D-6E8A-4147-A177-3AD203B41FA5}">
                      <a16:colId xmlns:a16="http://schemas.microsoft.com/office/drawing/2014/main" val="3686578755"/>
                    </a:ext>
                  </a:extLst>
                </a:gridCol>
                <a:gridCol w="1737294">
                  <a:extLst>
                    <a:ext uri="{9D8B030D-6E8A-4147-A177-3AD203B41FA5}">
                      <a16:colId xmlns:a16="http://schemas.microsoft.com/office/drawing/2014/main" val="368944893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tc>
                  <a:txBody>
                    <a:bodyPr/>
                    <a:lstStyle/>
                    <a:p>
                      <a:pPr algn="ctr"/>
                      <a:r>
                        <a:rPr lang="en-AU" dirty="0"/>
                        <a:t>Stalled</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54</a:t>
                      </a:r>
                    </a:p>
                  </a:txBody>
                  <a:tcPr/>
                </a:tc>
                <a:tc>
                  <a:txBody>
                    <a:bodyPr/>
                    <a:lstStyle/>
                    <a:p>
                      <a:pPr algn="ctr"/>
                      <a:r>
                        <a:rPr lang="en-US" dirty="0"/>
                        <a:t>12</a:t>
                      </a:r>
                      <a:endParaRPr lang="en-AU" dirty="0"/>
                    </a:p>
                  </a:txBody>
                  <a:tcPr/>
                </a:tc>
                <a:tc>
                  <a:txBody>
                    <a:bodyPr/>
                    <a:lstStyle/>
                    <a:p>
                      <a:pPr algn="ctr"/>
                      <a:r>
                        <a:rPr lang="en-AU" dirty="0"/>
                        <a:t>0</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32</a:t>
                      </a:r>
                    </a:p>
                  </a:txBody>
                  <a:tcPr/>
                </a:tc>
                <a:tc>
                  <a:txBody>
                    <a:bodyPr/>
                    <a:lstStyle/>
                    <a:p>
                      <a:pPr algn="ctr"/>
                      <a:r>
                        <a:rPr lang="en-AU" dirty="0"/>
                        <a:t>8</a:t>
                      </a:r>
                    </a:p>
                  </a:txBody>
                  <a:tcPr/>
                </a:tc>
                <a:tc>
                  <a:txBody>
                    <a:bodyPr/>
                    <a:lstStyle/>
                    <a:p>
                      <a:pPr algn="ctr"/>
                      <a:r>
                        <a:rPr lang="en-AU" dirty="0"/>
                        <a:t>0</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13</a:t>
                      </a:r>
                    </a:p>
                  </a:txBody>
                  <a:tcPr/>
                </a:tc>
                <a:tc>
                  <a:txBody>
                    <a:bodyPr/>
                    <a:lstStyle/>
                    <a:p>
                      <a:pPr algn="ctr"/>
                      <a:r>
                        <a:rPr lang="en-AU" dirty="0"/>
                        <a:t>0</a:t>
                      </a:r>
                    </a:p>
                  </a:txBody>
                  <a:tcPr/>
                </a:tc>
                <a:tc>
                  <a:txBody>
                    <a:bodyPr/>
                    <a:lstStyle/>
                    <a:p>
                      <a:pPr algn="ctr"/>
                      <a:r>
                        <a:rPr lang="en-AU" dirty="0"/>
                        <a:t>14</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4</a:t>
                      </a:r>
                    </a:p>
                  </a:txBody>
                  <a:tcPr/>
                </a:tc>
                <a:tc>
                  <a:txBody>
                    <a:bodyPr/>
                    <a:lstStyle/>
                    <a:p>
                      <a:pPr algn="ctr"/>
                      <a:r>
                        <a:rPr lang="en-AU" dirty="0"/>
                        <a:t>7</a:t>
                      </a:r>
                    </a:p>
                  </a:txBody>
                  <a:tcPr/>
                </a:tc>
                <a:tc>
                  <a:txBody>
                    <a:bodyPr/>
                    <a:lstStyle/>
                    <a:p>
                      <a:pPr algn="ctr"/>
                      <a:r>
                        <a:rPr lang="en-AU" dirty="0"/>
                        <a:t>0</a:t>
                      </a:r>
                    </a:p>
                  </a:txBody>
                  <a:tcPr/>
                </a:tc>
                <a:extLst>
                  <a:ext uri="{0D108BD9-81ED-4DB2-BD59-A6C34878D82A}">
                    <a16:rowId xmlns:a16="http://schemas.microsoft.com/office/drawing/2014/main" val="2187709932"/>
                  </a:ext>
                </a:extLst>
              </a:tr>
              <a:tr h="370840">
                <a:tc>
                  <a:txBody>
                    <a:bodyPr/>
                    <a:lstStyle/>
                    <a:p>
                      <a:pPr algn="ctr"/>
                      <a:r>
                        <a:rPr lang="en-AU" b="1"/>
                        <a:t>802.16</a:t>
                      </a:r>
                    </a:p>
                  </a:txBody>
                  <a:tcPr/>
                </a:tc>
                <a:tc>
                  <a:txBody>
                    <a:bodyPr/>
                    <a:lstStyle/>
                    <a:p>
                      <a:pPr algn="ctr"/>
                      <a:r>
                        <a:rPr lang="en-AU" dirty="0"/>
                        <a:t>0</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a:t>802.19</a:t>
                      </a:r>
                    </a:p>
                  </a:txBody>
                  <a:tcPr/>
                </a:tc>
                <a:tc>
                  <a:txBody>
                    <a:bodyPr/>
                    <a:lstStyle/>
                    <a:p>
                      <a:pPr algn="ctr"/>
                      <a:r>
                        <a:rPr lang="en-AU" dirty="0"/>
                        <a:t>0</a:t>
                      </a:r>
                    </a:p>
                  </a:txBody>
                  <a:tcPr/>
                </a:tc>
                <a:tc>
                  <a:txBody>
                    <a:bodyPr/>
                    <a:lstStyle/>
                    <a:p>
                      <a:pPr algn="ctr"/>
                      <a:r>
                        <a:rPr lang="en-AU" dirty="0"/>
                        <a:t>1</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a:t>802.21</a:t>
                      </a:r>
                    </a:p>
                  </a:txBody>
                  <a:tcPr/>
                </a:tc>
                <a:tc>
                  <a:txBody>
                    <a:bodyPr/>
                    <a:lstStyle/>
                    <a:p>
                      <a:pPr algn="ctr"/>
                      <a:r>
                        <a:rPr lang="en-AU" dirty="0"/>
                        <a:t>3</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a:t>802.22</a:t>
                      </a:r>
                    </a:p>
                  </a:txBody>
                  <a:tcPr/>
                </a:tc>
                <a:tc>
                  <a:txBody>
                    <a:bodyPr/>
                    <a:lstStyle/>
                    <a:p>
                      <a:pPr algn="ctr"/>
                      <a:r>
                        <a:rPr lang="en-AU" dirty="0"/>
                        <a:t>4</a:t>
                      </a:r>
                    </a:p>
                  </a:txBody>
                  <a:tcPr>
                    <a:lnB w="12700" cap="flat" cmpd="sng" algn="ctr">
                      <a:solidFill>
                        <a:schemeClr val="tx1"/>
                      </a:solidFill>
                      <a:prstDash val="solid"/>
                      <a:round/>
                      <a:headEnd type="none" w="med" len="med"/>
                      <a:tailEnd type="none" w="med" len="med"/>
                    </a:lnB>
                  </a:tcPr>
                </a:tc>
                <a:tc>
                  <a:txBody>
                    <a:bodyPr/>
                    <a:lstStyle/>
                    <a:p>
                      <a:pPr algn="ctr"/>
                      <a:r>
                        <a:rPr lang="en-AU" dirty="0"/>
                        <a:t>0</a:t>
                      </a:r>
                    </a:p>
                  </a:txBody>
                  <a:tcPr>
                    <a:lnB w="12700" cap="flat" cmpd="sng" algn="ctr">
                      <a:solidFill>
                        <a:schemeClr val="tx1"/>
                      </a:solidFill>
                      <a:prstDash val="solid"/>
                      <a:round/>
                      <a:headEnd type="none" w="med" len="med"/>
                      <a:tailEnd type="none" w="med" len="med"/>
                    </a:lnB>
                  </a:tcPr>
                </a:tc>
                <a:tc>
                  <a:txBody>
                    <a:bodyPr/>
                    <a:lstStyle/>
                    <a:p>
                      <a:pPr algn="ctr"/>
                      <a:r>
                        <a:rPr lang="en-AU" dirty="0"/>
                        <a:t>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a:t>All</a:t>
                      </a:r>
                    </a:p>
                  </a:txBody>
                  <a:tcPr/>
                </a:tc>
                <a:tc>
                  <a:txBody>
                    <a:bodyPr/>
                    <a:lstStyle/>
                    <a:p>
                      <a:pPr algn="ctr"/>
                      <a:r>
                        <a:rPr lang="en-AU" b="1" dirty="0"/>
                        <a:t>110</a:t>
                      </a:r>
                    </a:p>
                  </a:txBody>
                  <a:tcPr>
                    <a:lnT w="12700" cap="flat" cmpd="sng" algn="ctr">
                      <a:solidFill>
                        <a:schemeClr val="tx1"/>
                      </a:solidFill>
                      <a:prstDash val="solid"/>
                      <a:round/>
                      <a:headEnd type="none" w="med" len="med"/>
                      <a:tailEnd type="none" w="med" len="med"/>
                    </a:lnT>
                  </a:tcPr>
                </a:tc>
                <a:tc>
                  <a:txBody>
                    <a:bodyPr/>
                    <a:lstStyle/>
                    <a:p>
                      <a:pPr algn="ctr"/>
                      <a:r>
                        <a:rPr lang="en-US" b="1" dirty="0"/>
                        <a:t>28</a:t>
                      </a:r>
                      <a:endParaRPr lang="en-AU" b="1" dirty="0"/>
                    </a:p>
                  </a:txBody>
                  <a:tcPr>
                    <a:lnT w="12700" cap="flat" cmpd="sng" algn="ctr">
                      <a:solidFill>
                        <a:schemeClr val="tx1"/>
                      </a:solidFill>
                      <a:prstDash val="solid"/>
                      <a:round/>
                      <a:headEnd type="none" w="med" len="med"/>
                      <a:tailEnd type="none" w="med" len="med"/>
                    </a:lnT>
                  </a:tcPr>
                </a:tc>
                <a:tc>
                  <a:txBody>
                    <a:bodyPr/>
                    <a:lstStyle/>
                    <a:p>
                      <a:pPr algn="ctr"/>
                      <a:r>
                        <a:rPr lang="en-AU" b="1" dirty="0"/>
                        <a:t>14</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8" name="Footer Placeholder 7">
            <a:extLst>
              <a:ext uri="{FF2B5EF4-FFF2-40B4-BE49-F238E27FC236}">
                <a16:creationId xmlns:a16="http://schemas.microsoft.com/office/drawing/2014/main" id="{167496C3-959F-D2E6-8068-4869C53064FC}"/>
              </a:ext>
            </a:extLst>
          </p:cNvPr>
          <p:cNvSpPr>
            <a:spLocks noGrp="1"/>
          </p:cNvSpPr>
          <p:nvPr>
            <p:ph type="ftr" idx="14"/>
          </p:nvPr>
        </p:nvSpPr>
        <p:spPr/>
        <p:txBody>
          <a:bodyPr/>
          <a:lstStyle/>
          <a:p>
            <a:r>
              <a:rPr lang="en-GB"/>
              <a:t>Peter Yee, AKAYLA</a:t>
            </a:r>
            <a:endParaRPr lang="en-GB" dirty="0"/>
          </a:p>
        </p:txBody>
      </p:sp>
      <p:sp>
        <p:nvSpPr>
          <p:cNvPr id="9" name="Slide Number Placeholder 8">
            <a:extLst>
              <a:ext uri="{FF2B5EF4-FFF2-40B4-BE49-F238E27FC236}">
                <a16:creationId xmlns:a16="http://schemas.microsoft.com/office/drawing/2014/main" id="{BC9F51B8-B419-BDA4-33D0-95B42DA2EAB8}"/>
              </a:ext>
            </a:extLst>
          </p:cNvPr>
          <p:cNvSpPr>
            <a:spLocks noGrp="1"/>
          </p:cNvSpPr>
          <p:nvPr>
            <p:ph type="sldNum" idx="12"/>
          </p:nvPr>
        </p:nvSpPr>
        <p:spPr/>
        <p:txBody>
          <a:bodyPr/>
          <a:lstStyle/>
          <a:p>
            <a:r>
              <a:rPr lang="en-GB"/>
              <a:t>Slide </a:t>
            </a:r>
            <a:fld id="{440F5867-744E-4AA6-B0ED-4C44D2DFBB7B}" type="slidenum">
              <a:rPr lang="en-GB" smtClean="0"/>
              <a:pPr/>
              <a:t>36</a:t>
            </a:fld>
            <a:endParaRPr lang="en-GB" dirty="0"/>
          </a:p>
        </p:txBody>
      </p:sp>
      <p:sp>
        <p:nvSpPr>
          <p:cNvPr id="11" name="Date Placeholder 10">
            <a:extLst>
              <a:ext uri="{FF2B5EF4-FFF2-40B4-BE49-F238E27FC236}">
                <a16:creationId xmlns:a16="http://schemas.microsoft.com/office/drawing/2014/main" id="{661F0C69-E950-C3EA-BBC0-D847831AE478}"/>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1029436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800099"/>
            <a:ext cx="10361084" cy="1065213"/>
          </a:xfrm>
        </p:spPr>
        <p:txBody>
          <a:bodyPr/>
          <a:lstStyle/>
          <a:p>
            <a:r>
              <a:rPr lang="en-US" dirty="0"/>
              <a:t>The IEEE 802 JTC1 SC will undertake its usual work</a:t>
            </a:r>
            <a:br>
              <a:rPr lang="en-US" dirty="0"/>
            </a:br>
            <a:r>
              <a:rPr lang="en-US" dirty="0"/>
              <a:t>at its mixed-mode meeting in Warsaw in May ’25</a:t>
            </a:r>
          </a:p>
        </p:txBody>
      </p:sp>
      <p:sp>
        <p:nvSpPr>
          <p:cNvPr id="3" name="Content Placeholder 2"/>
          <p:cNvSpPr>
            <a:spLocks noGrp="1"/>
          </p:cNvSpPr>
          <p:nvPr>
            <p:ph idx="1"/>
          </p:nvPr>
        </p:nvSpPr>
        <p:spPr>
          <a:xfrm>
            <a:off x="914401" y="2204864"/>
            <a:ext cx="10361084" cy="4113213"/>
          </a:xfrm>
        </p:spPr>
        <p:txBody>
          <a:bodyPr/>
          <a:lstStyle/>
          <a:p>
            <a:r>
              <a:rPr lang="en-US" dirty="0"/>
              <a:t>IEEE 802 JTC1 SC plans for May 2025 … </a:t>
            </a:r>
          </a:p>
          <a:p>
            <a:pPr lvl="1"/>
            <a:r>
              <a:rPr lang="en-US" dirty="0"/>
              <a:t>Execute PSDO process, to the extent possible</a:t>
            </a:r>
          </a:p>
          <a:p>
            <a:pPr lvl="2"/>
            <a:r>
              <a:rPr lang="en-US" dirty="0"/>
              <a:t>There are no current ballots open, but the following could go into ballot: IEEE 802.1DC (FDIS), IEEE 802.1ASdm (FDIS), IEEE 802.1ASdn (FDIS), IEEE 802.1Qdj (FDIS), IEEE 802.1Qdx (FDIS), IEEE 802.1Qdy (submitted for 60-day ballot), IEEE 802.3 (FDIS), IEEE 802.15.3 (FDIS), IEEE 802.15.7 (FDIS), and IEEE 802.15.4 (60-day ballot).</a:t>
            </a:r>
          </a:p>
          <a:p>
            <a:pPr lvl="1"/>
            <a:r>
              <a:rPr lang="en-US" dirty="0"/>
              <a:t>Monitor ISO/IEC JTC 1/SC 6 activities</a:t>
            </a:r>
          </a:p>
          <a:p>
            <a:pPr lvl="1"/>
            <a:r>
              <a:rPr lang="en-US" dirty="0"/>
              <a:t>Review response to IEEE 802 LMSC chair’s letter from IEEE SA President, if any</a:t>
            </a:r>
          </a:p>
        </p:txBody>
      </p:sp>
      <p:sp>
        <p:nvSpPr>
          <p:cNvPr id="7" name="Footer Placeholder 6">
            <a:extLst>
              <a:ext uri="{FF2B5EF4-FFF2-40B4-BE49-F238E27FC236}">
                <a16:creationId xmlns:a16="http://schemas.microsoft.com/office/drawing/2014/main" id="{EF3EF79C-7132-7CE4-DFC3-BAC18BBA9AEE}"/>
              </a:ext>
            </a:extLst>
          </p:cNvPr>
          <p:cNvSpPr>
            <a:spLocks noGrp="1"/>
          </p:cNvSpPr>
          <p:nvPr>
            <p:ph type="ftr" idx="14"/>
          </p:nvPr>
        </p:nvSpPr>
        <p:spPr/>
        <p:txBody>
          <a:bodyPr/>
          <a:lstStyle/>
          <a:p>
            <a:r>
              <a:rPr lang="en-GB"/>
              <a:t>Peter Yee, AKAYLA</a:t>
            </a:r>
            <a:endParaRPr lang="en-GB" dirty="0"/>
          </a:p>
        </p:txBody>
      </p:sp>
      <p:sp>
        <p:nvSpPr>
          <p:cNvPr id="8" name="Slide Number Placeholder 7">
            <a:extLst>
              <a:ext uri="{FF2B5EF4-FFF2-40B4-BE49-F238E27FC236}">
                <a16:creationId xmlns:a16="http://schemas.microsoft.com/office/drawing/2014/main" id="{36347E25-41DA-F427-3890-F905A1E38C1E}"/>
              </a:ext>
            </a:extLst>
          </p:cNvPr>
          <p:cNvSpPr>
            <a:spLocks noGrp="1"/>
          </p:cNvSpPr>
          <p:nvPr>
            <p:ph type="sldNum" idx="12"/>
          </p:nvPr>
        </p:nvSpPr>
        <p:spPr/>
        <p:txBody>
          <a:bodyPr/>
          <a:lstStyle/>
          <a:p>
            <a:r>
              <a:rPr lang="en-GB"/>
              <a:t>Slide </a:t>
            </a:r>
            <a:fld id="{440F5867-744E-4AA6-B0ED-4C44D2DFBB7B}" type="slidenum">
              <a:rPr lang="en-GB" smtClean="0"/>
              <a:pPr/>
              <a:t>37</a:t>
            </a:fld>
            <a:endParaRPr lang="en-GB" dirty="0"/>
          </a:p>
        </p:txBody>
      </p:sp>
      <p:sp>
        <p:nvSpPr>
          <p:cNvPr id="9" name="Date Placeholder 8">
            <a:extLst>
              <a:ext uri="{FF2B5EF4-FFF2-40B4-BE49-F238E27FC236}">
                <a16:creationId xmlns:a16="http://schemas.microsoft.com/office/drawing/2014/main" id="{2DF936E7-C740-6021-A7B0-02AC70A27410}"/>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3581877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2209800" y="685799"/>
            <a:ext cx="7848600" cy="1254125"/>
          </a:xfrm>
          <a:noFill/>
        </p:spPr>
        <p:txBody>
          <a:bodyPr/>
          <a:lstStyle/>
          <a:p>
            <a:r>
              <a:rPr lang="en-US" dirty="0" err="1"/>
              <a:t>REVmf</a:t>
            </a:r>
            <a:r>
              <a:rPr lang="en-US" dirty="0"/>
              <a:t> Closing Report – March 2025</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2025-03-13</a:t>
            </a:r>
          </a:p>
        </p:txBody>
      </p:sp>
      <p:graphicFrame>
        <p:nvGraphicFramePr>
          <p:cNvPr id="1026" name="Object 11"/>
          <p:cNvGraphicFramePr>
            <a:graphicFrameLocks noChangeAspect="1"/>
          </p:cNvGraphicFramePr>
          <p:nvPr>
            <p:extLst>
              <p:ext uri="{D42A27DB-BD31-4B8C-83A1-F6EECF244321}">
                <p14:modId xmlns:p14="http://schemas.microsoft.com/office/powerpoint/2010/main" val="1736937220"/>
              </p:ext>
            </p:extLst>
          </p:nvPr>
        </p:nvGraphicFramePr>
        <p:xfrm>
          <a:off x="2078038" y="2406650"/>
          <a:ext cx="9288462" cy="1285875"/>
        </p:xfrm>
        <a:graphic>
          <a:graphicData uri="http://schemas.openxmlformats.org/presentationml/2006/ole">
            <mc:AlternateContent xmlns:mc="http://schemas.openxmlformats.org/markup-compatibility/2006">
              <mc:Choice xmlns:v="urn:schemas-microsoft-com:vml" Requires="v">
                <p:oleObj name="Document" r:id="rId3" imgW="8515439" imgH="1184650" progId="Word.Document.8">
                  <p:embed/>
                </p:oleObj>
              </mc:Choice>
              <mc:Fallback>
                <p:oleObj name="Document" r:id="rId3" imgW="8515439" imgH="1184650" progId="Word.Document.8">
                  <p:embed/>
                  <p:pic>
                    <p:nvPicPr>
                      <p:cNvPr id="1026" name="Object 11"/>
                      <p:cNvPicPr>
                        <a:picLocks noChangeAspect="1" noChangeArrowheads="1"/>
                      </p:cNvPicPr>
                      <p:nvPr/>
                    </p:nvPicPr>
                    <p:blipFill>
                      <a:blip r:embed="rId4"/>
                      <a:srcRect/>
                      <a:stretch>
                        <a:fillRect/>
                      </a:stretch>
                    </p:blipFill>
                    <p:spPr bwMode="auto">
                      <a:xfrm>
                        <a:off x="2078038" y="2406650"/>
                        <a:ext cx="9288462" cy="12858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a:t>Authors:</a:t>
            </a:r>
          </a:p>
        </p:txBody>
      </p:sp>
      <p:sp>
        <p:nvSpPr>
          <p:cNvPr id="3" name="Footer Placeholder 2">
            <a:extLst>
              <a:ext uri="{FF2B5EF4-FFF2-40B4-BE49-F238E27FC236}">
                <a16:creationId xmlns:a16="http://schemas.microsoft.com/office/drawing/2014/main" id="{9C4B9146-56B3-0E77-BB54-9415632B03FE}"/>
              </a:ext>
            </a:extLst>
          </p:cNvPr>
          <p:cNvSpPr>
            <a:spLocks noGrp="1"/>
          </p:cNvSpPr>
          <p:nvPr>
            <p:ph type="ftr" idx="14"/>
          </p:nvPr>
        </p:nvSpPr>
        <p:spPr/>
        <p:txBody>
          <a:bodyPr/>
          <a:lstStyle/>
          <a:p>
            <a:r>
              <a:rPr lang="en-GB"/>
              <a:t>Michael Montemurro, Huawei</a:t>
            </a:r>
            <a:endParaRPr lang="en-GB" dirty="0"/>
          </a:p>
        </p:txBody>
      </p:sp>
      <p:sp>
        <p:nvSpPr>
          <p:cNvPr id="4" name="Slide Number Placeholder 3">
            <a:extLst>
              <a:ext uri="{FF2B5EF4-FFF2-40B4-BE49-F238E27FC236}">
                <a16:creationId xmlns:a16="http://schemas.microsoft.com/office/drawing/2014/main" id="{FB84145F-2867-DF29-64C8-AA083AB9740C}"/>
              </a:ext>
            </a:extLst>
          </p:cNvPr>
          <p:cNvSpPr>
            <a:spLocks noGrp="1"/>
          </p:cNvSpPr>
          <p:nvPr>
            <p:ph type="sldNum" idx="12"/>
          </p:nvPr>
        </p:nvSpPr>
        <p:spPr/>
        <p:txBody>
          <a:bodyPr/>
          <a:lstStyle/>
          <a:p>
            <a:r>
              <a:rPr lang="en-GB"/>
              <a:t>Slide </a:t>
            </a:r>
            <a:fld id="{440F5867-744E-4AA6-B0ED-4C44D2DFBB7B}" type="slidenum">
              <a:rPr lang="en-GB" smtClean="0"/>
              <a:pPr/>
              <a:t>38</a:t>
            </a:fld>
            <a:endParaRPr lang="en-GB" dirty="0"/>
          </a:p>
        </p:txBody>
      </p:sp>
      <p:sp>
        <p:nvSpPr>
          <p:cNvPr id="5" name="Date Placeholder 4">
            <a:extLst>
              <a:ext uri="{FF2B5EF4-FFF2-40B4-BE49-F238E27FC236}">
                <a16:creationId xmlns:a16="http://schemas.microsoft.com/office/drawing/2014/main" id="{B7484FDD-48BA-46F0-B96C-82B85AB8C2B9}"/>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5350465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p:txBody>
          <a:bodyPr/>
          <a:lstStyle/>
          <a:p>
            <a:pPr>
              <a:lnSpc>
                <a:spcPct val="90000"/>
              </a:lnSpc>
            </a:pPr>
            <a:r>
              <a:rPr lang="en-US" dirty="0"/>
              <a:t>Considered contributions on modifications </a:t>
            </a:r>
            <a:r>
              <a:rPr lang="en-US" dirty="0" err="1"/>
              <a:t>REVme</a:t>
            </a:r>
            <a:r>
              <a:rPr lang="en-US" dirty="0"/>
              <a:t> D7.0</a:t>
            </a:r>
          </a:p>
          <a:p>
            <a:pPr lvl="1">
              <a:lnSpc>
                <a:spcPct val="90000"/>
              </a:lnSpc>
            </a:pPr>
            <a:r>
              <a:rPr lang="en-US" dirty="0"/>
              <a:t>Accepted two documents with proposed changes</a:t>
            </a:r>
          </a:p>
          <a:p>
            <a:pPr>
              <a:lnSpc>
                <a:spcPct val="90000"/>
              </a:lnSpc>
            </a:pPr>
            <a:r>
              <a:rPr lang="en-US" dirty="0"/>
              <a:t>Discussed a contribution on PASN with MLO</a:t>
            </a:r>
          </a:p>
          <a:p>
            <a:pPr>
              <a:lnSpc>
                <a:spcPct val="90000"/>
              </a:lnSpc>
            </a:pPr>
            <a:r>
              <a:rPr lang="en-US" dirty="0"/>
              <a:t>Agenda doc: </a:t>
            </a:r>
            <a:r>
              <a:rPr lang="en-US" dirty="0">
                <a:hlinkClick r:id="rId3"/>
              </a:rPr>
              <a:t>https://mentor.ieee.org/802.11/dcn/25/11-25-0219-03-000m-revmf-agenda-march-2025-session.pptx</a:t>
            </a:r>
            <a:endParaRPr lang="en-US" dirty="0"/>
          </a:p>
          <a:p>
            <a:pPr>
              <a:lnSpc>
                <a:spcPct val="90000"/>
              </a:lnSpc>
            </a:pPr>
            <a:r>
              <a:rPr lang="en-US"/>
              <a:t>Motion </a:t>
            </a:r>
            <a:r>
              <a:rPr lang="en-US" dirty="0"/>
              <a:t>doc: </a:t>
            </a:r>
            <a:r>
              <a:rPr lang="en-US" dirty="0">
                <a:hlinkClick r:id="rId4"/>
              </a:rPr>
              <a:t>https://mentor.ieee.org/802.11/dcn/25/11-25-0486-00-000m-revmf-closing-report-march-2025.pptx</a:t>
            </a:r>
            <a:r>
              <a:rPr lang="en-US" dirty="0"/>
              <a:t>  </a:t>
            </a:r>
          </a:p>
          <a:p>
            <a:pPr marL="0" indent="0">
              <a:lnSpc>
                <a:spcPct val="90000"/>
              </a:lnSpc>
              <a:buNone/>
            </a:pPr>
            <a:endParaRPr lang="en-US" dirty="0"/>
          </a:p>
          <a:p>
            <a:pPr marL="0" indent="0">
              <a:lnSpc>
                <a:spcPct val="90000"/>
              </a:lnSpc>
              <a:buNone/>
            </a:pPr>
            <a:endParaRPr lang="en-US" dirty="0"/>
          </a:p>
          <a:p>
            <a:pPr marL="0" indent="0">
              <a:lnSpc>
                <a:spcPct val="90000"/>
              </a:lnSpc>
              <a:buNone/>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3" name="Footer Placeholder 2">
            <a:extLst>
              <a:ext uri="{FF2B5EF4-FFF2-40B4-BE49-F238E27FC236}">
                <a16:creationId xmlns:a16="http://schemas.microsoft.com/office/drawing/2014/main" id="{A474B659-4D41-2B52-17C6-7804AF0E954B}"/>
              </a:ext>
            </a:extLst>
          </p:cNvPr>
          <p:cNvSpPr>
            <a:spLocks noGrp="1"/>
          </p:cNvSpPr>
          <p:nvPr>
            <p:ph type="ftr" sz="quarter" idx="11"/>
          </p:nvPr>
        </p:nvSpPr>
        <p:spPr/>
        <p:txBody>
          <a:bodyPr/>
          <a:lstStyle/>
          <a:p>
            <a:pPr>
              <a:defRPr/>
            </a:pPr>
            <a:r>
              <a:rPr lang="en-US"/>
              <a:t>Michael Montemurro, Huawei</a:t>
            </a:r>
            <a:endParaRPr lang="en-US" dirty="0"/>
          </a:p>
        </p:txBody>
      </p:sp>
      <p:sp>
        <p:nvSpPr>
          <p:cNvPr id="4" name="Slide Number Placeholder 3">
            <a:extLst>
              <a:ext uri="{FF2B5EF4-FFF2-40B4-BE49-F238E27FC236}">
                <a16:creationId xmlns:a16="http://schemas.microsoft.com/office/drawing/2014/main" id="{FD6BDF79-DB40-C60D-51A2-4129A4CF56E4}"/>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39</a:t>
            </a:fld>
            <a:endParaRPr lang="en-US" dirty="0"/>
          </a:p>
        </p:txBody>
      </p:sp>
      <p:sp>
        <p:nvSpPr>
          <p:cNvPr id="5" name="Date Placeholder 4">
            <a:extLst>
              <a:ext uri="{FF2B5EF4-FFF2-40B4-BE49-F238E27FC236}">
                <a16:creationId xmlns:a16="http://schemas.microsoft.com/office/drawing/2014/main" id="{9394868C-83EE-1B9F-D3F5-864849CE230D}"/>
              </a:ext>
            </a:extLst>
          </p:cNvPr>
          <p:cNvSpPr>
            <a:spLocks noGrp="1"/>
          </p:cNvSpPr>
          <p:nvPr>
            <p:ph type="dt" sz="half" idx="10"/>
          </p:nvPr>
        </p:nvSpPr>
        <p:spPr/>
        <p:txBody>
          <a:bodyPr/>
          <a:lstStyle/>
          <a:p>
            <a:pPr>
              <a:defRPr/>
            </a:pPr>
            <a:r>
              <a:rPr lang="en-US"/>
              <a:t>March 2025</a:t>
            </a:r>
            <a:endParaRPr lang="en-US" dirty="0"/>
          </a:p>
        </p:txBody>
      </p:sp>
    </p:spTree>
    <p:extLst>
      <p:ext uri="{BB962C8B-B14F-4D97-AF65-F5344CB8AC3E}">
        <p14:creationId xmlns:p14="http://schemas.microsoft.com/office/powerpoint/2010/main" val="3638466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Volunteer Editor Contacts</a:t>
            </a:r>
            <a:endParaRPr lang="en-GB" dirty="0"/>
          </a:p>
        </p:txBody>
      </p:sp>
      <p:sp>
        <p:nvSpPr>
          <p:cNvPr id="8" name="Rectangle 3"/>
          <p:cNvSpPr>
            <a:spLocks noGrp="1" noChangeArrowheads="1"/>
          </p:cNvSpPr>
          <p:nvPr>
            <p:ph idx="1"/>
          </p:nvPr>
        </p:nvSpPr>
        <p:spPr>
          <a:xfrm>
            <a:off x="907283" y="1524000"/>
            <a:ext cx="10361084" cy="4876800"/>
          </a:xfrm>
          <a:noFill/>
        </p:spPr>
        <p:txBody>
          <a:bodyPr/>
          <a:lstStyle/>
          <a:p>
            <a:pPr marL="342900" lvl="1" indent="-342900">
              <a:buFontTx/>
              <a:buChar char="•"/>
            </a:pPr>
            <a:r>
              <a:rPr lang="en-US" sz="1600" b="1" dirty="0"/>
              <a:t>WG – Robert Stacey </a:t>
            </a:r>
            <a:r>
              <a:rPr lang="en-US" sz="1600" dirty="0"/>
              <a:t>– </a:t>
            </a:r>
            <a:r>
              <a:rPr lang="en-US" sz="1600" dirty="0">
                <a:hlinkClick r:id="rId3"/>
              </a:rPr>
              <a:t>robert.stacey@intel.com</a:t>
            </a:r>
            <a:r>
              <a:rPr lang="en-US" sz="1600" dirty="0"/>
              <a:t>, </a:t>
            </a:r>
            <a:r>
              <a:rPr lang="en-US" sz="1600" b="1" dirty="0"/>
              <a:t>Emily Qi </a:t>
            </a:r>
            <a:r>
              <a:rPr lang="en-US" sz="1600" dirty="0"/>
              <a:t>– </a:t>
            </a:r>
            <a:r>
              <a:rPr lang="en-US" sz="1600" b="0" dirty="0">
                <a:hlinkClick r:id="rId4"/>
              </a:rPr>
              <a:t>emily.h.qi@</a:t>
            </a:r>
            <a:r>
              <a:rPr lang="en-US" sz="1600" dirty="0">
                <a:hlinkClick r:id="rId4"/>
              </a:rPr>
              <a:t>gmail</a:t>
            </a:r>
            <a:r>
              <a:rPr lang="en-US" sz="1600" b="0" dirty="0">
                <a:hlinkClick r:id="rId4"/>
              </a:rPr>
              <a:t>.com</a:t>
            </a:r>
            <a:endParaRPr lang="en-US" sz="1600" b="1" dirty="0"/>
          </a:p>
          <a:p>
            <a:pPr marL="342900" lvl="1" indent="-342900">
              <a:buFontTx/>
              <a:buChar char="•"/>
            </a:pPr>
            <a:r>
              <a:rPr lang="en-US" sz="1600" b="1" dirty="0" err="1"/>
              <a:t>TGbe</a:t>
            </a:r>
            <a:r>
              <a:rPr lang="en-US" sz="1600" b="1" dirty="0"/>
              <a:t> – Edward Au </a:t>
            </a:r>
            <a:r>
              <a:rPr lang="en-US" sz="1600" dirty="0"/>
              <a:t>– </a:t>
            </a:r>
            <a:r>
              <a:rPr lang="en-US" sz="1600" u="sng" dirty="0">
                <a:hlinkClick r:id="rId5"/>
              </a:rPr>
              <a:t>edward.ks.au@gmail.com</a:t>
            </a:r>
            <a:r>
              <a:rPr lang="en-US" sz="1600" u="sng" dirty="0"/>
              <a:t> </a:t>
            </a:r>
            <a:r>
              <a:rPr lang="en-US" sz="1600" dirty="0"/>
              <a:t> </a:t>
            </a:r>
          </a:p>
          <a:p>
            <a:pPr marL="342900" lvl="1" indent="-342900">
              <a:buFontTx/>
              <a:buChar char="•"/>
            </a:pPr>
            <a:r>
              <a:rPr lang="en-US" sz="1600" b="1" dirty="0" err="1"/>
              <a:t>TGbh</a:t>
            </a:r>
            <a:r>
              <a:rPr lang="en-US" sz="1600" b="1" dirty="0"/>
              <a:t> – Carol Ansley </a:t>
            </a:r>
            <a:r>
              <a:rPr lang="en-US" sz="1600" dirty="0"/>
              <a:t>– </a:t>
            </a:r>
            <a:r>
              <a:rPr lang="en-US" sz="1600" dirty="0">
                <a:hlinkClick r:id="rId6"/>
              </a:rPr>
              <a:t>carol@ansley.com</a:t>
            </a:r>
            <a:endParaRPr lang="en-US" sz="1600" dirty="0"/>
          </a:p>
          <a:p>
            <a:pPr marL="342900" lvl="1" indent="-342900">
              <a:buFontTx/>
              <a:buChar char="•"/>
            </a:pPr>
            <a:r>
              <a:rPr lang="en-US" sz="1600" b="1" dirty="0" err="1"/>
              <a:t>TGbk</a:t>
            </a:r>
            <a:r>
              <a:rPr lang="en-US" sz="1600" b="1" dirty="0"/>
              <a:t> – Roy Want </a:t>
            </a:r>
            <a:r>
              <a:rPr lang="en-US" sz="1600" dirty="0">
                <a:hlinkClick r:id="rId7"/>
              </a:rPr>
              <a:t>RoyWant@google.com</a:t>
            </a:r>
            <a:endParaRPr lang="en-US" sz="1600" dirty="0"/>
          </a:p>
          <a:p>
            <a:pPr marL="342900" lvl="1" indent="-342900">
              <a:buFontTx/>
              <a:buChar char="•"/>
            </a:pPr>
            <a:r>
              <a:rPr lang="en-US" sz="1600" b="1" dirty="0" err="1"/>
              <a:t>TGbf</a:t>
            </a:r>
            <a:r>
              <a:rPr lang="en-US" sz="1600" b="1" dirty="0"/>
              <a:t> – Claudio da Silva </a:t>
            </a:r>
            <a:r>
              <a:rPr lang="en-US" sz="1600" dirty="0"/>
              <a:t>– </a:t>
            </a:r>
            <a:r>
              <a:rPr lang="en-US" sz="1600" dirty="0">
                <a:hlinkClick r:id="rId8"/>
              </a:rPr>
              <a:t>claudiodasilva@meta.com</a:t>
            </a:r>
            <a:endParaRPr lang="en-US" sz="1600" dirty="0"/>
          </a:p>
          <a:p>
            <a:pPr marL="342900" lvl="1" indent="-342900">
              <a:buFontTx/>
              <a:buChar char="•"/>
            </a:pPr>
            <a:r>
              <a:rPr lang="en-US" sz="1600" b="1" dirty="0" err="1"/>
              <a:t>TGbi</a:t>
            </a:r>
            <a:r>
              <a:rPr lang="en-US" sz="1600" b="1" dirty="0"/>
              <a:t> – Po-kai Huang </a:t>
            </a:r>
            <a:r>
              <a:rPr lang="en-US" sz="1600" dirty="0"/>
              <a:t>– </a:t>
            </a:r>
            <a:r>
              <a:rPr lang="en-US" sz="1600" dirty="0">
                <a:hlinkClick r:id="rId9"/>
              </a:rPr>
              <a:t>po-kai.huang@intel.com</a:t>
            </a:r>
            <a:r>
              <a:rPr lang="en-US" sz="1600" dirty="0"/>
              <a:t> </a:t>
            </a:r>
          </a:p>
          <a:p>
            <a:pPr marL="342900" lvl="1" indent="-342900">
              <a:buFontTx/>
              <a:buChar char="•"/>
            </a:pPr>
            <a:r>
              <a:rPr lang="en-US" sz="1600" b="1" dirty="0" err="1"/>
              <a:t>TGbn</a:t>
            </a:r>
            <a:r>
              <a:rPr lang="en-US" sz="1600" b="1" dirty="0"/>
              <a:t>- Ross Jian Yu </a:t>
            </a:r>
            <a:r>
              <a:rPr lang="fi-FI" sz="1600" dirty="0">
                <a:hlinkClick r:id="rId10"/>
              </a:rPr>
              <a:t>ross.yujian@huawei.com</a:t>
            </a:r>
            <a:endParaRPr lang="fi-FI" sz="1600" dirty="0"/>
          </a:p>
          <a:p>
            <a:pPr>
              <a:buFont typeface="Arial" panose="020B0604020202020204" pitchFamily="34" charset="0"/>
              <a:buChar char="•"/>
            </a:pPr>
            <a:r>
              <a:rPr lang="en-US" sz="1600" b="1" dirty="0" err="1"/>
              <a:t>TGbq</a:t>
            </a:r>
            <a:r>
              <a:rPr lang="en-US" sz="1600" b="1" dirty="0"/>
              <a:t> – </a:t>
            </a:r>
            <a:r>
              <a:rPr lang="en-US" sz="1600" dirty="0"/>
              <a:t>  </a:t>
            </a:r>
          </a:p>
          <a:p>
            <a:pPr marL="342900" lvl="1" indent="-342900">
              <a:buFontTx/>
              <a:buChar char="•"/>
            </a:pPr>
            <a:r>
              <a:rPr lang="en-US" sz="1600" b="1" dirty="0" err="1"/>
              <a:t>REVme</a:t>
            </a:r>
            <a:r>
              <a:rPr lang="en-US" sz="1600" b="1" dirty="0"/>
              <a:t> – Emily Qi </a:t>
            </a:r>
            <a:r>
              <a:rPr lang="en-US" sz="1600" dirty="0"/>
              <a:t>– </a:t>
            </a:r>
            <a:r>
              <a:rPr lang="en-US" sz="1600" b="0" dirty="0">
                <a:hlinkClick r:id="rId11"/>
              </a:rPr>
              <a:t>emily.h.qi@</a:t>
            </a:r>
            <a:r>
              <a:rPr lang="en-US" sz="1600" dirty="0">
                <a:hlinkClick r:id="rId11"/>
              </a:rPr>
              <a:t>gmail</a:t>
            </a:r>
            <a:r>
              <a:rPr lang="en-US" sz="1600" b="0" dirty="0">
                <a:hlinkClick r:id="rId11"/>
              </a:rPr>
              <a:t>.com</a:t>
            </a:r>
            <a:r>
              <a:rPr lang="en-US" sz="1600" dirty="0"/>
              <a:t>, </a:t>
            </a:r>
            <a:r>
              <a:rPr lang="en-US" sz="1600" b="1" dirty="0"/>
              <a:t>Edward Au </a:t>
            </a:r>
            <a:r>
              <a:rPr lang="en-US" sz="1600" dirty="0"/>
              <a:t>– </a:t>
            </a:r>
            <a:r>
              <a:rPr lang="en-US" sz="1600" b="0" u="sng" dirty="0">
                <a:hlinkClick r:id="rId5"/>
              </a:rPr>
              <a:t>edward.ks.au@</a:t>
            </a:r>
            <a:r>
              <a:rPr lang="en-US" sz="1600" u="sng" dirty="0">
                <a:hlinkClick r:id="rId5"/>
              </a:rPr>
              <a:t>gmail.com</a:t>
            </a:r>
            <a:endParaRPr lang="en-US" sz="1600" u="sng" dirty="0"/>
          </a:p>
          <a:p>
            <a:pPr marL="342900" lvl="1" indent="-342900">
              <a:buFontTx/>
              <a:buChar char="•"/>
            </a:pPr>
            <a:r>
              <a:rPr lang="en-US" sz="1600" b="1" dirty="0" err="1"/>
              <a:t>REVmf</a:t>
            </a:r>
            <a:r>
              <a:rPr lang="en-US" sz="1600" b="1" dirty="0"/>
              <a:t> - Po-kai Huang </a:t>
            </a:r>
            <a:r>
              <a:rPr lang="en-US" sz="1600" dirty="0"/>
              <a:t>– </a:t>
            </a:r>
            <a:r>
              <a:rPr lang="en-US" sz="1600" dirty="0">
                <a:hlinkClick r:id="rId9"/>
              </a:rPr>
              <a:t>po-kai.huang@intel.com</a:t>
            </a:r>
            <a:r>
              <a:rPr lang="en-US" sz="1600" dirty="0"/>
              <a:t>, </a:t>
            </a:r>
            <a:r>
              <a:rPr lang="en-US" sz="1600" b="1" dirty="0"/>
              <a:t>Edward Au </a:t>
            </a:r>
            <a:r>
              <a:rPr lang="en-US" sz="1600" dirty="0"/>
              <a:t>– </a:t>
            </a:r>
            <a:r>
              <a:rPr lang="en-US" sz="1600" b="0" u="sng" dirty="0">
                <a:hlinkClick r:id="rId5"/>
              </a:rPr>
              <a:t>edward.ks.au@</a:t>
            </a:r>
            <a:r>
              <a:rPr lang="en-US" sz="1600" u="sng" dirty="0">
                <a:hlinkClick r:id="rId5"/>
              </a:rPr>
              <a:t>gmail.com</a:t>
            </a:r>
            <a:endParaRPr lang="en-US" sz="1600" dirty="0"/>
          </a:p>
          <a:p>
            <a:pPr lvl="1"/>
            <a:endParaRPr lang="en-US" sz="1600" dirty="0"/>
          </a:p>
          <a:p>
            <a:pPr lvl="1"/>
            <a:endParaRPr lang="en-US" sz="1600" dirty="0"/>
          </a:p>
        </p:txBody>
      </p:sp>
      <p:sp>
        <p:nvSpPr>
          <p:cNvPr id="3" name="Footer Placeholder 2">
            <a:extLst>
              <a:ext uri="{FF2B5EF4-FFF2-40B4-BE49-F238E27FC236}">
                <a16:creationId xmlns:a16="http://schemas.microsoft.com/office/drawing/2014/main" id="{FE66ED01-BF0F-6315-E146-DB6281A681BB}"/>
              </a:ext>
            </a:extLst>
          </p:cNvPr>
          <p:cNvSpPr>
            <a:spLocks noGrp="1"/>
          </p:cNvSpPr>
          <p:nvPr>
            <p:ph type="ftr" idx="14"/>
          </p:nvPr>
        </p:nvSpPr>
        <p:spPr/>
        <p:txBody>
          <a:bodyPr/>
          <a:lstStyle/>
          <a:p>
            <a:r>
              <a:rPr lang="en-GB"/>
              <a:t>Emily Qi, Self</a:t>
            </a:r>
            <a:endParaRPr lang="en-GB" dirty="0"/>
          </a:p>
        </p:txBody>
      </p:sp>
      <p:sp>
        <p:nvSpPr>
          <p:cNvPr id="7" name="Slide Number Placeholder 6">
            <a:extLst>
              <a:ext uri="{FF2B5EF4-FFF2-40B4-BE49-F238E27FC236}">
                <a16:creationId xmlns:a16="http://schemas.microsoft.com/office/drawing/2014/main" id="{1547EE8A-F0B9-6050-80C3-558BD664D783}"/>
              </a:ext>
            </a:extLst>
          </p:cNvPr>
          <p:cNvSpPr>
            <a:spLocks noGrp="1"/>
          </p:cNvSpPr>
          <p:nvPr>
            <p:ph type="sldNum" idx="12"/>
          </p:nvPr>
        </p:nvSpPr>
        <p:spPr/>
        <p:txBody>
          <a:bodyPr/>
          <a:lstStyle/>
          <a:p>
            <a:r>
              <a:rPr lang="en-GB"/>
              <a:t>Slide </a:t>
            </a:r>
            <a:fld id="{440F5867-744E-4AA6-B0ED-4C44D2DFBB7B}" type="slidenum">
              <a:rPr lang="en-GB" smtClean="0"/>
              <a:pPr/>
              <a:t>4</a:t>
            </a:fld>
            <a:endParaRPr lang="en-GB" dirty="0"/>
          </a:p>
        </p:txBody>
      </p:sp>
      <p:sp>
        <p:nvSpPr>
          <p:cNvPr id="9" name="Date Placeholder 8">
            <a:extLst>
              <a:ext uri="{FF2B5EF4-FFF2-40B4-BE49-F238E27FC236}">
                <a16:creationId xmlns:a16="http://schemas.microsoft.com/office/drawing/2014/main" id="{3D51FAD5-E0EA-E87B-646B-50BB9D107F03}"/>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129409346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726150" y="1558443"/>
            <a:ext cx="10363200" cy="4114800"/>
          </a:xfrm>
        </p:spPr>
        <p:txBody>
          <a:bodyPr/>
          <a:lstStyle/>
          <a:p>
            <a:pPr>
              <a:lnSpc>
                <a:spcPct val="90000"/>
              </a:lnSpc>
            </a:pPr>
            <a:r>
              <a:rPr lang="en-US" dirty="0"/>
              <a:t>Teleconferences scheduled</a:t>
            </a:r>
          </a:p>
          <a:p>
            <a:pPr lvl="1">
              <a:lnSpc>
                <a:spcPct val="90000"/>
              </a:lnSpc>
            </a:pPr>
            <a:r>
              <a:rPr lang="en-US" dirty="0"/>
              <a:t> Monday April 28 at 10am ET for 2h</a:t>
            </a:r>
            <a:endParaRPr lang="en-US" altLang="en-US" sz="2000" dirty="0"/>
          </a:p>
          <a:p>
            <a:pPr>
              <a:lnSpc>
                <a:spcPct val="90000"/>
              </a:lnSpc>
            </a:pPr>
            <a:r>
              <a:rPr lang="en-US" dirty="0"/>
              <a:t>May: 3 sessions</a:t>
            </a:r>
          </a:p>
          <a:p>
            <a:pPr>
              <a:lnSpc>
                <a:spcPct val="90000"/>
              </a:lnSpc>
            </a:pPr>
            <a:r>
              <a:rPr lang="en-US" dirty="0"/>
              <a:t>Objectives:</a:t>
            </a:r>
          </a:p>
          <a:p>
            <a:pPr lvl="1">
              <a:lnSpc>
                <a:spcPct val="90000"/>
              </a:lnSpc>
            </a:pPr>
            <a:r>
              <a:rPr lang="en-US" dirty="0"/>
              <a:t>Continue to discuss contributions on published </a:t>
            </a:r>
            <a:r>
              <a:rPr lang="en-US" dirty="0" err="1"/>
              <a:t>REVme</a:t>
            </a:r>
            <a:r>
              <a:rPr lang="en-US"/>
              <a:t> D7.0, P802.11bh D6.0, and P802.11be D7.0</a:t>
            </a:r>
            <a:endParaRPr lang="en-US" dirty="0"/>
          </a:p>
          <a:p>
            <a:pPr lvl="1">
              <a:lnSpc>
                <a:spcPct val="90000"/>
              </a:lnSpc>
            </a:pPr>
            <a:r>
              <a:rPr lang="en-US" dirty="0"/>
              <a:t>Approve the creation of </a:t>
            </a:r>
            <a:r>
              <a:rPr lang="en-US" dirty="0" err="1"/>
              <a:t>REVmf</a:t>
            </a:r>
            <a:r>
              <a:rPr lang="en-US" dirty="0"/>
              <a:t> D1.0 and the initial letter ballot.</a:t>
            </a:r>
          </a:p>
          <a:p>
            <a:pPr marL="0" indent="0">
              <a:lnSpc>
                <a:spcPct val="90000"/>
              </a:lnSpc>
              <a:buNone/>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a:xfrm>
            <a:off x="894383" y="651357"/>
            <a:ext cx="10363200" cy="1066800"/>
          </a:xfrm>
        </p:spPr>
        <p:txBody>
          <a:bodyPr/>
          <a:lstStyle/>
          <a:p>
            <a:r>
              <a:rPr lang="en-US" dirty="0"/>
              <a:t>Plans for May</a:t>
            </a:r>
          </a:p>
        </p:txBody>
      </p:sp>
      <p:sp>
        <p:nvSpPr>
          <p:cNvPr id="3" name="Footer Placeholder 2">
            <a:extLst>
              <a:ext uri="{FF2B5EF4-FFF2-40B4-BE49-F238E27FC236}">
                <a16:creationId xmlns:a16="http://schemas.microsoft.com/office/drawing/2014/main" id="{F7BDCF3B-ADBA-43E2-D738-5FAEFD1DA484}"/>
              </a:ext>
            </a:extLst>
          </p:cNvPr>
          <p:cNvSpPr>
            <a:spLocks noGrp="1"/>
          </p:cNvSpPr>
          <p:nvPr>
            <p:ph type="ftr" sz="quarter" idx="11"/>
          </p:nvPr>
        </p:nvSpPr>
        <p:spPr/>
        <p:txBody>
          <a:bodyPr/>
          <a:lstStyle/>
          <a:p>
            <a:pPr>
              <a:defRPr/>
            </a:pPr>
            <a:r>
              <a:rPr lang="en-US"/>
              <a:t>Michael Montemurro, Huawei</a:t>
            </a:r>
            <a:endParaRPr lang="en-US" dirty="0"/>
          </a:p>
        </p:txBody>
      </p:sp>
      <p:sp>
        <p:nvSpPr>
          <p:cNvPr id="4" name="Slide Number Placeholder 3">
            <a:extLst>
              <a:ext uri="{FF2B5EF4-FFF2-40B4-BE49-F238E27FC236}">
                <a16:creationId xmlns:a16="http://schemas.microsoft.com/office/drawing/2014/main" id="{79BCB966-D868-C6CF-7883-DB21E6DFAAEF}"/>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40</a:t>
            </a:fld>
            <a:endParaRPr lang="en-US" dirty="0"/>
          </a:p>
        </p:txBody>
      </p:sp>
      <p:sp>
        <p:nvSpPr>
          <p:cNvPr id="5" name="Date Placeholder 4">
            <a:extLst>
              <a:ext uri="{FF2B5EF4-FFF2-40B4-BE49-F238E27FC236}">
                <a16:creationId xmlns:a16="http://schemas.microsoft.com/office/drawing/2014/main" id="{44718194-EFCA-6B46-C52E-03FE789CD1C5}"/>
              </a:ext>
            </a:extLst>
          </p:cNvPr>
          <p:cNvSpPr>
            <a:spLocks noGrp="1"/>
          </p:cNvSpPr>
          <p:nvPr>
            <p:ph type="dt" sz="half" idx="10"/>
          </p:nvPr>
        </p:nvSpPr>
        <p:spPr/>
        <p:txBody>
          <a:bodyPr/>
          <a:lstStyle/>
          <a:p>
            <a:pPr>
              <a:defRPr/>
            </a:pPr>
            <a:r>
              <a:rPr lang="en-US"/>
              <a:t>March 2025</a:t>
            </a:r>
            <a:endParaRPr lang="en-US" dirty="0"/>
          </a:p>
        </p:txBody>
      </p:sp>
    </p:spTree>
    <p:extLst>
      <p:ext uri="{BB962C8B-B14F-4D97-AF65-F5344CB8AC3E}">
        <p14:creationId xmlns:p14="http://schemas.microsoft.com/office/powerpoint/2010/main" val="35494615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5AE0E6-06E4-00FD-8348-9A2CF3BA10EA}"/>
              </a:ext>
            </a:extLst>
          </p:cNvPr>
          <p:cNvSpPr>
            <a:spLocks noGrp="1"/>
          </p:cNvSpPr>
          <p:nvPr>
            <p:ph type="title"/>
          </p:nvPr>
        </p:nvSpPr>
        <p:spPr/>
        <p:txBody>
          <a:bodyPr/>
          <a:lstStyle/>
          <a:p>
            <a:r>
              <a:rPr lang="en-CA" dirty="0" err="1"/>
              <a:t>TGmf</a:t>
            </a:r>
            <a:r>
              <a:rPr lang="en-CA" dirty="0"/>
              <a:t> Timeline</a:t>
            </a:r>
          </a:p>
        </p:txBody>
      </p:sp>
      <p:sp>
        <p:nvSpPr>
          <p:cNvPr id="2" name="Content Placeholder 1">
            <a:extLst>
              <a:ext uri="{FF2B5EF4-FFF2-40B4-BE49-F238E27FC236}">
                <a16:creationId xmlns:a16="http://schemas.microsoft.com/office/drawing/2014/main" id="{6F345F46-AFF6-18FA-4D1E-837DFE5D44B7}"/>
              </a:ext>
            </a:extLst>
          </p:cNvPr>
          <p:cNvSpPr>
            <a:spLocks noGrp="1"/>
          </p:cNvSpPr>
          <p:nvPr>
            <p:ph idx="1"/>
          </p:nvPr>
        </p:nvSpPr>
        <p:spPr/>
        <p:txBody>
          <a:bodyPr/>
          <a:lstStyle/>
          <a:p>
            <a:pPr>
              <a:lnSpc>
                <a:spcPct val="80000"/>
              </a:lnSpc>
            </a:pPr>
            <a:r>
              <a:rPr lang="en-US" altLang="en-US" sz="1800" dirty="0">
                <a:solidFill>
                  <a:srgbClr val="00B050"/>
                </a:solidFill>
              </a:rPr>
              <a:t>Nov 2024 – PAR Approval</a:t>
            </a:r>
          </a:p>
          <a:p>
            <a:pPr>
              <a:lnSpc>
                <a:spcPct val="80000"/>
              </a:lnSpc>
            </a:pPr>
            <a:r>
              <a:rPr lang="en-US" altLang="en-US" sz="1800" dirty="0">
                <a:solidFill>
                  <a:srgbClr val="00B050"/>
                </a:solidFill>
              </a:rPr>
              <a:t>Nov 2024 – Initial meeting, contributions on </a:t>
            </a:r>
            <a:r>
              <a:rPr lang="en-US" altLang="en-US" sz="1800" dirty="0" err="1">
                <a:solidFill>
                  <a:srgbClr val="00B050"/>
                </a:solidFill>
              </a:rPr>
              <a:t>REVme</a:t>
            </a:r>
            <a:r>
              <a:rPr lang="en-US" altLang="en-US" sz="1800" dirty="0">
                <a:solidFill>
                  <a:srgbClr val="00B050"/>
                </a:solidFill>
              </a:rPr>
              <a:t> D7.0</a:t>
            </a:r>
          </a:p>
          <a:p>
            <a:pPr>
              <a:lnSpc>
                <a:spcPct val="80000"/>
              </a:lnSpc>
            </a:pPr>
            <a:r>
              <a:rPr lang="en-US" altLang="en-US" sz="1800" dirty="0">
                <a:solidFill>
                  <a:srgbClr val="0070C0"/>
                </a:solidFill>
              </a:rPr>
              <a:t>Jan - Mar 2025 – Contributions on </a:t>
            </a:r>
            <a:r>
              <a:rPr lang="en-US" altLang="en-US" sz="1800" dirty="0" err="1">
                <a:solidFill>
                  <a:srgbClr val="0070C0"/>
                </a:solidFill>
              </a:rPr>
              <a:t>REVme</a:t>
            </a:r>
            <a:r>
              <a:rPr lang="en-US" altLang="en-US" sz="1800" dirty="0">
                <a:solidFill>
                  <a:srgbClr val="0070C0"/>
                </a:solidFill>
              </a:rPr>
              <a:t> D7.0/IEEE 802.11-2024</a:t>
            </a:r>
          </a:p>
          <a:p>
            <a:pPr>
              <a:lnSpc>
                <a:spcPct val="80000"/>
              </a:lnSpc>
            </a:pPr>
            <a:r>
              <a:rPr lang="en-US" altLang="en-US" sz="1800" dirty="0">
                <a:solidFill>
                  <a:srgbClr val="0070C0"/>
                </a:solidFill>
              </a:rPr>
              <a:t>Jan - Mar 2025 – Publication of 802.11-2024 and roll-in of </a:t>
            </a:r>
            <a:r>
              <a:rPr lang="en-US" altLang="en-US" sz="1800" dirty="0" err="1">
                <a:solidFill>
                  <a:srgbClr val="0070C0"/>
                </a:solidFill>
              </a:rPr>
              <a:t>TGbh</a:t>
            </a:r>
            <a:r>
              <a:rPr lang="en-US" altLang="en-US" sz="1800" dirty="0">
                <a:solidFill>
                  <a:srgbClr val="0070C0"/>
                </a:solidFill>
              </a:rPr>
              <a:t> and </a:t>
            </a:r>
            <a:r>
              <a:rPr lang="en-US" altLang="en-US" sz="1800" dirty="0" err="1">
                <a:solidFill>
                  <a:srgbClr val="0070C0"/>
                </a:solidFill>
              </a:rPr>
              <a:t>TGbe</a:t>
            </a:r>
            <a:endParaRPr lang="en-US" altLang="en-US" sz="1800" dirty="0">
              <a:solidFill>
                <a:srgbClr val="0070C0"/>
              </a:solidFill>
            </a:endParaRPr>
          </a:p>
          <a:p>
            <a:pPr>
              <a:lnSpc>
                <a:spcPct val="80000"/>
              </a:lnSpc>
            </a:pPr>
            <a:r>
              <a:rPr lang="en-US" altLang="en-US" sz="1800" dirty="0">
                <a:solidFill>
                  <a:srgbClr val="0070C0"/>
                </a:solidFill>
              </a:rPr>
              <a:t>May 2025 – Initial D1.0 WG Letter ballot </a:t>
            </a:r>
          </a:p>
          <a:p>
            <a:pPr>
              <a:lnSpc>
                <a:spcPct val="80000"/>
              </a:lnSpc>
            </a:pPr>
            <a:r>
              <a:rPr lang="en-US" altLang="en-US" sz="1800" dirty="0">
                <a:solidFill>
                  <a:srgbClr val="0070C0"/>
                </a:solidFill>
              </a:rPr>
              <a:t>May-Nov 2025 – Roll-in </a:t>
            </a:r>
            <a:r>
              <a:rPr lang="en-US" altLang="en-US" sz="1800" dirty="0" err="1">
                <a:solidFill>
                  <a:srgbClr val="0070C0"/>
                </a:solidFill>
              </a:rPr>
              <a:t>TGbf</a:t>
            </a:r>
            <a:r>
              <a:rPr lang="en-US" altLang="en-US" sz="1800" dirty="0">
                <a:solidFill>
                  <a:srgbClr val="0070C0"/>
                </a:solidFill>
              </a:rPr>
              <a:t> and </a:t>
            </a:r>
            <a:r>
              <a:rPr lang="en-US" altLang="en-US" sz="1800" dirty="0" err="1">
                <a:solidFill>
                  <a:srgbClr val="0070C0"/>
                </a:solidFill>
              </a:rPr>
              <a:t>TGbk</a:t>
            </a:r>
            <a:endParaRPr lang="en-US" altLang="en-US" sz="1800" dirty="0">
              <a:solidFill>
                <a:srgbClr val="0070C0"/>
              </a:solidFill>
            </a:endParaRPr>
          </a:p>
          <a:p>
            <a:pPr>
              <a:lnSpc>
                <a:spcPct val="80000"/>
              </a:lnSpc>
            </a:pPr>
            <a:r>
              <a:rPr lang="en-US" altLang="en-US" sz="1800" dirty="0">
                <a:solidFill>
                  <a:srgbClr val="0070C0"/>
                </a:solidFill>
              </a:rPr>
              <a:t>Jan 2026 – D2.0 Recirculation LB </a:t>
            </a:r>
          </a:p>
          <a:p>
            <a:pPr>
              <a:lnSpc>
                <a:spcPct val="80000"/>
              </a:lnSpc>
            </a:pPr>
            <a:r>
              <a:rPr lang="en-US" altLang="en-US" sz="1800" dirty="0">
                <a:solidFill>
                  <a:srgbClr val="0070C0"/>
                </a:solidFill>
              </a:rPr>
              <a:t>Jul 2026 – D3.0 Recirculation </a:t>
            </a:r>
          </a:p>
          <a:p>
            <a:pPr>
              <a:lnSpc>
                <a:spcPct val="80000"/>
              </a:lnSpc>
            </a:pPr>
            <a:r>
              <a:rPr lang="en-US" altLang="en-US" sz="1800" dirty="0">
                <a:solidFill>
                  <a:srgbClr val="0070C0"/>
                </a:solidFill>
              </a:rPr>
              <a:t>Jan 2027 – D4.0 Initial SA Ballot – Roll-in </a:t>
            </a:r>
            <a:r>
              <a:rPr lang="en-US" altLang="en-US" sz="1800" dirty="0" err="1">
                <a:solidFill>
                  <a:srgbClr val="0070C0"/>
                </a:solidFill>
              </a:rPr>
              <a:t>TGbi</a:t>
            </a:r>
            <a:endParaRPr lang="en-US" altLang="en-US" sz="1800" dirty="0">
              <a:solidFill>
                <a:srgbClr val="0070C0"/>
              </a:solidFill>
            </a:endParaRPr>
          </a:p>
          <a:p>
            <a:pPr>
              <a:lnSpc>
                <a:spcPct val="80000"/>
              </a:lnSpc>
            </a:pPr>
            <a:r>
              <a:rPr lang="en-US" altLang="en-US" sz="1800" dirty="0">
                <a:solidFill>
                  <a:srgbClr val="0070C0"/>
                </a:solidFill>
              </a:rPr>
              <a:t>Jul 2027 – D5.0 Recirculation SA Ballot </a:t>
            </a:r>
          </a:p>
          <a:p>
            <a:pPr>
              <a:lnSpc>
                <a:spcPct val="80000"/>
              </a:lnSpc>
            </a:pPr>
            <a:r>
              <a:rPr lang="en-US" altLang="en-US" sz="1800" dirty="0">
                <a:solidFill>
                  <a:srgbClr val="0070C0"/>
                </a:solidFill>
              </a:rPr>
              <a:t>Nov 2027 – D6.0 Recirculation SA Ballot</a:t>
            </a:r>
          </a:p>
          <a:p>
            <a:pPr>
              <a:lnSpc>
                <a:spcPct val="80000"/>
              </a:lnSpc>
            </a:pPr>
            <a:r>
              <a:rPr lang="en-US" altLang="en-US" sz="1800" dirty="0">
                <a:solidFill>
                  <a:srgbClr val="0070C0"/>
                </a:solidFill>
              </a:rPr>
              <a:t>Jan 2028 – D6.0 Recirculation SA Ballot (clean recirculation)</a:t>
            </a:r>
          </a:p>
          <a:p>
            <a:pPr>
              <a:lnSpc>
                <a:spcPct val="80000"/>
              </a:lnSpc>
            </a:pPr>
            <a:r>
              <a:rPr lang="en-US" altLang="en-US" sz="1800" dirty="0">
                <a:solidFill>
                  <a:srgbClr val="0070C0"/>
                </a:solidFill>
              </a:rPr>
              <a:t>Feb 2028 – RevCom/SASB Approval</a:t>
            </a:r>
          </a:p>
        </p:txBody>
      </p:sp>
      <p:sp>
        <p:nvSpPr>
          <p:cNvPr id="4" name="Footer Placeholder 3">
            <a:extLst>
              <a:ext uri="{FF2B5EF4-FFF2-40B4-BE49-F238E27FC236}">
                <a16:creationId xmlns:a16="http://schemas.microsoft.com/office/drawing/2014/main" id="{11784488-455D-4961-5A1C-FF7F68461A52}"/>
              </a:ext>
            </a:extLst>
          </p:cNvPr>
          <p:cNvSpPr>
            <a:spLocks noGrp="1"/>
          </p:cNvSpPr>
          <p:nvPr>
            <p:ph type="ftr" idx="14"/>
          </p:nvPr>
        </p:nvSpPr>
        <p:spPr/>
        <p:txBody>
          <a:bodyPr/>
          <a:lstStyle/>
          <a:p>
            <a:r>
              <a:rPr lang="en-GB"/>
              <a:t>Michael Montemurro, Huawei</a:t>
            </a:r>
            <a:endParaRPr lang="en-GB" dirty="0"/>
          </a:p>
        </p:txBody>
      </p:sp>
      <p:sp>
        <p:nvSpPr>
          <p:cNvPr id="5" name="Slide Number Placeholder 4">
            <a:extLst>
              <a:ext uri="{FF2B5EF4-FFF2-40B4-BE49-F238E27FC236}">
                <a16:creationId xmlns:a16="http://schemas.microsoft.com/office/drawing/2014/main" id="{1190A4A3-DB47-6BA4-7450-07638C5DEBD0}"/>
              </a:ext>
            </a:extLst>
          </p:cNvPr>
          <p:cNvSpPr>
            <a:spLocks noGrp="1"/>
          </p:cNvSpPr>
          <p:nvPr>
            <p:ph type="sldNum" idx="12"/>
          </p:nvPr>
        </p:nvSpPr>
        <p:spPr/>
        <p:txBody>
          <a:bodyPr/>
          <a:lstStyle/>
          <a:p>
            <a:r>
              <a:rPr lang="en-GB"/>
              <a:t>Slide </a:t>
            </a:r>
            <a:fld id="{440F5867-744E-4AA6-B0ED-4C44D2DFBB7B}" type="slidenum">
              <a:rPr lang="en-GB" smtClean="0"/>
              <a:pPr/>
              <a:t>41</a:t>
            </a:fld>
            <a:endParaRPr lang="en-GB" dirty="0"/>
          </a:p>
        </p:txBody>
      </p:sp>
      <p:sp>
        <p:nvSpPr>
          <p:cNvPr id="8" name="Date Placeholder 7">
            <a:extLst>
              <a:ext uri="{FF2B5EF4-FFF2-40B4-BE49-F238E27FC236}">
                <a16:creationId xmlns:a16="http://schemas.microsoft.com/office/drawing/2014/main" id="{352DC59D-A452-4ACE-A67B-A0AB333A7A81}"/>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0524139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txBox="1">
            <a:spLocks noChangeArrowheads="1"/>
          </p:cNvSpPr>
          <p:nvPr/>
        </p:nvSpPr>
        <p:spPr bwMode="auto">
          <a:xfrm>
            <a:off x="2209800" y="9144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a:lstStyle>
          <a:p>
            <a:pPr lvl="0" defTabSz="914400">
              <a:buClrTx/>
              <a:buSzTx/>
              <a:defRPr/>
            </a:pPr>
            <a:r>
              <a:rPr kumimoji="0" lang="en-US" altLang="zh-CN" sz="2800" b="1" i="0" u="none" strike="noStrike" kern="0" cap="none" spc="0" normalizeH="0" baseline="0" noProof="0" dirty="0">
                <a:ln>
                  <a:noFill/>
                </a:ln>
                <a:solidFill>
                  <a:srgbClr val="000000"/>
                </a:solidFill>
                <a:effectLst/>
                <a:uLnTx/>
                <a:uFillTx/>
                <a:latin typeface="Times New Roman"/>
                <a:ea typeface="+mj-ea"/>
                <a:cs typeface="+mj-cs"/>
              </a:rPr>
              <a:t>Task Group BF</a:t>
            </a:r>
            <a:br>
              <a:rPr kumimoji="0" lang="en-US" altLang="en-US" sz="2800" b="1" i="0" u="none" strike="noStrike" kern="0" cap="none" spc="0" normalizeH="0" baseline="0" noProof="0" dirty="0">
                <a:ln>
                  <a:noFill/>
                </a:ln>
                <a:solidFill>
                  <a:srgbClr val="000000"/>
                </a:solidFill>
                <a:effectLst/>
                <a:uLnTx/>
                <a:uFillTx/>
                <a:latin typeface="Times New Roman"/>
                <a:ea typeface="+mj-ea"/>
                <a:cs typeface="+mj-cs"/>
              </a:rPr>
            </a:br>
            <a:r>
              <a:rPr lang="en-US" altLang="zh-CN" sz="2800" kern="0" dirty="0">
                <a:solidFill>
                  <a:srgbClr val="0000FF"/>
                </a:solidFill>
              </a:rPr>
              <a:t>March </a:t>
            </a:r>
            <a:r>
              <a:rPr kumimoji="0" lang="en-US" altLang="en-US" sz="2800" b="1" i="0" u="none" strike="noStrike" kern="0" cap="none" spc="0" normalizeH="0" baseline="0" noProof="0" dirty="0">
                <a:ln>
                  <a:noFill/>
                </a:ln>
                <a:solidFill>
                  <a:srgbClr val="000000"/>
                </a:solidFill>
                <a:effectLst/>
                <a:uLnTx/>
                <a:uFillTx/>
                <a:latin typeface="Times New Roman"/>
                <a:ea typeface="+mj-ea"/>
                <a:cs typeface="+mj-cs"/>
              </a:rPr>
              <a:t>2025 Closing Report</a:t>
            </a:r>
            <a:endParaRPr kumimoji="0" lang="en-US" sz="2800" b="1" i="0" u="none" strike="sngStrike" kern="0" cap="none" spc="0" normalizeH="0" baseline="0" noProof="0" dirty="0">
              <a:ln>
                <a:noFill/>
              </a:ln>
              <a:solidFill>
                <a:srgbClr val="FF0000"/>
              </a:solidFill>
              <a:effectLst/>
              <a:uLnTx/>
              <a:uFillTx/>
              <a:latin typeface="Times New Roman"/>
              <a:ea typeface="+mj-ea"/>
              <a:cs typeface="+mj-cs"/>
            </a:endParaRPr>
          </a:p>
        </p:txBody>
      </p:sp>
      <p:sp>
        <p:nvSpPr>
          <p:cNvPr id="16" name="Rectangle 6"/>
          <p:cNvSpPr txBox="1">
            <a:spLocks noChangeArrowheads="1"/>
          </p:cNvSpPr>
          <p:nvPr/>
        </p:nvSpPr>
        <p:spPr bwMode="auto">
          <a:xfrm>
            <a:off x="2209800" y="2515232"/>
            <a:ext cx="7772400" cy="532769"/>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0" cap="none" spc="0" normalizeH="0" baseline="0" noProof="0" dirty="0">
                <a:ln>
                  <a:noFill/>
                </a:ln>
                <a:solidFill>
                  <a:srgbClr val="000000"/>
                </a:solidFill>
                <a:effectLst/>
                <a:uLnTx/>
                <a:uFillTx/>
                <a:latin typeface="Times New Roman"/>
                <a:ea typeface="+mn-ea"/>
                <a:cs typeface="+mn-cs"/>
              </a:rPr>
              <a:t>Date:</a:t>
            </a:r>
            <a:r>
              <a:rPr kumimoji="0" lang="en-US" sz="2000" b="0" i="0" u="none" strike="noStrike" kern="0" cap="none" spc="0" normalizeH="0" baseline="0" noProof="0" dirty="0">
                <a:ln>
                  <a:noFill/>
                </a:ln>
                <a:solidFill>
                  <a:srgbClr val="000000"/>
                </a:solidFill>
                <a:effectLst/>
                <a:uLnTx/>
                <a:uFillTx/>
                <a:latin typeface="Times New Roman"/>
                <a:ea typeface="+mn-ea"/>
                <a:cs typeface="+mn-cs"/>
              </a:rPr>
              <a:t> 2025-03-13</a:t>
            </a:r>
          </a:p>
        </p:txBody>
      </p:sp>
      <p:sp>
        <p:nvSpPr>
          <p:cNvPr id="17" name="Rectangle 12"/>
          <p:cNvSpPr>
            <a:spLocks noChangeArrowheads="1"/>
          </p:cNvSpPr>
          <p:nvPr/>
        </p:nvSpPr>
        <p:spPr bwMode="auto">
          <a:xfrm>
            <a:off x="2209801" y="2614489"/>
            <a:ext cx="1368339" cy="250021"/>
          </a:xfrm>
          <a:prstGeom prst="rect">
            <a:avLst/>
          </a:prstGeom>
          <a:noFill/>
          <a:ln w="9525">
            <a:noFill/>
            <a:miter lim="800000"/>
            <a:headEnd/>
            <a:tailEnd/>
          </a:ln>
        </p:spPr>
        <p:txBody>
          <a:bodyPr lIns="92075" tIns="46038" rIns="92075" bIns="46038"/>
          <a:lstStyle/>
          <a:p>
            <a:pPr marL="342900" indent="-342900" defTabSz="914400">
              <a:spcBef>
                <a:spcPct val="20000"/>
              </a:spcBef>
              <a:buClrTx/>
              <a:buSzTx/>
              <a:buFontTx/>
              <a:buNone/>
            </a:pPr>
            <a:r>
              <a:rPr lang="en-US" sz="2000" b="1" dirty="0">
                <a:solidFill>
                  <a:srgbClr val="000000"/>
                </a:solidFill>
                <a:latin typeface="Times New Roman" pitchFamily="18" charset="0"/>
                <a:ea typeface="+mn-ea"/>
              </a:rPr>
              <a:t>Authors:</a:t>
            </a:r>
            <a:endParaRPr lang="en-US" sz="2000" dirty="0">
              <a:solidFill>
                <a:srgbClr val="000000"/>
              </a:solidFill>
              <a:latin typeface="Times New Roman" pitchFamily="18" charset="0"/>
              <a:ea typeface="+mn-ea"/>
            </a:endParaRPr>
          </a:p>
        </p:txBody>
      </p:sp>
      <p:graphicFrame>
        <p:nvGraphicFramePr>
          <p:cNvPr id="18" name="Table 8"/>
          <p:cNvGraphicFramePr>
            <a:graphicFrameLocks noGrp="1"/>
          </p:cNvGraphicFramePr>
          <p:nvPr>
            <p:extLst>
              <p:ext uri="{D42A27DB-BD31-4B8C-83A1-F6EECF244321}">
                <p14:modId xmlns:p14="http://schemas.microsoft.com/office/powerpoint/2010/main" val="2707295076"/>
              </p:ext>
            </p:extLst>
          </p:nvPr>
        </p:nvGraphicFramePr>
        <p:xfrm>
          <a:off x="2362200" y="3443108"/>
          <a:ext cx="7620000" cy="824092"/>
        </p:xfrm>
        <a:graphic>
          <a:graphicData uri="http://schemas.openxmlformats.org/drawingml/2006/table">
            <a:tbl>
              <a:tblPr firstRow="1" bandRow="1"/>
              <a:tblGrid>
                <a:gridCol w="1524000">
                  <a:extLst>
                    <a:ext uri="{9D8B030D-6E8A-4147-A177-3AD203B41FA5}">
                      <a16:colId xmlns:a16="http://schemas.microsoft.com/office/drawing/2014/main" val="20000"/>
                    </a:ext>
                  </a:extLst>
                </a:gridCol>
                <a:gridCol w="1203158">
                  <a:extLst>
                    <a:ext uri="{9D8B030D-6E8A-4147-A177-3AD203B41FA5}">
                      <a16:colId xmlns:a16="http://schemas.microsoft.com/office/drawing/2014/main" val="20001"/>
                    </a:ext>
                  </a:extLst>
                </a:gridCol>
                <a:gridCol w="2165684">
                  <a:extLst>
                    <a:ext uri="{9D8B030D-6E8A-4147-A177-3AD203B41FA5}">
                      <a16:colId xmlns:a16="http://schemas.microsoft.com/office/drawing/2014/main" val="20002"/>
                    </a:ext>
                  </a:extLst>
                </a:gridCol>
                <a:gridCol w="802105">
                  <a:extLst>
                    <a:ext uri="{9D8B030D-6E8A-4147-A177-3AD203B41FA5}">
                      <a16:colId xmlns:a16="http://schemas.microsoft.com/office/drawing/2014/main" val="20003"/>
                    </a:ext>
                  </a:extLst>
                </a:gridCol>
                <a:gridCol w="1925053">
                  <a:extLst>
                    <a:ext uri="{9D8B030D-6E8A-4147-A177-3AD203B41FA5}">
                      <a16:colId xmlns:a16="http://schemas.microsoft.com/office/drawing/2014/main" val="20004"/>
                    </a:ext>
                  </a:extLst>
                </a:gridCol>
              </a:tblGrid>
              <a:tr h="275452">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Name</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Affiliation</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Address</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Phone</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Email</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275452">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mn-lt"/>
                          <a:ea typeface="Times New Roman"/>
                          <a:cs typeface="Arial"/>
                        </a:rPr>
                        <a:t>Tony Xiao Han</a:t>
                      </a:r>
                      <a:endParaRPr lang="en-US" sz="1200" dirty="0">
                        <a:latin typeface="+mn-lt"/>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r>
                        <a:rPr lang="en-US" sz="1200" b="0" dirty="0">
                          <a:solidFill>
                            <a:srgbClr val="000000"/>
                          </a:solidFill>
                          <a:latin typeface="+mn-lt"/>
                          <a:ea typeface="Times New Roman"/>
                          <a:cs typeface="Arial"/>
                        </a:rPr>
                        <a:t>Huawei Technologies Co., Ltd.</a:t>
                      </a:r>
                      <a:endParaRPr lang="en-US" sz="1200" b="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r>
                        <a:rPr lang="en-US" sz="1200" b="0" dirty="0">
                          <a:solidFill>
                            <a:srgbClr val="000000"/>
                          </a:solidFill>
                          <a:latin typeface="+mn-lt"/>
                          <a:ea typeface="Times New Roman"/>
                          <a:cs typeface="Arial"/>
                        </a:rPr>
                        <a:t>F3, Huawei Base, Shenzhen, China</a:t>
                      </a:r>
                      <a:endParaRPr lang="en-US" sz="1200" b="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endParaRPr lang="en-US" sz="1200" b="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latin typeface="+mn-lt"/>
                          <a:ea typeface="Times New Roman"/>
                          <a:cs typeface="Arial"/>
                        </a:rPr>
                        <a:t>Tony.hanxiao@huawei.com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10001"/>
                  </a:ext>
                </a:extLst>
              </a:tr>
            </a:tbl>
          </a:graphicData>
        </a:graphic>
      </p:graphicFrame>
      <p:sp>
        <p:nvSpPr>
          <p:cNvPr id="2" name="Footer Placeholder 1">
            <a:extLst>
              <a:ext uri="{FF2B5EF4-FFF2-40B4-BE49-F238E27FC236}">
                <a16:creationId xmlns:a16="http://schemas.microsoft.com/office/drawing/2014/main" id="{29951D79-0A4B-6FD6-FAC3-5C21AD33A1F3}"/>
              </a:ext>
            </a:extLst>
          </p:cNvPr>
          <p:cNvSpPr>
            <a:spLocks noGrp="1"/>
          </p:cNvSpPr>
          <p:nvPr>
            <p:ph type="ftr" idx="14"/>
          </p:nvPr>
        </p:nvSpPr>
        <p:spPr/>
        <p:txBody>
          <a:bodyPr/>
          <a:lstStyle/>
          <a:p>
            <a:r>
              <a:rPr lang="en-GB"/>
              <a:t>Tony Xiao Han, Huawei</a:t>
            </a:r>
            <a:endParaRPr lang="en-GB" dirty="0"/>
          </a:p>
        </p:txBody>
      </p:sp>
      <p:sp>
        <p:nvSpPr>
          <p:cNvPr id="3" name="Slide Number Placeholder 2">
            <a:extLst>
              <a:ext uri="{FF2B5EF4-FFF2-40B4-BE49-F238E27FC236}">
                <a16:creationId xmlns:a16="http://schemas.microsoft.com/office/drawing/2014/main" id="{09619802-BB12-F3DE-8CF8-0DA0DE5889EC}"/>
              </a:ext>
            </a:extLst>
          </p:cNvPr>
          <p:cNvSpPr>
            <a:spLocks noGrp="1"/>
          </p:cNvSpPr>
          <p:nvPr>
            <p:ph type="sldNum" idx="12"/>
          </p:nvPr>
        </p:nvSpPr>
        <p:spPr/>
        <p:txBody>
          <a:bodyPr/>
          <a:lstStyle/>
          <a:p>
            <a:r>
              <a:rPr lang="en-GB"/>
              <a:t>Slide </a:t>
            </a:r>
            <a:fld id="{440F5867-744E-4AA6-B0ED-4C44D2DFBB7B}" type="slidenum">
              <a:rPr lang="en-GB" smtClean="0"/>
              <a:pPr/>
              <a:t>42</a:t>
            </a:fld>
            <a:endParaRPr lang="en-GB" dirty="0"/>
          </a:p>
        </p:txBody>
      </p:sp>
      <p:sp>
        <p:nvSpPr>
          <p:cNvPr id="4" name="Date Placeholder 3">
            <a:extLst>
              <a:ext uri="{FF2B5EF4-FFF2-40B4-BE49-F238E27FC236}">
                <a16:creationId xmlns:a16="http://schemas.microsoft.com/office/drawing/2014/main" id="{4F586F9E-98B4-3F64-C2A0-0757AA1F6533}"/>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379977998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685799"/>
          </a:xfrm>
        </p:spPr>
        <p:txBody>
          <a:bodyPr/>
          <a:lstStyle/>
          <a:p>
            <a:r>
              <a:rPr lang="en-US" altLang="zh-CN" dirty="0" err="1"/>
              <a:t>TGbf</a:t>
            </a:r>
            <a:r>
              <a:rPr lang="en-US" altLang="zh-CN" dirty="0"/>
              <a:t> (WLAN Sensing)</a:t>
            </a:r>
            <a:r>
              <a:rPr lang="en-US" dirty="0"/>
              <a:t>–</a:t>
            </a:r>
            <a:r>
              <a:rPr lang="en-US" altLang="zh-CN" dirty="0"/>
              <a:t> </a:t>
            </a:r>
            <a:r>
              <a:rPr lang="en-US" altLang="zh-CN" dirty="0">
                <a:solidFill>
                  <a:srgbClr val="0000FF"/>
                </a:solidFill>
              </a:rPr>
              <a:t>March </a:t>
            </a:r>
            <a:r>
              <a:rPr lang="en-US" dirty="0"/>
              <a:t>2025</a:t>
            </a:r>
            <a:endParaRPr lang="en-GB" dirty="0"/>
          </a:p>
        </p:txBody>
      </p:sp>
      <p:sp>
        <p:nvSpPr>
          <p:cNvPr id="9218" name="Rectangle 2"/>
          <p:cNvSpPr>
            <a:spLocks noGrp="1" noChangeArrowheads="1"/>
          </p:cNvSpPr>
          <p:nvPr>
            <p:ph idx="1"/>
          </p:nvPr>
        </p:nvSpPr>
        <p:spPr>
          <a:xfrm>
            <a:off x="533401" y="1600200"/>
            <a:ext cx="10742084" cy="4724400"/>
          </a:xfrm>
          <a:ln/>
        </p:spPr>
        <p:txBody>
          <a:bodyPr/>
          <a:lstStyle/>
          <a:p>
            <a:pPr algn="just">
              <a:spcBef>
                <a:spcPts val="0"/>
              </a:spcBef>
              <a:spcAft>
                <a:spcPts val="600"/>
              </a:spcAft>
              <a:buFont typeface="Arial" panose="020B0604020202020204" pitchFamily="34" charset="0"/>
              <a:buChar char="•"/>
            </a:pPr>
            <a:r>
              <a:rPr lang="en-US" altLang="zh-CN" sz="2000" dirty="0"/>
              <a:t>Progress during </a:t>
            </a:r>
            <a:r>
              <a:rPr lang="en-US" altLang="zh-CN" sz="2000" dirty="0">
                <a:solidFill>
                  <a:srgbClr val="0000FF"/>
                </a:solidFill>
              </a:rPr>
              <a:t>March </a:t>
            </a:r>
            <a:r>
              <a:rPr lang="en-US" altLang="zh-CN" sz="2000" dirty="0"/>
              <a:t>2025</a:t>
            </a:r>
            <a:r>
              <a:rPr lang="en-US" altLang="zh-CN" sz="2000" dirty="0">
                <a:solidFill>
                  <a:srgbClr val="0000FF"/>
                </a:solidFill>
              </a:rPr>
              <a:t> </a:t>
            </a:r>
            <a:r>
              <a:rPr lang="en-US" altLang="zh-CN" sz="2000" dirty="0"/>
              <a:t>session</a:t>
            </a:r>
          </a:p>
          <a:p>
            <a:pPr marL="720725" lvl="1" indent="-342900" algn="just">
              <a:spcBef>
                <a:spcPts val="0"/>
              </a:spcBef>
              <a:spcAft>
                <a:spcPts val="600"/>
              </a:spcAft>
              <a:buFont typeface="Times New Roman" panose="02020603050405020304" pitchFamily="18" charset="0"/>
              <a:buChar char="−"/>
            </a:pPr>
            <a:r>
              <a:rPr lang="en-US" altLang="zh-CN" sz="1800" b="1" dirty="0">
                <a:solidFill>
                  <a:srgbClr val="0000FF"/>
                </a:solidFill>
                <a:cs typeface="+mn-cs"/>
              </a:rPr>
              <a:t>1</a:t>
            </a:r>
            <a:r>
              <a:rPr lang="en-US" altLang="zh-CN" sz="1800" b="1" dirty="0">
                <a:cs typeface="+mn-cs"/>
              </a:rPr>
              <a:t> </a:t>
            </a:r>
            <a:r>
              <a:rPr lang="en-US" altLang="zh-CN" sz="1800" dirty="0">
                <a:cs typeface="+mn-cs"/>
              </a:rPr>
              <a:t>slots</a:t>
            </a:r>
            <a:r>
              <a:rPr lang="en-US" altLang="zh-CN" sz="1800" b="1" dirty="0">
                <a:cs typeface="+mn-cs"/>
              </a:rPr>
              <a:t> </a:t>
            </a:r>
            <a:r>
              <a:rPr lang="en-US" altLang="zh-CN" sz="1800" dirty="0"/>
              <a:t>scheduled for </a:t>
            </a:r>
            <a:r>
              <a:rPr lang="en-US" altLang="zh-CN" sz="1800" dirty="0" err="1"/>
              <a:t>TGbf</a:t>
            </a:r>
            <a:endParaRPr lang="en-US" altLang="zh-CN" sz="1800" dirty="0"/>
          </a:p>
          <a:p>
            <a:pPr marL="720725" lvl="1" indent="-342900" algn="just">
              <a:spcBef>
                <a:spcPts val="0"/>
              </a:spcBef>
              <a:spcAft>
                <a:spcPts val="600"/>
              </a:spcAft>
              <a:buFont typeface="Times New Roman" panose="02020603050405020304" pitchFamily="18" charset="0"/>
              <a:buChar char="−"/>
            </a:pPr>
            <a:r>
              <a:rPr lang="en-US" altLang="zh-CN" sz="1800" dirty="0"/>
              <a:t>P802.11bf report to 802 LMSC on Conditional approval to forward draft to </a:t>
            </a:r>
            <a:r>
              <a:rPr lang="en-US" altLang="zh-CN" sz="1800" dirty="0" err="1"/>
              <a:t>RevCom</a:t>
            </a:r>
            <a:endParaRPr lang="en-US" altLang="zh-CN" sz="1800" dirty="0"/>
          </a:p>
          <a:p>
            <a:pPr marL="720725" lvl="1" indent="-342900" algn="just">
              <a:spcBef>
                <a:spcPts val="0"/>
              </a:spcBef>
              <a:spcAft>
                <a:spcPts val="600"/>
              </a:spcAft>
              <a:buFont typeface="Times New Roman" panose="02020603050405020304" pitchFamily="18" charset="0"/>
              <a:buChar char="−"/>
            </a:pPr>
            <a:r>
              <a:rPr lang="en-US" altLang="zh-CN" sz="1800" dirty="0"/>
              <a:t>Passed TG motions</a:t>
            </a:r>
          </a:p>
          <a:p>
            <a:pPr marL="1120775" lvl="2" indent="-342900" algn="just">
              <a:spcBef>
                <a:spcPts val="0"/>
              </a:spcBef>
              <a:spcAft>
                <a:spcPts val="600"/>
              </a:spcAft>
              <a:buFont typeface="Times New Roman" panose="02020603050405020304" pitchFamily="18" charset="0"/>
              <a:buChar char="−"/>
            </a:pPr>
            <a:r>
              <a:rPr lang="en-US" altLang="zh-CN" sz="1600" dirty="0"/>
              <a:t>Motion: P802.11bf fourth recirculation SA ballot</a:t>
            </a:r>
          </a:p>
          <a:p>
            <a:pPr marL="1120775" lvl="2" indent="-342900" algn="just">
              <a:spcBef>
                <a:spcPts val="0"/>
              </a:spcBef>
              <a:spcAft>
                <a:spcPts val="600"/>
              </a:spcAft>
              <a:buFont typeface="Times New Roman" panose="02020603050405020304" pitchFamily="18" charset="0"/>
              <a:buChar char="−"/>
            </a:pPr>
            <a:r>
              <a:rPr lang="en-US" altLang="zh-CN" sz="1600" dirty="0"/>
              <a:t>Motion: </a:t>
            </a:r>
            <a:r>
              <a:rPr lang="en-US" altLang="zh-CN" sz="1600" dirty="0" err="1"/>
              <a:t>TGbf</a:t>
            </a:r>
            <a:r>
              <a:rPr lang="en-US" altLang="zh-CN" sz="1600" dirty="0"/>
              <a:t> CSD Re-affirmation</a:t>
            </a:r>
          </a:p>
          <a:p>
            <a:pPr marL="1120775" lvl="2" indent="-342900" algn="just">
              <a:spcBef>
                <a:spcPts val="0"/>
              </a:spcBef>
              <a:spcAft>
                <a:spcPts val="600"/>
              </a:spcAft>
              <a:buFont typeface="Times New Roman" panose="02020603050405020304" pitchFamily="18" charset="0"/>
              <a:buChar char="−"/>
            </a:pPr>
            <a:r>
              <a:rPr lang="en-US" altLang="zh-CN" sz="1600" dirty="0"/>
              <a:t>Motion: P802.11bf Conditional Forward to </a:t>
            </a:r>
            <a:r>
              <a:rPr lang="en-US" altLang="zh-CN" sz="1600" dirty="0" err="1"/>
              <a:t>REVcom</a:t>
            </a:r>
            <a:endParaRPr lang="en-US" altLang="zh-CN" sz="1600" dirty="0"/>
          </a:p>
          <a:p>
            <a:pPr marL="720725" lvl="1" indent="-342900" algn="just">
              <a:spcBef>
                <a:spcPts val="0"/>
              </a:spcBef>
              <a:spcAft>
                <a:spcPts val="600"/>
              </a:spcAft>
              <a:buFont typeface="Times New Roman" panose="02020603050405020304" pitchFamily="18" charset="0"/>
              <a:buChar char="−"/>
            </a:pPr>
            <a:r>
              <a:rPr lang="en-US" altLang="zh-CN" sz="1800" dirty="0"/>
              <a:t>Passed WG motions</a:t>
            </a:r>
          </a:p>
          <a:p>
            <a:pPr marL="1120775" lvl="2" indent="-342900" algn="just">
              <a:spcBef>
                <a:spcPts val="0"/>
              </a:spcBef>
              <a:spcAft>
                <a:spcPts val="600"/>
              </a:spcAft>
              <a:buFont typeface="Times New Roman" panose="02020603050405020304" pitchFamily="18" charset="0"/>
              <a:buChar char="−"/>
            </a:pPr>
            <a:r>
              <a:rPr lang="en-US" altLang="zh-CN" sz="1600" dirty="0"/>
              <a:t>Motion: </a:t>
            </a:r>
            <a:r>
              <a:rPr lang="en-US" altLang="zh-CN" sz="1600" dirty="0" err="1"/>
              <a:t>TGbf</a:t>
            </a:r>
            <a:r>
              <a:rPr lang="en-US" altLang="zh-CN" sz="1600" dirty="0"/>
              <a:t> CSD Re-affirmation</a:t>
            </a:r>
          </a:p>
          <a:p>
            <a:pPr marL="1120775" lvl="2" indent="-342900" algn="just">
              <a:spcBef>
                <a:spcPts val="0"/>
              </a:spcBef>
              <a:spcAft>
                <a:spcPts val="600"/>
              </a:spcAft>
              <a:buFont typeface="Times New Roman" panose="02020603050405020304" pitchFamily="18" charset="0"/>
              <a:buChar char="−"/>
            </a:pPr>
            <a:r>
              <a:rPr lang="en-US" altLang="zh-CN" sz="1600" dirty="0"/>
              <a:t>Motion: P802.11bf Conditional Forward to </a:t>
            </a:r>
            <a:r>
              <a:rPr lang="en-US" altLang="zh-CN" sz="1600" dirty="0" err="1"/>
              <a:t>REVcom</a:t>
            </a:r>
            <a:endParaRPr lang="en-US" altLang="zh-CN" sz="1600" dirty="0"/>
          </a:p>
          <a:p>
            <a:pPr marL="1657350" lvl="3" indent="-342900" algn="just">
              <a:spcBef>
                <a:spcPts val="0"/>
              </a:spcBef>
              <a:spcAft>
                <a:spcPts val="600"/>
              </a:spcAft>
              <a:buFont typeface="Arial" panose="020B0604020202020204" pitchFamily="34" charset="0"/>
              <a:buChar char="•"/>
            </a:pPr>
            <a:endParaRPr lang="en-US" sz="1100" dirty="0"/>
          </a:p>
          <a:p>
            <a:pPr algn="just">
              <a:spcBef>
                <a:spcPts val="0"/>
              </a:spcBef>
              <a:spcAft>
                <a:spcPts val="600"/>
              </a:spcAft>
              <a:buFont typeface="Arial" panose="020B0604020202020204" pitchFamily="34" charset="0"/>
              <a:buChar char="•"/>
            </a:pPr>
            <a:r>
              <a:rPr lang="en-US" altLang="zh-CN" sz="2000" dirty="0"/>
              <a:t>Goals for the next two months</a:t>
            </a:r>
          </a:p>
          <a:p>
            <a:pPr marL="720725" lvl="1" indent="-342900" algn="just">
              <a:spcBef>
                <a:spcPts val="0"/>
              </a:spcBef>
              <a:spcAft>
                <a:spcPts val="600"/>
              </a:spcAft>
              <a:buFont typeface="Times New Roman" panose="02020603050405020304" pitchFamily="18" charset="0"/>
              <a:buChar char="−"/>
            </a:pPr>
            <a:r>
              <a:rPr lang="en-US" altLang="zh-CN" sz="1800" dirty="0"/>
              <a:t>Release IEEE802.11bf </a:t>
            </a:r>
            <a:r>
              <a:rPr lang="en-US" altLang="zh-CN" sz="1800" dirty="0">
                <a:solidFill>
                  <a:srgbClr val="0000FF"/>
                </a:solidFill>
              </a:rPr>
              <a:t>D8.0</a:t>
            </a:r>
          </a:p>
          <a:p>
            <a:pPr marL="720725" lvl="1" indent="-342900" algn="just">
              <a:spcBef>
                <a:spcPts val="0"/>
              </a:spcBef>
              <a:spcAft>
                <a:spcPts val="600"/>
              </a:spcAft>
              <a:buFont typeface="Times New Roman" panose="02020603050405020304" pitchFamily="18" charset="0"/>
              <a:buChar char="−"/>
            </a:pPr>
            <a:r>
              <a:rPr lang="en-US" altLang="zh-CN" sz="1800" dirty="0"/>
              <a:t>Complete the </a:t>
            </a:r>
            <a:r>
              <a:rPr lang="en-US" altLang="zh-CN" sz="1800" dirty="0">
                <a:solidFill>
                  <a:srgbClr val="0000FF"/>
                </a:solidFill>
              </a:rPr>
              <a:t>4</a:t>
            </a:r>
            <a:r>
              <a:rPr lang="en-US" altLang="zh-CN" sz="1800" baseline="30000" dirty="0">
                <a:solidFill>
                  <a:srgbClr val="0000FF"/>
                </a:solidFill>
              </a:rPr>
              <a:t>th</a:t>
            </a:r>
            <a:r>
              <a:rPr lang="en-US" altLang="zh-CN" sz="1800" dirty="0">
                <a:solidFill>
                  <a:srgbClr val="0000FF"/>
                </a:solidFill>
              </a:rPr>
              <a:t> SA Ballot Recirculation </a:t>
            </a:r>
            <a:r>
              <a:rPr lang="en-US" altLang="zh-CN" sz="1800" dirty="0"/>
              <a:t>(D8.0)</a:t>
            </a:r>
          </a:p>
        </p:txBody>
      </p:sp>
      <p:sp>
        <p:nvSpPr>
          <p:cNvPr id="3" name="Footer Placeholder 2">
            <a:extLst>
              <a:ext uri="{FF2B5EF4-FFF2-40B4-BE49-F238E27FC236}">
                <a16:creationId xmlns:a16="http://schemas.microsoft.com/office/drawing/2014/main" id="{258F708E-7148-416D-6F5A-C6A4CE807512}"/>
              </a:ext>
            </a:extLst>
          </p:cNvPr>
          <p:cNvSpPr>
            <a:spLocks noGrp="1"/>
          </p:cNvSpPr>
          <p:nvPr>
            <p:ph type="ftr" idx="14"/>
          </p:nvPr>
        </p:nvSpPr>
        <p:spPr/>
        <p:txBody>
          <a:bodyPr/>
          <a:lstStyle/>
          <a:p>
            <a:r>
              <a:rPr lang="en-GB"/>
              <a:t>Tony Xiao Han, Huawei</a:t>
            </a:r>
            <a:endParaRPr lang="en-GB" dirty="0"/>
          </a:p>
        </p:txBody>
      </p:sp>
      <p:sp>
        <p:nvSpPr>
          <p:cNvPr id="4" name="Slide Number Placeholder 3">
            <a:extLst>
              <a:ext uri="{FF2B5EF4-FFF2-40B4-BE49-F238E27FC236}">
                <a16:creationId xmlns:a16="http://schemas.microsoft.com/office/drawing/2014/main" id="{F9447979-5D74-DB62-1E83-00E557E88E44}"/>
              </a:ext>
            </a:extLst>
          </p:cNvPr>
          <p:cNvSpPr>
            <a:spLocks noGrp="1"/>
          </p:cNvSpPr>
          <p:nvPr>
            <p:ph type="sldNum" idx="12"/>
          </p:nvPr>
        </p:nvSpPr>
        <p:spPr/>
        <p:txBody>
          <a:bodyPr/>
          <a:lstStyle/>
          <a:p>
            <a:r>
              <a:rPr lang="en-GB"/>
              <a:t>Slide </a:t>
            </a:r>
            <a:fld id="{440F5867-744E-4AA6-B0ED-4C44D2DFBB7B}" type="slidenum">
              <a:rPr lang="en-GB" smtClean="0"/>
              <a:pPr/>
              <a:t>43</a:t>
            </a:fld>
            <a:endParaRPr lang="en-GB" dirty="0"/>
          </a:p>
        </p:txBody>
      </p:sp>
      <p:sp>
        <p:nvSpPr>
          <p:cNvPr id="7" name="Date Placeholder 6">
            <a:extLst>
              <a:ext uri="{FF2B5EF4-FFF2-40B4-BE49-F238E27FC236}">
                <a16:creationId xmlns:a16="http://schemas.microsoft.com/office/drawing/2014/main" id="{37769320-4AC1-E505-0143-9BA9C83E8511}"/>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20946889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1862AC4C-4F61-4C2B-A75C-8BCD9FF7D00F}"/>
              </a:ext>
            </a:extLst>
          </p:cNvPr>
          <p:cNvSpPr/>
          <p:nvPr/>
        </p:nvSpPr>
        <p:spPr bwMode="auto">
          <a:xfrm>
            <a:off x="5767445" y="2938633"/>
            <a:ext cx="3605155" cy="642767"/>
          </a:xfrm>
          <a:prstGeom prst="roundRect">
            <a:avLst/>
          </a:prstGeom>
          <a:solidFill>
            <a:schemeClr val="bg1">
              <a:lumMod val="8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100" b="0" i="0" u="none" strike="noStrike" cap="none" normalizeH="0" baseline="0">
              <a:ln>
                <a:noFill/>
              </a:ln>
              <a:solidFill>
                <a:schemeClr val="tx1"/>
              </a:solidFill>
              <a:effectLst/>
              <a:latin typeface="Times New Roman" pitchFamily="18" charset="0"/>
            </a:endParaRPr>
          </a:p>
        </p:txBody>
      </p:sp>
      <p:sp>
        <p:nvSpPr>
          <p:cNvPr id="2" name="Title 1"/>
          <p:cNvSpPr>
            <a:spLocks noGrp="1"/>
          </p:cNvSpPr>
          <p:nvPr>
            <p:ph type="title"/>
          </p:nvPr>
        </p:nvSpPr>
        <p:spPr>
          <a:xfrm>
            <a:off x="460218" y="853201"/>
            <a:ext cx="4645181" cy="457199"/>
          </a:xfrm>
        </p:spPr>
        <p:txBody>
          <a:bodyPr/>
          <a:lstStyle/>
          <a:p>
            <a:r>
              <a:rPr lang="en-US" altLang="zh-CN" sz="2400" dirty="0" err="1">
                <a:solidFill>
                  <a:schemeClr val="tx1"/>
                </a:solidFill>
              </a:rPr>
              <a:t>TGbf</a:t>
            </a:r>
            <a:r>
              <a:rPr lang="en-US" altLang="zh-CN" sz="2400" dirty="0">
                <a:solidFill>
                  <a:schemeClr val="tx1"/>
                </a:solidFill>
              </a:rPr>
              <a:t> Timeline</a:t>
            </a:r>
          </a:p>
        </p:txBody>
      </p:sp>
      <p:sp>
        <p:nvSpPr>
          <p:cNvPr id="8" name="Rectangle 3"/>
          <p:cNvSpPr txBox="1">
            <a:spLocks noChangeArrowheads="1"/>
          </p:cNvSpPr>
          <p:nvPr/>
        </p:nvSpPr>
        <p:spPr bwMode="auto">
          <a:xfrm>
            <a:off x="457201" y="1409700"/>
            <a:ext cx="7162799"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161925" lvl="1" indent="-233363" algn="just" defTabSz="685800" eaLnBrk="1" fontAlgn="auto" hangingPunct="1">
              <a:spcBef>
                <a:spcPts val="200"/>
              </a:spcBef>
              <a:spcAft>
                <a:spcPts val="600"/>
              </a:spcAft>
              <a:defRPr/>
            </a:pPr>
            <a:r>
              <a:rPr lang="en-US" altLang="zh-CN" sz="1400" kern="0" dirty="0">
                <a:solidFill>
                  <a:srgbClr val="00B050"/>
                </a:solidFill>
              </a:rPr>
              <a:t>PAR approved				Sep 2020</a:t>
            </a:r>
          </a:p>
          <a:p>
            <a:pPr marL="161925" lvl="1" indent="-233363" algn="just" defTabSz="685800" eaLnBrk="1" fontAlgn="auto" hangingPunct="1">
              <a:spcBef>
                <a:spcPts val="200"/>
              </a:spcBef>
              <a:spcAft>
                <a:spcPts val="600"/>
              </a:spcAft>
              <a:defRPr/>
            </a:pPr>
            <a:r>
              <a:rPr lang="en-US" altLang="zh-CN" sz="1400" kern="0" dirty="0">
                <a:solidFill>
                  <a:srgbClr val="00B050"/>
                </a:solidFill>
              </a:rPr>
              <a:t>First TG meeting			Oct 2020</a:t>
            </a:r>
          </a:p>
          <a:p>
            <a:pPr marL="161925" lvl="1" indent="-233363" algn="just" defTabSz="685800" eaLnBrk="1" fontAlgn="auto" hangingPunct="1">
              <a:spcBef>
                <a:spcPts val="200"/>
              </a:spcBef>
              <a:spcAft>
                <a:spcPts val="600"/>
              </a:spcAft>
              <a:defRPr/>
            </a:pPr>
            <a:r>
              <a:rPr lang="en-US" altLang="zh-CN" sz="1400" kern="0" dirty="0">
                <a:solidFill>
                  <a:srgbClr val="00B050"/>
                </a:solidFill>
              </a:rPr>
              <a:t>Comment Collection (D0.1)		</a:t>
            </a:r>
            <a:r>
              <a:rPr lang="en-US" altLang="zh-CN" sz="1400" i="1" strike="sngStrike" kern="0" dirty="0">
                <a:solidFill>
                  <a:schemeClr val="bg1">
                    <a:lumMod val="50000"/>
                  </a:schemeClr>
                </a:solidFill>
              </a:rPr>
              <a:t>Jan 2022</a:t>
            </a:r>
            <a:r>
              <a:rPr lang="en-US" altLang="zh-CN" sz="1400" i="1" strike="sngStrike" kern="0" dirty="0">
                <a:solidFill>
                  <a:schemeClr val="bg1">
                    <a:lumMod val="50000"/>
                  </a:schemeClr>
                </a:solidFill>
                <a:sym typeface="Wingdings" panose="05000000000000000000" pitchFamily="2" charset="2"/>
              </a:rPr>
              <a:t>Mar 2022</a:t>
            </a:r>
            <a:r>
              <a:rPr lang="en-US" altLang="zh-CN" sz="1400" i="1" kern="0" dirty="0">
                <a:solidFill>
                  <a:schemeClr val="bg1">
                    <a:lumMod val="50000"/>
                  </a:schemeClr>
                </a:solidFill>
                <a:sym typeface="Wingdings" panose="05000000000000000000" pitchFamily="2" charset="2"/>
              </a:rPr>
              <a:t> </a:t>
            </a:r>
            <a:r>
              <a:rPr lang="en-US" altLang="zh-CN" sz="1400" i="1" kern="0" dirty="0">
                <a:solidFill>
                  <a:srgbClr val="00B050"/>
                </a:solidFill>
                <a:sym typeface="Wingdings" panose="05000000000000000000" pitchFamily="2" charset="2"/>
              </a:rPr>
              <a:t> April 2022</a:t>
            </a:r>
            <a:endParaRPr lang="en-US" altLang="zh-CN" sz="1400" i="1" kern="0" dirty="0">
              <a:solidFill>
                <a:srgbClr val="00B050"/>
              </a:solidFill>
            </a:endParaRPr>
          </a:p>
          <a:p>
            <a:pPr marL="165100" lvl="1" indent="-238125" algn="just" defTabSz="685800" eaLnBrk="1" fontAlgn="auto" hangingPunct="1">
              <a:spcBef>
                <a:spcPts val="200"/>
              </a:spcBef>
              <a:spcAft>
                <a:spcPts val="600"/>
              </a:spcAft>
              <a:buFont typeface="Times New Roman" panose="02020603050405020304" pitchFamily="18" charset="0"/>
              <a:buChar char="–"/>
              <a:defRPr/>
            </a:pPr>
            <a:r>
              <a:rPr lang="en-US" altLang="zh-CN" sz="1400" kern="0" dirty="0">
                <a:solidFill>
                  <a:srgbClr val="00B050"/>
                </a:solidFill>
              </a:rPr>
              <a:t>Initial Letter Ballot (D1.0)</a:t>
            </a:r>
            <a:r>
              <a:rPr lang="en-US" altLang="zh-CN" sz="1400" kern="0" dirty="0">
                <a:solidFill>
                  <a:srgbClr val="FF0000"/>
                </a:solidFill>
              </a:rPr>
              <a:t>		</a:t>
            </a:r>
            <a:r>
              <a:rPr lang="en-US" altLang="zh-CN" sz="1400" i="1" strike="sngStrike" kern="0" dirty="0">
                <a:solidFill>
                  <a:schemeClr val="bg1">
                    <a:lumMod val="50000"/>
                  </a:schemeClr>
                </a:solidFill>
              </a:rPr>
              <a:t>Jul 2022</a:t>
            </a:r>
            <a:r>
              <a:rPr lang="en-US" altLang="zh-CN" sz="1400" i="1" strike="sngStrike" kern="0" dirty="0">
                <a:solidFill>
                  <a:schemeClr val="bg1">
                    <a:lumMod val="50000"/>
                  </a:schemeClr>
                </a:solidFill>
                <a:sym typeface="Wingdings" panose="05000000000000000000" pitchFamily="2" charset="2"/>
              </a:rPr>
              <a:t> Sep</a:t>
            </a:r>
            <a:r>
              <a:rPr lang="en-US" altLang="zh-CN" sz="1400" i="1" strike="sngStrike" kern="0" dirty="0">
                <a:solidFill>
                  <a:schemeClr val="bg1">
                    <a:lumMod val="50000"/>
                  </a:schemeClr>
                </a:solidFill>
              </a:rPr>
              <a:t> 2022</a:t>
            </a:r>
            <a:r>
              <a:rPr lang="en-US" altLang="zh-CN" sz="1400" i="1" strike="sngStrike" kern="0" dirty="0">
                <a:solidFill>
                  <a:schemeClr val="bg1">
                    <a:lumMod val="50000"/>
                  </a:schemeClr>
                </a:solidFill>
                <a:sym typeface="Wingdings" panose="05000000000000000000" pitchFamily="2" charset="2"/>
              </a:rPr>
              <a:t> Nov</a:t>
            </a:r>
            <a:r>
              <a:rPr lang="en-US" altLang="zh-CN" sz="1400" i="1" strike="sngStrike" kern="0" dirty="0">
                <a:solidFill>
                  <a:schemeClr val="bg1">
                    <a:lumMod val="50000"/>
                  </a:schemeClr>
                </a:solidFill>
              </a:rPr>
              <a:t> 2022</a:t>
            </a:r>
            <a:r>
              <a:rPr lang="en-US" altLang="zh-CN" sz="1400" i="1" kern="0" dirty="0">
                <a:solidFill>
                  <a:srgbClr val="00B050"/>
                </a:solidFill>
                <a:sym typeface="Wingdings" panose="05000000000000000000" pitchFamily="2" charset="2"/>
              </a:rPr>
              <a:t> Jan </a:t>
            </a:r>
            <a:r>
              <a:rPr lang="en-US" altLang="zh-CN" sz="1400" i="1" kern="0" dirty="0">
                <a:solidFill>
                  <a:srgbClr val="00B050"/>
                </a:solidFill>
              </a:rPr>
              <a:t>2023</a:t>
            </a:r>
          </a:p>
          <a:p>
            <a:pPr marL="165100" lvl="1" indent="-238125" algn="just" defTabSz="685800" eaLnBrk="1" fontAlgn="auto" hangingPunct="1">
              <a:spcBef>
                <a:spcPts val="200"/>
              </a:spcBef>
              <a:spcAft>
                <a:spcPts val="600"/>
              </a:spcAft>
              <a:buFont typeface="Times New Roman" panose="02020603050405020304" pitchFamily="18" charset="0"/>
              <a:buChar char="–"/>
              <a:defRPr/>
            </a:pPr>
            <a:r>
              <a:rPr lang="en-US" altLang="zh-CN" sz="1400" kern="0" dirty="0">
                <a:solidFill>
                  <a:srgbClr val="00B050"/>
                </a:solidFill>
              </a:rPr>
              <a:t>Recirculation LB (D2.0)			</a:t>
            </a:r>
            <a:r>
              <a:rPr lang="en-US" altLang="zh-CN" sz="1400" i="1" strike="sngStrike" kern="0" dirty="0">
                <a:solidFill>
                  <a:schemeClr val="bg1">
                    <a:lumMod val="50000"/>
                  </a:schemeClr>
                </a:solidFill>
              </a:rPr>
              <a:t>Jan 2023</a:t>
            </a:r>
            <a:r>
              <a:rPr lang="en-US" altLang="zh-CN" sz="1400" i="1" strike="sngStrike" kern="0" dirty="0">
                <a:solidFill>
                  <a:schemeClr val="bg1">
                    <a:lumMod val="50000"/>
                  </a:schemeClr>
                </a:solidFill>
                <a:sym typeface="Wingdings" panose="05000000000000000000" pitchFamily="2" charset="2"/>
              </a:rPr>
              <a:t>  Mar 2023</a:t>
            </a:r>
            <a:r>
              <a:rPr lang="en-US" altLang="zh-CN" sz="1400" i="1" kern="0" dirty="0">
                <a:solidFill>
                  <a:srgbClr val="00B050"/>
                </a:solidFill>
                <a:sym typeface="Wingdings" panose="05000000000000000000" pitchFamily="2" charset="2"/>
              </a:rPr>
              <a:t> </a:t>
            </a:r>
            <a:r>
              <a:rPr lang="en-US" altLang="zh-CN" sz="1400" kern="0" dirty="0">
                <a:solidFill>
                  <a:srgbClr val="00B050"/>
                </a:solidFill>
              </a:rPr>
              <a:t> July 2023</a:t>
            </a:r>
          </a:p>
          <a:p>
            <a:pPr marL="165100" lvl="1" indent="-238125" algn="just" defTabSz="685800" eaLnBrk="1" fontAlgn="auto" hangingPunct="1">
              <a:spcBef>
                <a:spcPts val="200"/>
              </a:spcBef>
              <a:spcAft>
                <a:spcPts val="600"/>
              </a:spcAft>
              <a:buFont typeface="Times New Roman" panose="02020603050405020304" pitchFamily="18" charset="0"/>
              <a:buChar char="–"/>
              <a:defRPr/>
            </a:pPr>
            <a:r>
              <a:rPr lang="en-US" altLang="zh-CN" sz="1400" kern="0" dirty="0">
                <a:solidFill>
                  <a:srgbClr val="00B050"/>
                </a:solidFill>
              </a:rPr>
              <a:t>Recirculation LB (D3.0)	</a:t>
            </a:r>
            <a:r>
              <a:rPr lang="en-US" altLang="zh-CN" sz="1400" kern="0" dirty="0">
                <a:solidFill>
                  <a:srgbClr val="FF0000"/>
                </a:solidFill>
              </a:rPr>
              <a:t>		</a:t>
            </a:r>
            <a:r>
              <a:rPr lang="en-US" altLang="zh-CN" sz="1400" i="1" strike="sngStrike" kern="0" dirty="0">
                <a:solidFill>
                  <a:schemeClr val="bg1">
                    <a:lumMod val="50000"/>
                  </a:schemeClr>
                </a:solidFill>
              </a:rPr>
              <a:t>May 2023</a:t>
            </a:r>
            <a:r>
              <a:rPr lang="en-US" altLang="zh-CN" sz="1400" i="1" strike="sngStrike" kern="0" dirty="0">
                <a:solidFill>
                  <a:schemeClr val="bg1">
                    <a:lumMod val="50000"/>
                  </a:schemeClr>
                </a:solidFill>
                <a:sym typeface="Wingdings" panose="05000000000000000000" pitchFamily="2" charset="2"/>
              </a:rPr>
              <a:t> </a:t>
            </a:r>
            <a:r>
              <a:rPr lang="en-US" altLang="zh-CN" sz="1400" kern="0" dirty="0">
                <a:solidFill>
                  <a:srgbClr val="FF0000"/>
                </a:solidFill>
              </a:rPr>
              <a:t> </a:t>
            </a:r>
            <a:r>
              <a:rPr lang="en-US" altLang="zh-CN" sz="1400" kern="0" dirty="0">
                <a:solidFill>
                  <a:srgbClr val="00B050"/>
                </a:solidFill>
              </a:rPr>
              <a:t>Nov 2023</a:t>
            </a:r>
          </a:p>
          <a:p>
            <a:pPr marL="165100" lvl="1" indent="-238125" algn="just" defTabSz="685800" eaLnBrk="1" fontAlgn="auto" hangingPunct="1">
              <a:spcBef>
                <a:spcPts val="200"/>
              </a:spcBef>
              <a:spcAft>
                <a:spcPts val="600"/>
              </a:spcAft>
              <a:buFont typeface="Times New Roman" panose="02020603050405020304" pitchFamily="18" charset="0"/>
              <a:buChar char="–"/>
              <a:defRPr/>
            </a:pPr>
            <a:r>
              <a:rPr lang="en-US" altLang="zh-CN" sz="1400" kern="0" dirty="0">
                <a:solidFill>
                  <a:srgbClr val="00B050"/>
                </a:solidFill>
              </a:rPr>
              <a:t>Conditional EC Approval–SA Ballot	Mar 2024</a:t>
            </a:r>
          </a:p>
          <a:p>
            <a:pPr marL="161925" lvl="1" indent="-233363" algn="just" defTabSz="685800" eaLnBrk="1" fontAlgn="auto" hangingPunct="1">
              <a:spcBef>
                <a:spcPts val="200"/>
              </a:spcBef>
              <a:spcAft>
                <a:spcPts val="600"/>
              </a:spcAft>
              <a:defRPr/>
            </a:pPr>
            <a:r>
              <a:rPr lang="en-US" altLang="zh-CN" sz="1400" kern="0" dirty="0">
                <a:solidFill>
                  <a:srgbClr val="00B050"/>
                </a:solidFill>
              </a:rPr>
              <a:t>Recirculation LB (D4.0)	</a:t>
            </a:r>
            <a:r>
              <a:rPr lang="en-US" altLang="zh-CN" sz="1400" kern="0" dirty="0"/>
              <a:t>		</a:t>
            </a:r>
            <a:r>
              <a:rPr lang="en-US" altLang="zh-CN" sz="1400" i="1" strike="sngStrike" dirty="0">
                <a:solidFill>
                  <a:srgbClr val="7F7F7F"/>
                </a:solidFill>
                <a:ea typeface="宋体" panose="02010600030101010101" pitchFamily="2" charset="-122"/>
              </a:rPr>
              <a:t>July </a:t>
            </a:r>
            <a:r>
              <a:rPr lang="en-US" altLang="zh-CN" sz="1400" i="1" strike="sngStrike" dirty="0">
                <a:solidFill>
                  <a:schemeClr val="bg1">
                    <a:lumMod val="50000"/>
                  </a:schemeClr>
                </a:solidFill>
                <a:ea typeface="宋体" panose="02010600030101010101" pitchFamily="2" charset="-122"/>
              </a:rPr>
              <a:t>2023 </a:t>
            </a:r>
            <a:r>
              <a:rPr lang="en-US" altLang="zh-CN" sz="1400" i="1" strike="sngStrike" dirty="0">
                <a:solidFill>
                  <a:schemeClr val="bg1">
                    <a:lumMod val="50000"/>
                  </a:schemeClr>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strike="sngStrike" dirty="0">
                <a:solidFill>
                  <a:schemeClr val="bg1">
                    <a:lumMod val="50000"/>
                  </a:schemeClr>
                </a:solidFill>
                <a:ea typeface="宋体" panose="02010600030101010101" pitchFamily="2" charset="-122"/>
              </a:rPr>
              <a:t> Jan 2024</a:t>
            </a:r>
            <a:r>
              <a:rPr lang="en-US" altLang="zh-CN" sz="1400" i="1" dirty="0">
                <a:solidFill>
                  <a:srgbClr val="00B05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50"/>
                </a:solidFill>
                <a:ea typeface="宋体" panose="02010600030101010101" pitchFamily="2" charset="-122"/>
              </a:rPr>
              <a:t> Apr 2024</a:t>
            </a:r>
            <a:endParaRPr lang="en-US" altLang="zh-CN" sz="1400" i="1" kern="0" dirty="0">
              <a:solidFill>
                <a:srgbClr val="00B050"/>
              </a:solidFill>
            </a:endParaRPr>
          </a:p>
          <a:p>
            <a:pPr marL="161925" lvl="1" indent="-233363" algn="just" defTabSz="685800" eaLnBrk="1" fontAlgn="auto" hangingPunct="1">
              <a:spcBef>
                <a:spcPts val="200"/>
              </a:spcBef>
              <a:spcAft>
                <a:spcPts val="600"/>
              </a:spcAft>
              <a:defRPr/>
            </a:pPr>
            <a:r>
              <a:rPr lang="en-US" altLang="zh-CN" sz="1400" kern="0" dirty="0">
                <a:solidFill>
                  <a:srgbClr val="00B050"/>
                </a:solidFill>
              </a:rPr>
              <a:t>SA  Ballot pool formation      		Apr 2024</a:t>
            </a:r>
          </a:p>
          <a:p>
            <a:pPr marL="165100" lvl="1" indent="-238125" algn="just" defTabSz="685800" eaLnBrk="1" fontAlgn="auto" hangingPunct="1">
              <a:spcBef>
                <a:spcPts val="200"/>
              </a:spcBef>
              <a:spcAft>
                <a:spcPts val="600"/>
              </a:spcAft>
              <a:defRPr/>
            </a:pPr>
            <a:r>
              <a:rPr lang="en-US" altLang="zh-CN" sz="1400" kern="0" dirty="0">
                <a:solidFill>
                  <a:srgbClr val="00B050"/>
                </a:solidFill>
              </a:rPr>
              <a:t>Initial SA Ballot (D4.0)	</a:t>
            </a:r>
            <a:r>
              <a:rPr lang="en-US" altLang="zh-CN" sz="1400" kern="0" dirty="0"/>
              <a:t>		</a:t>
            </a:r>
            <a:r>
              <a:rPr lang="en-US" altLang="zh-CN" sz="1400" i="1" strike="sngStrike" dirty="0">
                <a:solidFill>
                  <a:srgbClr val="7F7F7F"/>
                </a:solidFill>
                <a:ea typeface="宋体" panose="02010600030101010101" pitchFamily="2" charset="-122"/>
              </a:rPr>
              <a:t>Sep </a:t>
            </a:r>
            <a:r>
              <a:rPr lang="en-US" altLang="zh-CN" sz="1400" i="1" strike="sngStrike" dirty="0">
                <a:solidFill>
                  <a:schemeClr val="bg1">
                    <a:lumMod val="50000"/>
                  </a:schemeClr>
                </a:solidFill>
                <a:ea typeface="宋体" panose="02010600030101010101" pitchFamily="2" charset="-122"/>
              </a:rPr>
              <a:t>2023 </a:t>
            </a:r>
            <a:r>
              <a:rPr lang="en-US" altLang="zh-CN" sz="1400" i="1" strike="sngStrike" dirty="0">
                <a:solidFill>
                  <a:schemeClr val="bg1">
                    <a:lumMod val="50000"/>
                  </a:schemeClr>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strike="sngStrike" dirty="0">
                <a:solidFill>
                  <a:schemeClr val="bg1">
                    <a:lumMod val="50000"/>
                  </a:schemeClr>
                </a:solidFill>
                <a:ea typeface="宋体" panose="02010600030101010101" pitchFamily="2" charset="-122"/>
              </a:rPr>
              <a:t> Mar 2024</a:t>
            </a:r>
            <a:r>
              <a:rPr lang="en-US" altLang="zh-CN" sz="1400" i="1" dirty="0">
                <a:solidFill>
                  <a:srgbClr val="00B05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50"/>
                </a:solidFill>
                <a:ea typeface="宋体" panose="02010600030101010101" pitchFamily="2" charset="-122"/>
              </a:rPr>
              <a:t> May 2024</a:t>
            </a:r>
            <a:endParaRPr lang="en-US" altLang="zh-CN" sz="1400" kern="0" dirty="0">
              <a:solidFill>
                <a:srgbClr val="00B050"/>
              </a:solidFill>
            </a:endParaRPr>
          </a:p>
          <a:p>
            <a:pPr marL="158750" lvl="1" indent="-231775" algn="just" defTabSz="685800" eaLnBrk="1" fontAlgn="auto" hangingPunct="1">
              <a:spcBef>
                <a:spcPts val="200"/>
              </a:spcBef>
              <a:spcAft>
                <a:spcPts val="600"/>
              </a:spcAft>
              <a:buFont typeface="Times New Roman" panose="02020603050405020304" pitchFamily="18" charset="0"/>
              <a:buChar char="–"/>
              <a:defRPr/>
            </a:pPr>
            <a:r>
              <a:rPr lang="en-US" altLang="zh-CN" sz="1400" kern="0" dirty="0">
                <a:solidFill>
                  <a:srgbClr val="00B050"/>
                </a:solidFill>
              </a:rPr>
              <a:t>1st SA Ballot Recirculation (D5.0)		Sep 2024</a:t>
            </a:r>
          </a:p>
          <a:p>
            <a:pPr marL="158750" lvl="1" indent="-231775" algn="just" defTabSz="685800" eaLnBrk="1" fontAlgn="auto" hangingPunct="1">
              <a:spcBef>
                <a:spcPts val="200"/>
              </a:spcBef>
              <a:spcAft>
                <a:spcPts val="600"/>
              </a:spcAft>
              <a:buFont typeface="Times New Roman" panose="02020603050405020304" pitchFamily="18" charset="0"/>
              <a:buChar char="–"/>
              <a:defRPr/>
            </a:pPr>
            <a:r>
              <a:rPr lang="en-US" altLang="zh-CN" sz="1400" kern="0" dirty="0">
                <a:solidFill>
                  <a:srgbClr val="00B050"/>
                </a:solidFill>
              </a:rPr>
              <a:t>2nd SA Ballot Recirculation (D6.0)	Jan  2025</a:t>
            </a:r>
          </a:p>
          <a:p>
            <a:pPr marL="214312" lvl="1" algn="just" defTabSz="685800" eaLnBrk="1" fontAlgn="auto" hangingPunct="1">
              <a:spcBef>
                <a:spcPts val="200"/>
              </a:spcBef>
              <a:spcAft>
                <a:spcPts val="600"/>
              </a:spcAft>
              <a:buFont typeface="Wingdings" panose="05000000000000000000" pitchFamily="2" charset="2"/>
              <a:buChar char="Ø"/>
              <a:defRPr/>
            </a:pPr>
            <a:r>
              <a:rPr lang="en-US" altLang="zh-CN" sz="1400" kern="0" dirty="0">
                <a:solidFill>
                  <a:srgbClr val="FF0000"/>
                </a:solidFill>
              </a:rPr>
              <a:t>3rd SA Ballot Recirculation (D7.0)	Mar 2025</a:t>
            </a:r>
          </a:p>
          <a:p>
            <a:pPr marL="161925" lvl="1" indent="-233363" algn="just" defTabSz="685800" eaLnBrk="1" fontAlgn="auto" hangingPunct="1">
              <a:spcBef>
                <a:spcPts val="200"/>
              </a:spcBef>
              <a:spcAft>
                <a:spcPts val="600"/>
              </a:spcAft>
              <a:defRPr/>
            </a:pPr>
            <a:r>
              <a:rPr lang="en-US" altLang="zh-CN" sz="1400" kern="0" dirty="0"/>
              <a:t>Final 802.11 WG approval		</a:t>
            </a:r>
            <a:r>
              <a:rPr lang="en-US" altLang="zh-CN" sz="1400" i="1" strike="sngStrike" dirty="0">
                <a:solidFill>
                  <a:srgbClr val="7F7F7F"/>
                </a:solidFill>
                <a:ea typeface="宋体" panose="02010600030101010101" pitchFamily="2" charset="-122"/>
              </a:rPr>
              <a:t>July </a:t>
            </a:r>
            <a:r>
              <a:rPr lang="en-US" altLang="zh-CN" sz="1400" i="1" strike="sngStrike" dirty="0">
                <a:solidFill>
                  <a:schemeClr val="bg1">
                    <a:lumMod val="50000"/>
                  </a:schemeClr>
                </a:solidFill>
                <a:ea typeface="宋体" panose="02010600030101010101" pitchFamily="2" charset="-122"/>
              </a:rPr>
              <a:t>2024</a:t>
            </a:r>
            <a:r>
              <a:rPr lang="en-US" altLang="zh-CN" sz="1400" i="1" strike="sngStrike" dirty="0">
                <a:solidFill>
                  <a:schemeClr val="bg1">
                    <a:lumMod val="50000"/>
                  </a:schemeClr>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strike="sngStrike" dirty="0">
                <a:solidFill>
                  <a:schemeClr val="bg1">
                    <a:lumMod val="50000"/>
                  </a:schemeClr>
                </a:solidFill>
                <a:ea typeface="宋体" panose="02010600030101010101" pitchFamily="2" charset="-122"/>
              </a:rPr>
              <a:t> Jan 2025</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 2025</a:t>
            </a:r>
            <a:endParaRPr lang="en-US" altLang="zh-CN" sz="1400" i="1" kern="0" dirty="0"/>
          </a:p>
          <a:p>
            <a:pPr marL="161925" lvl="1" indent="-233363" algn="just" defTabSz="685800" eaLnBrk="1" fontAlgn="auto" hangingPunct="1">
              <a:spcBef>
                <a:spcPts val="200"/>
              </a:spcBef>
              <a:spcAft>
                <a:spcPts val="600"/>
              </a:spcAft>
              <a:defRPr/>
            </a:pPr>
            <a:r>
              <a:rPr lang="en-US" altLang="zh-CN" sz="1400" kern="0" dirty="0"/>
              <a:t>802 EC approval			</a:t>
            </a:r>
            <a:r>
              <a:rPr lang="en-US" altLang="zh-CN" sz="1400" i="1" strike="sngStrike" dirty="0">
                <a:solidFill>
                  <a:srgbClr val="7F7F7F"/>
                </a:solidFill>
                <a:ea typeface="宋体" panose="02010600030101010101" pitchFamily="2" charset="-122"/>
              </a:rPr>
              <a:t>July </a:t>
            </a:r>
            <a:r>
              <a:rPr lang="en-US" altLang="zh-CN" sz="1400" i="1" strike="sngStrike" dirty="0">
                <a:solidFill>
                  <a:schemeClr val="bg1">
                    <a:lumMod val="50000"/>
                  </a:schemeClr>
                </a:solidFill>
                <a:ea typeface="宋体" panose="02010600030101010101" pitchFamily="2" charset="-122"/>
              </a:rPr>
              <a:t>2024</a:t>
            </a:r>
            <a:r>
              <a:rPr lang="en-US" altLang="zh-CN" sz="1400" i="1" strike="sngStrike" dirty="0">
                <a:solidFill>
                  <a:schemeClr val="bg1">
                    <a:lumMod val="50000"/>
                  </a:schemeClr>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strike="sngStrike" dirty="0">
                <a:solidFill>
                  <a:schemeClr val="bg1">
                    <a:lumMod val="50000"/>
                  </a:schemeClr>
                </a:solidFill>
                <a:ea typeface="宋体" panose="02010600030101010101" pitchFamily="2" charset="-122"/>
              </a:rPr>
              <a:t> Jan 2025</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 2025</a:t>
            </a:r>
            <a:endParaRPr lang="en-US" altLang="zh-CN" sz="1400" i="1" kern="0" dirty="0"/>
          </a:p>
          <a:p>
            <a:pPr marL="161925" lvl="1" indent="-233363" algn="just" defTabSz="685800" eaLnBrk="1" fontAlgn="auto" hangingPunct="1">
              <a:spcBef>
                <a:spcPts val="200"/>
              </a:spcBef>
              <a:spcAft>
                <a:spcPts val="600"/>
              </a:spcAft>
              <a:defRPr/>
            </a:pPr>
            <a:r>
              <a:rPr lang="en-US" altLang="zh-CN" sz="1400" kern="0" dirty="0" err="1"/>
              <a:t>RevCom</a:t>
            </a:r>
            <a:r>
              <a:rPr lang="en-US" altLang="zh-CN" sz="1400" kern="0" dirty="0"/>
              <a:t> and SASB approval		</a:t>
            </a:r>
            <a:r>
              <a:rPr lang="en-US" altLang="zh-CN" sz="1400" i="1" strike="sngStrike" dirty="0">
                <a:solidFill>
                  <a:srgbClr val="7F7F7F"/>
                </a:solidFill>
                <a:ea typeface="宋体" panose="02010600030101010101" pitchFamily="2" charset="-122"/>
              </a:rPr>
              <a:t>Sep </a:t>
            </a:r>
            <a:r>
              <a:rPr lang="en-US" altLang="zh-CN" sz="1400" i="1" strike="sngStrike" dirty="0">
                <a:solidFill>
                  <a:schemeClr val="bg1">
                    <a:lumMod val="50000"/>
                  </a:schemeClr>
                </a:solidFill>
                <a:ea typeface="宋体" panose="02010600030101010101" pitchFamily="2" charset="-122"/>
              </a:rPr>
              <a:t>2024</a:t>
            </a:r>
            <a:r>
              <a:rPr lang="en-US" altLang="zh-CN" sz="1400" i="1" strike="sngStrike" dirty="0">
                <a:solidFill>
                  <a:schemeClr val="bg1">
                    <a:lumMod val="50000"/>
                  </a:schemeClr>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strike="sngStrike" dirty="0">
                <a:solidFill>
                  <a:schemeClr val="bg1">
                    <a:lumMod val="50000"/>
                  </a:schemeClr>
                </a:solidFill>
                <a:ea typeface="宋体" panose="02010600030101010101" pitchFamily="2" charset="-122"/>
              </a:rPr>
              <a:t> Mar 2025</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Jun 2025</a:t>
            </a:r>
            <a:endParaRPr lang="en-US" altLang="zh-CN" sz="1400" kern="0" dirty="0"/>
          </a:p>
        </p:txBody>
      </p:sp>
      <p:sp>
        <p:nvSpPr>
          <p:cNvPr id="7" name="Content Placeholder 4">
            <a:extLst>
              <a:ext uri="{FF2B5EF4-FFF2-40B4-BE49-F238E27FC236}">
                <a16:creationId xmlns:a16="http://schemas.microsoft.com/office/drawing/2014/main" id="{B7680B5C-39D7-41CF-92D5-EF3D1C6C176E}"/>
              </a:ext>
            </a:extLst>
          </p:cNvPr>
          <p:cNvSpPr txBox="1">
            <a:spLocks/>
          </p:cNvSpPr>
          <p:nvPr/>
        </p:nvSpPr>
        <p:spPr>
          <a:xfrm>
            <a:off x="5767445" y="2938633"/>
            <a:ext cx="3528955" cy="6427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0"/>
              </a:spcAft>
            </a:pPr>
            <a:r>
              <a:rPr lang="en-US" sz="1200" dirty="0">
                <a:solidFill>
                  <a:prstClr val="black"/>
                </a:solidFill>
                <a:latin typeface="Calibri" panose="020F0502020204030204"/>
              </a:rPr>
              <a:t>PAR modification approved by the WG	Nov 2023</a:t>
            </a:r>
            <a:endParaRPr lang="en-CA" sz="1200" dirty="0">
              <a:solidFill>
                <a:prstClr val="black"/>
              </a:solidFill>
              <a:latin typeface="Calibri" panose="020F0502020204030204"/>
            </a:endParaRPr>
          </a:p>
          <a:p>
            <a:pPr fontAlgn="auto">
              <a:lnSpc>
                <a:spcPct val="100000"/>
              </a:lnSpc>
              <a:spcBef>
                <a:spcPts val="0"/>
              </a:spcBef>
              <a:spcAft>
                <a:spcPts val="0"/>
              </a:spcAft>
            </a:pPr>
            <a:r>
              <a:rPr lang="en-US" sz="1200" dirty="0">
                <a:solidFill>
                  <a:prstClr val="black"/>
                </a:solidFill>
                <a:latin typeface="Calibri" panose="020F0502020204030204"/>
              </a:rPr>
              <a:t>802EC approval 		</a:t>
            </a:r>
            <a:r>
              <a:rPr lang="en-US" altLang="zh-CN" sz="1200" dirty="0">
                <a:solidFill>
                  <a:prstClr val="black"/>
                </a:solidFill>
                <a:latin typeface="Calibri" panose="020F0502020204030204"/>
                <a:ea typeface="等线" panose="02010600030101010101" pitchFamily="2" charset="-122"/>
              </a:rPr>
              <a:t>Mar 2024</a:t>
            </a:r>
            <a:endParaRPr lang="en-US" sz="1200" dirty="0">
              <a:solidFill>
                <a:prstClr val="black"/>
              </a:solidFill>
              <a:latin typeface="Calibri" panose="020F0502020204030204"/>
            </a:endParaRPr>
          </a:p>
          <a:p>
            <a:pPr fontAlgn="auto">
              <a:lnSpc>
                <a:spcPct val="100000"/>
              </a:lnSpc>
              <a:spcBef>
                <a:spcPts val="0"/>
              </a:spcBef>
              <a:spcAft>
                <a:spcPts val="0"/>
              </a:spcAft>
            </a:pPr>
            <a:r>
              <a:rPr lang="en-US" sz="1200" dirty="0" err="1">
                <a:solidFill>
                  <a:prstClr val="black"/>
                </a:solidFill>
                <a:latin typeface="Calibri" panose="020F0502020204030204"/>
              </a:rPr>
              <a:t>NesCom</a:t>
            </a:r>
            <a:r>
              <a:rPr lang="en-US" sz="1200" dirty="0">
                <a:solidFill>
                  <a:prstClr val="black"/>
                </a:solidFill>
                <a:latin typeface="Calibri" panose="020F0502020204030204"/>
              </a:rPr>
              <a:t>/SASB approval</a:t>
            </a:r>
            <a:r>
              <a:rPr lang="en-US" altLang="zh-CN" sz="1200" dirty="0">
                <a:solidFill>
                  <a:prstClr val="black"/>
                </a:solidFill>
                <a:latin typeface="Calibri" panose="020F0502020204030204"/>
                <a:ea typeface="等线" panose="02010600030101010101" pitchFamily="2" charset="-122"/>
              </a:rPr>
              <a:t>		Mar 2024</a:t>
            </a:r>
            <a:endParaRPr lang="en-US" sz="1200" dirty="0">
              <a:solidFill>
                <a:prstClr val="black"/>
              </a:solidFill>
              <a:latin typeface="Calibri" panose="020F0502020204030204"/>
            </a:endParaRPr>
          </a:p>
        </p:txBody>
      </p:sp>
      <p:sp>
        <p:nvSpPr>
          <p:cNvPr id="11" name="左大括号 10">
            <a:extLst>
              <a:ext uri="{FF2B5EF4-FFF2-40B4-BE49-F238E27FC236}">
                <a16:creationId xmlns:a16="http://schemas.microsoft.com/office/drawing/2014/main" id="{A10E825F-8B8D-4663-83AF-13B2DA7A6B3C}"/>
              </a:ext>
            </a:extLst>
          </p:cNvPr>
          <p:cNvSpPr/>
          <p:nvPr/>
        </p:nvSpPr>
        <p:spPr bwMode="auto">
          <a:xfrm>
            <a:off x="5603013" y="2938635"/>
            <a:ext cx="328864" cy="642766"/>
          </a:xfrm>
          <a:prstGeom prst="leftBrace">
            <a:avLst>
              <a:gd name="adj1" fmla="val 8333"/>
              <a:gd name="adj2" fmla="val 61563"/>
            </a:avLst>
          </a:prstGeom>
          <a:noFill/>
          <a:ln w="2857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a:buClr>
                <a:srgbClr val="000000"/>
              </a:buClr>
              <a:buSzPct val="100000"/>
            </a:pPr>
            <a:endParaRPr lang="zh-CN" altLang="en-US" sz="1600" dirty="0">
              <a:solidFill>
                <a:schemeClr val="bg1"/>
              </a:solidFill>
              <a:latin typeface="Times New Roman" pitchFamily="16" charset="0"/>
              <a:ea typeface="MS Gothic" charset="-128"/>
            </a:endParaRPr>
          </a:p>
        </p:txBody>
      </p:sp>
      <p:sp>
        <p:nvSpPr>
          <p:cNvPr id="4" name="Footer Placeholder 3">
            <a:extLst>
              <a:ext uri="{FF2B5EF4-FFF2-40B4-BE49-F238E27FC236}">
                <a16:creationId xmlns:a16="http://schemas.microsoft.com/office/drawing/2014/main" id="{E6C88E81-2958-D297-56D4-CD8D27C6C95C}"/>
              </a:ext>
            </a:extLst>
          </p:cNvPr>
          <p:cNvSpPr>
            <a:spLocks noGrp="1"/>
          </p:cNvSpPr>
          <p:nvPr>
            <p:ph type="ftr" idx="14"/>
          </p:nvPr>
        </p:nvSpPr>
        <p:spPr/>
        <p:txBody>
          <a:bodyPr/>
          <a:lstStyle/>
          <a:p>
            <a:r>
              <a:rPr lang="en-GB"/>
              <a:t>Tony Xiao Han, Huawei</a:t>
            </a:r>
            <a:endParaRPr lang="en-GB" dirty="0"/>
          </a:p>
        </p:txBody>
      </p:sp>
      <p:sp>
        <p:nvSpPr>
          <p:cNvPr id="5" name="Slide Number Placeholder 4">
            <a:extLst>
              <a:ext uri="{FF2B5EF4-FFF2-40B4-BE49-F238E27FC236}">
                <a16:creationId xmlns:a16="http://schemas.microsoft.com/office/drawing/2014/main" id="{8F4EAE7B-D8A6-7A58-C1BB-A6A1BFDFC199}"/>
              </a:ext>
            </a:extLst>
          </p:cNvPr>
          <p:cNvSpPr>
            <a:spLocks noGrp="1"/>
          </p:cNvSpPr>
          <p:nvPr>
            <p:ph type="sldNum" idx="12"/>
          </p:nvPr>
        </p:nvSpPr>
        <p:spPr/>
        <p:txBody>
          <a:bodyPr/>
          <a:lstStyle/>
          <a:p>
            <a:r>
              <a:rPr lang="en-GB"/>
              <a:t>Slide </a:t>
            </a:r>
            <a:fld id="{440F5867-744E-4AA6-B0ED-4C44D2DFBB7B}" type="slidenum">
              <a:rPr lang="en-GB" smtClean="0"/>
              <a:pPr/>
              <a:t>44</a:t>
            </a:fld>
            <a:endParaRPr lang="en-GB" dirty="0"/>
          </a:p>
        </p:txBody>
      </p:sp>
      <p:sp>
        <p:nvSpPr>
          <p:cNvPr id="6" name="Date Placeholder 5">
            <a:extLst>
              <a:ext uri="{FF2B5EF4-FFF2-40B4-BE49-F238E27FC236}">
                <a16:creationId xmlns:a16="http://schemas.microsoft.com/office/drawing/2014/main" id="{B39111CE-30E4-C500-8211-83438E50F5FD}"/>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06714167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err="1"/>
              <a:t>TGbi</a:t>
            </a:r>
            <a:r>
              <a:rPr lang="en-US" dirty="0"/>
              <a:t> Closing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2025-03-13</a:t>
            </a:r>
          </a:p>
        </p:txBody>
      </p:sp>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2" name="Table 2">
            <a:extLst>
              <a:ext uri="{FF2B5EF4-FFF2-40B4-BE49-F238E27FC236}">
                <a16:creationId xmlns:a16="http://schemas.microsoft.com/office/drawing/2014/main" id="{E58E41AC-ABC9-0442-ABCD-65D480523709}"/>
              </a:ext>
            </a:extLst>
          </p:cNvPr>
          <p:cNvGraphicFramePr>
            <a:graphicFrameLocks noGrp="1"/>
          </p:cNvGraphicFramePr>
          <p:nvPr>
            <p:extLst>
              <p:ext uri="{D42A27DB-BD31-4B8C-83A1-F6EECF244321}">
                <p14:modId xmlns:p14="http://schemas.microsoft.com/office/powerpoint/2010/main" val="2428288441"/>
              </p:ext>
            </p:extLst>
          </p:nvPr>
        </p:nvGraphicFramePr>
        <p:xfrm>
          <a:off x="1545546" y="2687320"/>
          <a:ext cx="9274855" cy="1717040"/>
        </p:xfrm>
        <a:graphic>
          <a:graphicData uri="http://schemas.openxmlformats.org/drawingml/2006/table">
            <a:tbl>
              <a:tblPr firstRow="1" bandRow="1">
                <a:tableStyleId>{5940675A-B579-460E-94D1-54222C63F5DA}</a:tableStyleId>
              </a:tblPr>
              <a:tblGrid>
                <a:gridCol w="1854971">
                  <a:extLst>
                    <a:ext uri="{9D8B030D-6E8A-4147-A177-3AD203B41FA5}">
                      <a16:colId xmlns:a16="http://schemas.microsoft.com/office/drawing/2014/main" val="1606451671"/>
                    </a:ext>
                  </a:extLst>
                </a:gridCol>
                <a:gridCol w="1854971">
                  <a:extLst>
                    <a:ext uri="{9D8B030D-6E8A-4147-A177-3AD203B41FA5}">
                      <a16:colId xmlns:a16="http://schemas.microsoft.com/office/drawing/2014/main" val="2597420575"/>
                    </a:ext>
                  </a:extLst>
                </a:gridCol>
                <a:gridCol w="1854971">
                  <a:extLst>
                    <a:ext uri="{9D8B030D-6E8A-4147-A177-3AD203B41FA5}">
                      <a16:colId xmlns:a16="http://schemas.microsoft.com/office/drawing/2014/main" val="3297511963"/>
                    </a:ext>
                  </a:extLst>
                </a:gridCol>
                <a:gridCol w="1854971">
                  <a:extLst>
                    <a:ext uri="{9D8B030D-6E8A-4147-A177-3AD203B41FA5}">
                      <a16:colId xmlns:a16="http://schemas.microsoft.com/office/drawing/2014/main" val="251461058"/>
                    </a:ext>
                  </a:extLst>
                </a:gridCol>
                <a:gridCol w="1854971">
                  <a:extLst>
                    <a:ext uri="{9D8B030D-6E8A-4147-A177-3AD203B41FA5}">
                      <a16:colId xmlns:a16="http://schemas.microsoft.com/office/drawing/2014/main" val="1740270933"/>
                    </a:ext>
                  </a:extLst>
                </a:gridCol>
              </a:tblGrid>
              <a:tr h="370840">
                <a:tc>
                  <a:txBody>
                    <a:bodyPr/>
                    <a:lstStyle/>
                    <a:p>
                      <a:r>
                        <a:rPr lang="en-US" sz="2000" b="1" dirty="0"/>
                        <a:t>Name</a:t>
                      </a:r>
                    </a:p>
                  </a:txBody>
                  <a:tcPr/>
                </a:tc>
                <a:tc>
                  <a:txBody>
                    <a:bodyPr/>
                    <a:lstStyle/>
                    <a:p>
                      <a:r>
                        <a:rPr lang="en-US" sz="2000" b="1" dirty="0"/>
                        <a:t>Affiliation</a:t>
                      </a:r>
                    </a:p>
                  </a:txBody>
                  <a:tcPr/>
                </a:tc>
                <a:tc>
                  <a:txBody>
                    <a:bodyPr/>
                    <a:lstStyle/>
                    <a:p>
                      <a:r>
                        <a:rPr lang="en-US" sz="2000" b="1" dirty="0"/>
                        <a:t>Address</a:t>
                      </a:r>
                    </a:p>
                  </a:txBody>
                  <a:tcPr/>
                </a:tc>
                <a:tc>
                  <a:txBody>
                    <a:bodyPr/>
                    <a:lstStyle/>
                    <a:p>
                      <a:r>
                        <a:rPr lang="en-US" sz="2000" b="1" dirty="0"/>
                        <a:t>Phone</a:t>
                      </a:r>
                    </a:p>
                  </a:txBody>
                  <a:tcPr/>
                </a:tc>
                <a:tc>
                  <a:txBody>
                    <a:bodyPr/>
                    <a:lstStyle/>
                    <a:p>
                      <a:r>
                        <a:rPr lang="en-US" sz="2000" b="1" dirty="0"/>
                        <a:t>Email</a:t>
                      </a:r>
                    </a:p>
                  </a:txBody>
                  <a:tcPr/>
                </a:tc>
                <a:extLst>
                  <a:ext uri="{0D108BD9-81ED-4DB2-BD59-A6C34878D82A}">
                    <a16:rowId xmlns:a16="http://schemas.microsoft.com/office/drawing/2014/main" val="3815905284"/>
                  </a:ext>
                </a:extLst>
              </a:tr>
              <a:tr h="370840">
                <a:tc>
                  <a:txBody>
                    <a:bodyPr/>
                    <a:lstStyle/>
                    <a:p>
                      <a:r>
                        <a:rPr lang="en-US" sz="1600" dirty="0"/>
                        <a:t>Carol Ansley</a:t>
                      </a:r>
                    </a:p>
                  </a:txBody>
                  <a:tcPr/>
                </a:tc>
                <a:tc>
                  <a:txBody>
                    <a:bodyPr/>
                    <a:lstStyle/>
                    <a:p>
                      <a:r>
                        <a:rPr lang="en-US" sz="1600" dirty="0"/>
                        <a:t>Cox Communications</a:t>
                      </a:r>
                    </a:p>
                  </a:txBody>
                  <a:tcPr/>
                </a:tc>
                <a:tc>
                  <a:txBody>
                    <a:bodyPr/>
                    <a:lstStyle/>
                    <a:p>
                      <a:endParaRPr lang="en-US" sz="1600" dirty="0"/>
                    </a:p>
                  </a:txBody>
                  <a:tcPr/>
                </a:tc>
                <a:tc>
                  <a:txBody>
                    <a:bodyPr/>
                    <a:lstStyle/>
                    <a:p>
                      <a:r>
                        <a:rPr lang="en-US" sz="1600" dirty="0"/>
                        <a:t>+1 404 229 1672</a:t>
                      </a:r>
                    </a:p>
                  </a:txBody>
                  <a:tcPr/>
                </a:tc>
                <a:tc>
                  <a:txBody>
                    <a:bodyPr/>
                    <a:lstStyle/>
                    <a:p>
                      <a:r>
                        <a:rPr lang="en-US" sz="1600" dirty="0" err="1"/>
                        <a:t>carol@ansley.com</a:t>
                      </a:r>
                      <a:endParaRPr lang="en-US" sz="1600" dirty="0"/>
                    </a:p>
                  </a:txBody>
                  <a:tcPr/>
                </a:tc>
                <a:extLst>
                  <a:ext uri="{0D108BD9-81ED-4DB2-BD59-A6C34878D82A}">
                    <a16:rowId xmlns:a16="http://schemas.microsoft.com/office/drawing/2014/main" val="2333771599"/>
                  </a:ext>
                </a:extLst>
              </a:tr>
              <a:tr h="370840">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dirty="0"/>
                    </a:p>
                  </a:txBody>
                  <a:tcPr/>
                </a:tc>
                <a:tc>
                  <a:txBody>
                    <a:bodyPr/>
                    <a:lstStyle/>
                    <a:p>
                      <a:endParaRPr lang="en-US" sz="1800" dirty="0"/>
                    </a:p>
                  </a:txBody>
                  <a:tcPr/>
                </a:tc>
                <a:extLst>
                  <a:ext uri="{0D108BD9-81ED-4DB2-BD59-A6C34878D82A}">
                    <a16:rowId xmlns:a16="http://schemas.microsoft.com/office/drawing/2014/main" val="579971748"/>
                  </a:ext>
                </a:extLst>
              </a:tr>
              <a:tr h="370840">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dirty="0"/>
                    </a:p>
                  </a:txBody>
                  <a:tcPr/>
                </a:tc>
                <a:extLst>
                  <a:ext uri="{0D108BD9-81ED-4DB2-BD59-A6C34878D82A}">
                    <a16:rowId xmlns:a16="http://schemas.microsoft.com/office/drawing/2014/main" val="1245891227"/>
                  </a:ext>
                </a:extLst>
              </a:tr>
            </a:tbl>
          </a:graphicData>
        </a:graphic>
      </p:graphicFrame>
      <p:sp>
        <p:nvSpPr>
          <p:cNvPr id="3" name="Footer Placeholder 2">
            <a:extLst>
              <a:ext uri="{FF2B5EF4-FFF2-40B4-BE49-F238E27FC236}">
                <a16:creationId xmlns:a16="http://schemas.microsoft.com/office/drawing/2014/main" id="{8FF58171-B390-32F9-4885-4A4993ED30D9}"/>
              </a:ext>
            </a:extLst>
          </p:cNvPr>
          <p:cNvSpPr>
            <a:spLocks noGrp="1"/>
          </p:cNvSpPr>
          <p:nvPr>
            <p:ph type="ftr" idx="11"/>
          </p:nvPr>
        </p:nvSpPr>
        <p:spPr/>
        <p:txBody>
          <a:bodyPr/>
          <a:lstStyle/>
          <a:p>
            <a:r>
              <a:rPr lang="en-GB"/>
              <a:t>Carol Ansley, Cox</a:t>
            </a:r>
          </a:p>
        </p:txBody>
      </p:sp>
      <p:sp>
        <p:nvSpPr>
          <p:cNvPr id="4" name="Slide Number Placeholder 3">
            <a:extLst>
              <a:ext uri="{FF2B5EF4-FFF2-40B4-BE49-F238E27FC236}">
                <a16:creationId xmlns:a16="http://schemas.microsoft.com/office/drawing/2014/main" id="{9AB439AD-17E1-70AB-38E0-5E4F0CA02138}"/>
              </a:ext>
            </a:extLst>
          </p:cNvPr>
          <p:cNvSpPr>
            <a:spLocks noGrp="1"/>
          </p:cNvSpPr>
          <p:nvPr>
            <p:ph type="sldNum" idx="12"/>
          </p:nvPr>
        </p:nvSpPr>
        <p:spPr/>
        <p:txBody>
          <a:bodyPr/>
          <a:lstStyle/>
          <a:p>
            <a:r>
              <a:rPr lang="en-GB"/>
              <a:t>Slide </a:t>
            </a:r>
            <a:fld id="{DE40C9FC-4879-4F20-9ECA-A574A90476B7}" type="slidenum">
              <a:rPr lang="en-GB" smtClean="0"/>
              <a:pPr/>
              <a:t>45</a:t>
            </a:fld>
            <a:endParaRPr lang="en-GB"/>
          </a:p>
        </p:txBody>
      </p:sp>
      <p:sp>
        <p:nvSpPr>
          <p:cNvPr id="5" name="Date Placeholder 4">
            <a:extLst>
              <a:ext uri="{FF2B5EF4-FFF2-40B4-BE49-F238E27FC236}">
                <a16:creationId xmlns:a16="http://schemas.microsoft.com/office/drawing/2014/main" id="{DB91091A-518C-758E-8778-7A4F1F8068A8}"/>
              </a:ext>
            </a:extLst>
          </p:cNvPr>
          <p:cNvSpPr>
            <a:spLocks noGrp="1"/>
          </p:cNvSpPr>
          <p:nvPr>
            <p:ph type="dt" idx="10"/>
          </p:nvPr>
        </p:nvSpPr>
        <p:spPr/>
        <p:txBody>
          <a:bodyPr/>
          <a:lstStyle/>
          <a:p>
            <a:r>
              <a:rPr lang="en-US"/>
              <a:t>March 2025</a:t>
            </a:r>
            <a:endParaRPr lang="en-GB"/>
          </a:p>
        </p:txBody>
      </p:sp>
    </p:spTree>
    <p:extLst>
      <p:ext uri="{BB962C8B-B14F-4D97-AF65-F5344CB8AC3E}">
        <p14:creationId xmlns:p14="http://schemas.microsoft.com/office/powerpoint/2010/main" val="1950871966"/>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1"/>
          <p:cNvSpPr txBox="1">
            <a:spLocks noGrp="1"/>
          </p:cNvSpPr>
          <p:nvPr>
            <p:ph type="title" idx="4294967295"/>
          </p:nvPr>
        </p:nvSpPr>
        <p:spPr>
          <a:xfrm>
            <a:off x="2209800" y="457200"/>
            <a:ext cx="7772400" cy="1066800"/>
          </a:xfrm>
          <a:prstGeom prst="rect">
            <a:avLst/>
          </a:prstGeom>
        </p:spPr>
        <p:txBody>
          <a:bodyPr lIns="45719" tIns="45719" rIns="45719" bIns="45719"/>
          <a:lstStyle/>
          <a:p>
            <a:r>
              <a:rPr dirty="0"/>
              <a:t>IEEE 802.11 </a:t>
            </a:r>
            <a:r>
              <a:rPr lang="en-US" dirty="0" err="1"/>
              <a:t>TGbi</a:t>
            </a:r>
            <a:endParaRPr dirty="0"/>
          </a:p>
        </p:txBody>
      </p:sp>
      <p:sp>
        <p:nvSpPr>
          <p:cNvPr id="82" name="Content Placeholder 2"/>
          <p:cNvSpPr txBox="1">
            <a:spLocks noGrp="1"/>
          </p:cNvSpPr>
          <p:nvPr>
            <p:ph type="body" idx="4294967295"/>
          </p:nvPr>
        </p:nvSpPr>
        <p:spPr>
          <a:xfrm>
            <a:off x="762000" y="1524000"/>
            <a:ext cx="10210800" cy="4572000"/>
          </a:xfrm>
          <a:prstGeom prst="rect">
            <a:avLst/>
          </a:prstGeom>
        </p:spPr>
        <p:txBody>
          <a:bodyPr lIns="45719" tIns="45719" rIns="45719" bIns="45719">
            <a:normAutofit/>
          </a:bodyPr>
          <a:lstStyle/>
          <a:p>
            <a:pPr>
              <a:buClr>
                <a:srgbClr val="000000"/>
              </a:buClr>
              <a:buSzPct val="100000"/>
              <a:buFont typeface="Arial"/>
              <a:buChar char="•"/>
            </a:pPr>
            <a:r>
              <a:rPr lang="en-US" b="0" dirty="0" err="1"/>
              <a:t>TGbi</a:t>
            </a:r>
            <a:r>
              <a:rPr lang="en-US" b="0" dirty="0"/>
              <a:t> met 4 times during </a:t>
            </a:r>
            <a:r>
              <a:rPr lang="en-US" b="0"/>
              <a:t>this plenary </a:t>
            </a:r>
            <a:r>
              <a:rPr lang="en-US" b="0" dirty="0"/>
              <a:t>session.</a:t>
            </a:r>
          </a:p>
          <a:p>
            <a:pPr marL="0" indent="0">
              <a:buClr>
                <a:srgbClr val="000000"/>
              </a:buClr>
              <a:buSzPct val="100000"/>
            </a:pPr>
            <a:endParaRPr lang="en-US" b="0" dirty="0"/>
          </a:p>
          <a:p>
            <a:pPr>
              <a:buClr>
                <a:srgbClr val="000000"/>
              </a:buClr>
              <a:buSzPct val="100000"/>
              <a:buFont typeface="Arial"/>
              <a:buChar char="•"/>
            </a:pPr>
            <a:r>
              <a:rPr lang="en-US" b="0" dirty="0"/>
              <a:t>We began working through comment resolutions, motioning 88 comment resolutions, with additional comment resolutions reviewed but not yet motioned.</a:t>
            </a:r>
          </a:p>
          <a:p>
            <a:pPr marL="0" indent="0">
              <a:buClr>
                <a:srgbClr val="000000"/>
              </a:buClr>
              <a:buSzPct val="100000"/>
            </a:pPr>
            <a:endParaRPr lang="en-US" b="0" dirty="0"/>
          </a:p>
          <a:p>
            <a:pPr>
              <a:buClr>
                <a:srgbClr val="000000"/>
              </a:buClr>
              <a:buSzPct val="100000"/>
              <a:buFont typeface="Arial"/>
              <a:buChar char="•"/>
            </a:pPr>
            <a:r>
              <a:rPr lang="en-US" b="0" dirty="0"/>
              <a:t>We will weekly teleconferences between now and the May interim meeting.</a:t>
            </a:r>
            <a:r>
              <a:rPr lang="en-US" dirty="0"/>
              <a:t> </a:t>
            </a:r>
          </a:p>
          <a:p>
            <a:pPr lvl="2">
              <a:buFont typeface="Arial" panose="020B0604020202020204" pitchFamily="34" charset="0"/>
              <a:buChar char="•"/>
            </a:pPr>
            <a:r>
              <a:rPr lang="en-US" b="0" dirty="0"/>
              <a:t>Wednesday 10:00-12:00EDT</a:t>
            </a:r>
          </a:p>
          <a:p>
            <a:pPr lvl="2">
              <a:buFont typeface="Arial" panose="020B0604020202020204" pitchFamily="34" charset="0"/>
              <a:buChar char="•"/>
            </a:pPr>
            <a:r>
              <a:rPr lang="en-US" b="0" dirty="0"/>
              <a:t>Dates: March 26, April 2, 9, 23, 30</a:t>
            </a:r>
          </a:p>
          <a:p>
            <a:pPr marL="0" indent="0">
              <a:buClr>
                <a:srgbClr val="000000"/>
              </a:buClr>
              <a:buSzPct val="100000"/>
            </a:pPr>
            <a:endParaRPr lang="en-US" dirty="0"/>
          </a:p>
        </p:txBody>
      </p:sp>
      <p:sp>
        <p:nvSpPr>
          <p:cNvPr id="2" name="Footer Placeholder 1">
            <a:extLst>
              <a:ext uri="{FF2B5EF4-FFF2-40B4-BE49-F238E27FC236}">
                <a16:creationId xmlns:a16="http://schemas.microsoft.com/office/drawing/2014/main" id="{305CDF14-667E-2CE6-225F-AA5D9D0AFB2A}"/>
              </a:ext>
            </a:extLst>
          </p:cNvPr>
          <p:cNvSpPr>
            <a:spLocks noGrp="1"/>
          </p:cNvSpPr>
          <p:nvPr>
            <p:ph type="ftr" idx="11"/>
          </p:nvPr>
        </p:nvSpPr>
        <p:spPr/>
        <p:txBody>
          <a:bodyPr/>
          <a:lstStyle/>
          <a:p>
            <a:r>
              <a:rPr lang="en-GB"/>
              <a:t>Carol Ansley, Cox</a:t>
            </a:r>
          </a:p>
        </p:txBody>
      </p:sp>
      <p:sp>
        <p:nvSpPr>
          <p:cNvPr id="3" name="Slide Number Placeholder 2">
            <a:extLst>
              <a:ext uri="{FF2B5EF4-FFF2-40B4-BE49-F238E27FC236}">
                <a16:creationId xmlns:a16="http://schemas.microsoft.com/office/drawing/2014/main" id="{609FD675-F7E1-2929-58E0-C00BA14F2C9D}"/>
              </a:ext>
            </a:extLst>
          </p:cNvPr>
          <p:cNvSpPr>
            <a:spLocks noGrp="1"/>
          </p:cNvSpPr>
          <p:nvPr>
            <p:ph type="sldNum" idx="12"/>
          </p:nvPr>
        </p:nvSpPr>
        <p:spPr/>
        <p:txBody>
          <a:bodyPr/>
          <a:lstStyle/>
          <a:p>
            <a:r>
              <a:rPr lang="en-GB"/>
              <a:t>Slide </a:t>
            </a:r>
            <a:fld id="{F5D8E26B-7BCF-4D25-9C89-0168A6618F18}" type="slidenum">
              <a:rPr lang="en-GB" smtClean="0"/>
              <a:pPr/>
              <a:t>46</a:t>
            </a:fld>
            <a:endParaRPr lang="en-GB"/>
          </a:p>
        </p:txBody>
      </p:sp>
      <p:sp>
        <p:nvSpPr>
          <p:cNvPr id="4" name="Date Placeholder 3">
            <a:extLst>
              <a:ext uri="{FF2B5EF4-FFF2-40B4-BE49-F238E27FC236}">
                <a16:creationId xmlns:a16="http://schemas.microsoft.com/office/drawing/2014/main" id="{81FE0172-0F09-C74B-E67D-2E2B8DEFA625}"/>
              </a:ext>
            </a:extLst>
          </p:cNvPr>
          <p:cNvSpPr>
            <a:spLocks noGrp="1"/>
          </p:cNvSpPr>
          <p:nvPr>
            <p:ph type="dt" idx="10"/>
          </p:nvPr>
        </p:nvSpPr>
        <p:spPr/>
        <p:txBody>
          <a:bodyPr/>
          <a:lstStyle/>
          <a:p>
            <a:r>
              <a:rPr lang="en-US"/>
              <a:t>March 2025</a:t>
            </a:r>
            <a:endParaRPr lang="en-GB"/>
          </a:p>
        </p:txBody>
      </p:sp>
    </p:spTree>
    <p:extLst>
      <p:ext uri="{BB962C8B-B14F-4D97-AF65-F5344CB8AC3E}">
        <p14:creationId xmlns:p14="http://schemas.microsoft.com/office/powerpoint/2010/main" val="17585424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A60627-1ECB-DA47-B9C7-75BD7DBED9F0}"/>
              </a:ext>
            </a:extLst>
          </p:cNvPr>
          <p:cNvSpPr>
            <a:spLocks noGrp="1"/>
          </p:cNvSpPr>
          <p:nvPr>
            <p:ph type="title"/>
          </p:nvPr>
        </p:nvSpPr>
        <p:spPr/>
        <p:txBody>
          <a:bodyPr/>
          <a:lstStyle/>
          <a:p>
            <a:r>
              <a:rPr lang="en-US" dirty="0"/>
              <a:t>Timeline - Unchanged</a:t>
            </a:r>
          </a:p>
        </p:txBody>
      </p:sp>
      <p:sp>
        <p:nvSpPr>
          <p:cNvPr id="4" name="Text Placeholder 3">
            <a:extLst>
              <a:ext uri="{FF2B5EF4-FFF2-40B4-BE49-F238E27FC236}">
                <a16:creationId xmlns:a16="http://schemas.microsoft.com/office/drawing/2014/main" id="{16685247-17BB-1747-8EE0-02714A250D97}"/>
              </a:ext>
            </a:extLst>
          </p:cNvPr>
          <p:cNvSpPr>
            <a:spLocks noGrp="1"/>
          </p:cNvSpPr>
          <p:nvPr>
            <p:ph type="body" idx="1"/>
          </p:nvPr>
        </p:nvSpPr>
        <p:spPr>
          <a:xfrm>
            <a:off x="2209800" y="1751762"/>
            <a:ext cx="7770814" cy="3870664"/>
          </a:xfrm>
        </p:spPr>
        <p:txBody>
          <a:bodyPr>
            <a:normAutofit fontScale="85000" lnSpcReduction="20000"/>
          </a:bodyPr>
          <a:lstStyle/>
          <a:p>
            <a:r>
              <a:rPr lang="en-US" dirty="0"/>
              <a:t>TG use case start:				March 2021</a:t>
            </a:r>
          </a:p>
          <a:p>
            <a:r>
              <a:rPr lang="en-US" dirty="0"/>
              <a:t>Use case completion:			February 2022</a:t>
            </a:r>
          </a:p>
          <a:p>
            <a:r>
              <a:rPr lang="en-US" dirty="0"/>
              <a:t>Features identified:				September 2022</a:t>
            </a:r>
          </a:p>
          <a:p>
            <a:r>
              <a:rPr lang="en-US" dirty="0"/>
              <a:t>Comment collection:			</a:t>
            </a:r>
            <a:r>
              <a:rPr lang="en-US" dirty="0">
                <a:solidFill>
                  <a:schemeClr val="tx1"/>
                </a:solidFill>
              </a:rPr>
              <a:t>May 2024</a:t>
            </a:r>
          </a:p>
          <a:p>
            <a:r>
              <a:rPr lang="en-US" dirty="0">
                <a:solidFill>
                  <a:schemeClr val="bg2"/>
                </a:solidFill>
              </a:rPr>
              <a:t>LB initial:   						January 2025</a:t>
            </a:r>
          </a:p>
          <a:p>
            <a:r>
              <a:rPr lang="en-US" dirty="0">
                <a:solidFill>
                  <a:schemeClr val="tx1"/>
                </a:solidFill>
              </a:rPr>
              <a:t>LB re-circ:  						July 2025 </a:t>
            </a:r>
          </a:p>
          <a:p>
            <a:r>
              <a:rPr lang="en-US" dirty="0">
                <a:solidFill>
                  <a:schemeClr val="tx1"/>
                </a:solidFill>
              </a:rPr>
              <a:t>MDR: 							July 2025</a:t>
            </a:r>
          </a:p>
          <a:p>
            <a:r>
              <a:rPr lang="en-US" dirty="0">
                <a:solidFill>
                  <a:schemeClr val="tx1"/>
                </a:solidFill>
              </a:rPr>
              <a:t>Ballot Pool: 						September 2025</a:t>
            </a:r>
          </a:p>
          <a:p>
            <a:r>
              <a:rPr lang="en-US" dirty="0">
                <a:solidFill>
                  <a:schemeClr val="tx1"/>
                </a:solidFill>
              </a:rPr>
              <a:t>SA ballot: 						January 2026</a:t>
            </a:r>
          </a:p>
          <a:p>
            <a:r>
              <a:rPr lang="en-US" dirty="0">
                <a:solidFill>
                  <a:schemeClr val="tx1"/>
                </a:solidFill>
              </a:rPr>
              <a:t>SA re-circ: 						March 2026 </a:t>
            </a:r>
          </a:p>
          <a:p>
            <a:r>
              <a:rPr lang="en-US" dirty="0">
                <a:solidFill>
                  <a:schemeClr val="tx1"/>
                </a:solidFill>
              </a:rPr>
              <a:t>802.11/LMSC approval: 			May 2026</a:t>
            </a:r>
          </a:p>
          <a:p>
            <a:r>
              <a:rPr lang="en-US" dirty="0">
                <a:solidFill>
                  <a:schemeClr val="tx1"/>
                </a:solidFill>
              </a:rPr>
              <a:t>RevCom/SASB approval: 		July 2026</a:t>
            </a:r>
          </a:p>
          <a:p>
            <a:endParaRPr lang="en-US" dirty="0"/>
          </a:p>
        </p:txBody>
      </p:sp>
      <p:sp>
        <p:nvSpPr>
          <p:cNvPr id="2" name="Footer Placeholder 1">
            <a:extLst>
              <a:ext uri="{FF2B5EF4-FFF2-40B4-BE49-F238E27FC236}">
                <a16:creationId xmlns:a16="http://schemas.microsoft.com/office/drawing/2014/main" id="{DBF14AE6-61EB-24D9-EC81-80BE87DEF855}"/>
              </a:ext>
            </a:extLst>
          </p:cNvPr>
          <p:cNvSpPr>
            <a:spLocks noGrp="1"/>
          </p:cNvSpPr>
          <p:nvPr>
            <p:ph type="ftr" idx="14"/>
          </p:nvPr>
        </p:nvSpPr>
        <p:spPr/>
        <p:txBody>
          <a:bodyPr/>
          <a:lstStyle/>
          <a:p>
            <a:r>
              <a:rPr lang="en-GB"/>
              <a:t>Carol Ansley, Cox</a:t>
            </a:r>
            <a:endParaRPr lang="en-GB" dirty="0"/>
          </a:p>
        </p:txBody>
      </p:sp>
      <p:sp>
        <p:nvSpPr>
          <p:cNvPr id="5" name="Slide Number Placeholder 4">
            <a:extLst>
              <a:ext uri="{FF2B5EF4-FFF2-40B4-BE49-F238E27FC236}">
                <a16:creationId xmlns:a16="http://schemas.microsoft.com/office/drawing/2014/main" id="{5A0569CC-6E05-166D-3B40-206BC403249D}"/>
              </a:ext>
            </a:extLst>
          </p:cNvPr>
          <p:cNvSpPr>
            <a:spLocks noGrp="1"/>
          </p:cNvSpPr>
          <p:nvPr>
            <p:ph type="sldNum" idx="12"/>
          </p:nvPr>
        </p:nvSpPr>
        <p:spPr/>
        <p:txBody>
          <a:bodyPr/>
          <a:lstStyle/>
          <a:p>
            <a:r>
              <a:rPr lang="en-GB"/>
              <a:t>Slide </a:t>
            </a:r>
            <a:fld id="{440F5867-744E-4AA6-B0ED-4C44D2DFBB7B}" type="slidenum">
              <a:rPr lang="en-GB" smtClean="0"/>
              <a:pPr/>
              <a:t>47</a:t>
            </a:fld>
            <a:endParaRPr lang="en-GB" dirty="0"/>
          </a:p>
        </p:txBody>
      </p:sp>
      <p:sp>
        <p:nvSpPr>
          <p:cNvPr id="6" name="Date Placeholder 5">
            <a:extLst>
              <a:ext uri="{FF2B5EF4-FFF2-40B4-BE49-F238E27FC236}">
                <a16:creationId xmlns:a16="http://schemas.microsoft.com/office/drawing/2014/main" id="{5CE946EE-9AEC-E64E-0D77-3AF7D52A35B1}"/>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172534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err="1"/>
              <a:t>TGbk</a:t>
            </a:r>
            <a:r>
              <a:rPr lang="en-US" altLang="en-US" dirty="0"/>
              <a:t> 320MHz Positioning</a:t>
            </a:r>
            <a:br>
              <a:rPr lang="en-US" altLang="en-US" dirty="0"/>
            </a:br>
            <a:r>
              <a:rPr lang="en-US" altLang="en-US" dirty="0"/>
              <a:t>March Meeting Closing Report</a:t>
            </a:r>
            <a:endParaRPr lang="en-GB" dirty="0"/>
          </a:p>
        </p:txBody>
      </p:sp>
      <p:sp>
        <p:nvSpPr>
          <p:cNvPr id="3074" name="Rectangle 2"/>
          <p:cNvSpPr>
            <a:spLocks noGrp="1" noChangeArrowheads="1"/>
          </p:cNvSpPr>
          <p:nvPr>
            <p:ph type="subTitle" idx="1"/>
          </p:nvPr>
        </p:nvSpPr>
        <p:spPr>
          <a:xfrm>
            <a:off x="1828800" y="1701800"/>
            <a:ext cx="8534400" cy="476250"/>
          </a:xfrm>
          <a:ln/>
        </p:spPr>
        <p:txBody>
          <a:bodyPr/>
          <a:lstStyle/>
          <a:p>
            <a:pP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2025-03-13</a:t>
            </a:r>
          </a:p>
        </p:txBody>
      </p:sp>
      <p:graphicFrame>
        <p:nvGraphicFramePr>
          <p:cNvPr id="3075" name="Object 3"/>
          <p:cNvGraphicFramePr>
            <a:graphicFrameLocks noChangeAspect="1"/>
          </p:cNvGraphicFramePr>
          <p:nvPr>
            <p:extLst>
              <p:ext uri="{D42A27DB-BD31-4B8C-83A1-F6EECF244321}">
                <p14:modId xmlns:p14="http://schemas.microsoft.com/office/powerpoint/2010/main" val="4237395815"/>
              </p:ext>
            </p:extLst>
          </p:nvPr>
        </p:nvGraphicFramePr>
        <p:xfrm>
          <a:off x="993775" y="3159881"/>
          <a:ext cx="10510837" cy="2487613"/>
        </p:xfrm>
        <a:graphic>
          <a:graphicData uri="http://schemas.openxmlformats.org/presentationml/2006/ole">
            <mc:AlternateContent xmlns:mc="http://schemas.openxmlformats.org/markup-compatibility/2006">
              <mc:Choice xmlns:v="urn:schemas-microsoft-com:vml" Requires="v">
                <p:oleObj name="Document" r:id="rId3" imgW="10773432" imgH="2553940" progId="Word.Document.8">
                  <p:embed/>
                </p:oleObj>
              </mc:Choice>
              <mc:Fallback>
                <p:oleObj name="Document" r:id="rId3" imgW="10773432" imgH="2553940" progId="Word.Document.8">
                  <p:embed/>
                  <p:pic>
                    <p:nvPicPr>
                      <p:cNvPr id="3075" name="Object 3"/>
                      <p:cNvPicPr>
                        <a:picLocks noChangeAspect="1" noChangeArrowheads="1"/>
                      </p:cNvPicPr>
                      <p:nvPr/>
                    </p:nvPicPr>
                    <p:blipFill>
                      <a:blip r:embed="rId4"/>
                      <a:srcRect/>
                      <a:stretch>
                        <a:fillRect/>
                      </a:stretch>
                    </p:blipFill>
                    <p:spPr bwMode="auto">
                      <a:xfrm>
                        <a:off x="993775" y="3159881"/>
                        <a:ext cx="10510837" cy="2487613"/>
                      </a:xfrm>
                      <a:prstGeom prst="rect">
                        <a:avLst/>
                      </a:prstGeom>
                      <a:noFill/>
                    </p:spPr>
                  </p:pic>
                </p:oleObj>
              </mc:Fallback>
            </mc:AlternateContent>
          </a:graphicData>
        </a:graphic>
      </p:graphicFrame>
      <p:sp>
        <p:nvSpPr>
          <p:cNvPr id="3076" name="Rectangle 4"/>
          <p:cNvSpPr>
            <a:spLocks noChangeArrowheads="1"/>
          </p:cNvSpPr>
          <p:nvPr/>
        </p:nvSpPr>
        <p:spPr bwMode="auto">
          <a:xfrm>
            <a:off x="993775" y="2514196"/>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71C636F1-3EC2-6168-01CB-6471079D8A3E}"/>
              </a:ext>
            </a:extLst>
          </p:cNvPr>
          <p:cNvSpPr>
            <a:spLocks noGrp="1"/>
          </p:cNvSpPr>
          <p:nvPr>
            <p:ph type="ftr" idx="11"/>
          </p:nvPr>
        </p:nvSpPr>
        <p:spPr/>
        <p:txBody>
          <a:bodyPr/>
          <a:lstStyle/>
          <a:p>
            <a:r>
              <a:rPr lang="en-GB"/>
              <a:t>Jonathan Segev, Intel</a:t>
            </a:r>
          </a:p>
        </p:txBody>
      </p:sp>
      <p:sp>
        <p:nvSpPr>
          <p:cNvPr id="3" name="Slide Number Placeholder 2">
            <a:extLst>
              <a:ext uri="{FF2B5EF4-FFF2-40B4-BE49-F238E27FC236}">
                <a16:creationId xmlns:a16="http://schemas.microsoft.com/office/drawing/2014/main" id="{1E824ECA-5DFD-63CC-34FA-4CD5BCC615AF}"/>
              </a:ext>
            </a:extLst>
          </p:cNvPr>
          <p:cNvSpPr>
            <a:spLocks noGrp="1"/>
          </p:cNvSpPr>
          <p:nvPr>
            <p:ph type="sldNum" idx="12"/>
          </p:nvPr>
        </p:nvSpPr>
        <p:spPr/>
        <p:txBody>
          <a:bodyPr/>
          <a:lstStyle/>
          <a:p>
            <a:r>
              <a:rPr lang="en-GB"/>
              <a:t>Slide </a:t>
            </a:r>
            <a:fld id="{DE40C9FC-4879-4F20-9ECA-A574A90476B7}" type="slidenum">
              <a:rPr lang="en-GB" smtClean="0"/>
              <a:pPr/>
              <a:t>48</a:t>
            </a:fld>
            <a:endParaRPr lang="en-GB"/>
          </a:p>
        </p:txBody>
      </p:sp>
      <p:sp>
        <p:nvSpPr>
          <p:cNvPr id="4" name="Date Placeholder 3">
            <a:extLst>
              <a:ext uri="{FF2B5EF4-FFF2-40B4-BE49-F238E27FC236}">
                <a16:creationId xmlns:a16="http://schemas.microsoft.com/office/drawing/2014/main" id="{C686E47D-6020-0964-1953-F9FBF44392B4}"/>
              </a:ext>
            </a:extLst>
          </p:cNvPr>
          <p:cNvSpPr>
            <a:spLocks noGrp="1"/>
          </p:cNvSpPr>
          <p:nvPr>
            <p:ph type="dt" idx="10"/>
          </p:nvPr>
        </p:nvSpPr>
        <p:spPr/>
        <p:txBody>
          <a:bodyPr/>
          <a:lstStyle/>
          <a:p>
            <a:r>
              <a:rPr lang="en-US"/>
              <a:t>March 2025</a:t>
            </a:r>
            <a:endParaRPr lang="en-GB"/>
          </a:p>
        </p:txBody>
      </p:sp>
    </p:spTree>
    <p:extLst>
      <p:ext uri="{BB962C8B-B14F-4D97-AF65-F5344CB8AC3E}">
        <p14:creationId xmlns:p14="http://schemas.microsoft.com/office/powerpoint/2010/main" val="216178371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Abstract</a:t>
            </a:r>
          </a:p>
        </p:txBody>
      </p:sp>
      <p:sp>
        <p:nvSpPr>
          <p:cNvPr id="4098" name="Rectangle 2"/>
          <p:cNvSpPr>
            <a:spLocks noGrp="1" noChangeArrowheads="1"/>
          </p:cNvSpPr>
          <p:nvPr>
            <p:ph idx="1"/>
          </p:nvPr>
        </p:nvSpPr>
        <p:spPr>
          <a:ln/>
        </p:spPr>
        <p:txBody>
          <a:bodyPr/>
          <a:lstStyle/>
          <a:p>
            <a:pPr indent="12700" algn="just">
              <a:spcBef>
                <a:spcPct val="20000"/>
              </a:spcBef>
            </a:pPr>
            <a:r>
              <a:rPr lang="en-US" dirty="0"/>
              <a:t>This document is the </a:t>
            </a:r>
            <a:r>
              <a:rPr lang="en-US" dirty="0" err="1"/>
              <a:t>TGbk</a:t>
            </a:r>
            <a:r>
              <a:rPr lang="en-US" dirty="0"/>
              <a:t> 320MHz Positioning closing report for the IEEE 802.11 March 2025 plenary meeting.</a:t>
            </a:r>
          </a:p>
          <a:p>
            <a:pPr indent="12700" algn="just">
              <a:spcBef>
                <a:spcPct val="20000"/>
              </a:spcBef>
            </a:pPr>
            <a:endParaRPr lang="en-US" dirty="0"/>
          </a:p>
          <a:p>
            <a:pPr indent="12700" algn="just">
              <a:spcBef>
                <a:spcPct val="20000"/>
              </a:spcBef>
            </a:pPr>
            <a:endParaRPr lang="en-US" altLang="en-US" dirty="0"/>
          </a:p>
        </p:txBody>
      </p:sp>
      <p:sp>
        <p:nvSpPr>
          <p:cNvPr id="2" name="Footer Placeholder 1">
            <a:extLst>
              <a:ext uri="{FF2B5EF4-FFF2-40B4-BE49-F238E27FC236}">
                <a16:creationId xmlns:a16="http://schemas.microsoft.com/office/drawing/2014/main" id="{F088F87E-6A2D-4167-03FC-12192F8A0C71}"/>
              </a:ext>
            </a:extLst>
          </p:cNvPr>
          <p:cNvSpPr>
            <a:spLocks noGrp="1"/>
          </p:cNvSpPr>
          <p:nvPr>
            <p:ph type="ftr" idx="14"/>
          </p:nvPr>
        </p:nvSpPr>
        <p:spPr/>
        <p:txBody>
          <a:bodyPr/>
          <a:lstStyle/>
          <a:p>
            <a:r>
              <a:rPr lang="en-GB"/>
              <a:t>Jonathan Segev, Intel</a:t>
            </a:r>
            <a:endParaRPr lang="en-GB" dirty="0"/>
          </a:p>
        </p:txBody>
      </p:sp>
      <p:sp>
        <p:nvSpPr>
          <p:cNvPr id="3" name="Slide Number Placeholder 2">
            <a:extLst>
              <a:ext uri="{FF2B5EF4-FFF2-40B4-BE49-F238E27FC236}">
                <a16:creationId xmlns:a16="http://schemas.microsoft.com/office/drawing/2014/main" id="{E54DD2C5-A54C-8AD6-AE04-C2E05A1E39B7}"/>
              </a:ext>
            </a:extLst>
          </p:cNvPr>
          <p:cNvSpPr>
            <a:spLocks noGrp="1"/>
          </p:cNvSpPr>
          <p:nvPr>
            <p:ph type="sldNum" idx="12"/>
          </p:nvPr>
        </p:nvSpPr>
        <p:spPr/>
        <p:txBody>
          <a:bodyPr/>
          <a:lstStyle/>
          <a:p>
            <a:r>
              <a:rPr lang="en-GB"/>
              <a:t>Slide </a:t>
            </a:r>
            <a:fld id="{440F5867-744E-4AA6-B0ED-4C44D2DFBB7B}" type="slidenum">
              <a:rPr lang="en-GB" smtClean="0"/>
              <a:pPr/>
              <a:t>49</a:t>
            </a:fld>
            <a:endParaRPr lang="en-GB" dirty="0"/>
          </a:p>
        </p:txBody>
      </p:sp>
      <p:sp>
        <p:nvSpPr>
          <p:cNvPr id="7" name="Date Placeholder 6">
            <a:extLst>
              <a:ext uri="{FF2B5EF4-FFF2-40B4-BE49-F238E27FC236}">
                <a16:creationId xmlns:a16="http://schemas.microsoft.com/office/drawing/2014/main" id="{A8C4702A-5D52-CB19-E620-07805C28C84E}"/>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196405877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458" y="685800"/>
            <a:ext cx="10361084" cy="1065213"/>
          </a:xfrm>
        </p:spPr>
        <p:txBody>
          <a:bodyPr/>
          <a:lstStyle/>
          <a:p>
            <a:r>
              <a:rPr lang="en-GB" dirty="0"/>
              <a:t>March meeting roundtable status report (to be updated)</a:t>
            </a:r>
          </a:p>
        </p:txBody>
      </p:sp>
      <p:sp>
        <p:nvSpPr>
          <p:cNvPr id="9218" name="Rectangle 2"/>
          <p:cNvSpPr>
            <a:spLocks noGrp="1" noChangeArrowheads="1"/>
          </p:cNvSpPr>
          <p:nvPr>
            <p:ph idx="1"/>
          </p:nvPr>
        </p:nvSpPr>
        <p:spPr>
          <a:xfrm>
            <a:off x="911728" y="1791534"/>
            <a:ext cx="10361084" cy="4380666"/>
          </a:xfrm>
          <a:ln/>
        </p:spPr>
        <p:txBody>
          <a:bodyPr/>
          <a:lstStyle/>
          <a:p>
            <a:r>
              <a:rPr lang="en-GB" sz="1600" dirty="0" err="1"/>
              <a:t>REVme</a:t>
            </a:r>
            <a:r>
              <a:rPr lang="en-GB" sz="1600" dirty="0"/>
              <a:t> – D7.0, </a:t>
            </a:r>
            <a:r>
              <a:rPr lang="en-GB" sz="1600" b="0" dirty="0"/>
              <a:t>approved by IEEE SASB, will be published as </a:t>
            </a:r>
            <a:r>
              <a:rPr lang="en-US" sz="1600" b="0" dirty="0"/>
              <a:t>IEEE Std 802.11™-2024</a:t>
            </a:r>
          </a:p>
          <a:p>
            <a:r>
              <a:rPr lang="en-GB" sz="1600" dirty="0"/>
              <a:t>11bh – D6.0, </a:t>
            </a:r>
            <a:r>
              <a:rPr lang="en-GB" sz="1600" b="0" dirty="0"/>
              <a:t>approved by IEEE SASB, will be published as </a:t>
            </a:r>
            <a:r>
              <a:rPr lang="en-US" sz="1600" b="0" dirty="0"/>
              <a:t>IEEE Std 802.11bh™-2024</a:t>
            </a:r>
            <a:endParaRPr lang="en-GB" sz="1600" b="0" dirty="0"/>
          </a:p>
          <a:p>
            <a:r>
              <a:rPr lang="en-GB" sz="1600" dirty="0"/>
              <a:t>11be – </a:t>
            </a:r>
            <a:r>
              <a:rPr lang="en-US" sz="1600" dirty="0"/>
              <a:t>D7.0</a:t>
            </a:r>
            <a:r>
              <a:rPr lang="en-US" sz="1600" b="0" dirty="0"/>
              <a:t>, </a:t>
            </a:r>
            <a:r>
              <a:rPr lang="en-GB" sz="1600" b="0" dirty="0"/>
              <a:t>approved by IEEE SASB, will be published as I</a:t>
            </a:r>
            <a:r>
              <a:rPr lang="en-US" sz="1600" b="0" dirty="0"/>
              <a:t>EEE Std 802.11be™-2024</a:t>
            </a:r>
          </a:p>
          <a:p>
            <a:endParaRPr lang="en-GB" sz="1600" b="0" dirty="0"/>
          </a:p>
          <a:p>
            <a:r>
              <a:rPr lang="en-GB" sz="1600" dirty="0"/>
              <a:t>11bk</a:t>
            </a:r>
            <a:r>
              <a:rPr lang="en-GB" sz="1600" b="0" dirty="0"/>
              <a:t> </a:t>
            </a:r>
            <a:r>
              <a:rPr lang="en-US" sz="1600" b="0" dirty="0"/>
              <a:t>11bk completed the SA1 recirculation ballot based on D4.0, which resulted in 21 comments (8 Editorial, 13 Technical). The </a:t>
            </a:r>
            <a:r>
              <a:rPr lang="en-US" sz="1600" b="0" dirty="0" err="1"/>
              <a:t>TGbk</a:t>
            </a:r>
            <a:r>
              <a:rPr lang="en-US" sz="1600" b="0" dirty="0"/>
              <a:t> Task Group has been working to resolve these comments and expect to motion all resolutions during the Atlanta meeting, entering recirculation SA2 on D5.0 one week after the meeting.</a:t>
            </a:r>
          </a:p>
          <a:p>
            <a:r>
              <a:rPr lang="en-US" sz="1600" dirty="0"/>
              <a:t>11bf </a:t>
            </a:r>
            <a:r>
              <a:rPr lang="en-GB" sz="1600" dirty="0"/>
              <a:t>–</a:t>
            </a:r>
            <a:r>
              <a:rPr lang="en-GB" sz="1600" b="0" dirty="0"/>
              <a:t>SA recirc 2 closed; no comments received. Then waiting for 11bk to move forward. Expect recirc 3 with just baseline update to start at same time as 11bk.</a:t>
            </a:r>
          </a:p>
          <a:p>
            <a:r>
              <a:rPr lang="en-GB" sz="1600" dirty="0"/>
              <a:t>11bi – </a:t>
            </a:r>
            <a:r>
              <a:rPr lang="en-GB" sz="1600" b="0" dirty="0"/>
              <a:t>D1.0 completed initial WG ballot. Approved. Received 1072 comments. Completed initial comment assignment and started resolving comments.</a:t>
            </a:r>
          </a:p>
          <a:p>
            <a:r>
              <a:rPr lang="en-GB" sz="1600" dirty="0"/>
              <a:t>11bn </a:t>
            </a:r>
            <a:r>
              <a:rPr lang="en-GB" sz="1600" b="0" dirty="0"/>
              <a:t>– Completed CC on D0.1. Received 3970 comments. All assigned. Will release D0.2 out of March.</a:t>
            </a:r>
          </a:p>
          <a:p>
            <a:r>
              <a:rPr lang="en-GB" sz="1600" dirty="0" err="1"/>
              <a:t>REVmf</a:t>
            </a:r>
            <a:r>
              <a:rPr lang="en-GB" sz="1600" b="0" dirty="0"/>
              <a:t> – Plan to have the initial draft 0.0 from published version. Then have D0.1 with 11bh and D0.2 with 11be. Implement approved changes to date in D1.0 coming out of May session (might be July).</a:t>
            </a:r>
          </a:p>
          <a:p>
            <a:endParaRPr lang="en-GB" sz="1600" b="0" dirty="0"/>
          </a:p>
          <a:p>
            <a:r>
              <a:rPr lang="en-GB" sz="1400" b="0" dirty="0"/>
              <a:t> </a:t>
            </a:r>
            <a:endParaRPr lang="en-GB" sz="2000" dirty="0"/>
          </a:p>
        </p:txBody>
      </p:sp>
      <p:sp>
        <p:nvSpPr>
          <p:cNvPr id="3" name="Footer Placeholder 2">
            <a:extLst>
              <a:ext uri="{FF2B5EF4-FFF2-40B4-BE49-F238E27FC236}">
                <a16:creationId xmlns:a16="http://schemas.microsoft.com/office/drawing/2014/main" id="{AA91AFD5-8E78-50B5-FF2C-09F25ACA6C84}"/>
              </a:ext>
            </a:extLst>
          </p:cNvPr>
          <p:cNvSpPr>
            <a:spLocks noGrp="1"/>
          </p:cNvSpPr>
          <p:nvPr>
            <p:ph type="ftr" idx="14"/>
          </p:nvPr>
        </p:nvSpPr>
        <p:spPr/>
        <p:txBody>
          <a:bodyPr/>
          <a:lstStyle/>
          <a:p>
            <a:r>
              <a:rPr lang="en-GB"/>
              <a:t>Emily Qi, Self</a:t>
            </a:r>
            <a:endParaRPr lang="en-GB" dirty="0"/>
          </a:p>
        </p:txBody>
      </p:sp>
      <p:sp>
        <p:nvSpPr>
          <p:cNvPr id="7" name="Slide Number Placeholder 6">
            <a:extLst>
              <a:ext uri="{FF2B5EF4-FFF2-40B4-BE49-F238E27FC236}">
                <a16:creationId xmlns:a16="http://schemas.microsoft.com/office/drawing/2014/main" id="{49D5A9D2-891B-AD49-39AC-D30F1A2C4D3E}"/>
              </a:ext>
            </a:extLst>
          </p:cNvPr>
          <p:cNvSpPr>
            <a:spLocks noGrp="1"/>
          </p:cNvSpPr>
          <p:nvPr>
            <p:ph type="sldNum" idx="12"/>
          </p:nvPr>
        </p:nvSpPr>
        <p:spPr/>
        <p:txBody>
          <a:bodyPr/>
          <a:lstStyle/>
          <a:p>
            <a:r>
              <a:rPr lang="en-GB"/>
              <a:t>Slide </a:t>
            </a:r>
            <a:fld id="{440F5867-744E-4AA6-B0ED-4C44D2DFBB7B}" type="slidenum">
              <a:rPr lang="en-GB" smtClean="0"/>
              <a:pPr/>
              <a:t>5</a:t>
            </a:fld>
            <a:endParaRPr lang="en-GB" dirty="0"/>
          </a:p>
        </p:txBody>
      </p:sp>
      <p:sp>
        <p:nvSpPr>
          <p:cNvPr id="8" name="Date Placeholder 7">
            <a:extLst>
              <a:ext uri="{FF2B5EF4-FFF2-40B4-BE49-F238E27FC236}">
                <a16:creationId xmlns:a16="http://schemas.microsoft.com/office/drawing/2014/main" id="{BC276705-BE70-E52F-9036-1A865121841C}"/>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30808909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8C48-D0FE-45AE-A892-200CA7D54BC4}"/>
              </a:ext>
            </a:extLst>
          </p:cNvPr>
          <p:cNvSpPr>
            <a:spLocks noGrp="1"/>
          </p:cNvSpPr>
          <p:nvPr>
            <p:ph type="title"/>
          </p:nvPr>
        </p:nvSpPr>
        <p:spPr>
          <a:xfrm>
            <a:off x="191344" y="685802"/>
            <a:ext cx="11809312" cy="678962"/>
          </a:xfrm>
        </p:spPr>
        <p:txBody>
          <a:bodyPr/>
          <a:lstStyle/>
          <a:p>
            <a:r>
              <a:rPr lang="en-US" dirty="0"/>
              <a:t>March Meeting Progress and Targets Till the May Meeting</a:t>
            </a:r>
          </a:p>
        </p:txBody>
      </p:sp>
      <p:sp>
        <p:nvSpPr>
          <p:cNvPr id="3" name="Content Placeholder 2">
            <a:extLst>
              <a:ext uri="{FF2B5EF4-FFF2-40B4-BE49-F238E27FC236}">
                <a16:creationId xmlns:a16="http://schemas.microsoft.com/office/drawing/2014/main" id="{F4989200-2622-46AD-AE0D-4E2448C695E7}"/>
              </a:ext>
            </a:extLst>
          </p:cNvPr>
          <p:cNvSpPr>
            <a:spLocks noGrp="1"/>
          </p:cNvSpPr>
          <p:nvPr>
            <p:ph idx="1"/>
          </p:nvPr>
        </p:nvSpPr>
        <p:spPr>
          <a:xfrm>
            <a:off x="191344" y="1535145"/>
            <a:ext cx="10081120" cy="2469919"/>
          </a:xfrm>
        </p:spPr>
        <p:txBody>
          <a:bodyPr/>
          <a:lstStyle/>
          <a:p>
            <a:pPr>
              <a:buFont typeface="Arial" panose="020B0604020202020204" pitchFamily="34" charset="0"/>
              <a:buChar char="•"/>
            </a:pPr>
            <a:r>
              <a:rPr lang="en-US" altLang="en-US" kern="0" dirty="0"/>
              <a:t>Work completed during this meeting:</a:t>
            </a:r>
          </a:p>
          <a:p>
            <a:pPr lvl="1">
              <a:buFont typeface="Arial" panose="020B0604020202020204" pitchFamily="34" charset="0"/>
              <a:buChar char="•"/>
            </a:pPr>
            <a:r>
              <a:rPr lang="en-US" altLang="en-US" b="0" kern="0" dirty="0"/>
              <a:t>Reviewed, and resolved 21 CIDs completing response to 1</a:t>
            </a:r>
            <a:r>
              <a:rPr lang="en-US" altLang="en-US" b="0" kern="0" baseline="30000" dirty="0"/>
              <a:t>st</a:t>
            </a:r>
            <a:r>
              <a:rPr lang="en-US" altLang="en-US" b="0" kern="0" dirty="0"/>
              <a:t> SA recirculation.</a:t>
            </a:r>
          </a:p>
          <a:p>
            <a:pPr lvl="1">
              <a:buFont typeface="Arial" panose="020B0604020202020204" pitchFamily="34" charset="0"/>
              <a:buChar char="•"/>
            </a:pPr>
            <a:r>
              <a:rPr lang="en-US" altLang="en-US" b="0" kern="0" dirty="0"/>
              <a:t>Approved 2</a:t>
            </a:r>
            <a:r>
              <a:rPr lang="en-US" altLang="en-US" b="0" kern="0" baseline="30000" dirty="0"/>
              <a:t>nd</a:t>
            </a:r>
            <a:r>
              <a:rPr lang="en-US" altLang="en-US" b="0" kern="0" dirty="0"/>
              <a:t> recirculation SA ballot</a:t>
            </a:r>
            <a:r>
              <a:rPr lang="en-US" altLang="en-US" dirty="0"/>
              <a:t>.</a:t>
            </a:r>
            <a:endParaRPr lang="en-US" altLang="en-US" b="0" kern="0" dirty="0"/>
          </a:p>
          <a:p>
            <a:pPr lvl="1">
              <a:buFont typeface="Arial" panose="020B0604020202020204" pitchFamily="34" charset="0"/>
              <a:buChar char="•"/>
            </a:pPr>
            <a:r>
              <a:rPr lang="en-US" altLang="en-US" b="0" kern="0" dirty="0"/>
              <a:t>Approved report to EC requesting to forward P802.11bk to RevCom</a:t>
            </a:r>
            <a:r>
              <a:rPr lang="en-US" altLang="en-US" sz="2400" kern="0" dirty="0"/>
              <a:t>.</a:t>
            </a:r>
          </a:p>
          <a:p>
            <a:pPr lvl="1">
              <a:buFont typeface="Arial" panose="020B0604020202020204" pitchFamily="34" charset="0"/>
              <a:buChar char="•"/>
            </a:pPr>
            <a:r>
              <a:rPr lang="en-US" altLang="en-US" b="0" dirty="0"/>
              <a:t>Reaffirm CSD.</a:t>
            </a:r>
          </a:p>
          <a:p>
            <a:pPr>
              <a:buFont typeface="Arial" panose="020B0604020202020204" pitchFamily="34" charset="0"/>
              <a:buChar char="•"/>
            </a:pPr>
            <a:endParaRPr lang="en-US" b="0" dirty="0"/>
          </a:p>
          <a:p>
            <a:pPr>
              <a:buFont typeface="Arial" panose="020B0604020202020204" pitchFamily="34" charset="0"/>
              <a:buChar char="•"/>
            </a:pPr>
            <a:r>
              <a:rPr lang="en-US" dirty="0"/>
              <a:t>Work expected towards May meeting:</a:t>
            </a:r>
          </a:p>
          <a:p>
            <a:pPr lvl="1">
              <a:buFont typeface="Arial" panose="020B0604020202020204" pitchFamily="34" charset="0"/>
              <a:buChar char="•"/>
            </a:pPr>
            <a:r>
              <a:rPr lang="en-US" dirty="0"/>
              <a:t>Publish draft P802.11bk D5.0</a:t>
            </a:r>
          </a:p>
          <a:p>
            <a:pPr lvl="1">
              <a:buFont typeface="Arial" panose="020B0604020202020204" pitchFamily="34" charset="0"/>
              <a:buChar char="•"/>
            </a:pPr>
            <a:r>
              <a:rPr lang="en-US" dirty="0"/>
              <a:t>Receive EC approval for conditional forwarding to RevCom</a:t>
            </a:r>
          </a:p>
          <a:p>
            <a:pPr lvl="1">
              <a:buFont typeface="Arial" panose="020B0604020202020204" pitchFamily="34" charset="0"/>
              <a:buChar char="•"/>
            </a:pPr>
            <a:r>
              <a:rPr lang="en-US" dirty="0"/>
              <a:t>Complete response to 2</a:t>
            </a:r>
            <a:r>
              <a:rPr lang="en-US" baseline="30000" dirty="0"/>
              <a:t>nd</a:t>
            </a:r>
            <a:r>
              <a:rPr lang="en-US" dirty="0"/>
              <a:t> SA recirculation of P802.11bk D5.0. </a:t>
            </a:r>
          </a:p>
          <a:p>
            <a:pPr lvl="1">
              <a:buFont typeface="Arial" panose="020B0604020202020204" pitchFamily="34" charset="0"/>
              <a:buChar char="•"/>
            </a:pPr>
            <a:r>
              <a:rPr lang="en-US" dirty="0"/>
              <a:t>Conduct comment resolution if needed.</a:t>
            </a:r>
          </a:p>
          <a:p>
            <a:pPr lvl="1">
              <a:buFont typeface="Arial" panose="020B0604020202020204" pitchFamily="34" charset="0"/>
              <a:buChar char="•"/>
            </a:pPr>
            <a:endParaRPr lang="en-US" dirty="0"/>
          </a:p>
        </p:txBody>
      </p:sp>
      <p:sp>
        <p:nvSpPr>
          <p:cNvPr id="7" name="Footer Placeholder 6">
            <a:extLst>
              <a:ext uri="{FF2B5EF4-FFF2-40B4-BE49-F238E27FC236}">
                <a16:creationId xmlns:a16="http://schemas.microsoft.com/office/drawing/2014/main" id="{704CBF7E-BE57-01DE-AFF6-6CC6FA0595B3}"/>
              </a:ext>
            </a:extLst>
          </p:cNvPr>
          <p:cNvSpPr>
            <a:spLocks noGrp="1"/>
          </p:cNvSpPr>
          <p:nvPr>
            <p:ph type="ftr" idx="14"/>
          </p:nvPr>
        </p:nvSpPr>
        <p:spPr/>
        <p:txBody>
          <a:bodyPr/>
          <a:lstStyle/>
          <a:p>
            <a:r>
              <a:rPr lang="en-GB"/>
              <a:t>Jonathan Segev, Intel</a:t>
            </a:r>
            <a:endParaRPr lang="en-GB" dirty="0"/>
          </a:p>
        </p:txBody>
      </p:sp>
      <p:sp>
        <p:nvSpPr>
          <p:cNvPr id="8" name="Slide Number Placeholder 7">
            <a:extLst>
              <a:ext uri="{FF2B5EF4-FFF2-40B4-BE49-F238E27FC236}">
                <a16:creationId xmlns:a16="http://schemas.microsoft.com/office/drawing/2014/main" id="{BDFDF707-422F-B406-907F-3696D67F20FF}"/>
              </a:ext>
            </a:extLst>
          </p:cNvPr>
          <p:cNvSpPr>
            <a:spLocks noGrp="1"/>
          </p:cNvSpPr>
          <p:nvPr>
            <p:ph type="sldNum" idx="12"/>
          </p:nvPr>
        </p:nvSpPr>
        <p:spPr/>
        <p:txBody>
          <a:bodyPr/>
          <a:lstStyle/>
          <a:p>
            <a:r>
              <a:rPr lang="en-GB"/>
              <a:t>Slide </a:t>
            </a:r>
            <a:fld id="{440F5867-744E-4AA6-B0ED-4C44D2DFBB7B}" type="slidenum">
              <a:rPr lang="en-GB" smtClean="0"/>
              <a:pPr/>
              <a:t>50</a:t>
            </a:fld>
            <a:endParaRPr lang="en-GB" dirty="0"/>
          </a:p>
        </p:txBody>
      </p:sp>
      <p:sp>
        <p:nvSpPr>
          <p:cNvPr id="9" name="Date Placeholder 8">
            <a:extLst>
              <a:ext uri="{FF2B5EF4-FFF2-40B4-BE49-F238E27FC236}">
                <a16:creationId xmlns:a16="http://schemas.microsoft.com/office/drawing/2014/main" id="{98991071-569E-43ED-512E-1C40E0143A80}"/>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5440215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AAA7D-AF08-4879-953B-4B7FF0391C1D}"/>
              </a:ext>
            </a:extLst>
          </p:cNvPr>
          <p:cNvSpPr>
            <a:spLocks noGrp="1"/>
          </p:cNvSpPr>
          <p:nvPr>
            <p:ph type="title"/>
          </p:nvPr>
        </p:nvSpPr>
        <p:spPr>
          <a:xfrm>
            <a:off x="914401" y="685801"/>
            <a:ext cx="10361084" cy="726975"/>
          </a:xfrm>
        </p:spPr>
        <p:txBody>
          <a:bodyPr/>
          <a:lstStyle/>
          <a:p>
            <a:r>
              <a:rPr lang="en-US" dirty="0"/>
              <a:t>Scheduled </a:t>
            </a:r>
            <a:r>
              <a:rPr lang="en-US" dirty="0" err="1"/>
              <a:t>TGbk</a:t>
            </a:r>
            <a:r>
              <a:rPr lang="en-US" dirty="0"/>
              <a:t> telecons</a:t>
            </a:r>
          </a:p>
        </p:txBody>
      </p:sp>
      <p:sp>
        <p:nvSpPr>
          <p:cNvPr id="8" name="Content Placeholder 2">
            <a:extLst>
              <a:ext uri="{FF2B5EF4-FFF2-40B4-BE49-F238E27FC236}">
                <a16:creationId xmlns:a16="http://schemas.microsoft.com/office/drawing/2014/main" id="{CC5B7EB9-3DEF-4981-89A9-614127FF9327}"/>
              </a:ext>
            </a:extLst>
          </p:cNvPr>
          <p:cNvSpPr txBox="1">
            <a:spLocks/>
          </p:cNvSpPr>
          <p:nvPr/>
        </p:nvSpPr>
        <p:spPr bwMode="auto">
          <a:xfrm>
            <a:off x="869621" y="1865108"/>
            <a:ext cx="10190067" cy="1966018"/>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buFont typeface="Arial" panose="020B0604020202020204" pitchFamily="34" charset="0"/>
              <a:buChar char="•"/>
            </a:pPr>
            <a:r>
              <a:rPr lang="en-US" altLang="en-US" sz="2000" b="0" kern="0" dirty="0"/>
              <a:t>March 18</a:t>
            </a:r>
            <a:r>
              <a:rPr lang="en-US" altLang="en-US" sz="2000" b="0" kern="0" baseline="30000" dirty="0"/>
              <a:t>th</a:t>
            </a:r>
            <a:r>
              <a:rPr lang="en-US" altLang="en-US" sz="2000" b="0" kern="0" dirty="0"/>
              <a:t> 	</a:t>
            </a:r>
            <a:r>
              <a:rPr lang="en-US" altLang="en-US" sz="2000" b="0" dirty="0"/>
              <a:t>10:00 am PT/13:00 ET (2hrs) – previously announced</a:t>
            </a:r>
          </a:p>
          <a:p>
            <a:pPr>
              <a:buFont typeface="Arial" panose="020B0604020202020204" pitchFamily="34" charset="0"/>
              <a:buChar char="•"/>
            </a:pPr>
            <a:r>
              <a:rPr lang="en-US" altLang="en-US" sz="2000" b="0" dirty="0"/>
              <a:t>April 8</a:t>
            </a:r>
            <a:r>
              <a:rPr lang="en-US" altLang="en-US" sz="2000" b="0" baseline="30000" dirty="0"/>
              <a:t>th</a:t>
            </a:r>
            <a:r>
              <a:rPr lang="en-US" altLang="en-US" sz="2000" b="0" dirty="0"/>
              <a:t> 		10:00 am PT/13:00 ET (2hrs)</a:t>
            </a:r>
          </a:p>
          <a:p>
            <a:pPr>
              <a:buFont typeface="Arial" panose="020B0604020202020204" pitchFamily="34" charset="0"/>
              <a:buChar char="•"/>
            </a:pPr>
            <a:r>
              <a:rPr lang="en-US" altLang="en-US" sz="2000" b="0" dirty="0"/>
              <a:t>April 15		10:00 am PT/13:00 ET (</a:t>
            </a:r>
            <a:r>
              <a:rPr lang="en-US" altLang="en-US" sz="2000" b="0"/>
              <a:t>2hrs)</a:t>
            </a:r>
            <a:endParaRPr lang="en-US" altLang="en-US" sz="2000" b="0" dirty="0"/>
          </a:p>
        </p:txBody>
      </p:sp>
      <p:sp>
        <p:nvSpPr>
          <p:cNvPr id="3" name="Footer Placeholder 2">
            <a:extLst>
              <a:ext uri="{FF2B5EF4-FFF2-40B4-BE49-F238E27FC236}">
                <a16:creationId xmlns:a16="http://schemas.microsoft.com/office/drawing/2014/main" id="{41CCA932-7A62-277C-8F07-F9B4DB76B154}"/>
              </a:ext>
            </a:extLst>
          </p:cNvPr>
          <p:cNvSpPr>
            <a:spLocks noGrp="1"/>
          </p:cNvSpPr>
          <p:nvPr>
            <p:ph type="ftr" idx="14"/>
          </p:nvPr>
        </p:nvSpPr>
        <p:spPr/>
        <p:txBody>
          <a:bodyPr/>
          <a:lstStyle/>
          <a:p>
            <a:r>
              <a:rPr lang="en-GB"/>
              <a:t>Jonathan Segev, Intel</a:t>
            </a:r>
            <a:endParaRPr lang="en-GB" dirty="0"/>
          </a:p>
        </p:txBody>
      </p:sp>
      <p:sp>
        <p:nvSpPr>
          <p:cNvPr id="7" name="Slide Number Placeholder 6">
            <a:extLst>
              <a:ext uri="{FF2B5EF4-FFF2-40B4-BE49-F238E27FC236}">
                <a16:creationId xmlns:a16="http://schemas.microsoft.com/office/drawing/2014/main" id="{3F6227FA-58EC-B7BC-2A3D-101FFA08DB9D}"/>
              </a:ext>
            </a:extLst>
          </p:cNvPr>
          <p:cNvSpPr>
            <a:spLocks noGrp="1"/>
          </p:cNvSpPr>
          <p:nvPr>
            <p:ph type="sldNum" idx="12"/>
          </p:nvPr>
        </p:nvSpPr>
        <p:spPr/>
        <p:txBody>
          <a:bodyPr/>
          <a:lstStyle/>
          <a:p>
            <a:r>
              <a:rPr lang="en-GB"/>
              <a:t>Slide </a:t>
            </a:r>
            <a:fld id="{440F5867-744E-4AA6-B0ED-4C44D2DFBB7B}" type="slidenum">
              <a:rPr lang="en-GB" smtClean="0"/>
              <a:pPr/>
              <a:t>51</a:t>
            </a:fld>
            <a:endParaRPr lang="en-GB" dirty="0"/>
          </a:p>
        </p:txBody>
      </p:sp>
      <p:sp>
        <p:nvSpPr>
          <p:cNvPr id="9" name="Date Placeholder 8">
            <a:extLst>
              <a:ext uri="{FF2B5EF4-FFF2-40B4-BE49-F238E27FC236}">
                <a16:creationId xmlns:a16="http://schemas.microsoft.com/office/drawing/2014/main" id="{CC1DAA29-7938-2B98-D0B2-EA590A158E57}"/>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8127075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078C9E1-E261-45D9-B17A-B795E415F549}"/>
              </a:ext>
            </a:extLst>
          </p:cNvPr>
          <p:cNvSpPr>
            <a:spLocks noGrp="1"/>
          </p:cNvSpPr>
          <p:nvPr>
            <p:ph type="title"/>
          </p:nvPr>
        </p:nvSpPr>
        <p:spPr/>
        <p:txBody>
          <a:bodyPr/>
          <a:lstStyle/>
          <a:p>
            <a:r>
              <a:rPr lang="en-US" altLang="en-US" dirty="0">
                <a:solidFill>
                  <a:schemeClr val="tx1"/>
                </a:solidFill>
              </a:rPr>
              <a:t>TGbn March Closing Report</a:t>
            </a:r>
            <a:endParaRPr lang="en-US" dirty="0">
              <a:solidFill>
                <a:schemeClr val="tx1"/>
              </a:solidFill>
            </a:endParaRPr>
          </a:p>
        </p:txBody>
      </p:sp>
      <p:sp>
        <p:nvSpPr>
          <p:cNvPr id="9" name="Rectangle 2">
            <a:extLst>
              <a:ext uri="{FF2B5EF4-FFF2-40B4-BE49-F238E27FC236}">
                <a16:creationId xmlns:a16="http://schemas.microsoft.com/office/drawing/2014/main" id="{C7B67E75-6FEC-43C0-9EE5-4FDD767F3EA8}"/>
              </a:ext>
            </a:extLst>
          </p:cNvPr>
          <p:cNvSpPr txBox="1">
            <a:spLocks noChangeArrowheads="1"/>
          </p:cNvSpPr>
          <p:nvPr/>
        </p:nvSpPr>
        <p:spPr bwMode="auto">
          <a:xfrm>
            <a:off x="2057400" y="1544639"/>
            <a:ext cx="7772400" cy="396875"/>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kern="0" dirty="0"/>
              <a:t>Date:</a:t>
            </a:r>
            <a:r>
              <a:rPr lang="en-GB" sz="2000" b="0" kern="0" dirty="0"/>
              <a:t> 2025-03-13</a:t>
            </a:r>
          </a:p>
        </p:txBody>
      </p:sp>
      <p:graphicFrame>
        <p:nvGraphicFramePr>
          <p:cNvPr id="10" name="Object 3">
            <a:extLst>
              <a:ext uri="{FF2B5EF4-FFF2-40B4-BE49-F238E27FC236}">
                <a16:creationId xmlns:a16="http://schemas.microsoft.com/office/drawing/2014/main" id="{515F102E-0782-4BCD-A930-15E03346A70B}"/>
              </a:ext>
            </a:extLst>
          </p:cNvPr>
          <p:cNvGraphicFramePr>
            <a:graphicFrameLocks noChangeAspect="1"/>
          </p:cNvGraphicFramePr>
          <p:nvPr>
            <p:extLst>
              <p:ext uri="{D42A27DB-BD31-4B8C-83A1-F6EECF244321}">
                <p14:modId xmlns:p14="http://schemas.microsoft.com/office/powerpoint/2010/main" val="2551207567"/>
              </p:ext>
            </p:extLst>
          </p:nvPr>
        </p:nvGraphicFramePr>
        <p:xfrm>
          <a:off x="1816100" y="2681288"/>
          <a:ext cx="8442325" cy="2466975"/>
        </p:xfrm>
        <a:graphic>
          <a:graphicData uri="http://schemas.openxmlformats.org/presentationml/2006/ole">
            <mc:AlternateContent xmlns:mc="http://schemas.openxmlformats.org/markup-compatibility/2006">
              <mc:Choice xmlns:v="urn:schemas-microsoft-com:vml" Requires="v">
                <p:oleObj name="Document" r:id="rId2" imgW="8560435" imgH="2514961" progId="Word.Document.8">
                  <p:embed/>
                </p:oleObj>
              </mc:Choice>
              <mc:Fallback>
                <p:oleObj name="Document" r:id="rId2" imgW="8560435" imgH="2514961" progId="Word.Document.8">
                  <p:embed/>
                  <p:pic>
                    <p:nvPicPr>
                      <p:cNvPr id="10" name="Object 3">
                        <a:extLst>
                          <a:ext uri="{FF2B5EF4-FFF2-40B4-BE49-F238E27FC236}">
                            <a16:creationId xmlns:a16="http://schemas.microsoft.com/office/drawing/2014/main" id="{515F102E-0782-4BCD-A930-15E03346A70B}"/>
                          </a:ext>
                        </a:extLst>
                      </p:cNvPr>
                      <p:cNvPicPr>
                        <a:picLocks noChangeAspect="1" noChangeArrowheads="1"/>
                      </p:cNvPicPr>
                      <p:nvPr/>
                    </p:nvPicPr>
                    <p:blipFill>
                      <a:blip r:embed="rId3"/>
                      <a:srcRect/>
                      <a:stretch>
                        <a:fillRect/>
                      </a:stretch>
                    </p:blipFill>
                    <p:spPr bwMode="auto">
                      <a:xfrm>
                        <a:off x="1816100" y="2681288"/>
                        <a:ext cx="8442325" cy="2466975"/>
                      </a:xfrm>
                      <a:prstGeom prst="rect">
                        <a:avLst/>
                      </a:prstGeom>
                      <a:noFill/>
                    </p:spPr>
                  </p:pic>
                </p:oleObj>
              </mc:Fallback>
            </mc:AlternateContent>
          </a:graphicData>
        </a:graphic>
      </p:graphicFrame>
      <p:sp>
        <p:nvSpPr>
          <p:cNvPr id="11" name="Rectangle 4">
            <a:extLst>
              <a:ext uri="{FF2B5EF4-FFF2-40B4-BE49-F238E27FC236}">
                <a16:creationId xmlns:a16="http://schemas.microsoft.com/office/drawing/2014/main" id="{85F313B5-5193-478A-A520-BE0627F59BBA}"/>
              </a:ext>
            </a:extLst>
          </p:cNvPr>
          <p:cNvSpPr>
            <a:spLocks noChangeArrowheads="1"/>
          </p:cNvSpPr>
          <p:nvPr/>
        </p:nvSpPr>
        <p:spPr bwMode="auto">
          <a:xfrm>
            <a:off x="1897062" y="213757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endParaRPr lang="en-GB" sz="2000" dirty="0">
              <a:solidFill>
                <a:srgbClr val="000000"/>
              </a:solidFill>
            </a:endParaRPr>
          </a:p>
        </p:txBody>
      </p:sp>
      <p:sp>
        <p:nvSpPr>
          <p:cNvPr id="2" name="Footer Placeholder 1">
            <a:extLst>
              <a:ext uri="{FF2B5EF4-FFF2-40B4-BE49-F238E27FC236}">
                <a16:creationId xmlns:a16="http://schemas.microsoft.com/office/drawing/2014/main" id="{11BAF6F2-9884-1FB0-087B-B7052F41D502}"/>
              </a:ext>
            </a:extLst>
          </p:cNvPr>
          <p:cNvSpPr>
            <a:spLocks noGrp="1"/>
          </p:cNvSpPr>
          <p:nvPr>
            <p:ph type="ftr" idx="14"/>
          </p:nvPr>
        </p:nvSpPr>
        <p:spPr/>
        <p:txBody>
          <a:bodyPr/>
          <a:lstStyle/>
          <a:p>
            <a:r>
              <a:rPr lang="en-GB"/>
              <a:t>Alfred Asterjadhi, Qualcomm</a:t>
            </a:r>
            <a:endParaRPr lang="en-GB" dirty="0"/>
          </a:p>
        </p:txBody>
      </p:sp>
      <p:sp>
        <p:nvSpPr>
          <p:cNvPr id="3" name="Slide Number Placeholder 2">
            <a:extLst>
              <a:ext uri="{FF2B5EF4-FFF2-40B4-BE49-F238E27FC236}">
                <a16:creationId xmlns:a16="http://schemas.microsoft.com/office/drawing/2014/main" id="{875A7BC7-8BF1-2657-3F2B-93555D138CA3}"/>
              </a:ext>
            </a:extLst>
          </p:cNvPr>
          <p:cNvSpPr>
            <a:spLocks noGrp="1"/>
          </p:cNvSpPr>
          <p:nvPr>
            <p:ph type="sldNum" idx="12"/>
          </p:nvPr>
        </p:nvSpPr>
        <p:spPr/>
        <p:txBody>
          <a:bodyPr/>
          <a:lstStyle/>
          <a:p>
            <a:r>
              <a:rPr lang="en-GB"/>
              <a:t>Slide </a:t>
            </a:r>
            <a:fld id="{440F5867-744E-4AA6-B0ED-4C44D2DFBB7B}" type="slidenum">
              <a:rPr lang="en-GB" smtClean="0"/>
              <a:pPr/>
              <a:t>52</a:t>
            </a:fld>
            <a:endParaRPr lang="en-GB" dirty="0"/>
          </a:p>
        </p:txBody>
      </p:sp>
      <p:sp>
        <p:nvSpPr>
          <p:cNvPr id="8" name="Date Placeholder 7">
            <a:extLst>
              <a:ext uri="{FF2B5EF4-FFF2-40B4-BE49-F238E27FC236}">
                <a16:creationId xmlns:a16="http://schemas.microsoft.com/office/drawing/2014/main" id="{65E665F9-8B82-FEDE-CE2C-58672DBE306E}"/>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4102996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5FFF3-3971-4A1D-9E32-FCF52E85E166}"/>
              </a:ext>
            </a:extLst>
          </p:cNvPr>
          <p:cNvSpPr>
            <a:spLocks noGrp="1"/>
          </p:cNvSpPr>
          <p:nvPr>
            <p:ph type="title"/>
          </p:nvPr>
        </p:nvSpPr>
        <p:spPr>
          <a:xfrm>
            <a:off x="914401" y="685801"/>
            <a:ext cx="10361084" cy="1065213"/>
          </a:xfrm>
        </p:spPr>
        <p:txBody>
          <a:bodyPr/>
          <a:lstStyle/>
          <a:p>
            <a:r>
              <a:rPr lang="en-US" dirty="0">
                <a:solidFill>
                  <a:schemeClr val="tx1"/>
                </a:solidFill>
              </a:rPr>
              <a:t>TGbn (Ultra High Reliability)</a:t>
            </a:r>
          </a:p>
        </p:txBody>
      </p:sp>
      <p:sp>
        <p:nvSpPr>
          <p:cNvPr id="3" name="Content Placeholder 2">
            <a:extLst>
              <a:ext uri="{FF2B5EF4-FFF2-40B4-BE49-F238E27FC236}">
                <a16:creationId xmlns:a16="http://schemas.microsoft.com/office/drawing/2014/main" id="{31DC9244-F1D3-4E6B-8812-9165AD945109}"/>
              </a:ext>
            </a:extLst>
          </p:cNvPr>
          <p:cNvSpPr>
            <a:spLocks noGrp="1"/>
          </p:cNvSpPr>
          <p:nvPr>
            <p:ph idx="1"/>
          </p:nvPr>
        </p:nvSpPr>
        <p:spPr>
          <a:xfrm>
            <a:off x="914401" y="1676401"/>
            <a:ext cx="10361084" cy="4799014"/>
          </a:xfrm>
        </p:spPr>
        <p:txBody>
          <a:bodyPr/>
          <a:lstStyle/>
          <a:p>
            <a:pPr>
              <a:buFont typeface="Arial" panose="020B0604020202020204" pitchFamily="34" charset="0"/>
              <a:buChar char="•"/>
            </a:pPr>
            <a:r>
              <a:rPr lang="en-US" sz="1800" dirty="0"/>
              <a:t>TGbn had scheduled </a:t>
            </a:r>
            <a:r>
              <a:rPr lang="en-US" sz="1800" dirty="0">
                <a:solidFill>
                  <a:schemeClr val="tx1"/>
                </a:solidFill>
              </a:rPr>
              <a:t>11</a:t>
            </a:r>
            <a:r>
              <a:rPr lang="en-US" sz="1800" dirty="0"/>
              <a:t> sessions during the January interim</a:t>
            </a:r>
          </a:p>
          <a:p>
            <a:pPr marL="800100" lvl="1" indent="-342900">
              <a:buFont typeface="Arial" panose="020B0604020202020204" pitchFamily="34" charset="0"/>
              <a:buChar char="•"/>
            </a:pPr>
            <a:r>
              <a:rPr lang="en-US" sz="1600" dirty="0"/>
              <a:t>Discussed technical submissions covering a variety of topics and proposed draft texts (PDTs)</a:t>
            </a:r>
            <a:endParaRPr lang="en-US" sz="1400" dirty="0">
              <a:solidFill>
                <a:schemeClr val="tx1"/>
              </a:solidFill>
            </a:endParaRPr>
          </a:p>
          <a:p>
            <a:pPr marL="800100" lvl="1" indent="-342900">
              <a:buFont typeface="Arial" panose="020B0604020202020204" pitchFamily="34" charset="0"/>
              <a:buChar char="•"/>
            </a:pPr>
            <a:r>
              <a:rPr lang="en-US" sz="1600" dirty="0"/>
              <a:t>Approved over 80 motions that added additional concepts to the TGbn SFD, and spec text to the latest TGbn draft</a:t>
            </a:r>
          </a:p>
          <a:p>
            <a:pPr marL="800100" lvl="1" indent="-342900">
              <a:buFont typeface="Arial" panose="020B0604020202020204" pitchFamily="34" charset="0"/>
              <a:buChar char="•"/>
            </a:pPr>
            <a:r>
              <a:rPr lang="en-US" sz="1600" dirty="0"/>
              <a:t>Instructed the TGbn Editor to create TGbn D0.2  </a:t>
            </a:r>
          </a:p>
          <a:p>
            <a:pPr marL="800100" lvl="1" indent="-342900">
              <a:buFont typeface="Arial" panose="020B0604020202020204" pitchFamily="34" charset="0"/>
              <a:buChar char="•"/>
            </a:pPr>
            <a:r>
              <a:rPr lang="en-US" sz="1600" dirty="0"/>
              <a:t>Approved a TGbn MAC/PHY ad-hoc (mixed mode) meeting in Europe (location TBD) between 23-25 July 2025</a:t>
            </a:r>
          </a:p>
          <a:p>
            <a:pPr>
              <a:buFont typeface="Arial" panose="020B0604020202020204" pitchFamily="34" charset="0"/>
              <a:buChar char="•"/>
            </a:pPr>
            <a:r>
              <a:rPr lang="en-US" sz="1800" dirty="0"/>
              <a:t>Agenda is available </a:t>
            </a:r>
            <a:r>
              <a:rPr lang="en-US" sz="1800"/>
              <a:t>in </a:t>
            </a:r>
            <a:r>
              <a:rPr lang="en-US" sz="1800">
                <a:solidFill>
                  <a:schemeClr val="tx1"/>
                </a:solidFill>
                <a:hlinkClick r:id="rId3"/>
              </a:rPr>
              <a:t>11-25/0221r10</a:t>
            </a:r>
            <a:r>
              <a:rPr lang="en-US" sz="1800">
                <a:solidFill>
                  <a:schemeClr val="tx1"/>
                </a:solidFill>
              </a:rPr>
              <a:t>, </a:t>
            </a:r>
            <a:endParaRPr lang="en-US" sz="1800" dirty="0">
              <a:solidFill>
                <a:schemeClr val="tx1"/>
              </a:solidFill>
            </a:endParaRPr>
          </a:p>
          <a:p>
            <a:pPr>
              <a:buFont typeface="Arial" panose="020B0604020202020204" pitchFamily="34" charset="0"/>
              <a:buChar char="•"/>
            </a:pPr>
            <a:r>
              <a:rPr lang="en-US" sz="1800" dirty="0">
                <a:solidFill>
                  <a:schemeClr val="tx1"/>
                </a:solidFill>
              </a:rPr>
              <a:t>Motions are </a:t>
            </a:r>
            <a:r>
              <a:rPr lang="en-US" sz="1800" dirty="0"/>
              <a:t>available in </a:t>
            </a:r>
            <a:r>
              <a:rPr lang="en-US" sz="1800" dirty="0">
                <a:hlinkClick r:id="rId4"/>
              </a:rPr>
              <a:t>11-24/0014r13</a:t>
            </a:r>
            <a:r>
              <a:rPr lang="en-US" sz="1800" dirty="0"/>
              <a:t>.</a:t>
            </a:r>
            <a:endParaRPr lang="en-US" sz="1800" dirty="0">
              <a:solidFill>
                <a:srgbClr val="FF0000"/>
              </a:solidFill>
            </a:endParaRPr>
          </a:p>
          <a:p>
            <a:pPr>
              <a:buFont typeface="Arial" panose="020B0604020202020204" pitchFamily="34" charset="0"/>
              <a:buChar char="•"/>
            </a:pPr>
            <a:r>
              <a:rPr lang="en-US" sz="1800" dirty="0"/>
              <a:t>Goals for May 2025: </a:t>
            </a:r>
          </a:p>
          <a:p>
            <a:pPr lvl="1">
              <a:buFont typeface="Arial" panose="020B0604020202020204" pitchFamily="34" charset="0"/>
              <a:buChar char="•"/>
            </a:pPr>
            <a:r>
              <a:rPr lang="en-US" sz="1600" dirty="0"/>
              <a:t>Resolve comments from CC50</a:t>
            </a:r>
          </a:p>
          <a:p>
            <a:pPr lvl="1">
              <a:buFont typeface="Arial" panose="020B0604020202020204" pitchFamily="34" charset="0"/>
              <a:buChar char="•"/>
            </a:pPr>
            <a:r>
              <a:rPr lang="en-US" sz="1600" dirty="0"/>
              <a:t>Complete inclusion of PDTs to TGbn draft</a:t>
            </a:r>
          </a:p>
          <a:p>
            <a:pPr lvl="1">
              <a:buFont typeface="Arial" panose="020B0604020202020204" pitchFamily="34" charset="0"/>
              <a:buChar char="•"/>
            </a:pPr>
            <a:r>
              <a:rPr lang="en-US" sz="1600" dirty="0"/>
              <a:t>Target approving delivery of TGbn D1.0</a:t>
            </a:r>
          </a:p>
        </p:txBody>
      </p:sp>
      <p:sp>
        <p:nvSpPr>
          <p:cNvPr id="7" name="Footer Placeholder 6">
            <a:extLst>
              <a:ext uri="{FF2B5EF4-FFF2-40B4-BE49-F238E27FC236}">
                <a16:creationId xmlns:a16="http://schemas.microsoft.com/office/drawing/2014/main" id="{F70460FC-41B6-4830-6902-29EB3804FC51}"/>
              </a:ext>
            </a:extLst>
          </p:cNvPr>
          <p:cNvSpPr>
            <a:spLocks noGrp="1"/>
          </p:cNvSpPr>
          <p:nvPr>
            <p:ph type="ftr" idx="14"/>
          </p:nvPr>
        </p:nvSpPr>
        <p:spPr/>
        <p:txBody>
          <a:bodyPr/>
          <a:lstStyle/>
          <a:p>
            <a:r>
              <a:rPr lang="en-GB"/>
              <a:t>Alfred Asterjadhi, Qualcomm</a:t>
            </a:r>
            <a:endParaRPr lang="en-GB" dirty="0"/>
          </a:p>
        </p:txBody>
      </p:sp>
      <p:sp>
        <p:nvSpPr>
          <p:cNvPr id="8" name="Slide Number Placeholder 7">
            <a:extLst>
              <a:ext uri="{FF2B5EF4-FFF2-40B4-BE49-F238E27FC236}">
                <a16:creationId xmlns:a16="http://schemas.microsoft.com/office/drawing/2014/main" id="{9DE2369C-3405-1C3A-0FB5-1B7C27C33204}"/>
              </a:ext>
            </a:extLst>
          </p:cNvPr>
          <p:cNvSpPr>
            <a:spLocks noGrp="1"/>
          </p:cNvSpPr>
          <p:nvPr>
            <p:ph type="sldNum" idx="12"/>
          </p:nvPr>
        </p:nvSpPr>
        <p:spPr/>
        <p:txBody>
          <a:bodyPr/>
          <a:lstStyle/>
          <a:p>
            <a:r>
              <a:rPr lang="en-GB"/>
              <a:t>Slide </a:t>
            </a:r>
            <a:fld id="{440F5867-744E-4AA6-B0ED-4C44D2DFBB7B}" type="slidenum">
              <a:rPr lang="en-GB" smtClean="0"/>
              <a:pPr/>
              <a:t>53</a:t>
            </a:fld>
            <a:endParaRPr lang="en-GB" dirty="0"/>
          </a:p>
        </p:txBody>
      </p:sp>
      <p:sp>
        <p:nvSpPr>
          <p:cNvPr id="9" name="Date Placeholder 8">
            <a:extLst>
              <a:ext uri="{FF2B5EF4-FFF2-40B4-BE49-F238E27FC236}">
                <a16:creationId xmlns:a16="http://schemas.microsoft.com/office/drawing/2014/main" id="{5C96C415-5C91-5AA9-CC3A-A6B226A4BB23}"/>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18250133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6B6C1-2CF1-4FA7-A15B-497AAB3AE60D}"/>
              </a:ext>
            </a:extLst>
          </p:cNvPr>
          <p:cNvSpPr>
            <a:spLocks noGrp="1"/>
          </p:cNvSpPr>
          <p:nvPr>
            <p:ph type="title"/>
          </p:nvPr>
        </p:nvSpPr>
        <p:spPr>
          <a:xfrm>
            <a:off x="914401" y="685801"/>
            <a:ext cx="10361084" cy="1065213"/>
          </a:xfrm>
        </p:spPr>
        <p:txBody>
          <a:bodyPr/>
          <a:lstStyle/>
          <a:p>
            <a:r>
              <a:rPr lang="en-US" dirty="0">
                <a:solidFill>
                  <a:schemeClr val="tx1"/>
                </a:solidFill>
              </a:rPr>
              <a:t>Teleconference Plan</a:t>
            </a:r>
          </a:p>
        </p:txBody>
      </p:sp>
      <p:sp>
        <p:nvSpPr>
          <p:cNvPr id="11" name="Content Placeholder 10">
            <a:extLst>
              <a:ext uri="{FF2B5EF4-FFF2-40B4-BE49-F238E27FC236}">
                <a16:creationId xmlns:a16="http://schemas.microsoft.com/office/drawing/2014/main" id="{C945E25D-E1EE-4DE9-246C-B083D8BE58B6}"/>
              </a:ext>
            </a:extLst>
          </p:cNvPr>
          <p:cNvSpPr>
            <a:spLocks noGrp="1"/>
          </p:cNvSpPr>
          <p:nvPr>
            <p:ph idx="1"/>
          </p:nvPr>
        </p:nvSpPr>
        <p:spPr>
          <a:xfrm>
            <a:off x="914401" y="1751014"/>
            <a:ext cx="10361084" cy="4724401"/>
          </a:xfrm>
        </p:spPr>
        <p:txBody>
          <a:bodyPr/>
          <a:lstStyle/>
          <a:p>
            <a:pPr marL="342900" marR="0" lvl="0" indent="-342900">
              <a:spcBef>
                <a:spcPts val="0"/>
              </a:spcBef>
              <a:spcAft>
                <a:spcPts val="1200"/>
              </a:spcAft>
              <a:buFont typeface="Times New Roman" panose="02020603050405020304" pitchFamily="18" charset="0"/>
              <a:buChar char="-"/>
            </a:pPr>
            <a:r>
              <a:rPr lang="en-US" sz="1100" b="1" dirty="0">
                <a:solidFill>
                  <a:srgbClr val="FF0000"/>
                </a:solidFill>
                <a:effectLst/>
                <a:highlight>
                  <a:srgbClr val="00FFFF"/>
                </a:highlight>
                <a:latin typeface="Times New Roman" panose="02020603050405020304" pitchFamily="18" charset="0"/>
                <a:ea typeface="Times New Roman" panose="02020603050405020304" pitchFamily="18" charset="0"/>
              </a:rPr>
              <a:t>March 17-21 			(Monday-Friday) 						 Holiday</a:t>
            </a:r>
            <a:endParaRPr lang="en-US" sz="1100" dirty="0">
              <a:solidFill>
                <a:srgbClr val="FF0000"/>
              </a:solidFill>
              <a:effectLst/>
              <a:highlight>
                <a:srgbClr val="00FFFF"/>
              </a:highlight>
              <a:latin typeface="Times New Roman" panose="02020603050405020304" pitchFamily="18" charset="0"/>
              <a:ea typeface="Times New Roman" panose="02020603050405020304" pitchFamily="18" charset="0"/>
            </a:endParaRPr>
          </a:p>
          <a:p>
            <a:pPr>
              <a:spcBef>
                <a:spcPts val="0"/>
              </a:spcBef>
              <a:spcAft>
                <a:spcPts val="1200"/>
              </a:spcAft>
              <a:buFont typeface="Times New Roman" panose="02020603050405020304" pitchFamily="18" charset="0"/>
              <a:buChar char="-"/>
            </a:pPr>
            <a:r>
              <a:rPr lang="en-US" sz="1100" b="1" dirty="0">
                <a:solidFill>
                  <a:schemeClr val="tx1"/>
                </a:solidFill>
                <a:effectLst/>
                <a:latin typeface="Times New Roman" panose="02020603050405020304" pitchFamily="18" charset="0"/>
                <a:ea typeface="Times New Roman" panose="02020603050405020304" pitchFamily="18" charset="0"/>
              </a:rPr>
              <a:t>March 24 			(Monday)			 –</a:t>
            </a:r>
            <a:r>
              <a:rPr lang="en-US" sz="1100" dirty="0">
                <a:solidFill>
                  <a:schemeClr val="tx1"/>
                </a:solidFill>
                <a:latin typeface="Times New Roman" panose="02020603050405020304" pitchFamily="18" charset="0"/>
                <a:ea typeface="Times New Roman" panose="02020603050405020304" pitchFamily="18" charset="0"/>
              </a:rPr>
              <a:t> </a:t>
            </a:r>
            <a:r>
              <a:rPr lang="en-US" sz="1100" b="1" dirty="0">
                <a:solidFill>
                  <a:schemeClr val="tx1"/>
                </a:solidFill>
                <a:effectLst/>
                <a:latin typeface="Times New Roman" panose="02020603050405020304" pitchFamily="18" charset="0"/>
                <a:ea typeface="Times New Roman" panose="02020603050405020304" pitchFamily="18" charset="0"/>
              </a:rPr>
              <a:t>MAC/PHY			19:00-21:00 ET</a:t>
            </a:r>
            <a:endParaRPr lang="en-US" sz="1100" dirty="0">
              <a:solidFill>
                <a:schemeClr val="tx1"/>
              </a:solidFill>
              <a:effectLst/>
              <a:latin typeface="Times New Roman" panose="02020603050405020304" pitchFamily="18" charset="0"/>
              <a:ea typeface="Times New Roman" panose="02020603050405020304" pitchFamily="18" charset="0"/>
            </a:endParaRPr>
          </a:p>
          <a:p>
            <a:pPr>
              <a:spcBef>
                <a:spcPts val="0"/>
              </a:spcBef>
              <a:spcAft>
                <a:spcPts val="1200"/>
              </a:spcAft>
              <a:buFont typeface="Times New Roman" panose="02020603050405020304" pitchFamily="18" charset="0"/>
              <a:buChar char="-"/>
            </a:pPr>
            <a:r>
              <a:rPr lang="en-US" sz="1100" b="1" dirty="0">
                <a:solidFill>
                  <a:schemeClr val="tx1"/>
                </a:solidFill>
                <a:effectLst/>
                <a:latin typeface="Times New Roman" panose="02020603050405020304" pitchFamily="18" charset="0"/>
                <a:ea typeface="Times New Roman" panose="02020603050405020304" pitchFamily="18" charset="0"/>
              </a:rPr>
              <a:t>March 27 			(Thursday) 		 	– MAC/PHY </a:t>
            </a:r>
            <a:r>
              <a:rPr lang="en-GB" sz="1100" b="1" dirty="0">
                <a:solidFill>
                  <a:schemeClr val="tx1"/>
                </a:solidFill>
                <a:effectLst/>
                <a:latin typeface="Times New Roman" panose="02020603050405020304" pitchFamily="18" charset="0"/>
                <a:ea typeface="Times New Roman" panose="02020603050405020304" pitchFamily="18" charset="0"/>
              </a:rPr>
              <a:t>			</a:t>
            </a:r>
            <a:r>
              <a:rPr lang="en-US" sz="1100" b="1" dirty="0">
                <a:solidFill>
                  <a:schemeClr val="tx1"/>
                </a:solidFill>
                <a:effectLst/>
                <a:latin typeface="Times New Roman" panose="02020603050405020304" pitchFamily="18" charset="0"/>
                <a:ea typeface="Times New Roman" panose="02020603050405020304" pitchFamily="18" charset="0"/>
              </a:rPr>
              <a:t>10:00-12:00 ET</a:t>
            </a:r>
          </a:p>
          <a:p>
            <a:pPr>
              <a:spcBef>
                <a:spcPts val="0"/>
              </a:spcBef>
              <a:spcAft>
                <a:spcPts val="1200"/>
              </a:spcAft>
              <a:buFont typeface="Times New Roman" panose="02020603050405020304" pitchFamily="18" charset="0"/>
              <a:buChar char="-"/>
            </a:pPr>
            <a:r>
              <a:rPr lang="en-US" sz="1100" b="1" dirty="0">
                <a:solidFill>
                  <a:schemeClr val="tx1"/>
                </a:solidFill>
                <a:effectLst/>
                <a:latin typeface="Times New Roman" panose="02020603050405020304" pitchFamily="18" charset="0"/>
                <a:ea typeface="Times New Roman" panose="02020603050405020304" pitchFamily="18" charset="0"/>
              </a:rPr>
              <a:t>March 31 			(Monday)			 –</a:t>
            </a:r>
            <a:r>
              <a:rPr lang="en-US" sz="1100" dirty="0">
                <a:solidFill>
                  <a:schemeClr val="tx1"/>
                </a:solidFill>
                <a:latin typeface="Times New Roman" panose="02020603050405020304" pitchFamily="18" charset="0"/>
                <a:ea typeface="Times New Roman" panose="02020603050405020304" pitchFamily="18" charset="0"/>
              </a:rPr>
              <a:t> </a:t>
            </a:r>
            <a:r>
              <a:rPr lang="en-US" sz="1100" b="1" dirty="0">
                <a:solidFill>
                  <a:schemeClr val="tx1"/>
                </a:solidFill>
                <a:effectLst/>
                <a:latin typeface="Times New Roman" panose="02020603050405020304" pitchFamily="18" charset="0"/>
                <a:ea typeface="Times New Roman" panose="02020603050405020304" pitchFamily="18" charset="0"/>
              </a:rPr>
              <a:t>MAC/PHY			19:00-21:00 ET</a:t>
            </a:r>
            <a:endParaRPr lang="en-US" sz="1100" dirty="0">
              <a:solidFill>
                <a:schemeClr val="tx1"/>
              </a:solidFill>
              <a:effectLst/>
              <a:latin typeface="Times New Roman" panose="02020603050405020304" pitchFamily="18" charset="0"/>
              <a:ea typeface="Times New Roman" panose="02020603050405020304" pitchFamily="18" charset="0"/>
            </a:endParaRPr>
          </a:p>
          <a:p>
            <a:pPr>
              <a:spcBef>
                <a:spcPts val="0"/>
              </a:spcBef>
              <a:spcAft>
                <a:spcPts val="1200"/>
              </a:spcAft>
              <a:buFont typeface="Times New Roman" panose="02020603050405020304" pitchFamily="18" charset="0"/>
              <a:buChar char="-"/>
            </a:pPr>
            <a:r>
              <a:rPr lang="en-US" sz="1100" b="1" dirty="0">
                <a:solidFill>
                  <a:schemeClr val="tx1"/>
                </a:solidFill>
                <a:effectLst/>
                <a:latin typeface="Times New Roman" panose="02020603050405020304" pitchFamily="18" charset="0"/>
                <a:ea typeface="Times New Roman" panose="02020603050405020304" pitchFamily="18" charset="0"/>
              </a:rPr>
              <a:t>April 03 				(Thursday) 		 	– MAC/PHY </a:t>
            </a:r>
            <a:r>
              <a:rPr lang="en-GB" sz="1100" b="1" dirty="0">
                <a:solidFill>
                  <a:schemeClr val="tx1"/>
                </a:solidFill>
                <a:effectLst/>
                <a:latin typeface="Times New Roman" panose="02020603050405020304" pitchFamily="18" charset="0"/>
                <a:ea typeface="Times New Roman" panose="02020603050405020304" pitchFamily="18" charset="0"/>
              </a:rPr>
              <a:t>			</a:t>
            </a:r>
            <a:r>
              <a:rPr lang="en-US" sz="1100" b="1" dirty="0">
                <a:solidFill>
                  <a:schemeClr val="tx1"/>
                </a:solidFill>
                <a:effectLst/>
                <a:latin typeface="Times New Roman" panose="02020603050405020304" pitchFamily="18" charset="0"/>
                <a:ea typeface="Times New Roman" panose="02020603050405020304" pitchFamily="18" charset="0"/>
              </a:rPr>
              <a:t>10:00-12:00 ET</a:t>
            </a:r>
          </a:p>
          <a:p>
            <a:pPr>
              <a:spcBef>
                <a:spcPts val="0"/>
              </a:spcBef>
              <a:spcAft>
                <a:spcPts val="1200"/>
              </a:spcAft>
              <a:buFont typeface="Times New Roman" panose="02020603050405020304" pitchFamily="18" charset="0"/>
              <a:buChar char="-"/>
            </a:pPr>
            <a:r>
              <a:rPr lang="en-US" sz="1100" b="1" dirty="0">
                <a:solidFill>
                  <a:schemeClr val="tx1"/>
                </a:solidFill>
                <a:effectLst/>
                <a:latin typeface="Times New Roman" panose="02020603050405020304" pitchFamily="18" charset="0"/>
                <a:ea typeface="Times New Roman" panose="02020603050405020304" pitchFamily="18" charset="0"/>
              </a:rPr>
              <a:t>April 07 				(Monday)			 –</a:t>
            </a:r>
            <a:r>
              <a:rPr lang="en-US" sz="1100" dirty="0">
                <a:solidFill>
                  <a:schemeClr val="tx1"/>
                </a:solidFill>
                <a:latin typeface="Times New Roman" panose="02020603050405020304" pitchFamily="18" charset="0"/>
                <a:ea typeface="Times New Roman" panose="02020603050405020304" pitchFamily="18" charset="0"/>
              </a:rPr>
              <a:t> </a:t>
            </a:r>
            <a:r>
              <a:rPr lang="en-US" sz="1100" b="1" dirty="0">
                <a:solidFill>
                  <a:schemeClr val="tx1"/>
                </a:solidFill>
                <a:effectLst/>
                <a:latin typeface="Times New Roman" panose="02020603050405020304" pitchFamily="18" charset="0"/>
                <a:ea typeface="Times New Roman" panose="02020603050405020304" pitchFamily="18" charset="0"/>
              </a:rPr>
              <a:t>MAC/PHY			19:00-21:00 ET</a:t>
            </a:r>
            <a:endParaRPr lang="en-US" sz="1100" dirty="0">
              <a:solidFill>
                <a:schemeClr val="tx1"/>
              </a:solidFill>
              <a:effectLst/>
              <a:latin typeface="Times New Roman" panose="02020603050405020304" pitchFamily="18" charset="0"/>
              <a:ea typeface="Times New Roman" panose="02020603050405020304" pitchFamily="18" charset="0"/>
            </a:endParaRPr>
          </a:p>
          <a:p>
            <a:pPr>
              <a:spcBef>
                <a:spcPts val="0"/>
              </a:spcBef>
              <a:spcAft>
                <a:spcPts val="1200"/>
              </a:spcAft>
              <a:buFont typeface="Times New Roman" panose="02020603050405020304" pitchFamily="18" charset="0"/>
              <a:buChar char="-"/>
            </a:pPr>
            <a:r>
              <a:rPr lang="en-US" sz="1100" b="1" dirty="0">
                <a:solidFill>
                  <a:schemeClr val="tx1"/>
                </a:solidFill>
                <a:effectLst/>
                <a:latin typeface="Times New Roman" panose="02020603050405020304" pitchFamily="18" charset="0"/>
                <a:ea typeface="Times New Roman" panose="02020603050405020304" pitchFamily="18" charset="0"/>
              </a:rPr>
              <a:t>April 10				(Thursday) 		 	– MAC/PHY </a:t>
            </a:r>
            <a:r>
              <a:rPr lang="en-GB" sz="1100" b="1" dirty="0">
                <a:solidFill>
                  <a:schemeClr val="tx1"/>
                </a:solidFill>
                <a:effectLst/>
                <a:latin typeface="Times New Roman" panose="02020603050405020304" pitchFamily="18" charset="0"/>
                <a:ea typeface="Times New Roman" panose="02020603050405020304" pitchFamily="18" charset="0"/>
              </a:rPr>
              <a:t>			</a:t>
            </a:r>
            <a:r>
              <a:rPr lang="en-US" sz="1100" b="1" dirty="0">
                <a:solidFill>
                  <a:schemeClr val="tx1"/>
                </a:solidFill>
                <a:effectLst/>
                <a:latin typeface="Times New Roman" panose="02020603050405020304" pitchFamily="18" charset="0"/>
                <a:ea typeface="Times New Roman" panose="02020603050405020304" pitchFamily="18" charset="0"/>
              </a:rPr>
              <a:t>10:00-12:00 ET</a:t>
            </a:r>
          </a:p>
          <a:p>
            <a:pPr>
              <a:spcBef>
                <a:spcPts val="0"/>
              </a:spcBef>
              <a:spcAft>
                <a:spcPts val="1200"/>
              </a:spcAft>
              <a:buFont typeface="Times New Roman" panose="02020603050405020304" pitchFamily="18" charset="0"/>
              <a:buChar char="-"/>
            </a:pPr>
            <a:r>
              <a:rPr lang="en-US" sz="1100" b="1" dirty="0">
                <a:solidFill>
                  <a:schemeClr val="tx1"/>
                </a:solidFill>
                <a:effectLst/>
                <a:latin typeface="Times New Roman" panose="02020603050405020304" pitchFamily="18" charset="0"/>
                <a:ea typeface="Times New Roman" panose="02020603050405020304" pitchFamily="18" charset="0"/>
              </a:rPr>
              <a:t>April 14 				(Monday)			 –</a:t>
            </a:r>
            <a:r>
              <a:rPr lang="en-US" sz="1100" dirty="0">
                <a:solidFill>
                  <a:schemeClr val="tx1"/>
                </a:solidFill>
                <a:latin typeface="Times New Roman" panose="02020603050405020304" pitchFamily="18" charset="0"/>
                <a:ea typeface="Times New Roman" panose="02020603050405020304" pitchFamily="18" charset="0"/>
              </a:rPr>
              <a:t> </a:t>
            </a:r>
            <a:r>
              <a:rPr lang="en-US" sz="1100" b="1" dirty="0">
                <a:solidFill>
                  <a:schemeClr val="tx1"/>
                </a:solidFill>
                <a:effectLst/>
                <a:latin typeface="Times New Roman" panose="02020603050405020304" pitchFamily="18" charset="0"/>
                <a:ea typeface="Times New Roman" panose="02020603050405020304" pitchFamily="18" charset="0"/>
              </a:rPr>
              <a:t>MAC/PHY			19:00-21:00 ET</a:t>
            </a:r>
            <a:endParaRPr lang="en-US" sz="1100" dirty="0">
              <a:solidFill>
                <a:schemeClr val="tx1"/>
              </a:solidFill>
              <a:effectLst/>
              <a:latin typeface="Times New Roman" panose="02020603050405020304" pitchFamily="18" charset="0"/>
              <a:ea typeface="Times New Roman" panose="02020603050405020304" pitchFamily="18" charset="0"/>
            </a:endParaRPr>
          </a:p>
          <a:p>
            <a:pPr>
              <a:spcBef>
                <a:spcPts val="0"/>
              </a:spcBef>
              <a:spcAft>
                <a:spcPts val="1200"/>
              </a:spcAft>
              <a:buFont typeface="Times New Roman" panose="02020603050405020304" pitchFamily="18" charset="0"/>
              <a:buChar char="-"/>
            </a:pPr>
            <a:r>
              <a:rPr lang="en-US" sz="1100" b="1" dirty="0">
                <a:solidFill>
                  <a:schemeClr val="tx1"/>
                </a:solidFill>
                <a:effectLst/>
                <a:latin typeface="Times New Roman" panose="02020603050405020304" pitchFamily="18" charset="0"/>
                <a:ea typeface="Times New Roman" panose="02020603050405020304" pitchFamily="18" charset="0"/>
              </a:rPr>
              <a:t>April 17				(Thursday) 		 	– MAC/PHY </a:t>
            </a:r>
            <a:r>
              <a:rPr lang="en-GB" sz="1100" b="1" dirty="0">
                <a:solidFill>
                  <a:schemeClr val="tx1"/>
                </a:solidFill>
                <a:effectLst/>
                <a:latin typeface="Times New Roman" panose="02020603050405020304" pitchFamily="18" charset="0"/>
                <a:ea typeface="Times New Roman" panose="02020603050405020304" pitchFamily="18" charset="0"/>
              </a:rPr>
              <a:t>			</a:t>
            </a:r>
            <a:r>
              <a:rPr lang="en-US" sz="1100" b="1" dirty="0">
                <a:solidFill>
                  <a:schemeClr val="tx1"/>
                </a:solidFill>
                <a:effectLst/>
                <a:latin typeface="Times New Roman" panose="02020603050405020304" pitchFamily="18" charset="0"/>
                <a:ea typeface="Times New Roman" panose="02020603050405020304" pitchFamily="18" charset="0"/>
              </a:rPr>
              <a:t>10:00-12:00 ET</a:t>
            </a:r>
          </a:p>
          <a:p>
            <a:pPr>
              <a:spcBef>
                <a:spcPts val="0"/>
              </a:spcBef>
              <a:spcAft>
                <a:spcPts val="1200"/>
              </a:spcAft>
              <a:buFont typeface="Times New Roman" panose="02020603050405020304" pitchFamily="18" charset="0"/>
              <a:buChar char="-"/>
            </a:pPr>
            <a:r>
              <a:rPr lang="en-US" sz="1100" b="1" dirty="0">
                <a:solidFill>
                  <a:schemeClr val="tx1"/>
                </a:solidFill>
                <a:effectLst/>
                <a:latin typeface="Times New Roman" panose="02020603050405020304" pitchFamily="18" charset="0"/>
                <a:ea typeface="Times New Roman" panose="02020603050405020304" pitchFamily="18" charset="0"/>
              </a:rPr>
              <a:t>April 21 				(Monday)			 –</a:t>
            </a:r>
            <a:r>
              <a:rPr lang="en-US" sz="1100" dirty="0">
                <a:solidFill>
                  <a:schemeClr val="tx1"/>
                </a:solidFill>
                <a:latin typeface="Times New Roman" panose="02020603050405020304" pitchFamily="18" charset="0"/>
                <a:ea typeface="Times New Roman" panose="02020603050405020304" pitchFamily="18" charset="0"/>
              </a:rPr>
              <a:t> </a:t>
            </a:r>
            <a:r>
              <a:rPr lang="en-US" sz="1100" b="1" dirty="0">
                <a:solidFill>
                  <a:schemeClr val="tx1"/>
                </a:solidFill>
                <a:effectLst/>
                <a:latin typeface="Times New Roman" panose="02020603050405020304" pitchFamily="18" charset="0"/>
                <a:ea typeface="Times New Roman" panose="02020603050405020304" pitchFamily="18" charset="0"/>
              </a:rPr>
              <a:t>MAC/PHY			19:00-21:00 ET</a:t>
            </a:r>
            <a:endParaRPr lang="en-US" sz="1100" dirty="0">
              <a:solidFill>
                <a:schemeClr val="tx1"/>
              </a:solidFill>
              <a:effectLst/>
              <a:latin typeface="Times New Roman" panose="02020603050405020304" pitchFamily="18" charset="0"/>
              <a:ea typeface="Times New Roman" panose="02020603050405020304" pitchFamily="18" charset="0"/>
            </a:endParaRPr>
          </a:p>
          <a:p>
            <a:pPr>
              <a:spcBef>
                <a:spcPts val="0"/>
              </a:spcBef>
              <a:spcAft>
                <a:spcPts val="1200"/>
              </a:spcAft>
              <a:buFont typeface="Times New Roman" panose="02020603050405020304" pitchFamily="18" charset="0"/>
              <a:buChar char="-"/>
            </a:pPr>
            <a:r>
              <a:rPr lang="en-US" sz="1100" b="1" dirty="0">
                <a:solidFill>
                  <a:schemeClr val="tx1"/>
                </a:solidFill>
                <a:effectLst/>
                <a:latin typeface="Times New Roman" panose="02020603050405020304" pitchFamily="18" charset="0"/>
                <a:ea typeface="Times New Roman" panose="02020603050405020304" pitchFamily="18" charset="0"/>
              </a:rPr>
              <a:t>April 24				(Thursday) 		 	– MAC/PHY </a:t>
            </a:r>
            <a:r>
              <a:rPr lang="en-GB" sz="1100" b="1" dirty="0">
                <a:solidFill>
                  <a:schemeClr val="tx1"/>
                </a:solidFill>
                <a:effectLst/>
                <a:latin typeface="Times New Roman" panose="02020603050405020304" pitchFamily="18" charset="0"/>
                <a:ea typeface="Times New Roman" panose="02020603050405020304" pitchFamily="18" charset="0"/>
              </a:rPr>
              <a:t>			</a:t>
            </a:r>
            <a:r>
              <a:rPr lang="en-US" sz="1100" b="1" dirty="0">
                <a:solidFill>
                  <a:schemeClr val="tx1"/>
                </a:solidFill>
                <a:effectLst/>
                <a:latin typeface="Times New Roman" panose="02020603050405020304" pitchFamily="18" charset="0"/>
                <a:ea typeface="Times New Roman" panose="02020603050405020304" pitchFamily="18" charset="0"/>
              </a:rPr>
              <a:t>10:00-12:00 ET</a:t>
            </a:r>
          </a:p>
          <a:p>
            <a:pPr>
              <a:spcBef>
                <a:spcPts val="0"/>
              </a:spcBef>
              <a:spcAft>
                <a:spcPts val="1200"/>
              </a:spcAft>
              <a:buFont typeface="Times New Roman" panose="02020603050405020304" pitchFamily="18" charset="0"/>
              <a:buChar char="-"/>
            </a:pPr>
            <a:r>
              <a:rPr lang="en-US" sz="1100" b="1" dirty="0">
                <a:solidFill>
                  <a:schemeClr val="tx1"/>
                </a:solidFill>
                <a:effectLst/>
                <a:latin typeface="Times New Roman" panose="02020603050405020304" pitchFamily="18" charset="0"/>
                <a:ea typeface="Times New Roman" panose="02020603050405020304" pitchFamily="18" charset="0"/>
              </a:rPr>
              <a:t>April 28 				(Monday)			 –</a:t>
            </a:r>
            <a:r>
              <a:rPr lang="en-US" sz="1100" dirty="0">
                <a:solidFill>
                  <a:schemeClr val="tx1"/>
                </a:solidFill>
                <a:latin typeface="Times New Roman" panose="02020603050405020304" pitchFamily="18" charset="0"/>
                <a:ea typeface="Times New Roman" panose="02020603050405020304" pitchFamily="18" charset="0"/>
              </a:rPr>
              <a:t> </a:t>
            </a:r>
            <a:r>
              <a:rPr lang="en-US" sz="1100" b="1" dirty="0">
                <a:solidFill>
                  <a:schemeClr val="tx1"/>
                </a:solidFill>
                <a:effectLst/>
                <a:latin typeface="Times New Roman" panose="02020603050405020304" pitchFamily="18" charset="0"/>
                <a:ea typeface="Times New Roman" panose="02020603050405020304" pitchFamily="18" charset="0"/>
              </a:rPr>
              <a:t>MAC/PHY			19:00-21:00 ET</a:t>
            </a:r>
            <a:endParaRPr lang="en-US" sz="1100" dirty="0">
              <a:solidFill>
                <a:schemeClr val="tx1"/>
              </a:solidFill>
              <a:effectLst/>
              <a:latin typeface="Times New Roman" panose="02020603050405020304" pitchFamily="18" charset="0"/>
              <a:ea typeface="Times New Roman" panose="02020603050405020304" pitchFamily="18" charset="0"/>
            </a:endParaRPr>
          </a:p>
          <a:p>
            <a:pPr>
              <a:spcBef>
                <a:spcPts val="0"/>
              </a:spcBef>
              <a:spcAft>
                <a:spcPts val="1200"/>
              </a:spcAft>
              <a:buFont typeface="Times New Roman" panose="02020603050405020304" pitchFamily="18" charset="0"/>
              <a:buChar char="-"/>
            </a:pPr>
            <a:r>
              <a:rPr lang="en-US" sz="1100" b="1" dirty="0">
                <a:solidFill>
                  <a:schemeClr val="tx1"/>
                </a:solidFill>
                <a:effectLst/>
                <a:latin typeface="Times New Roman" panose="02020603050405020304" pitchFamily="18" charset="0"/>
                <a:ea typeface="Times New Roman" panose="02020603050405020304" pitchFamily="18" charset="0"/>
              </a:rPr>
              <a:t>May 01 				(Thursday)			 –</a:t>
            </a:r>
            <a:r>
              <a:rPr lang="en-US" sz="1100" dirty="0">
                <a:solidFill>
                  <a:schemeClr val="tx1"/>
                </a:solidFill>
                <a:latin typeface="Times New Roman" panose="02020603050405020304" pitchFamily="18" charset="0"/>
                <a:ea typeface="Times New Roman" panose="02020603050405020304" pitchFamily="18" charset="0"/>
              </a:rPr>
              <a:t> </a:t>
            </a:r>
            <a:r>
              <a:rPr lang="en-US" sz="1100" b="1" dirty="0">
                <a:solidFill>
                  <a:schemeClr val="tx1"/>
                </a:solidFill>
                <a:effectLst/>
                <a:latin typeface="Times New Roman" panose="02020603050405020304" pitchFamily="18" charset="0"/>
                <a:ea typeface="Times New Roman" panose="02020603050405020304" pitchFamily="18" charset="0"/>
              </a:rPr>
              <a:t>Joint*			10:00-12:00 ET</a:t>
            </a:r>
            <a:endParaRPr lang="en-US" sz="1100" dirty="0">
              <a:solidFill>
                <a:schemeClr val="tx1"/>
              </a:solidFill>
              <a:effectLst/>
              <a:latin typeface="Times New Roman" panose="02020603050405020304" pitchFamily="18" charset="0"/>
              <a:ea typeface="Times New Roman" panose="02020603050405020304" pitchFamily="18" charset="0"/>
            </a:endParaRPr>
          </a:p>
          <a:p>
            <a:pPr>
              <a:spcBef>
                <a:spcPts val="0"/>
              </a:spcBef>
              <a:spcAft>
                <a:spcPts val="1200"/>
              </a:spcAft>
              <a:buFont typeface="Times New Roman" panose="02020603050405020304" pitchFamily="18" charset="0"/>
              <a:buChar char="-"/>
            </a:pPr>
            <a:r>
              <a:rPr lang="en-US" sz="1100" b="1" dirty="0">
                <a:solidFill>
                  <a:srgbClr val="FF0000"/>
                </a:solidFill>
                <a:effectLst/>
                <a:highlight>
                  <a:srgbClr val="00FFFF"/>
                </a:highlight>
                <a:latin typeface="Times New Roman" panose="02020603050405020304" pitchFamily="18" charset="0"/>
                <a:ea typeface="Times New Roman" panose="02020603050405020304" pitchFamily="18" charset="0"/>
              </a:rPr>
              <a:t>May 05-09			(Monday-Friday) 						Holiday</a:t>
            </a:r>
            <a:endParaRPr lang="en-US" sz="1100" dirty="0">
              <a:solidFill>
                <a:srgbClr val="FF0000"/>
              </a:solidFill>
              <a:effectLst/>
              <a:highlight>
                <a:srgbClr val="00FFFF"/>
              </a:highlight>
              <a:latin typeface="Times New Roman" panose="02020603050405020304" pitchFamily="18" charset="0"/>
              <a:ea typeface="Times New Roman" panose="02020603050405020304" pitchFamily="18" charset="0"/>
            </a:endParaRPr>
          </a:p>
          <a:p>
            <a:pPr marL="0" indent="0">
              <a:spcBef>
                <a:spcPts val="0"/>
              </a:spcBef>
              <a:spcAft>
                <a:spcPts val="1200"/>
              </a:spcAft>
            </a:pPr>
            <a:r>
              <a:rPr lang="en-US" sz="1050" b="0" dirty="0">
                <a:solidFill>
                  <a:schemeClr val="tx1"/>
                </a:solidFill>
                <a:latin typeface="Times New Roman" panose="02020603050405020304" pitchFamily="18" charset="0"/>
                <a:ea typeface="Times New Roman" panose="02020603050405020304" pitchFamily="18" charset="0"/>
              </a:rPr>
              <a:t>* TGbn joint session during which there can be motions, subject to WG chair approval and with 10-day advanced notice.</a:t>
            </a:r>
            <a:endParaRPr lang="en-US" sz="1050" dirty="0"/>
          </a:p>
        </p:txBody>
      </p:sp>
      <p:sp>
        <p:nvSpPr>
          <p:cNvPr id="3" name="Footer Placeholder 2">
            <a:extLst>
              <a:ext uri="{FF2B5EF4-FFF2-40B4-BE49-F238E27FC236}">
                <a16:creationId xmlns:a16="http://schemas.microsoft.com/office/drawing/2014/main" id="{12310BA7-E56C-5359-9911-73ECFD75F9FD}"/>
              </a:ext>
            </a:extLst>
          </p:cNvPr>
          <p:cNvSpPr>
            <a:spLocks noGrp="1"/>
          </p:cNvSpPr>
          <p:nvPr>
            <p:ph type="ftr" idx="14"/>
          </p:nvPr>
        </p:nvSpPr>
        <p:spPr/>
        <p:txBody>
          <a:bodyPr/>
          <a:lstStyle/>
          <a:p>
            <a:r>
              <a:rPr lang="en-GB"/>
              <a:t>Alfred Asterjadhi, Qualcomm</a:t>
            </a:r>
            <a:endParaRPr lang="en-GB" dirty="0"/>
          </a:p>
        </p:txBody>
      </p:sp>
      <p:sp>
        <p:nvSpPr>
          <p:cNvPr id="7" name="Slide Number Placeholder 6">
            <a:extLst>
              <a:ext uri="{FF2B5EF4-FFF2-40B4-BE49-F238E27FC236}">
                <a16:creationId xmlns:a16="http://schemas.microsoft.com/office/drawing/2014/main" id="{BDAE8984-801F-E701-D2ED-020ECA5B60FA}"/>
              </a:ext>
            </a:extLst>
          </p:cNvPr>
          <p:cNvSpPr>
            <a:spLocks noGrp="1"/>
          </p:cNvSpPr>
          <p:nvPr>
            <p:ph type="sldNum" idx="12"/>
          </p:nvPr>
        </p:nvSpPr>
        <p:spPr/>
        <p:txBody>
          <a:bodyPr/>
          <a:lstStyle/>
          <a:p>
            <a:r>
              <a:rPr lang="en-GB"/>
              <a:t>Slide </a:t>
            </a:r>
            <a:fld id="{440F5867-744E-4AA6-B0ED-4C44D2DFBB7B}" type="slidenum">
              <a:rPr lang="en-GB" smtClean="0"/>
              <a:pPr/>
              <a:t>54</a:t>
            </a:fld>
            <a:endParaRPr lang="en-GB" dirty="0"/>
          </a:p>
        </p:txBody>
      </p:sp>
      <p:sp>
        <p:nvSpPr>
          <p:cNvPr id="8" name="Date Placeholder 7">
            <a:extLst>
              <a:ext uri="{FF2B5EF4-FFF2-40B4-BE49-F238E27FC236}">
                <a16:creationId xmlns:a16="http://schemas.microsoft.com/office/drawing/2014/main" id="{6348A0CF-FBA5-35B2-4921-738DF0CABE2B}"/>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3506464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2DC9-A3A7-4A8B-92B1-7E0AABF4FECD}"/>
              </a:ext>
            </a:extLst>
          </p:cNvPr>
          <p:cNvSpPr>
            <a:spLocks noGrp="1"/>
          </p:cNvSpPr>
          <p:nvPr>
            <p:ph type="title"/>
          </p:nvPr>
        </p:nvSpPr>
        <p:spPr>
          <a:xfrm>
            <a:off x="914401" y="685801"/>
            <a:ext cx="10361084" cy="1065213"/>
          </a:xfrm>
        </p:spPr>
        <p:txBody>
          <a:bodyPr/>
          <a:lstStyle/>
          <a:p>
            <a:r>
              <a:rPr lang="en-US" dirty="0">
                <a:solidFill>
                  <a:schemeClr val="tx1"/>
                </a:solidFill>
              </a:rPr>
              <a:t>TGbn Timeline And Status</a:t>
            </a:r>
          </a:p>
        </p:txBody>
      </p:sp>
      <p:sp>
        <p:nvSpPr>
          <p:cNvPr id="3" name="Content Placeholder 2">
            <a:extLst>
              <a:ext uri="{FF2B5EF4-FFF2-40B4-BE49-F238E27FC236}">
                <a16:creationId xmlns:a16="http://schemas.microsoft.com/office/drawing/2014/main" id="{0CE16CDD-E6B1-4592-BD5F-9D0A24F31DE4}"/>
              </a:ext>
            </a:extLst>
          </p:cNvPr>
          <p:cNvSpPr>
            <a:spLocks noGrp="1"/>
          </p:cNvSpPr>
          <p:nvPr>
            <p:ph idx="1"/>
          </p:nvPr>
        </p:nvSpPr>
        <p:spPr>
          <a:xfrm>
            <a:off x="914401" y="1981201"/>
            <a:ext cx="10361084" cy="4113213"/>
          </a:xfrm>
        </p:spPr>
        <p:txBody>
          <a:bodyPr/>
          <a:lstStyle/>
          <a:p>
            <a:pPr marL="800100" lvl="1" indent="-342900">
              <a:buFont typeface="Arial" panose="020B0604020202020204" pitchFamily="34" charset="0"/>
              <a:buChar char="•"/>
            </a:pPr>
            <a:r>
              <a:rPr lang="en-US" altLang="en-US" b="1" dirty="0">
                <a:highlight>
                  <a:srgbClr val="00FF00"/>
                </a:highlight>
              </a:rPr>
              <a:t>PAR approved												July  2023</a:t>
            </a:r>
          </a:p>
          <a:p>
            <a:pPr marL="800100" lvl="1" indent="-342900">
              <a:buFont typeface="Arial" panose="020B0604020202020204" pitchFamily="34" charset="0"/>
              <a:buChar char="•"/>
            </a:pPr>
            <a:r>
              <a:rPr lang="en-US" altLang="en-US" b="1" dirty="0">
                <a:highlight>
                  <a:srgbClr val="00FF00"/>
                </a:highlight>
              </a:rPr>
              <a:t>First TG meeting												</a:t>
            </a:r>
            <a:r>
              <a:rPr lang="en-US" altLang="en-US" b="1">
                <a:highlight>
                  <a:srgbClr val="00FF00"/>
                </a:highlight>
              </a:rPr>
              <a:t>Nov  2023</a:t>
            </a:r>
            <a:endParaRPr lang="en-US" altLang="en-US" b="1" dirty="0">
              <a:highlight>
                <a:srgbClr val="00FF00"/>
              </a:highlight>
            </a:endParaRPr>
          </a:p>
          <a:p>
            <a:pPr marL="800100" lvl="1" indent="-342900">
              <a:buFont typeface="Arial" panose="020B0604020202020204" pitchFamily="34" charset="0"/>
              <a:buChar char="•"/>
            </a:pPr>
            <a:r>
              <a:rPr lang="en-US" altLang="en-US" b="1" dirty="0">
                <a:highlight>
                  <a:srgbClr val="00FF00"/>
                </a:highlight>
              </a:rPr>
              <a:t>D0.1 														Jan   2025</a:t>
            </a:r>
          </a:p>
          <a:p>
            <a:pPr marL="800100" lvl="1" indent="-342900">
              <a:buFont typeface="Arial" panose="020B0604020202020204" pitchFamily="34" charset="0"/>
              <a:buChar char="•"/>
            </a:pPr>
            <a:r>
              <a:rPr lang="en-US" altLang="en-US" b="1" dirty="0">
                <a:highlight>
                  <a:srgbClr val="FFFF00"/>
                </a:highlight>
              </a:rPr>
              <a:t>D1.0 Letter Ballot											May  2025</a:t>
            </a:r>
          </a:p>
          <a:p>
            <a:pPr marL="800100" lvl="1" indent="-342900">
              <a:buFont typeface="Arial" panose="020B0604020202020204" pitchFamily="34" charset="0"/>
              <a:buChar char="•"/>
            </a:pPr>
            <a:r>
              <a:rPr lang="en-US" altLang="en-US" b="1" dirty="0"/>
              <a:t>D2.0 LB 														May  2026</a:t>
            </a:r>
          </a:p>
          <a:p>
            <a:pPr marL="800100" lvl="1" indent="-342900">
              <a:buFont typeface="Arial" panose="020B0604020202020204" pitchFamily="34" charset="0"/>
              <a:buChar char="•"/>
            </a:pPr>
            <a:r>
              <a:rPr lang="en-US" altLang="en-US" b="1" dirty="0"/>
              <a:t>D3.0 LB 														Jan   2027</a:t>
            </a:r>
          </a:p>
          <a:p>
            <a:pPr marL="800100" lvl="1" indent="-342900">
              <a:buFont typeface="Arial" panose="020B0604020202020204" pitchFamily="34" charset="0"/>
              <a:buChar char="•"/>
            </a:pPr>
            <a:r>
              <a:rPr lang="en-US" altLang="en-US" b="1" dirty="0"/>
              <a:t>Initial SA ballot (D4.0)										May  2027</a:t>
            </a:r>
          </a:p>
          <a:p>
            <a:pPr marL="800100" lvl="1" indent="-342900">
              <a:buFont typeface="Arial" panose="020B0604020202020204" pitchFamily="34" charset="0"/>
              <a:buChar char="•"/>
            </a:pPr>
            <a:r>
              <a:rPr lang="en-US" altLang="en-US" b="1" dirty="0"/>
              <a:t>Final 802.11 WG approval									Mar  2028</a:t>
            </a:r>
          </a:p>
          <a:p>
            <a:pPr marL="800100" lvl="1" indent="-342900">
              <a:buFont typeface="Arial" panose="020B0604020202020204" pitchFamily="34" charset="0"/>
              <a:buChar char="•"/>
            </a:pPr>
            <a:r>
              <a:rPr lang="en-US" altLang="en-US" b="1" dirty="0"/>
              <a:t>802 EC approval												Mar  2028</a:t>
            </a:r>
          </a:p>
          <a:p>
            <a:pPr marL="800100" lvl="1" indent="-342900">
              <a:buFont typeface="Arial" panose="020B0604020202020204" pitchFamily="34" charset="0"/>
              <a:buChar char="•"/>
            </a:pPr>
            <a:r>
              <a:rPr lang="en-US" altLang="en-US" b="1" dirty="0"/>
              <a:t>RevCom and SASB approval									May  2028</a:t>
            </a:r>
            <a:r>
              <a:rPr lang="en-US" altLang="en-US" dirty="0"/>
              <a:t>	</a:t>
            </a:r>
            <a:endParaRPr lang="en-US" dirty="0"/>
          </a:p>
          <a:p>
            <a:pPr>
              <a:buFont typeface="Arial" panose="020B0604020202020204" pitchFamily="34" charset="0"/>
              <a:buChar char="•"/>
            </a:pPr>
            <a:endParaRPr lang="en-US" altLang="en-US" dirty="0"/>
          </a:p>
        </p:txBody>
      </p:sp>
      <p:sp>
        <p:nvSpPr>
          <p:cNvPr id="7" name="Footer Placeholder 6">
            <a:extLst>
              <a:ext uri="{FF2B5EF4-FFF2-40B4-BE49-F238E27FC236}">
                <a16:creationId xmlns:a16="http://schemas.microsoft.com/office/drawing/2014/main" id="{16D72E7E-D2D0-25A8-FB8A-22D9396887B4}"/>
              </a:ext>
            </a:extLst>
          </p:cNvPr>
          <p:cNvSpPr>
            <a:spLocks noGrp="1"/>
          </p:cNvSpPr>
          <p:nvPr>
            <p:ph type="ftr" idx="14"/>
          </p:nvPr>
        </p:nvSpPr>
        <p:spPr/>
        <p:txBody>
          <a:bodyPr/>
          <a:lstStyle/>
          <a:p>
            <a:r>
              <a:rPr lang="en-GB"/>
              <a:t>Alfred Asterjadhi, Qualcomm</a:t>
            </a:r>
            <a:endParaRPr lang="en-GB" dirty="0"/>
          </a:p>
        </p:txBody>
      </p:sp>
      <p:sp>
        <p:nvSpPr>
          <p:cNvPr id="8" name="Slide Number Placeholder 7">
            <a:extLst>
              <a:ext uri="{FF2B5EF4-FFF2-40B4-BE49-F238E27FC236}">
                <a16:creationId xmlns:a16="http://schemas.microsoft.com/office/drawing/2014/main" id="{5AD3CC08-1A1A-F0F4-2DAF-FCB576C3EC00}"/>
              </a:ext>
            </a:extLst>
          </p:cNvPr>
          <p:cNvSpPr>
            <a:spLocks noGrp="1"/>
          </p:cNvSpPr>
          <p:nvPr>
            <p:ph type="sldNum" idx="12"/>
          </p:nvPr>
        </p:nvSpPr>
        <p:spPr/>
        <p:txBody>
          <a:bodyPr/>
          <a:lstStyle/>
          <a:p>
            <a:r>
              <a:rPr lang="en-GB"/>
              <a:t>Slide </a:t>
            </a:r>
            <a:fld id="{440F5867-744E-4AA6-B0ED-4C44D2DFBB7B}" type="slidenum">
              <a:rPr lang="en-GB" smtClean="0"/>
              <a:pPr/>
              <a:t>55</a:t>
            </a:fld>
            <a:endParaRPr lang="en-GB" dirty="0"/>
          </a:p>
        </p:txBody>
      </p:sp>
      <p:sp>
        <p:nvSpPr>
          <p:cNvPr id="9" name="Date Placeholder 8">
            <a:extLst>
              <a:ext uri="{FF2B5EF4-FFF2-40B4-BE49-F238E27FC236}">
                <a16:creationId xmlns:a16="http://schemas.microsoft.com/office/drawing/2014/main" id="{EC93B97A-A8B3-B92E-8D71-1AA5CE072F1E}"/>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37751803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600201" y="685800"/>
            <a:ext cx="9144000" cy="1827530"/>
          </a:xfrm>
        </p:spPr>
        <p:txBody>
          <a:bodyPr vert="horz" wrap="square" lIns="92160" tIns="46080" rIns="92160" bIns="46080" anchor="ctr" anchorCtr="0"/>
          <a:lstStyle/>
          <a:p>
            <a:r>
              <a:rPr lang="en-US" altLang="zh-CN" sz="3200" dirty="0">
                <a:solidFill>
                  <a:srgbClr val="0000FF"/>
                </a:solidFill>
                <a:latin typeface="Arial Black" panose="020B0A04020102020204" pitchFamily="34" charset="0"/>
              </a:rPr>
              <a:t>IEEE 802.11 Mar 2025 Plenary</a:t>
            </a:r>
            <a:br>
              <a:rPr lang="en-US" altLang="zh-CN" sz="3200" dirty="0">
                <a:solidFill>
                  <a:srgbClr val="0000FF"/>
                </a:solidFill>
                <a:latin typeface="Arial Black" panose="020B0A04020102020204" pitchFamily="34" charset="0"/>
              </a:rPr>
            </a:br>
            <a:r>
              <a:rPr lang="en-US" altLang="zh-CN" sz="3200" dirty="0" err="1">
                <a:solidFill>
                  <a:srgbClr val="0000FF"/>
                </a:solidFill>
                <a:latin typeface="Arial Black" panose="020B0A04020102020204" pitchFamily="34" charset="0"/>
              </a:rPr>
              <a:t>TGbp</a:t>
            </a:r>
            <a:r>
              <a:rPr lang="en-US" altLang="en-US" sz="3200" dirty="0">
                <a:solidFill>
                  <a:srgbClr val="0000FF"/>
                </a:solidFill>
                <a:latin typeface="Arial Black" panose="020B0A04020102020204" pitchFamily="34" charset="0"/>
              </a:rPr>
              <a:t> Closing Report</a:t>
            </a:r>
            <a:endParaRPr lang="en-US" sz="3200" dirty="0">
              <a:solidFill>
                <a:srgbClr val="0000FF"/>
              </a:solidFill>
              <a:latin typeface="Arial Black" panose="020B0A04020102020204" pitchFamily="34" charset="0"/>
            </a:endParaRPr>
          </a:p>
        </p:txBody>
      </p:sp>
      <p:sp>
        <p:nvSpPr>
          <p:cNvPr id="7" name="Content Placeholder 2"/>
          <p:cNvSpPr txBox="1"/>
          <p:nvPr/>
        </p:nvSpPr>
        <p:spPr>
          <a:xfrm>
            <a:off x="1219200" y="2133600"/>
            <a:ext cx="9829800" cy="4124960"/>
          </a:xfrm>
          <a:prstGeom prst="rect">
            <a:avLst/>
          </a:prstGeom>
        </p:spPr>
        <p:txBody>
          <a:bodyPr/>
          <a:lstStyle>
            <a:lvl1pPr marL="342900" indent="-342900" algn="l" rtl="0" eaLnBrk="0" fontAlgn="base" hangingPunct="0">
              <a:spcBef>
                <a:spcPct val="20000"/>
              </a:spcBef>
              <a:spcAft>
                <a:spcPct val="0"/>
              </a:spcAft>
              <a:buChar char="•"/>
              <a:defRPr sz="2400" b="1">
                <a:solidFill>
                  <a:schemeClr val="tx1"/>
                </a:solidFill>
                <a:latin typeface="+mn-lt"/>
                <a:ea typeface="MS PGothic" panose="020B0600070205080204" pitchFamily="34" charset="-128"/>
                <a:cs typeface="MS PGothic" panose="020B0600070205080204" pitchFamily="34" charset="-128"/>
              </a:defRPr>
            </a:lvl1pPr>
            <a:lvl2pPr marL="742950" indent="-28575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panose="020B0600070205080204" pitchFamily="34" charset="-128"/>
              </a:defRPr>
            </a:lvl2pPr>
            <a:lvl3pPr marL="108585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panose="020B0600070205080204" pitchFamily="34" charset="-128"/>
              </a:defRPr>
            </a:lvl3pPr>
            <a:lvl4pPr marL="142875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panose="020B0600070205080204" pitchFamily="34" charset="-128"/>
              </a:defRPr>
            </a:lvl4pPr>
            <a:lvl5pPr marL="177165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panose="020B0600070205080204" pitchFamily="34" charset="-128"/>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36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Chair:	Bo Sun (</a:t>
            </a:r>
            <a:r>
              <a:rPr kumimoji="0" lang="en-US" altLang="en-US" sz="2000" b="1" i="0" u="none" strike="noStrike" kern="0" cap="none" spc="0" normalizeH="0" baseline="0" noProof="0" dirty="0" err="1">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Sanechips</a:t>
            </a: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a:t>
            </a:r>
          </a:p>
          <a:p>
            <a:pPr marL="342900" marR="0" lvl="0" indent="-342900" algn="l" defTabSz="914400" rtl="0" eaLnBrk="0" fontAlgn="base" latinLnBrk="0" hangingPunct="0">
              <a:lnSpc>
                <a:spcPct val="90000"/>
              </a:lnSpc>
              <a:spcBef>
                <a:spcPct val="20000"/>
              </a:spcBef>
              <a:spcAft>
                <a:spcPct val="0"/>
              </a:spcAft>
              <a:buClrTx/>
              <a:buSzTx/>
              <a:buFontTx/>
              <a:buNone/>
              <a:defRPr/>
            </a:pPr>
            <a:r>
              <a:rPr lang="en-US" altLang="en-US" sz="2000" kern="0" dirty="0">
                <a:latin typeface="Arial" panose="020B0604020202020204" pitchFamily="34" charset="0"/>
              </a:rPr>
              <a:t>		Elected Vice Chairs:	Steve </a:t>
            </a:r>
            <a:r>
              <a:rPr lang="en-US" altLang="en-US" sz="2000" kern="0" dirty="0" err="1">
                <a:latin typeface="Arial" panose="020B0604020202020204" pitchFamily="34" charset="0"/>
              </a:rPr>
              <a:t>Shellhammer</a:t>
            </a:r>
            <a:r>
              <a:rPr lang="en-US" altLang="en-US" sz="2000" kern="0" dirty="0">
                <a:latin typeface="Arial" panose="020B0604020202020204" pitchFamily="34" charset="0"/>
              </a:rPr>
              <a:t> (Qualcomm)</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Rakesh </a:t>
            </a:r>
            <a:r>
              <a:rPr kumimoji="0" lang="en-US" altLang="en-US" sz="2000" b="1" i="0" u="none" strike="noStrike" kern="0" cap="none" spc="0" normalizeH="0" baseline="0" noProof="0" dirty="0" err="1">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Taori</a:t>
            </a: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(Infineon)</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Secretary :	</a:t>
            </a:r>
            <a:r>
              <a:rPr lang="en-US" altLang="zh-CN" sz="2000" kern="0" dirty="0">
                <a:latin typeface="Arial" panose="020B0604020202020204" pitchFamily="34" charset="0"/>
              </a:rPr>
              <a:t>Sebastian Max (Ericsson)</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1" u="none" strike="noStrike" kern="0" cap="none" spc="0" normalizeH="0" baseline="0" noProof="0" dirty="0">
                <a:ln>
                  <a:noFill/>
                </a:ln>
                <a:solidFill>
                  <a:schemeClr val="tx1"/>
                </a:solidFill>
                <a:effectLst/>
                <a:uLnTx/>
                <a:uFillTx/>
                <a:latin typeface="Arial" panose="020B0604020202020204" pitchFamily="34" charset="0"/>
              </a:rPr>
              <a:t>		</a:t>
            </a:r>
            <a:r>
              <a:rPr kumimoji="0" lang="en-US" altLang="en-US" sz="2000" b="1" u="none" strike="noStrike" kern="0" cap="none" spc="0" normalizeH="0" baseline="0" noProof="0" dirty="0">
                <a:ln>
                  <a:noFill/>
                </a:ln>
                <a:solidFill>
                  <a:schemeClr val="tx1"/>
                </a:solidFill>
                <a:effectLst/>
                <a:uLnTx/>
                <a:uFillTx/>
                <a:latin typeface="Arial" panose="020B0604020202020204" pitchFamily="34" charset="0"/>
              </a:rPr>
              <a:t>	Tech Editor:	</a:t>
            </a:r>
            <a:r>
              <a:rPr kumimoji="0" lang="en-US" altLang="en-US" sz="2000" b="1" u="none" strike="noStrike" kern="0" cap="none" spc="0" normalizeH="0" baseline="0" noProof="0" dirty="0" err="1">
                <a:ln>
                  <a:noFill/>
                </a:ln>
                <a:solidFill>
                  <a:schemeClr val="tx1"/>
                </a:solidFill>
                <a:effectLst/>
                <a:uLnTx/>
                <a:uFillTx/>
                <a:latin typeface="Arial" panose="020B0604020202020204" pitchFamily="34" charset="0"/>
              </a:rPr>
              <a:t>Yinan</a:t>
            </a:r>
            <a:r>
              <a:rPr kumimoji="0" lang="en-US" altLang="en-US" sz="2000" b="1" u="none" strike="noStrike" kern="0" cap="none" spc="0" normalizeH="0" baseline="0" noProof="0" dirty="0">
                <a:ln>
                  <a:noFill/>
                </a:ln>
                <a:solidFill>
                  <a:schemeClr val="tx1"/>
                </a:solidFill>
                <a:effectLst/>
                <a:uLnTx/>
                <a:uFillTx/>
                <a:latin typeface="Arial" panose="020B0604020202020204" pitchFamily="34" charset="0"/>
              </a:rPr>
              <a:t> Qi (OPPO)</a:t>
            </a:r>
          </a:p>
        </p:txBody>
      </p:sp>
      <p:sp>
        <p:nvSpPr>
          <p:cNvPr id="2" name="Footer Placeholder 1">
            <a:extLst>
              <a:ext uri="{FF2B5EF4-FFF2-40B4-BE49-F238E27FC236}">
                <a16:creationId xmlns:a16="http://schemas.microsoft.com/office/drawing/2014/main" id="{5ECE7C97-AA03-FBAA-5428-C485E99B25C7}"/>
              </a:ext>
            </a:extLst>
          </p:cNvPr>
          <p:cNvSpPr>
            <a:spLocks noGrp="1"/>
          </p:cNvSpPr>
          <p:nvPr>
            <p:ph type="ftr" idx="11"/>
          </p:nvPr>
        </p:nvSpPr>
        <p:spPr/>
        <p:txBody>
          <a:bodyPr/>
          <a:lstStyle/>
          <a:p>
            <a:r>
              <a:rPr lang="en-GB"/>
              <a:t>Bo Sun, Sanechips</a:t>
            </a:r>
          </a:p>
        </p:txBody>
      </p:sp>
      <p:sp>
        <p:nvSpPr>
          <p:cNvPr id="3" name="Slide Number Placeholder 2">
            <a:extLst>
              <a:ext uri="{FF2B5EF4-FFF2-40B4-BE49-F238E27FC236}">
                <a16:creationId xmlns:a16="http://schemas.microsoft.com/office/drawing/2014/main" id="{49E32E1D-9AC8-CBD8-B401-CE7E034CAE79}"/>
              </a:ext>
            </a:extLst>
          </p:cNvPr>
          <p:cNvSpPr>
            <a:spLocks noGrp="1"/>
          </p:cNvSpPr>
          <p:nvPr>
            <p:ph type="sldNum" idx="12"/>
          </p:nvPr>
        </p:nvSpPr>
        <p:spPr/>
        <p:txBody>
          <a:bodyPr/>
          <a:lstStyle/>
          <a:p>
            <a:r>
              <a:rPr lang="en-GB"/>
              <a:t>Slide </a:t>
            </a:r>
            <a:fld id="{06B781AF-4CCF-49B0-A572-DE54FBE5D942}" type="slidenum">
              <a:rPr lang="en-GB" smtClean="0"/>
              <a:pPr/>
              <a:t>56</a:t>
            </a:fld>
            <a:endParaRPr lang="en-GB"/>
          </a:p>
        </p:txBody>
      </p:sp>
      <p:sp>
        <p:nvSpPr>
          <p:cNvPr id="4" name="Date Placeholder 3">
            <a:extLst>
              <a:ext uri="{FF2B5EF4-FFF2-40B4-BE49-F238E27FC236}">
                <a16:creationId xmlns:a16="http://schemas.microsoft.com/office/drawing/2014/main" id="{B60D8B82-9D35-954D-8392-3F2D3922BE76}"/>
              </a:ext>
            </a:extLst>
          </p:cNvPr>
          <p:cNvSpPr>
            <a:spLocks noGrp="1"/>
          </p:cNvSpPr>
          <p:nvPr>
            <p:ph type="dt" idx="10"/>
          </p:nvPr>
        </p:nvSpPr>
        <p:spPr/>
        <p:txBody>
          <a:bodyPr/>
          <a:lstStyle/>
          <a:p>
            <a:r>
              <a:rPr lang="en-US"/>
              <a:t>March 2025</a:t>
            </a:r>
            <a:endParaRPr lang="en-GB"/>
          </a:p>
        </p:txBody>
      </p:sp>
    </p:spTree>
    <p:extLst>
      <p:ext uri="{BB962C8B-B14F-4D97-AF65-F5344CB8AC3E}">
        <p14:creationId xmlns:p14="http://schemas.microsoft.com/office/powerpoint/2010/main" val="34875285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14400" y="1969770"/>
            <a:ext cx="10361295" cy="4505644"/>
          </a:xfrm>
        </p:spPr>
        <p:txBody>
          <a:bodyPr>
            <a:normAutofit fontScale="75000" lnSpcReduction="20000"/>
          </a:bodyPr>
          <a:lstStyle/>
          <a:p>
            <a:pPr>
              <a:lnSpc>
                <a:spcPct val="120000"/>
              </a:lnSpc>
              <a:buFont typeface="Arial" panose="020B0604020202020204" pitchFamily="34" charset="0"/>
              <a:buChar char="•"/>
            </a:pPr>
            <a:r>
              <a:rPr lang="en-GB" altLang="en-US" b="0" dirty="0">
                <a:latin typeface="Calibri" panose="020F0502020204030204" pitchFamily="34" charset="0"/>
                <a:ea typeface="Calibri" panose="020F0502020204030204" pitchFamily="34" charset="0"/>
                <a:cs typeface="Calibri" panose="020F0502020204030204" pitchFamily="34" charset="0"/>
              </a:rPr>
              <a:t>8 </a:t>
            </a:r>
            <a:r>
              <a:rPr lang="en-GB" altLang="en-US" b="0" dirty="0" err="1">
                <a:latin typeface="Calibri" panose="020F0502020204030204" pitchFamily="34" charset="0"/>
                <a:ea typeface="Calibri" panose="020F0502020204030204" pitchFamily="34" charset="0"/>
                <a:cs typeface="Calibri" panose="020F0502020204030204" pitchFamily="34" charset="0"/>
              </a:rPr>
              <a:t>TGbp</a:t>
            </a:r>
            <a:r>
              <a:rPr lang="en-GB" altLang="en-US" b="0" dirty="0">
                <a:latin typeface="Calibri" panose="020F0502020204030204" pitchFamily="34" charset="0"/>
                <a:ea typeface="Calibri" panose="020F0502020204030204" pitchFamily="34" charset="0"/>
                <a:cs typeface="Calibri" panose="020F0502020204030204" pitchFamily="34" charset="0"/>
              </a:rPr>
              <a:t> meetings were planned and held during the March plenary</a:t>
            </a:r>
            <a:r>
              <a:rPr lang="en-US" altLang="en-US" b="0" dirty="0">
                <a:latin typeface="Calibri" panose="020F0502020204030204" pitchFamily="34" charset="0"/>
                <a:ea typeface="Calibri" panose="020F0502020204030204" pitchFamily="34" charset="0"/>
                <a:cs typeface="Calibri" panose="020F0502020204030204" pitchFamily="34" charset="0"/>
              </a:rPr>
              <a:t> </a:t>
            </a:r>
            <a:r>
              <a:rPr lang="en-GB" altLang="en-US" b="0" dirty="0">
                <a:latin typeface="Calibri" panose="020F0502020204030204" pitchFamily="34" charset="0"/>
                <a:ea typeface="Calibri" panose="020F0502020204030204" pitchFamily="34" charset="0"/>
                <a:cs typeface="Calibri" panose="020F0502020204030204" pitchFamily="34" charset="0"/>
              </a:rPr>
              <a:t>session, with the agenda included in the latest revision of </a:t>
            </a:r>
            <a:r>
              <a:rPr lang="en-GB" altLang="en-US" i="1" dirty="0">
                <a:latin typeface="Calibri" panose="020F0502020204030204" pitchFamily="34" charset="0"/>
                <a:ea typeface="Calibri" panose="020F0502020204030204" pitchFamily="34" charset="0"/>
                <a:cs typeface="Calibri" panose="020F0502020204030204" pitchFamily="34" charset="0"/>
              </a:rPr>
              <a:t>11-24/0228r7</a:t>
            </a:r>
            <a:r>
              <a:rPr lang="en-GB" altLang="en-US" b="0" dirty="0">
                <a:latin typeface="Calibri" panose="020F0502020204030204" pitchFamily="34" charset="0"/>
                <a:ea typeface="Calibri" panose="020F0502020204030204" pitchFamily="34" charset="0"/>
                <a:cs typeface="Calibri" panose="020F0502020204030204" pitchFamily="34" charset="0"/>
              </a:rPr>
              <a:t>.</a:t>
            </a:r>
          </a:p>
          <a:p>
            <a:pPr lvl="0">
              <a:lnSpc>
                <a:spcPct val="120000"/>
              </a:lnSpc>
              <a:buFont typeface="Arial" panose="020B0604020202020204" pitchFamily="34" charset="0"/>
              <a:buChar char="•"/>
            </a:pPr>
            <a:r>
              <a:rPr lang="en-GB" altLang="en-US" b="0" dirty="0" err="1">
                <a:latin typeface="Calibri" panose="020F0502020204030204" pitchFamily="34" charset="0"/>
                <a:ea typeface="Calibri" panose="020F0502020204030204" pitchFamily="34" charset="0"/>
                <a:cs typeface="Calibri" panose="020F0502020204030204" pitchFamily="34" charset="0"/>
              </a:rPr>
              <a:t>TGbp</a:t>
            </a:r>
            <a:r>
              <a:rPr lang="en-GB" altLang="en-US" b="0" dirty="0">
                <a:latin typeface="Calibri" panose="020F0502020204030204" pitchFamily="34" charset="0"/>
                <a:ea typeface="Calibri" panose="020F0502020204030204" pitchFamily="34" charset="0"/>
                <a:cs typeface="Calibri" panose="020F0502020204030204" pitchFamily="34" charset="0"/>
              </a:rPr>
              <a:t> approved the updated SFD documents incorporating approved motions from Jan 2025.</a:t>
            </a:r>
          </a:p>
          <a:p>
            <a:pPr>
              <a:lnSpc>
                <a:spcPct val="120000"/>
              </a:lnSpc>
              <a:buFont typeface="Arial" panose="020B0604020202020204" pitchFamily="34" charset="0"/>
              <a:buChar char="•"/>
            </a:pPr>
            <a:r>
              <a:rPr lang="en-GB" altLang="en-US" b="0" dirty="0">
                <a:latin typeface="Calibri" panose="020F0502020204030204" pitchFamily="34" charset="0"/>
                <a:ea typeface="Calibri" panose="020F0502020204030204" pitchFamily="34" charset="0"/>
                <a:cs typeface="Calibri" panose="020F0502020204030204" pitchFamily="34" charset="0"/>
              </a:rPr>
              <a:t>Totally </a:t>
            </a:r>
            <a:r>
              <a:rPr lang="en-GB" altLang="en-US" dirty="0">
                <a:latin typeface="Calibri" panose="020F0502020204030204" pitchFamily="34" charset="0"/>
                <a:ea typeface="Calibri" panose="020F0502020204030204" pitchFamily="34" charset="0"/>
                <a:cs typeface="Calibri" panose="020F0502020204030204" pitchFamily="34" charset="0"/>
              </a:rPr>
              <a:t>35 </a:t>
            </a:r>
            <a:r>
              <a:rPr lang="en-GB" altLang="en-US" b="0" dirty="0">
                <a:latin typeface="Calibri" panose="020F0502020204030204" pitchFamily="34" charset="0"/>
                <a:ea typeface="Calibri" panose="020F0502020204030204" pitchFamily="34" charset="0"/>
                <a:cs typeface="Calibri" panose="020F0502020204030204" pitchFamily="34" charset="0"/>
              </a:rPr>
              <a:t>tech contributions were presented and discussed, </a:t>
            </a:r>
            <a:r>
              <a:rPr lang="en-GB" altLang="en-US" b="0" dirty="0" err="1">
                <a:latin typeface="Calibri" panose="020F0502020204030204" pitchFamily="34" charset="0"/>
                <a:ea typeface="Calibri" panose="020F0502020204030204" pitchFamily="34" charset="0"/>
                <a:cs typeface="Calibri" panose="020F0502020204030204" pitchFamily="34" charset="0"/>
              </a:rPr>
              <a:t>onPHY</a:t>
            </a:r>
            <a:r>
              <a:rPr lang="en-GB" altLang="en-US" b="0" dirty="0">
                <a:latin typeface="Calibri" panose="020F0502020204030204" pitchFamily="34" charset="0"/>
                <a:ea typeface="Calibri" panose="020F0502020204030204" pitchFamily="34" charset="0"/>
                <a:cs typeface="Calibri" panose="020F0502020204030204" pitchFamily="34" charset="0"/>
              </a:rPr>
              <a:t>/MAC solutions, Wireless Power Transmission and security.</a:t>
            </a:r>
          </a:p>
          <a:p>
            <a:pPr lvl="0">
              <a:lnSpc>
                <a:spcPct val="120000"/>
              </a:lnSpc>
              <a:buFont typeface="Arial" panose="020B0604020202020204" pitchFamily="34" charset="0"/>
              <a:buChar char="•"/>
            </a:pPr>
            <a:r>
              <a:rPr lang="en-GB" altLang="en-US" b="0" dirty="0">
                <a:latin typeface="Calibri" panose="020F0502020204030204" pitchFamily="34" charset="0"/>
                <a:ea typeface="Calibri" panose="020F0502020204030204" pitchFamily="34" charset="0"/>
                <a:cs typeface="Calibri" panose="020F0502020204030204" pitchFamily="34" charset="0"/>
              </a:rPr>
              <a:t>Lots of technical Motions for SFD were approved as captured in last revision of </a:t>
            </a:r>
            <a:r>
              <a:rPr lang="en-GB" altLang="en-US" i="1" dirty="0">
                <a:latin typeface="Calibri" panose="020F0502020204030204" pitchFamily="34" charset="0"/>
                <a:ea typeface="Calibri" panose="020F0502020204030204" pitchFamily="34" charset="0"/>
                <a:cs typeface="Calibri" panose="020F0502020204030204" pitchFamily="34" charset="0"/>
              </a:rPr>
              <a:t>11-24/0228r7</a:t>
            </a:r>
            <a:r>
              <a:rPr lang="en-GB" altLang="en-US" b="0" dirty="0">
                <a:latin typeface="Calibri" panose="020F0502020204030204" pitchFamily="34" charset="0"/>
                <a:ea typeface="Calibri" panose="020F0502020204030204" pitchFamily="34" charset="0"/>
                <a:cs typeface="Calibri" panose="020F0502020204030204" pitchFamily="34" charset="0"/>
              </a:rPr>
              <a:t>.</a:t>
            </a:r>
          </a:p>
          <a:p>
            <a:pPr lvl="1">
              <a:lnSpc>
                <a:spcPct val="120000"/>
              </a:lnSpc>
              <a:buFont typeface="Arial" panose="020B0604020202020204" pitchFamily="34" charset="0"/>
              <a:buChar char="•"/>
            </a:pPr>
            <a:r>
              <a:rPr lang="en-GB" altLang="en-US" dirty="0">
                <a:latin typeface="Calibri" panose="020F0502020204030204" pitchFamily="34" charset="0"/>
                <a:ea typeface="Calibri" panose="020F0502020204030204" pitchFamily="34" charset="0"/>
                <a:cs typeface="Calibri" panose="020F0502020204030204" pitchFamily="34" charset="0"/>
              </a:rPr>
              <a:t>Consensus on waveform, coding/modulation, PPDU design, </a:t>
            </a:r>
            <a:r>
              <a:rPr lang="en-GB" altLang="en-US" b="0" dirty="0">
                <a:latin typeface="Calibri" panose="020F0502020204030204" pitchFamily="34" charset="0"/>
                <a:ea typeface="Calibri" panose="020F0502020204030204" pitchFamily="34" charset="0"/>
                <a:cs typeface="Calibri" panose="020F0502020204030204" pitchFamily="34" charset="0"/>
              </a:rPr>
              <a:t>security, channel access, WPT </a:t>
            </a:r>
            <a:r>
              <a:rPr lang="en-GB" altLang="en-US" dirty="0">
                <a:latin typeface="Calibri" panose="020F0502020204030204" pitchFamily="34" charset="0"/>
                <a:ea typeface="Calibri" panose="020F0502020204030204" pitchFamily="34" charset="0"/>
                <a:cs typeface="Calibri" panose="020F0502020204030204" pitchFamily="34" charset="0"/>
              </a:rPr>
              <a:t>design, </a:t>
            </a:r>
            <a:r>
              <a:rPr lang="en-GB" altLang="en-US" b="0" dirty="0">
                <a:latin typeface="Calibri" panose="020F0502020204030204" pitchFamily="34" charset="0"/>
                <a:ea typeface="Calibri" panose="020F0502020204030204" pitchFamily="34" charset="0"/>
                <a:cs typeface="Calibri" panose="020F0502020204030204" pitchFamily="34" charset="0"/>
              </a:rPr>
              <a:t>etc.</a:t>
            </a:r>
          </a:p>
          <a:p>
            <a:pPr lvl="0">
              <a:lnSpc>
                <a:spcPct val="120000"/>
              </a:lnSpc>
              <a:buFont typeface="Arial" panose="020B0604020202020204" pitchFamily="34" charset="0"/>
              <a:buChar char="•"/>
            </a:pPr>
            <a:r>
              <a:rPr lang="en-GB" altLang="en-US" b="0" dirty="0">
                <a:latin typeface="Calibri" panose="020F0502020204030204" pitchFamily="34" charset="0"/>
                <a:ea typeface="Calibri" panose="020F0502020204030204" pitchFamily="34" charset="0"/>
                <a:cs typeface="Calibri" panose="020F0502020204030204" pitchFamily="34" charset="0"/>
              </a:rPr>
              <a:t>The 11bp timeline was updated with the D0.1 milestone postponed to Jul 2025.</a:t>
            </a:r>
          </a:p>
          <a:p>
            <a:pPr lvl="0">
              <a:lnSpc>
                <a:spcPct val="120000"/>
              </a:lnSpc>
              <a:buFont typeface="Arial" panose="020B0604020202020204" pitchFamily="34" charset="0"/>
              <a:buChar char="•"/>
            </a:pPr>
            <a:r>
              <a:rPr lang="en-GB" altLang="en-US" b="0" dirty="0">
                <a:latin typeface="Calibri" panose="020F0502020204030204" pitchFamily="34" charset="0"/>
                <a:ea typeface="Calibri" panose="020F0502020204030204" pitchFamily="34" charset="0"/>
                <a:cs typeface="Calibri" panose="020F0502020204030204" pitchFamily="34" charset="0"/>
              </a:rPr>
              <a:t>4 teleconferences are planned for after the March plenary session.</a:t>
            </a:r>
          </a:p>
          <a:p>
            <a:pPr marL="457200" lvl="1" indent="0"/>
            <a:endParaRPr lang="en-US" altLang="en-GB" dirty="0"/>
          </a:p>
          <a:p>
            <a:pPr marL="57150" indent="0"/>
            <a:r>
              <a:rPr lang="en-US" altLang="en-GB" dirty="0">
                <a:latin typeface="Calibri" panose="020F0502020204030204" pitchFamily="34" charset="0"/>
                <a:ea typeface="Calibri" panose="020F0502020204030204" pitchFamily="34" charset="0"/>
                <a:cs typeface="Calibri" panose="020F0502020204030204" pitchFamily="34" charset="0"/>
              </a:rPr>
              <a:t>Goal of future </a:t>
            </a:r>
            <a:r>
              <a:rPr lang="en-US" altLang="en-GB" dirty="0" err="1">
                <a:latin typeface="Calibri" panose="020F0502020204030204" pitchFamily="34" charset="0"/>
                <a:ea typeface="Calibri" panose="020F0502020204030204" pitchFamily="34" charset="0"/>
                <a:cs typeface="Calibri" panose="020F0502020204030204" pitchFamily="34" charset="0"/>
              </a:rPr>
              <a:t>TGbp</a:t>
            </a:r>
            <a:r>
              <a:rPr lang="en-US" altLang="en-GB" dirty="0">
                <a:latin typeface="Calibri" panose="020F0502020204030204" pitchFamily="34" charset="0"/>
                <a:ea typeface="Calibri" panose="020F0502020204030204" pitchFamily="34" charset="0"/>
                <a:cs typeface="Calibri" panose="020F0502020204030204" pitchFamily="34" charset="0"/>
              </a:rPr>
              <a:t> work: </a:t>
            </a:r>
          </a:p>
          <a:p>
            <a:pPr lvl="1">
              <a:buFont typeface="Arial" panose="020B0604020202020204" pitchFamily="34" charset="0"/>
              <a:buChar char="•"/>
            </a:pPr>
            <a:r>
              <a:rPr lang="en-US" altLang="en-GB" sz="2100" b="0" dirty="0">
                <a:latin typeface="Calibri" panose="020F0502020204030204" pitchFamily="34" charset="0"/>
                <a:ea typeface="Calibri" panose="020F0502020204030204" pitchFamily="34" charset="0"/>
                <a:cs typeface="Calibri" panose="020F0502020204030204" pitchFamily="34" charset="0"/>
              </a:rPr>
              <a:t>Continue developing FRD and SFD based on consensus</a:t>
            </a:r>
          </a:p>
          <a:p>
            <a:pPr lvl="1">
              <a:buFont typeface="Arial" panose="020B0604020202020204" pitchFamily="34" charset="0"/>
              <a:buChar char="•"/>
            </a:pPr>
            <a:r>
              <a:rPr lang="en-US" altLang="en-GB" sz="2100" dirty="0">
                <a:latin typeface="Calibri" panose="020F0502020204030204" pitchFamily="34" charset="0"/>
                <a:ea typeface="Calibri" panose="020F0502020204030204" pitchFamily="34" charset="0"/>
                <a:cs typeface="Calibri" panose="020F0502020204030204" pitchFamily="34" charset="0"/>
              </a:rPr>
              <a:t>PDT development based on approved SFD</a:t>
            </a:r>
            <a:endParaRPr lang="en-US" altLang="en-GB" sz="2100" b="0" dirty="0">
              <a:latin typeface="Calibri" panose="020F0502020204030204" pitchFamily="34" charset="0"/>
              <a:ea typeface="Calibri" panose="020F0502020204030204" pitchFamily="34" charset="0"/>
              <a:cs typeface="Calibri" panose="020F0502020204030204" pitchFamily="34" charset="0"/>
            </a:endParaRPr>
          </a:p>
          <a:p>
            <a:pPr lvl="1">
              <a:buFont typeface="Arial" panose="020B0604020202020204" pitchFamily="34" charset="0"/>
              <a:buChar char="•"/>
            </a:pPr>
            <a:r>
              <a:rPr lang="en-US" altLang="en-GB" sz="2100" b="0" dirty="0">
                <a:latin typeface="Calibri" panose="020F0502020204030204" pitchFamily="34" charset="0"/>
                <a:ea typeface="Calibri" panose="020F0502020204030204" pitchFamily="34" charset="0"/>
                <a:cs typeface="Calibri" panose="020F0502020204030204" pitchFamily="34" charset="0"/>
              </a:rPr>
              <a:t>Open technical discussion and prepare for PDT development</a:t>
            </a:r>
          </a:p>
        </p:txBody>
      </p:sp>
      <p:sp>
        <p:nvSpPr>
          <p:cNvPr id="7" name="标题 6"/>
          <p:cNvSpPr>
            <a:spLocks noGrp="1"/>
          </p:cNvSpPr>
          <p:nvPr>
            <p:ph type="title"/>
          </p:nvPr>
        </p:nvSpPr>
        <p:spPr/>
        <p:txBody>
          <a:bodyPr/>
          <a:lstStyle/>
          <a:p>
            <a:r>
              <a:rPr lang="en-US" altLang="zh-CN" dirty="0" err="1"/>
              <a:t>TGbp’s</a:t>
            </a:r>
            <a:r>
              <a:rPr lang="en-US" altLang="zh-CN" dirty="0"/>
              <a:t> Progress during this week</a:t>
            </a:r>
            <a:endParaRPr lang="zh-CN" altLang="en-US" dirty="0"/>
          </a:p>
        </p:txBody>
      </p:sp>
      <p:sp>
        <p:nvSpPr>
          <p:cNvPr id="2" name="Footer Placeholder 1">
            <a:extLst>
              <a:ext uri="{FF2B5EF4-FFF2-40B4-BE49-F238E27FC236}">
                <a16:creationId xmlns:a16="http://schemas.microsoft.com/office/drawing/2014/main" id="{351EE50D-5715-C419-6673-2438D3341620}"/>
              </a:ext>
            </a:extLst>
          </p:cNvPr>
          <p:cNvSpPr>
            <a:spLocks noGrp="1"/>
          </p:cNvSpPr>
          <p:nvPr>
            <p:ph type="ftr" idx="14"/>
          </p:nvPr>
        </p:nvSpPr>
        <p:spPr/>
        <p:txBody>
          <a:bodyPr/>
          <a:lstStyle/>
          <a:p>
            <a:r>
              <a:rPr lang="en-GB"/>
              <a:t>Bo Sun, Sanechips</a:t>
            </a:r>
            <a:endParaRPr lang="en-GB" dirty="0"/>
          </a:p>
        </p:txBody>
      </p:sp>
      <p:sp>
        <p:nvSpPr>
          <p:cNvPr id="6" name="Slide Number Placeholder 5">
            <a:extLst>
              <a:ext uri="{FF2B5EF4-FFF2-40B4-BE49-F238E27FC236}">
                <a16:creationId xmlns:a16="http://schemas.microsoft.com/office/drawing/2014/main" id="{33A875A2-4698-2DBB-15C6-0731E7BC7051}"/>
              </a:ext>
            </a:extLst>
          </p:cNvPr>
          <p:cNvSpPr>
            <a:spLocks noGrp="1"/>
          </p:cNvSpPr>
          <p:nvPr>
            <p:ph type="sldNum" idx="12"/>
          </p:nvPr>
        </p:nvSpPr>
        <p:spPr/>
        <p:txBody>
          <a:bodyPr/>
          <a:lstStyle/>
          <a:p>
            <a:r>
              <a:rPr lang="en-GB"/>
              <a:t>Slide </a:t>
            </a:r>
            <a:fld id="{440F5867-744E-4AA6-B0ED-4C44D2DFBB7B}" type="slidenum">
              <a:rPr lang="en-GB" smtClean="0"/>
              <a:pPr/>
              <a:t>57</a:t>
            </a:fld>
            <a:endParaRPr lang="en-GB" dirty="0"/>
          </a:p>
        </p:txBody>
      </p:sp>
      <p:sp>
        <p:nvSpPr>
          <p:cNvPr id="9" name="Date Placeholder 8">
            <a:extLst>
              <a:ext uri="{FF2B5EF4-FFF2-40B4-BE49-F238E27FC236}">
                <a16:creationId xmlns:a16="http://schemas.microsoft.com/office/drawing/2014/main" id="{427F9825-EA92-232A-1874-1BDA31D28E6F}"/>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4798399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en-US" altLang="zh-CN" dirty="0" err="1"/>
              <a:t>TGbp</a:t>
            </a:r>
            <a:r>
              <a:rPr lang="en-US" altLang="zh-CN" dirty="0"/>
              <a:t> Timeline Plan (updated)</a:t>
            </a:r>
            <a:endParaRPr lang="zh-CN" altLang="en-US" dirty="0"/>
          </a:p>
        </p:txBody>
      </p:sp>
      <p:sp>
        <p:nvSpPr>
          <p:cNvPr id="34" name="文本占位符 2"/>
          <p:cNvSpPr txBox="1"/>
          <p:nvPr/>
        </p:nvSpPr>
        <p:spPr>
          <a:xfrm>
            <a:off x="2630769" y="1903650"/>
            <a:ext cx="7656121" cy="4573270"/>
          </a:xfrm>
          <a:prstGeom prst="rect">
            <a:avLst/>
          </a:prstGeom>
          <a:noFill/>
          <a:ln w="9525">
            <a:noFill/>
          </a:ln>
        </p:spPr>
        <p:txBody>
          <a:bodyPr lIns="92160" tIns="46080" rIns="92160" bIns="46080" anchor="t" anchorCtr="0">
            <a:normAutofit/>
          </a:bodyPr>
          <a:lstStyle>
            <a:lvl1pPr marL="257175" indent="-257175" algn="l" defTabSz="336550" rtl="0" eaLnBrk="0" fontAlgn="base" hangingPunct="0">
              <a:spcBef>
                <a:spcPts val="450"/>
              </a:spcBef>
              <a:spcAft>
                <a:spcPct val="0"/>
              </a:spcAft>
              <a:buClr>
                <a:srgbClr val="000000"/>
              </a:buClr>
              <a:buSzPct val="100000"/>
              <a:buFont typeface="Times New Roman" panose="02020603050405020304" pitchFamily="18" charset="0"/>
              <a:defRPr b="1">
                <a:solidFill>
                  <a:srgbClr val="000000"/>
                </a:solidFill>
                <a:latin typeface="+mn-lt"/>
                <a:ea typeface="+mn-ea"/>
                <a:cs typeface="+mn-cs"/>
              </a:defRPr>
            </a:lvl1pPr>
            <a:lvl2pPr marL="557530" indent="-214630" algn="l" defTabSz="336550" rtl="0" eaLnBrk="0" fontAlgn="base" hangingPunct="0">
              <a:spcBef>
                <a:spcPts val="375"/>
              </a:spcBef>
              <a:spcAft>
                <a:spcPct val="0"/>
              </a:spcAft>
              <a:buClr>
                <a:srgbClr val="000000"/>
              </a:buClr>
              <a:buSzPct val="100000"/>
              <a:buFont typeface="Times New Roman" panose="02020603050405020304" pitchFamily="18" charset="0"/>
              <a:defRPr sz="1500">
                <a:solidFill>
                  <a:srgbClr val="000000"/>
                </a:solidFill>
                <a:latin typeface="+mn-lt"/>
                <a:ea typeface="+mn-ea"/>
              </a:defRPr>
            </a:lvl2pPr>
            <a:lvl3pPr marL="857250" indent="-171450" algn="l" defTabSz="336550" rtl="0" eaLnBrk="0" fontAlgn="base" hangingPunct="0">
              <a:spcBef>
                <a:spcPts val="340"/>
              </a:spcBef>
              <a:spcAft>
                <a:spcPct val="0"/>
              </a:spcAft>
              <a:buClr>
                <a:srgbClr val="000000"/>
              </a:buClr>
              <a:buSzPct val="100000"/>
              <a:buFont typeface="Times New Roman" panose="02020603050405020304" pitchFamily="18" charset="0"/>
              <a:defRPr>
                <a:solidFill>
                  <a:srgbClr val="000000"/>
                </a:solidFill>
                <a:latin typeface="+mn-lt"/>
                <a:ea typeface="+mn-ea"/>
              </a:defRPr>
            </a:lvl3pPr>
            <a:lvl4pPr marL="12001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4pPr>
            <a:lvl5pPr marL="15430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5pPr>
            <a:lvl6pPr marL="18859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6pPr>
            <a:lvl7pPr marL="22288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7pPr>
            <a:lvl8pPr marL="25717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8pPr>
            <a:lvl9pPr marL="29146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9pPr>
          </a:lstStyle>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rgbClr val="00B050"/>
                </a:solidFill>
                <a:sym typeface="+mn-ea"/>
              </a:rPr>
              <a:t>PAR approved							Mar 2024</a:t>
            </a:r>
            <a:endParaRPr lang="en-US" altLang="en-US" sz="2000" kern="0" dirty="0">
              <a:solidFill>
                <a:srgbClr val="00B050"/>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rgbClr val="00B050"/>
                </a:solidFill>
                <a:sym typeface="+mn-ea"/>
              </a:rPr>
              <a:t>First TG meeting							May 2024</a:t>
            </a:r>
            <a:endParaRPr lang="en-US" altLang="en-US" sz="2000" kern="0" dirty="0">
              <a:solidFill>
                <a:srgbClr val="00B050"/>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D0.1 (ready for CC)						</a:t>
            </a:r>
            <a:r>
              <a:rPr lang="en-US" altLang="en-US" sz="2000" kern="0" dirty="0">
                <a:solidFill>
                  <a:srgbClr val="FF0000"/>
                </a:solidFill>
                <a:sym typeface="+mn-ea"/>
              </a:rPr>
              <a:t>Mar</a:t>
            </a:r>
            <a:r>
              <a:rPr lang="en-US" altLang="en-US" sz="2000" kern="0" dirty="0">
                <a:solidFill>
                  <a:schemeClr val="tx1"/>
                </a:solidFill>
                <a:sym typeface="+mn-ea"/>
              </a:rPr>
              <a:t> </a:t>
            </a:r>
            <a:r>
              <a:rPr lang="en-US" altLang="en-US" sz="2000" kern="0" dirty="0">
                <a:solidFill>
                  <a:schemeClr val="tx1"/>
                </a:solidFill>
                <a:sym typeface="Wingdings" panose="05000000000000000000" pitchFamily="2" charset="2"/>
              </a:rPr>
              <a:t> Jul</a:t>
            </a:r>
            <a:r>
              <a:rPr lang="en-US" altLang="en-US" sz="2000" kern="0" dirty="0">
                <a:solidFill>
                  <a:schemeClr val="tx1"/>
                </a:solidFill>
                <a:sym typeface="+mn-ea"/>
              </a:rPr>
              <a:t>, 2025</a:t>
            </a:r>
            <a:endParaRPr lang="en-US" altLang="en-US" sz="20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D1.0 Letter Ballot						Feb, 2026</a:t>
            </a:r>
            <a:r>
              <a:rPr lang="en-US" altLang="en-US" sz="2000" kern="0" dirty="0">
                <a:solidFill>
                  <a:schemeClr val="tx1"/>
                </a:solidFill>
                <a:cs typeface="+mn-ea"/>
                <a:sym typeface="Wingdings" panose="05000000000000000000" pitchFamily="2" charset="2"/>
              </a:rPr>
              <a:t> </a:t>
            </a:r>
            <a:endParaRPr lang="en-US" altLang="en-US" sz="2000" kern="0" dirty="0">
              <a:solidFill>
                <a:schemeClr val="tx1"/>
              </a:solidFill>
              <a:cs typeface="+mn-ea"/>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D2.0 LB recirculation					Nov, 2026</a:t>
            </a:r>
            <a:endParaRPr lang="en-US" altLang="en-US" sz="20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Form SA Ballot Pool					Mar</a:t>
            </a:r>
            <a:r>
              <a:rPr lang="en-US" altLang="en-US" sz="2000" kern="0" dirty="0">
                <a:solidFill>
                  <a:schemeClr val="tx1"/>
                </a:solidFill>
                <a:cs typeface="+mn-ea"/>
                <a:sym typeface="Wingdings" panose="05000000000000000000" pitchFamily="2" charset="2"/>
              </a:rPr>
              <a:t> 1 to Mar 31, 2027</a:t>
            </a:r>
            <a:endParaRPr lang="en-US" altLang="en-US" sz="20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Initial SA Ballot (D4.0)					Aug, 2027</a:t>
            </a:r>
            <a:endParaRPr lang="en-US" altLang="en-US" sz="20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Final 802.11 WG approval				Jan 2028</a:t>
            </a:r>
            <a:endParaRPr lang="en-US" altLang="en-US" sz="20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802 EC approval							Mar 2028</a:t>
            </a:r>
            <a:endParaRPr lang="en-US" altLang="en-US" sz="20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err="1">
                <a:solidFill>
                  <a:schemeClr val="tx1"/>
                </a:solidFill>
                <a:sym typeface="+mn-ea"/>
              </a:rPr>
              <a:t>RevCom</a:t>
            </a:r>
            <a:r>
              <a:rPr lang="en-US" altLang="en-US" sz="2000" kern="0" dirty="0">
                <a:solidFill>
                  <a:schemeClr val="tx1"/>
                </a:solidFill>
                <a:sym typeface="+mn-ea"/>
              </a:rPr>
              <a:t> and SASB approval			May 2028</a:t>
            </a:r>
            <a:endParaRPr lang="en-US" altLang="en-US" sz="2000" kern="0" dirty="0">
              <a:solidFill>
                <a:schemeClr val="tx1"/>
              </a:solidFill>
              <a:cs typeface="+mn-ea"/>
              <a:sym typeface="Wingdings" panose="05000000000000000000" pitchFamily="2" charset="2"/>
            </a:endParaRPr>
          </a:p>
        </p:txBody>
      </p:sp>
      <p:sp>
        <p:nvSpPr>
          <p:cNvPr id="2" name="Footer Placeholder 1">
            <a:extLst>
              <a:ext uri="{FF2B5EF4-FFF2-40B4-BE49-F238E27FC236}">
                <a16:creationId xmlns:a16="http://schemas.microsoft.com/office/drawing/2014/main" id="{625C0165-2849-C3B9-526A-F344A239F396}"/>
              </a:ext>
            </a:extLst>
          </p:cNvPr>
          <p:cNvSpPr>
            <a:spLocks noGrp="1"/>
          </p:cNvSpPr>
          <p:nvPr>
            <p:ph type="ftr" idx="14"/>
          </p:nvPr>
        </p:nvSpPr>
        <p:spPr/>
        <p:txBody>
          <a:bodyPr/>
          <a:lstStyle/>
          <a:p>
            <a:r>
              <a:rPr lang="en-GB"/>
              <a:t>Bo Sun, Sanechips</a:t>
            </a:r>
            <a:endParaRPr lang="en-GB" dirty="0"/>
          </a:p>
        </p:txBody>
      </p:sp>
      <p:sp>
        <p:nvSpPr>
          <p:cNvPr id="3" name="Slide Number Placeholder 2">
            <a:extLst>
              <a:ext uri="{FF2B5EF4-FFF2-40B4-BE49-F238E27FC236}">
                <a16:creationId xmlns:a16="http://schemas.microsoft.com/office/drawing/2014/main" id="{3D2A1A27-257A-425F-DE56-72EE46A12485}"/>
              </a:ext>
            </a:extLst>
          </p:cNvPr>
          <p:cNvSpPr>
            <a:spLocks noGrp="1"/>
          </p:cNvSpPr>
          <p:nvPr>
            <p:ph type="sldNum" idx="12"/>
          </p:nvPr>
        </p:nvSpPr>
        <p:spPr/>
        <p:txBody>
          <a:bodyPr/>
          <a:lstStyle/>
          <a:p>
            <a:r>
              <a:rPr lang="en-GB"/>
              <a:t>Slide </a:t>
            </a:r>
            <a:fld id="{440F5867-744E-4AA6-B0ED-4C44D2DFBB7B}" type="slidenum">
              <a:rPr lang="en-GB" smtClean="0"/>
              <a:pPr/>
              <a:t>58</a:t>
            </a:fld>
            <a:endParaRPr lang="en-GB" dirty="0"/>
          </a:p>
        </p:txBody>
      </p:sp>
      <p:sp>
        <p:nvSpPr>
          <p:cNvPr id="6" name="Date Placeholder 5">
            <a:extLst>
              <a:ext uri="{FF2B5EF4-FFF2-40B4-BE49-F238E27FC236}">
                <a16:creationId xmlns:a16="http://schemas.microsoft.com/office/drawing/2014/main" id="{773B134B-97CA-09F8-48CA-CBF81256BE1B}"/>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31463212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en-US" altLang="zh-CN" dirty="0" err="1"/>
              <a:t>TGbp</a:t>
            </a:r>
            <a:r>
              <a:rPr lang="en-US" altLang="zh-CN" dirty="0"/>
              <a:t> Teleconference Plan</a:t>
            </a:r>
            <a:endParaRPr lang="zh-CN" altLang="en-US" dirty="0"/>
          </a:p>
        </p:txBody>
      </p:sp>
      <p:sp>
        <p:nvSpPr>
          <p:cNvPr id="8" name="文本占位符 2"/>
          <p:cNvSpPr txBox="1"/>
          <p:nvPr/>
        </p:nvSpPr>
        <p:spPr>
          <a:xfrm>
            <a:off x="2286100" y="2437036"/>
            <a:ext cx="7656121" cy="3354102"/>
          </a:xfrm>
          <a:prstGeom prst="rect">
            <a:avLst/>
          </a:prstGeom>
          <a:noFill/>
          <a:ln w="9525">
            <a:noFill/>
          </a:ln>
        </p:spPr>
        <p:txBody>
          <a:bodyPr lIns="92160" tIns="46080" rIns="92160" bIns="46080" anchor="t" anchorCtr="0">
            <a:normAutofit/>
          </a:bodyPr>
          <a:lstStyle>
            <a:lvl1pPr marL="257175" indent="-257175" algn="l" defTabSz="336550" rtl="0" eaLnBrk="0" fontAlgn="base" hangingPunct="0">
              <a:spcBef>
                <a:spcPts val="450"/>
              </a:spcBef>
              <a:spcAft>
                <a:spcPct val="0"/>
              </a:spcAft>
              <a:buClr>
                <a:srgbClr val="000000"/>
              </a:buClr>
              <a:buSzPct val="100000"/>
              <a:buFont typeface="Times New Roman" panose="02020603050405020304" pitchFamily="18" charset="0"/>
              <a:defRPr b="1">
                <a:solidFill>
                  <a:srgbClr val="000000"/>
                </a:solidFill>
                <a:latin typeface="+mn-lt"/>
                <a:ea typeface="+mn-ea"/>
                <a:cs typeface="+mn-cs"/>
              </a:defRPr>
            </a:lvl1pPr>
            <a:lvl2pPr marL="557530" indent="-214630" algn="l" defTabSz="336550" rtl="0" eaLnBrk="0" fontAlgn="base" hangingPunct="0">
              <a:spcBef>
                <a:spcPts val="375"/>
              </a:spcBef>
              <a:spcAft>
                <a:spcPct val="0"/>
              </a:spcAft>
              <a:buClr>
                <a:srgbClr val="000000"/>
              </a:buClr>
              <a:buSzPct val="100000"/>
              <a:buFont typeface="Times New Roman" panose="02020603050405020304" pitchFamily="18" charset="0"/>
              <a:defRPr sz="1500">
                <a:solidFill>
                  <a:srgbClr val="000000"/>
                </a:solidFill>
                <a:latin typeface="+mn-lt"/>
                <a:ea typeface="+mn-ea"/>
              </a:defRPr>
            </a:lvl2pPr>
            <a:lvl3pPr marL="857250" indent="-171450" algn="l" defTabSz="336550" rtl="0" eaLnBrk="0" fontAlgn="base" hangingPunct="0">
              <a:spcBef>
                <a:spcPts val="340"/>
              </a:spcBef>
              <a:spcAft>
                <a:spcPct val="0"/>
              </a:spcAft>
              <a:buClr>
                <a:srgbClr val="000000"/>
              </a:buClr>
              <a:buSzPct val="100000"/>
              <a:buFont typeface="Times New Roman" panose="02020603050405020304" pitchFamily="18" charset="0"/>
              <a:defRPr>
                <a:solidFill>
                  <a:srgbClr val="000000"/>
                </a:solidFill>
                <a:latin typeface="+mn-lt"/>
                <a:ea typeface="+mn-ea"/>
              </a:defRPr>
            </a:lvl3pPr>
            <a:lvl4pPr marL="12001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4pPr>
            <a:lvl5pPr marL="15430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5pPr>
            <a:lvl6pPr marL="18859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6pPr>
            <a:lvl7pPr marL="22288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7pPr>
            <a:lvl8pPr marL="25717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8pPr>
            <a:lvl9pPr marL="29146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9pPr>
          </a:lstStyle>
          <a:p>
            <a:pPr lvl="1" defTabSz="337185">
              <a:lnSpc>
                <a:spcPct val="120000"/>
              </a:lnSpc>
              <a:spcBef>
                <a:spcPts val="0"/>
              </a:spcBef>
              <a:spcAft>
                <a:spcPts val="600"/>
              </a:spcAft>
              <a:buFont typeface="Arial" panose="020B0604020202020204" pitchFamily="34" charset="0"/>
              <a:buChar char="•"/>
              <a:defRPr/>
            </a:pPr>
            <a:r>
              <a:rPr lang="en-US" altLang="zh-CN" sz="2400" kern="0" dirty="0">
                <a:solidFill>
                  <a:schemeClr val="tx1"/>
                </a:solidFill>
                <a:sym typeface="+mn-ea"/>
              </a:rPr>
              <a:t>Mar 25</a:t>
            </a:r>
            <a:r>
              <a:rPr lang="en-US" altLang="zh-CN" sz="2400" kern="0" baseline="30000" dirty="0">
                <a:solidFill>
                  <a:schemeClr val="tx1"/>
                </a:solidFill>
                <a:sym typeface="+mn-ea"/>
              </a:rPr>
              <a:t>th</a:t>
            </a:r>
            <a:r>
              <a:rPr lang="en-US" altLang="zh-CN" sz="2400" kern="0" dirty="0">
                <a:solidFill>
                  <a:schemeClr val="tx1"/>
                </a:solidFill>
                <a:sym typeface="+mn-ea"/>
              </a:rPr>
              <a:t> </a:t>
            </a:r>
            <a:r>
              <a:rPr lang="en-US" altLang="en-US" sz="2400" kern="0" dirty="0">
                <a:solidFill>
                  <a:schemeClr val="tx1"/>
                </a:solidFill>
                <a:sym typeface="+mn-ea"/>
              </a:rPr>
              <a:t>(Tuesday), 10:00am, ET, 2 hours; </a:t>
            </a:r>
            <a:r>
              <a:rPr lang="en-US" altLang="en-US" sz="2400" kern="0" dirty="0" err="1">
                <a:solidFill>
                  <a:schemeClr val="tx1"/>
                </a:solidFill>
                <a:sym typeface="+mn-ea"/>
              </a:rPr>
              <a:t>Webex</a:t>
            </a:r>
            <a:endParaRPr lang="en-US" altLang="en-US" sz="2400" kern="0" dirty="0">
              <a:solidFill>
                <a:schemeClr val="tx1"/>
              </a:solidFill>
              <a:sym typeface="+mn-ea"/>
            </a:endParaRPr>
          </a:p>
          <a:p>
            <a:pPr lvl="1" defTabSz="337185">
              <a:lnSpc>
                <a:spcPct val="120000"/>
              </a:lnSpc>
              <a:spcBef>
                <a:spcPts val="0"/>
              </a:spcBef>
              <a:spcAft>
                <a:spcPts val="600"/>
              </a:spcAft>
              <a:buFont typeface="Arial" panose="020B0604020202020204" pitchFamily="34" charset="0"/>
              <a:buChar char="•"/>
              <a:defRPr/>
            </a:pPr>
            <a:r>
              <a:rPr lang="en-US" altLang="en-US" sz="2400" kern="0" dirty="0">
                <a:solidFill>
                  <a:schemeClr val="tx1"/>
                </a:solidFill>
                <a:sym typeface="+mn-ea"/>
              </a:rPr>
              <a:t>Apr 8</a:t>
            </a:r>
            <a:r>
              <a:rPr lang="en-US" altLang="en-US" sz="2400" kern="0" baseline="30000" dirty="0">
                <a:solidFill>
                  <a:schemeClr val="tx1"/>
                </a:solidFill>
                <a:sym typeface="+mn-ea"/>
              </a:rPr>
              <a:t>th</a:t>
            </a:r>
            <a:r>
              <a:rPr lang="en-US" altLang="en-US" sz="2400" kern="0" dirty="0">
                <a:solidFill>
                  <a:schemeClr val="tx1"/>
                </a:solidFill>
                <a:sym typeface="+mn-ea"/>
              </a:rPr>
              <a:t> (Tuesday), 10:00am, ET, 2 hours; </a:t>
            </a:r>
            <a:r>
              <a:rPr lang="en-US" altLang="en-US" sz="2400" kern="0" dirty="0" err="1">
                <a:solidFill>
                  <a:schemeClr val="tx1"/>
                </a:solidFill>
                <a:sym typeface="+mn-ea"/>
              </a:rPr>
              <a:t>Webex</a:t>
            </a:r>
            <a:endParaRPr lang="en-US" altLang="en-US" sz="2400" kern="0" dirty="0">
              <a:solidFill>
                <a:schemeClr val="tx1"/>
              </a:solidFill>
              <a:sym typeface="+mn-ea"/>
            </a:endParaRPr>
          </a:p>
          <a:p>
            <a:pPr lvl="1" defTabSz="337185">
              <a:lnSpc>
                <a:spcPct val="120000"/>
              </a:lnSpc>
              <a:spcBef>
                <a:spcPts val="0"/>
              </a:spcBef>
              <a:spcAft>
                <a:spcPts val="600"/>
              </a:spcAft>
              <a:buFont typeface="Arial" panose="020B0604020202020204" pitchFamily="34" charset="0"/>
              <a:buChar char="•"/>
              <a:defRPr/>
            </a:pPr>
            <a:r>
              <a:rPr lang="en-US" altLang="en-US" sz="2400" kern="0" dirty="0">
                <a:solidFill>
                  <a:schemeClr val="tx1"/>
                </a:solidFill>
                <a:sym typeface="+mn-ea"/>
              </a:rPr>
              <a:t>Apr 22</a:t>
            </a:r>
            <a:r>
              <a:rPr lang="en-US" altLang="en-US" sz="2400" kern="0" baseline="30000" dirty="0">
                <a:solidFill>
                  <a:schemeClr val="tx1"/>
                </a:solidFill>
                <a:sym typeface="+mn-ea"/>
              </a:rPr>
              <a:t>nd</a:t>
            </a:r>
            <a:r>
              <a:rPr lang="en-US" altLang="en-US" sz="2400" kern="0" dirty="0">
                <a:solidFill>
                  <a:schemeClr val="tx1"/>
                </a:solidFill>
                <a:sym typeface="+mn-ea"/>
              </a:rPr>
              <a:t> (Tuesday), 10:00am, ET, 2 hours; </a:t>
            </a:r>
            <a:r>
              <a:rPr lang="en-US" altLang="en-US" sz="2400" kern="0" dirty="0" err="1">
                <a:solidFill>
                  <a:schemeClr val="tx1"/>
                </a:solidFill>
                <a:sym typeface="+mn-ea"/>
              </a:rPr>
              <a:t>Webex</a:t>
            </a:r>
            <a:endParaRPr lang="en-US" altLang="en-US" sz="2400" kern="0" dirty="0">
              <a:solidFill>
                <a:schemeClr val="tx1"/>
              </a:solidFill>
              <a:sym typeface="+mn-ea"/>
            </a:endParaRPr>
          </a:p>
          <a:p>
            <a:pPr lvl="1" defTabSz="337185">
              <a:lnSpc>
                <a:spcPct val="120000"/>
              </a:lnSpc>
              <a:spcBef>
                <a:spcPts val="0"/>
              </a:spcBef>
              <a:spcAft>
                <a:spcPts val="600"/>
              </a:spcAft>
              <a:buFont typeface="Arial" panose="020B0604020202020204" pitchFamily="34" charset="0"/>
              <a:buChar char="•"/>
              <a:defRPr/>
            </a:pPr>
            <a:r>
              <a:rPr lang="en-US" altLang="en-US" sz="2400" kern="0" dirty="0">
                <a:solidFill>
                  <a:schemeClr val="tx1"/>
                </a:solidFill>
                <a:sym typeface="+mn-ea"/>
              </a:rPr>
              <a:t>May 6</a:t>
            </a:r>
            <a:r>
              <a:rPr lang="en-US" altLang="en-US" sz="2400" kern="0" baseline="30000" dirty="0">
                <a:solidFill>
                  <a:schemeClr val="tx1"/>
                </a:solidFill>
                <a:sym typeface="+mn-ea"/>
              </a:rPr>
              <a:t>th</a:t>
            </a:r>
            <a:r>
              <a:rPr lang="en-US" altLang="en-US" sz="2400" kern="0" dirty="0">
                <a:solidFill>
                  <a:schemeClr val="tx1"/>
                </a:solidFill>
                <a:sym typeface="+mn-ea"/>
              </a:rPr>
              <a:t> (Tuesday), 10:00am, ET, 2 hours; </a:t>
            </a:r>
            <a:r>
              <a:rPr lang="en-US" altLang="en-US" sz="2400" kern="0" dirty="0" err="1">
                <a:solidFill>
                  <a:schemeClr val="tx1"/>
                </a:solidFill>
                <a:sym typeface="+mn-ea"/>
              </a:rPr>
              <a:t>Webex</a:t>
            </a:r>
            <a:endParaRPr lang="en-US" altLang="en-US" sz="2400" kern="0" dirty="0">
              <a:solidFill>
                <a:schemeClr val="tx1"/>
              </a:solidFill>
              <a:cs typeface="+mn-ea"/>
              <a:sym typeface="Wingdings" panose="05000000000000000000" pitchFamily="2" charset="2"/>
            </a:endParaRPr>
          </a:p>
        </p:txBody>
      </p:sp>
      <p:sp>
        <p:nvSpPr>
          <p:cNvPr id="2" name="Footer Placeholder 1">
            <a:extLst>
              <a:ext uri="{FF2B5EF4-FFF2-40B4-BE49-F238E27FC236}">
                <a16:creationId xmlns:a16="http://schemas.microsoft.com/office/drawing/2014/main" id="{9E2C8436-0641-5A26-3AE6-02DD456F8BB3}"/>
              </a:ext>
            </a:extLst>
          </p:cNvPr>
          <p:cNvSpPr>
            <a:spLocks noGrp="1"/>
          </p:cNvSpPr>
          <p:nvPr>
            <p:ph type="ftr" idx="14"/>
          </p:nvPr>
        </p:nvSpPr>
        <p:spPr/>
        <p:txBody>
          <a:bodyPr/>
          <a:lstStyle/>
          <a:p>
            <a:r>
              <a:rPr lang="en-GB"/>
              <a:t>Bo Sun, Sanechips</a:t>
            </a:r>
            <a:endParaRPr lang="en-GB" dirty="0"/>
          </a:p>
        </p:txBody>
      </p:sp>
      <p:sp>
        <p:nvSpPr>
          <p:cNvPr id="3" name="Slide Number Placeholder 2">
            <a:extLst>
              <a:ext uri="{FF2B5EF4-FFF2-40B4-BE49-F238E27FC236}">
                <a16:creationId xmlns:a16="http://schemas.microsoft.com/office/drawing/2014/main" id="{83E9746D-73A7-45D6-5D69-2DE9162D0318}"/>
              </a:ext>
            </a:extLst>
          </p:cNvPr>
          <p:cNvSpPr>
            <a:spLocks noGrp="1"/>
          </p:cNvSpPr>
          <p:nvPr>
            <p:ph type="sldNum" idx="12"/>
          </p:nvPr>
        </p:nvSpPr>
        <p:spPr/>
        <p:txBody>
          <a:bodyPr/>
          <a:lstStyle/>
          <a:p>
            <a:r>
              <a:rPr lang="en-GB"/>
              <a:t>Slide </a:t>
            </a:r>
            <a:fld id="{440F5867-744E-4AA6-B0ED-4C44D2DFBB7B}" type="slidenum">
              <a:rPr lang="en-GB" smtClean="0"/>
              <a:pPr/>
              <a:t>59</a:t>
            </a:fld>
            <a:endParaRPr lang="en-GB" dirty="0"/>
          </a:p>
        </p:txBody>
      </p:sp>
      <p:sp>
        <p:nvSpPr>
          <p:cNvPr id="6" name="Date Placeholder 5">
            <a:extLst>
              <a:ext uri="{FF2B5EF4-FFF2-40B4-BE49-F238E27FC236}">
                <a16:creationId xmlns:a16="http://schemas.microsoft.com/office/drawing/2014/main" id="{5C5EC6B3-228D-0C0F-3E22-5105E3767D2B}"/>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1284713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380999"/>
          </a:xfrm>
        </p:spPr>
        <p:txBody>
          <a:bodyPr/>
          <a:lstStyle/>
          <a:p>
            <a:r>
              <a:rPr lang="en-US" dirty="0"/>
              <a:t>Editor Amendment Ordering</a:t>
            </a:r>
            <a:endParaRPr lang="en-GB" dirty="0"/>
          </a:p>
        </p:txBody>
      </p:sp>
      <p:sp>
        <p:nvSpPr>
          <p:cNvPr id="9218" name="Rectangle 2"/>
          <p:cNvSpPr>
            <a:spLocks noGrp="1" noChangeArrowheads="1"/>
          </p:cNvSpPr>
          <p:nvPr>
            <p:ph idx="1"/>
          </p:nvPr>
        </p:nvSpPr>
        <p:spPr>
          <a:xfrm>
            <a:off x="969950" y="1447801"/>
            <a:ext cx="10665885" cy="4572000"/>
          </a:xfrm>
          <a:ln/>
        </p:spPr>
        <p:txBody>
          <a:bodyPr/>
          <a:lstStyle/>
          <a:p>
            <a:pPr>
              <a:lnSpc>
                <a:spcPct val="80000"/>
              </a:lnSpc>
              <a:spcBef>
                <a:spcPct val="20000"/>
              </a:spcBef>
              <a:buFontTx/>
              <a:buChar char="•"/>
            </a:pPr>
            <a:r>
              <a:rPr lang="en-US" sz="1600" dirty="0"/>
              <a:t>See </a:t>
            </a:r>
            <a:r>
              <a:rPr lang="en-US" sz="1600" dirty="0">
                <a:hlinkClick r:id="rId3"/>
              </a:rPr>
              <a:t>http://grouper.ieee.org/groups/802/11/Reports/802.11_Timelines.htm</a:t>
            </a:r>
            <a:endParaRPr lang="en-US" sz="1600" dirty="0"/>
          </a:p>
          <a:p>
            <a:pPr>
              <a:lnSpc>
                <a:spcPct val="80000"/>
              </a:lnSpc>
              <a:spcBef>
                <a:spcPct val="20000"/>
              </a:spcBef>
              <a:buFontTx/>
              <a:buChar char="•"/>
            </a:pPr>
            <a:r>
              <a:rPr lang="en-US" sz="1800" dirty="0">
                <a:solidFill>
                  <a:schemeClr val="tx1"/>
                </a:solidFill>
              </a:rPr>
              <a:t>Changes are usually based on MDR readiness.</a:t>
            </a:r>
          </a:p>
          <a:p>
            <a:pPr>
              <a:lnSpc>
                <a:spcPct val="80000"/>
              </a:lnSpc>
              <a:spcBef>
                <a:spcPct val="20000"/>
              </a:spcBef>
              <a:buFontTx/>
              <a:buChar char="•"/>
            </a:pPr>
            <a:r>
              <a:rPr lang="en-US" sz="1800" dirty="0">
                <a:solidFill>
                  <a:schemeClr val="tx1"/>
                </a:solidFill>
              </a:rPr>
              <a:t>As discussed in November 2024</a:t>
            </a:r>
          </a:p>
        </p:txBody>
      </p:sp>
      <p:graphicFrame>
        <p:nvGraphicFramePr>
          <p:cNvPr id="3" name="Table 2"/>
          <p:cNvGraphicFramePr>
            <a:graphicFrameLocks noGrp="1"/>
          </p:cNvGraphicFramePr>
          <p:nvPr>
            <p:extLst>
              <p:ext uri="{D42A27DB-BD31-4B8C-83A1-F6EECF244321}">
                <p14:modId xmlns:p14="http://schemas.microsoft.com/office/powerpoint/2010/main" val="1068129314"/>
              </p:ext>
            </p:extLst>
          </p:nvPr>
        </p:nvGraphicFramePr>
        <p:xfrm>
          <a:off x="969950" y="2743200"/>
          <a:ext cx="10665885" cy="3546696"/>
        </p:xfrm>
        <a:graphic>
          <a:graphicData uri="http://schemas.openxmlformats.org/drawingml/2006/table">
            <a:tbl>
              <a:tblPr firstRow="1" bandRow="1">
                <a:tableStyleId>{5C22544A-7EE6-4342-B048-85BDC9FD1C3A}</a:tableStyleId>
              </a:tblPr>
              <a:tblGrid>
                <a:gridCol w="3461196">
                  <a:extLst>
                    <a:ext uri="{9D8B030D-6E8A-4147-A177-3AD203B41FA5}">
                      <a16:colId xmlns:a16="http://schemas.microsoft.com/office/drawing/2014/main" val="3336049185"/>
                    </a:ext>
                  </a:extLst>
                </a:gridCol>
                <a:gridCol w="1955969">
                  <a:extLst>
                    <a:ext uri="{9D8B030D-6E8A-4147-A177-3AD203B41FA5}">
                      <a16:colId xmlns:a16="http://schemas.microsoft.com/office/drawing/2014/main" val="1921072032"/>
                    </a:ext>
                  </a:extLst>
                </a:gridCol>
                <a:gridCol w="1711473">
                  <a:extLst>
                    <a:ext uri="{9D8B030D-6E8A-4147-A177-3AD203B41FA5}">
                      <a16:colId xmlns:a16="http://schemas.microsoft.com/office/drawing/2014/main" val="3854697234"/>
                    </a:ext>
                  </a:extLst>
                </a:gridCol>
                <a:gridCol w="3537247">
                  <a:extLst>
                    <a:ext uri="{9D8B030D-6E8A-4147-A177-3AD203B41FA5}">
                      <a16:colId xmlns:a16="http://schemas.microsoft.com/office/drawing/2014/main" val="3834352144"/>
                    </a:ext>
                  </a:extLst>
                </a:gridCol>
              </a:tblGrid>
              <a:tr h="35102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Amendment Number</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Task Group</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Page Count</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Projected RevCom Date (submission)</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8554141"/>
                  </a:ext>
                </a:extLst>
              </a:tr>
              <a:tr h="35102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REVme</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TGm</a:t>
                      </a:r>
                      <a:endParaRPr kumimoji="0" lang="en-US" sz="1600" b="0" i="0" u="none" strike="noStrike" cap="none" normalizeH="0" baseline="0" dirty="0">
                        <a:ln>
                          <a:noFill/>
                        </a:ln>
                        <a:solidFill>
                          <a:srgbClr val="FF0000"/>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6213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September 2024 - Approved</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3177727"/>
                  </a:ext>
                </a:extLst>
              </a:tr>
              <a:tr h="351021">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802.11-2024 Amendment </a:t>
                      </a:r>
                      <a:r>
                        <a:rPr kumimoji="0" lang="en-US" sz="1600" b="0" i="0" u="none" strike="noStrike" cap="none" normalizeH="0" baseline="0" dirty="0">
                          <a:ln>
                            <a:noFill/>
                          </a:ln>
                          <a:solidFill>
                            <a:srgbClr val="FF0000"/>
                          </a:solidFill>
                          <a:effectLst/>
                          <a:latin typeface="Times New Roman" pitchFamily="18" charset="0"/>
                        </a:rPr>
                        <a:t>1</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TGbh</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34</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September 2024 - Approved</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1619219"/>
                  </a:ext>
                </a:extLst>
              </a:tr>
              <a:tr h="351021">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802.11-2024 Amendment </a:t>
                      </a:r>
                      <a:r>
                        <a:rPr kumimoji="0" lang="en-US" sz="1600" b="0" i="0" u="none" strike="noStrike" cap="none" normalizeH="0" baseline="0" dirty="0">
                          <a:ln>
                            <a:noFill/>
                          </a:ln>
                          <a:solidFill>
                            <a:srgbClr val="FF0000"/>
                          </a:solidFill>
                          <a:effectLst/>
                          <a:latin typeface="Times New Roman" pitchFamily="18" charset="0"/>
                        </a:rPr>
                        <a:t>2</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TGbe</a:t>
                      </a:r>
                      <a:endParaRPr kumimoji="0" lang="en-US" sz="1600" b="0" i="0" u="none" strike="noStrike" cap="none" normalizeH="0" baseline="0" dirty="0">
                        <a:ln>
                          <a:noFill/>
                        </a:ln>
                        <a:solidFill>
                          <a:srgbClr val="FF0000"/>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1089</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September 2024 – Approved</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5075965"/>
                  </a:ext>
                </a:extLst>
              </a:tr>
              <a:tr h="351021">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802.11-2024 Amendment </a:t>
                      </a:r>
                      <a:r>
                        <a:rPr kumimoji="0" lang="en-US" sz="1600" b="0" i="0" u="none" strike="noStrike" cap="none" normalizeH="0" baseline="0" dirty="0">
                          <a:ln>
                            <a:noFill/>
                          </a:ln>
                          <a:solidFill>
                            <a:srgbClr val="FF0000"/>
                          </a:solidFill>
                          <a:effectLst/>
                          <a:latin typeface="Times New Roman" pitchFamily="18" charset="0"/>
                        </a:rPr>
                        <a:t>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TGbk</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111</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May 2025</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39065581"/>
                  </a:ext>
                </a:extLst>
              </a:tr>
              <a:tr h="351021">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802.11-2024 Amendment </a:t>
                      </a:r>
                      <a:r>
                        <a:rPr kumimoji="0" lang="en-US" sz="1600" b="0" i="0" u="none" strike="noStrike" cap="none" normalizeH="0" baseline="0" dirty="0">
                          <a:ln>
                            <a:noFill/>
                          </a:ln>
                          <a:solidFill>
                            <a:srgbClr val="FF0000"/>
                          </a:solidFill>
                          <a:effectLst/>
                          <a:latin typeface="Times New Roman" pitchFamily="18" charset="0"/>
                          <a:sym typeface="Wingdings" panose="05000000000000000000" pitchFamily="2" charset="2"/>
                        </a:rPr>
                        <a:t>4</a:t>
                      </a:r>
                      <a:endParaRPr kumimoji="0" lang="en-US" sz="1600" b="0" i="0" u="none" strike="noStrike" cap="none" normalizeH="0" baseline="0" dirty="0">
                        <a:ln>
                          <a:noFill/>
                        </a:ln>
                        <a:solidFill>
                          <a:srgbClr val="FF0000"/>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TGbf</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220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May 2025</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7635205"/>
                  </a:ext>
                </a:extLst>
              </a:tr>
              <a:tr h="387901">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802.11-2024 Amendment </a:t>
                      </a:r>
                      <a:r>
                        <a:rPr kumimoji="0" lang="en-US" sz="1600" b="0" i="0" u="none" strike="noStrike" cap="none" normalizeH="0" baseline="0" dirty="0">
                          <a:ln>
                            <a:noFill/>
                          </a:ln>
                          <a:solidFill>
                            <a:srgbClr val="FF0000"/>
                          </a:solidFill>
                          <a:effectLst/>
                          <a:latin typeface="Times New Roman" pitchFamily="18" charset="0"/>
                          <a:sym typeface="Wingdings" panose="05000000000000000000" pitchFamily="2" charset="2"/>
                        </a:rPr>
                        <a:t>5  </a:t>
                      </a:r>
                      <a:endParaRPr kumimoji="0" lang="en-US" sz="1600" b="0" i="0" u="none" strike="noStrike" cap="none" normalizeH="0" baseline="0" dirty="0">
                        <a:ln>
                          <a:noFill/>
                        </a:ln>
                        <a:solidFill>
                          <a:srgbClr val="FF0000"/>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TGbi</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144</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July 2026</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67951284"/>
                  </a:ext>
                </a:extLst>
              </a:tr>
              <a:tr h="387901">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802.11-2024 Amendment </a:t>
                      </a:r>
                      <a:r>
                        <a:rPr kumimoji="0" lang="en-US" sz="1600" b="0" i="0" u="none" strike="noStrike" cap="none" normalizeH="0" baseline="0" dirty="0">
                          <a:ln>
                            <a:noFill/>
                          </a:ln>
                          <a:solidFill>
                            <a:srgbClr val="FF0000"/>
                          </a:solidFill>
                          <a:effectLst/>
                          <a:latin typeface="Times New Roman" pitchFamily="18" charset="0"/>
                          <a:sym typeface="Wingdings" panose="05000000000000000000" pitchFamily="2" charset="2"/>
                        </a:rPr>
                        <a:t>6</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TGbn</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240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May 2028</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9638656"/>
                  </a:ext>
                </a:extLst>
              </a:tr>
              <a:tr h="38790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REVmf</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TGm</a:t>
                      </a:r>
                      <a:endParaRPr kumimoji="0" lang="en-US" sz="1600" b="0" i="0" u="none" strike="noStrike" cap="none" normalizeH="0" baseline="0" dirty="0">
                        <a:ln>
                          <a:noFill/>
                        </a:ln>
                        <a:solidFill>
                          <a:srgbClr val="FF0000"/>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6000+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Feb 2028</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91888610"/>
                  </a:ext>
                </a:extLst>
              </a:tr>
            </a:tbl>
          </a:graphicData>
        </a:graphic>
      </p:graphicFrame>
      <p:sp>
        <p:nvSpPr>
          <p:cNvPr id="7" name="Footer Placeholder 6">
            <a:extLst>
              <a:ext uri="{FF2B5EF4-FFF2-40B4-BE49-F238E27FC236}">
                <a16:creationId xmlns:a16="http://schemas.microsoft.com/office/drawing/2014/main" id="{79B249A6-8363-5734-428B-FE924EC7B708}"/>
              </a:ext>
            </a:extLst>
          </p:cNvPr>
          <p:cNvSpPr>
            <a:spLocks noGrp="1"/>
          </p:cNvSpPr>
          <p:nvPr>
            <p:ph type="ftr" idx="14"/>
          </p:nvPr>
        </p:nvSpPr>
        <p:spPr/>
        <p:txBody>
          <a:bodyPr/>
          <a:lstStyle/>
          <a:p>
            <a:r>
              <a:rPr lang="en-GB"/>
              <a:t>Emily Qi, Self</a:t>
            </a:r>
            <a:endParaRPr lang="en-GB" dirty="0"/>
          </a:p>
        </p:txBody>
      </p:sp>
      <p:sp>
        <p:nvSpPr>
          <p:cNvPr id="8" name="Slide Number Placeholder 7">
            <a:extLst>
              <a:ext uri="{FF2B5EF4-FFF2-40B4-BE49-F238E27FC236}">
                <a16:creationId xmlns:a16="http://schemas.microsoft.com/office/drawing/2014/main" id="{6765B306-1BC1-C7CA-E2E2-80C6E4308FB5}"/>
              </a:ext>
            </a:extLst>
          </p:cNvPr>
          <p:cNvSpPr>
            <a:spLocks noGrp="1"/>
          </p:cNvSpPr>
          <p:nvPr>
            <p:ph type="sldNum" idx="12"/>
          </p:nvPr>
        </p:nvSpPr>
        <p:spPr/>
        <p:txBody>
          <a:bodyPr/>
          <a:lstStyle/>
          <a:p>
            <a:r>
              <a:rPr lang="en-GB"/>
              <a:t>Slide </a:t>
            </a:r>
            <a:fld id="{440F5867-744E-4AA6-B0ED-4C44D2DFBB7B}" type="slidenum">
              <a:rPr lang="en-GB" smtClean="0"/>
              <a:pPr/>
              <a:t>6</a:t>
            </a:fld>
            <a:endParaRPr lang="en-GB" dirty="0"/>
          </a:p>
        </p:txBody>
      </p:sp>
      <p:sp>
        <p:nvSpPr>
          <p:cNvPr id="9" name="Date Placeholder 8">
            <a:extLst>
              <a:ext uri="{FF2B5EF4-FFF2-40B4-BE49-F238E27FC236}">
                <a16:creationId xmlns:a16="http://schemas.microsoft.com/office/drawing/2014/main" id="{27116EC5-CF7D-70D8-C0AA-EEF48B0C2FE4}"/>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82042905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929218" y="685799"/>
            <a:ext cx="10348382" cy="1254125"/>
          </a:xfrm>
          <a:noFill/>
        </p:spPr>
        <p:txBody>
          <a:bodyPr/>
          <a:lstStyle/>
          <a:p>
            <a:r>
              <a:rPr lang="en-US" dirty="0"/>
              <a:t>Task Group BQ March 2025 Closing Report</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2025-03-13</a:t>
            </a:r>
          </a:p>
        </p:txBody>
      </p:sp>
      <p:graphicFrame>
        <p:nvGraphicFramePr>
          <p:cNvPr id="1026" name="Object 11"/>
          <p:cNvGraphicFramePr>
            <a:graphicFrameLocks noChangeAspect="1"/>
          </p:cNvGraphicFramePr>
          <p:nvPr>
            <p:extLst>
              <p:ext uri="{D42A27DB-BD31-4B8C-83A1-F6EECF244321}">
                <p14:modId xmlns:p14="http://schemas.microsoft.com/office/powerpoint/2010/main" val="414050697"/>
              </p:ext>
            </p:extLst>
          </p:nvPr>
        </p:nvGraphicFramePr>
        <p:xfrm>
          <a:off x="817563" y="3248026"/>
          <a:ext cx="9621837" cy="1334406"/>
        </p:xfrm>
        <a:graphic>
          <a:graphicData uri="http://schemas.openxmlformats.org/presentationml/2006/ole">
            <mc:AlternateContent xmlns:mc="http://schemas.openxmlformats.org/markup-compatibility/2006">
              <mc:Choice xmlns:v="urn:schemas-microsoft-com:vml" Requires="v">
                <p:oleObj name="Document" r:id="rId3" imgW="8512577" imgH="1186098" progId="Word.Document.8">
                  <p:embed/>
                </p:oleObj>
              </mc:Choice>
              <mc:Fallback>
                <p:oleObj name="Document" r:id="rId3" imgW="8512577" imgH="1186098" progId="Word.Document.8">
                  <p:embed/>
                  <p:pic>
                    <p:nvPicPr>
                      <p:cNvPr id="1026" name="Object 11"/>
                      <p:cNvPicPr>
                        <a:picLocks noChangeAspect="1" noChangeArrowheads="1"/>
                      </p:cNvPicPr>
                      <p:nvPr/>
                    </p:nvPicPr>
                    <p:blipFill>
                      <a:blip r:embed="rId4"/>
                      <a:srcRect/>
                      <a:stretch>
                        <a:fillRect/>
                      </a:stretch>
                    </p:blipFill>
                    <p:spPr bwMode="auto">
                      <a:xfrm>
                        <a:off x="817563" y="3248026"/>
                        <a:ext cx="9621837" cy="1334406"/>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799076" y="2783987"/>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dirty="0"/>
              <a:t> Author:</a:t>
            </a:r>
          </a:p>
        </p:txBody>
      </p:sp>
      <p:sp>
        <p:nvSpPr>
          <p:cNvPr id="3" name="Footer Placeholder 2">
            <a:extLst>
              <a:ext uri="{FF2B5EF4-FFF2-40B4-BE49-F238E27FC236}">
                <a16:creationId xmlns:a16="http://schemas.microsoft.com/office/drawing/2014/main" id="{7A4ECEEC-9A05-C380-E69A-E75694F3D1BB}"/>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78B9A3C3-7B47-2141-3453-9BE59143C934}"/>
              </a:ext>
            </a:extLst>
          </p:cNvPr>
          <p:cNvSpPr>
            <a:spLocks noGrp="1"/>
          </p:cNvSpPr>
          <p:nvPr>
            <p:ph type="sldNum" idx="12"/>
          </p:nvPr>
        </p:nvSpPr>
        <p:spPr/>
        <p:txBody>
          <a:bodyPr/>
          <a:lstStyle/>
          <a:p>
            <a:r>
              <a:rPr lang="en-GB"/>
              <a:t>Slide </a:t>
            </a:r>
            <a:fld id="{440F5867-744E-4AA6-B0ED-4C44D2DFBB7B}" type="slidenum">
              <a:rPr lang="en-GB" smtClean="0"/>
              <a:pPr/>
              <a:t>60</a:t>
            </a:fld>
            <a:endParaRPr lang="en-GB" dirty="0"/>
          </a:p>
        </p:txBody>
      </p:sp>
      <p:sp>
        <p:nvSpPr>
          <p:cNvPr id="5" name="Date Placeholder 4">
            <a:extLst>
              <a:ext uri="{FF2B5EF4-FFF2-40B4-BE49-F238E27FC236}">
                <a16:creationId xmlns:a16="http://schemas.microsoft.com/office/drawing/2014/main" id="{125930A4-5FBD-B9A9-C83A-9720618B1F21}"/>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31911020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p:txBody>
          <a:bodyPr/>
          <a:lstStyle/>
          <a:p>
            <a:pPr>
              <a:lnSpc>
                <a:spcPct val="90000"/>
              </a:lnSpc>
            </a:pPr>
            <a:r>
              <a:rPr lang="en-US" dirty="0"/>
              <a:t>Completed the Editor appointment and Vice Chair elections</a:t>
            </a:r>
          </a:p>
          <a:p>
            <a:pPr>
              <a:lnSpc>
                <a:spcPct val="90000"/>
              </a:lnSpc>
            </a:pPr>
            <a:r>
              <a:rPr lang="en-US" dirty="0"/>
              <a:t>Discussed the proposed task group timeline</a:t>
            </a:r>
          </a:p>
          <a:p>
            <a:pPr>
              <a:lnSpc>
                <a:spcPct val="90000"/>
              </a:lnSpc>
            </a:pPr>
            <a:r>
              <a:rPr lang="en-US" dirty="0"/>
              <a:t>Discussed the proposed selection procedure for draft development</a:t>
            </a:r>
          </a:p>
          <a:p>
            <a:pPr>
              <a:lnSpc>
                <a:spcPct val="90000"/>
              </a:lnSpc>
            </a:pPr>
            <a:r>
              <a:rPr lang="en-US" dirty="0"/>
              <a:t>Reviewed technical contributions</a:t>
            </a:r>
          </a:p>
          <a:p>
            <a:pPr marL="0" indent="0">
              <a:lnSpc>
                <a:spcPct val="90000"/>
              </a:lnSpc>
              <a:buNone/>
            </a:pPr>
            <a:endParaRPr lang="en-US" dirty="0"/>
          </a:p>
          <a:p>
            <a:pPr marL="0" indent="0">
              <a:lnSpc>
                <a:spcPct val="90000"/>
              </a:lnSpc>
              <a:buNone/>
            </a:pPr>
            <a:endParaRPr lang="en-US" dirty="0"/>
          </a:p>
          <a:p>
            <a:pPr marL="0" indent="0">
              <a:lnSpc>
                <a:spcPct val="90000"/>
              </a:lnSpc>
              <a:buNone/>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3" name="Footer Placeholder 2">
            <a:extLst>
              <a:ext uri="{FF2B5EF4-FFF2-40B4-BE49-F238E27FC236}">
                <a16:creationId xmlns:a16="http://schemas.microsoft.com/office/drawing/2014/main" id="{1E449744-D76E-F8F8-2EF7-87EE41AB89F6}"/>
              </a:ext>
            </a:extLst>
          </p:cNvPr>
          <p:cNvSpPr>
            <a:spLocks noGrp="1"/>
          </p:cNvSpPr>
          <p:nvPr>
            <p:ph type="ftr" sz="quarter" idx="11"/>
          </p:nvPr>
        </p:nvSpPr>
        <p:spPr/>
        <p:txBody>
          <a:bodyPr/>
          <a:lstStyle/>
          <a:p>
            <a:pPr>
              <a:defRPr/>
            </a:pPr>
            <a:r>
              <a:rPr lang="en-US"/>
              <a:t>Edward Au, Huawei</a:t>
            </a:r>
            <a:endParaRPr lang="en-US" dirty="0"/>
          </a:p>
        </p:txBody>
      </p:sp>
      <p:sp>
        <p:nvSpPr>
          <p:cNvPr id="4" name="Slide Number Placeholder 3">
            <a:extLst>
              <a:ext uri="{FF2B5EF4-FFF2-40B4-BE49-F238E27FC236}">
                <a16:creationId xmlns:a16="http://schemas.microsoft.com/office/drawing/2014/main" id="{F6629808-494E-C490-BE9D-1909FA3C9D71}"/>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61</a:t>
            </a:fld>
            <a:endParaRPr lang="en-US" dirty="0"/>
          </a:p>
        </p:txBody>
      </p:sp>
      <p:sp>
        <p:nvSpPr>
          <p:cNvPr id="5" name="Date Placeholder 4">
            <a:extLst>
              <a:ext uri="{FF2B5EF4-FFF2-40B4-BE49-F238E27FC236}">
                <a16:creationId xmlns:a16="http://schemas.microsoft.com/office/drawing/2014/main" id="{F64C78B4-B73F-CA72-EB48-6EDA0469878B}"/>
              </a:ext>
            </a:extLst>
          </p:cNvPr>
          <p:cNvSpPr>
            <a:spLocks noGrp="1"/>
          </p:cNvSpPr>
          <p:nvPr>
            <p:ph type="dt" sz="half" idx="10"/>
          </p:nvPr>
        </p:nvSpPr>
        <p:spPr/>
        <p:txBody>
          <a:bodyPr/>
          <a:lstStyle/>
          <a:p>
            <a:pPr>
              <a:defRPr/>
            </a:pPr>
            <a:r>
              <a:rPr lang="en-US"/>
              <a:t>March 2025</a:t>
            </a:r>
            <a:endParaRPr lang="en-US" dirty="0"/>
          </a:p>
        </p:txBody>
      </p:sp>
    </p:spTree>
    <p:extLst>
      <p:ext uri="{BB962C8B-B14F-4D97-AF65-F5344CB8AC3E}">
        <p14:creationId xmlns:p14="http://schemas.microsoft.com/office/powerpoint/2010/main" val="76919375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726150" y="1558443"/>
            <a:ext cx="10363200" cy="4114800"/>
          </a:xfrm>
        </p:spPr>
        <p:txBody>
          <a:bodyPr/>
          <a:lstStyle/>
          <a:p>
            <a:pPr>
              <a:lnSpc>
                <a:spcPct val="90000"/>
              </a:lnSpc>
            </a:pPr>
            <a:r>
              <a:rPr lang="en-US" dirty="0"/>
              <a:t>Teleconferences scheduled for technical contributions</a:t>
            </a:r>
          </a:p>
          <a:p>
            <a:pPr lvl="1">
              <a:lnSpc>
                <a:spcPct val="90000"/>
              </a:lnSpc>
            </a:pPr>
            <a:r>
              <a:rPr lang="en-US" dirty="0"/>
              <a:t>Tuesday, 1 April, 9:30am ET to 11:00am ET</a:t>
            </a:r>
          </a:p>
          <a:p>
            <a:pPr lvl="1">
              <a:lnSpc>
                <a:spcPct val="90000"/>
              </a:lnSpc>
            </a:pPr>
            <a:r>
              <a:rPr lang="en-US" dirty="0"/>
              <a:t>Tuesday, 8 April, 9:30am ET to 11:00am ET</a:t>
            </a:r>
            <a:endParaRPr lang="en-US" altLang="en-US" sz="2000" dirty="0"/>
          </a:p>
          <a:p>
            <a:pPr lvl="1">
              <a:lnSpc>
                <a:spcPct val="90000"/>
              </a:lnSpc>
            </a:pPr>
            <a:r>
              <a:rPr lang="en-US" dirty="0"/>
              <a:t>Tuesday, 15 April, 9:30am ET to 11:00am ET</a:t>
            </a:r>
            <a:endParaRPr lang="en-US" altLang="en-US" sz="2000" dirty="0"/>
          </a:p>
          <a:p>
            <a:pPr lvl="1">
              <a:lnSpc>
                <a:spcPct val="90000"/>
              </a:lnSpc>
            </a:pPr>
            <a:r>
              <a:rPr lang="en-US" dirty="0"/>
              <a:t>Tuesday, 22 April, 9:30am ET to 11:00am ET</a:t>
            </a:r>
            <a:endParaRPr lang="en-US" altLang="en-US" sz="2000" dirty="0"/>
          </a:p>
          <a:p>
            <a:pPr>
              <a:lnSpc>
                <a:spcPct val="90000"/>
              </a:lnSpc>
            </a:pPr>
            <a:endParaRPr lang="en-US" dirty="0"/>
          </a:p>
          <a:p>
            <a:pPr>
              <a:lnSpc>
                <a:spcPct val="90000"/>
              </a:lnSpc>
            </a:pPr>
            <a:r>
              <a:rPr lang="en-US" dirty="0"/>
              <a:t>Objectives in May interim</a:t>
            </a:r>
          </a:p>
          <a:p>
            <a:pPr lvl="1">
              <a:lnSpc>
                <a:spcPct val="90000"/>
              </a:lnSpc>
            </a:pPr>
            <a:r>
              <a:rPr lang="en-US" dirty="0"/>
              <a:t>Confirm the task group timeline</a:t>
            </a:r>
          </a:p>
          <a:p>
            <a:pPr lvl="1">
              <a:lnSpc>
                <a:spcPct val="90000"/>
              </a:lnSpc>
            </a:pPr>
            <a:r>
              <a:rPr lang="en-US" dirty="0"/>
              <a:t>Confirm the selection procedure for draft development</a:t>
            </a:r>
          </a:p>
          <a:p>
            <a:pPr lvl="1">
              <a:lnSpc>
                <a:spcPct val="90000"/>
              </a:lnSpc>
            </a:pPr>
            <a:r>
              <a:rPr lang="en-US" dirty="0"/>
              <a:t>Review and discuss technical contributions</a:t>
            </a:r>
          </a:p>
          <a:p>
            <a:pPr marL="0" indent="0">
              <a:lnSpc>
                <a:spcPct val="90000"/>
              </a:lnSpc>
              <a:buNone/>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a:xfrm>
            <a:off x="894383" y="651357"/>
            <a:ext cx="10363200" cy="1066800"/>
          </a:xfrm>
        </p:spPr>
        <p:txBody>
          <a:bodyPr/>
          <a:lstStyle/>
          <a:p>
            <a:r>
              <a:rPr lang="en-US" dirty="0"/>
              <a:t>Plans for May 2025 wireless interim</a:t>
            </a:r>
          </a:p>
        </p:txBody>
      </p:sp>
      <p:sp>
        <p:nvSpPr>
          <p:cNvPr id="3" name="Footer Placeholder 2">
            <a:extLst>
              <a:ext uri="{FF2B5EF4-FFF2-40B4-BE49-F238E27FC236}">
                <a16:creationId xmlns:a16="http://schemas.microsoft.com/office/drawing/2014/main" id="{3A18A374-AC5B-BE07-1C50-AA0DF4495F59}"/>
              </a:ext>
            </a:extLst>
          </p:cNvPr>
          <p:cNvSpPr>
            <a:spLocks noGrp="1"/>
          </p:cNvSpPr>
          <p:nvPr>
            <p:ph type="ftr" sz="quarter" idx="11"/>
          </p:nvPr>
        </p:nvSpPr>
        <p:spPr/>
        <p:txBody>
          <a:bodyPr/>
          <a:lstStyle/>
          <a:p>
            <a:pPr>
              <a:defRPr/>
            </a:pPr>
            <a:r>
              <a:rPr lang="en-US"/>
              <a:t>Edward Au, Huawei</a:t>
            </a:r>
            <a:endParaRPr lang="en-US" dirty="0"/>
          </a:p>
        </p:txBody>
      </p:sp>
      <p:sp>
        <p:nvSpPr>
          <p:cNvPr id="4" name="Slide Number Placeholder 3">
            <a:extLst>
              <a:ext uri="{FF2B5EF4-FFF2-40B4-BE49-F238E27FC236}">
                <a16:creationId xmlns:a16="http://schemas.microsoft.com/office/drawing/2014/main" id="{028BFA39-F307-537C-0D1C-968E318F7AA6}"/>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62</a:t>
            </a:fld>
            <a:endParaRPr lang="en-US" dirty="0"/>
          </a:p>
        </p:txBody>
      </p:sp>
      <p:sp>
        <p:nvSpPr>
          <p:cNvPr id="5" name="Date Placeholder 4">
            <a:extLst>
              <a:ext uri="{FF2B5EF4-FFF2-40B4-BE49-F238E27FC236}">
                <a16:creationId xmlns:a16="http://schemas.microsoft.com/office/drawing/2014/main" id="{65F62D8B-8AEA-BDE2-519E-9047A4C24E43}"/>
              </a:ext>
            </a:extLst>
          </p:cNvPr>
          <p:cNvSpPr>
            <a:spLocks noGrp="1"/>
          </p:cNvSpPr>
          <p:nvPr>
            <p:ph type="dt" sz="half" idx="10"/>
          </p:nvPr>
        </p:nvSpPr>
        <p:spPr/>
        <p:txBody>
          <a:bodyPr/>
          <a:lstStyle/>
          <a:p>
            <a:pPr>
              <a:defRPr/>
            </a:pPr>
            <a:r>
              <a:rPr lang="en-US"/>
              <a:t>March 2025</a:t>
            </a:r>
            <a:endParaRPr lang="en-US" dirty="0"/>
          </a:p>
        </p:txBody>
      </p:sp>
    </p:spTree>
    <p:extLst>
      <p:ext uri="{BB962C8B-B14F-4D97-AF65-F5344CB8AC3E}">
        <p14:creationId xmlns:p14="http://schemas.microsoft.com/office/powerpoint/2010/main" val="28283449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a:t>Enhanced Light Communications Study Group (ELC) </a:t>
            </a:r>
            <a:br>
              <a:rPr lang="en-US" altLang="en-US" dirty="0"/>
            </a:br>
            <a:r>
              <a:rPr lang="en-US" altLang="en-US" dirty="0"/>
              <a:t>March 2025 Closing Report</a:t>
            </a:r>
            <a:endParaRPr lang="en-GB" dirty="0"/>
          </a:p>
        </p:txBody>
      </p:sp>
      <p:sp>
        <p:nvSpPr>
          <p:cNvPr id="3074" name="Rectangle 2"/>
          <p:cNvSpPr>
            <a:spLocks noGrp="1" noChangeArrowheads="1"/>
          </p:cNvSpPr>
          <p:nvPr>
            <p:ph type="subTitle" idx="1"/>
          </p:nvPr>
        </p:nvSpPr>
        <p:spPr>
          <a:xfrm>
            <a:off x="1828800" y="2160662"/>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2025-3-12</a:t>
            </a:r>
          </a:p>
        </p:txBody>
      </p:sp>
      <p:graphicFrame>
        <p:nvGraphicFramePr>
          <p:cNvPr id="3075" name="Object 3"/>
          <p:cNvGraphicFramePr>
            <a:graphicFrameLocks noChangeAspect="1"/>
          </p:cNvGraphicFramePr>
          <p:nvPr>
            <p:extLst>
              <p:ext uri="{D42A27DB-BD31-4B8C-83A1-F6EECF244321}">
                <p14:modId xmlns:p14="http://schemas.microsoft.com/office/powerpoint/2010/main" val="153252734"/>
              </p:ext>
            </p:extLst>
          </p:nvPr>
        </p:nvGraphicFramePr>
        <p:xfrm>
          <a:off x="977900" y="3486150"/>
          <a:ext cx="10121900" cy="2462213"/>
        </p:xfrm>
        <a:graphic>
          <a:graphicData uri="http://schemas.openxmlformats.org/presentationml/2006/ole">
            <mc:AlternateContent xmlns:mc="http://schemas.openxmlformats.org/markup-compatibility/2006">
              <mc:Choice xmlns:v="urn:schemas-microsoft-com:vml" Requires="v">
                <p:oleObj name="Document" r:id="rId3" imgW="10466184" imgH="2539535" progId="Word.Document.8">
                  <p:embed/>
                </p:oleObj>
              </mc:Choice>
              <mc:Fallback>
                <p:oleObj name="Document" r:id="rId3" imgW="10466184" imgH="2539535" progId="Word.Document.8">
                  <p:embed/>
                  <p:pic>
                    <p:nvPicPr>
                      <p:cNvPr id="3075" name="Object 3"/>
                      <p:cNvPicPr>
                        <a:picLocks noChangeAspect="1" noChangeArrowheads="1"/>
                      </p:cNvPicPr>
                      <p:nvPr/>
                    </p:nvPicPr>
                    <p:blipFill>
                      <a:blip r:embed="rId4"/>
                      <a:srcRect/>
                      <a:stretch>
                        <a:fillRect/>
                      </a:stretch>
                    </p:blipFill>
                    <p:spPr bwMode="auto">
                      <a:xfrm>
                        <a:off x="977900" y="3486150"/>
                        <a:ext cx="10121900" cy="2462213"/>
                      </a:xfrm>
                      <a:prstGeom prst="rect">
                        <a:avLst/>
                      </a:prstGeom>
                      <a:noFill/>
                    </p:spPr>
                  </p:pic>
                </p:oleObj>
              </mc:Fallback>
            </mc:AlternateContent>
          </a:graphicData>
        </a:graphic>
      </p:graphicFrame>
      <p:sp>
        <p:nvSpPr>
          <p:cNvPr id="3076" name="Rectangle 4"/>
          <p:cNvSpPr>
            <a:spLocks noChangeArrowheads="1"/>
          </p:cNvSpPr>
          <p:nvPr/>
        </p:nvSpPr>
        <p:spPr bwMode="auto">
          <a:xfrm>
            <a:off x="993775" y="303912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7DA75E31-4AFE-4373-981B-4FEEEAC0E45D}"/>
              </a:ext>
            </a:extLst>
          </p:cNvPr>
          <p:cNvSpPr>
            <a:spLocks noGrp="1"/>
          </p:cNvSpPr>
          <p:nvPr>
            <p:ph type="ftr" idx="11"/>
          </p:nvPr>
        </p:nvSpPr>
        <p:spPr/>
        <p:txBody>
          <a:bodyPr/>
          <a:lstStyle/>
          <a:p>
            <a:r>
              <a:rPr lang="en-GB"/>
              <a:t>Nikola Serafimovski, University of Cambridge</a:t>
            </a:r>
          </a:p>
        </p:txBody>
      </p:sp>
      <p:sp>
        <p:nvSpPr>
          <p:cNvPr id="3" name="Slide Number Placeholder 2">
            <a:extLst>
              <a:ext uri="{FF2B5EF4-FFF2-40B4-BE49-F238E27FC236}">
                <a16:creationId xmlns:a16="http://schemas.microsoft.com/office/drawing/2014/main" id="{C00F75C7-8C36-9AE3-9CC8-7D383BD2B4E6}"/>
              </a:ext>
            </a:extLst>
          </p:cNvPr>
          <p:cNvSpPr>
            <a:spLocks noGrp="1"/>
          </p:cNvSpPr>
          <p:nvPr>
            <p:ph type="sldNum" idx="12"/>
          </p:nvPr>
        </p:nvSpPr>
        <p:spPr/>
        <p:txBody>
          <a:bodyPr/>
          <a:lstStyle/>
          <a:p>
            <a:r>
              <a:rPr lang="en-GB"/>
              <a:t>Slide </a:t>
            </a:r>
            <a:fld id="{DE40C9FC-4879-4F20-9ECA-A574A90476B7}" type="slidenum">
              <a:rPr lang="en-GB" smtClean="0"/>
              <a:pPr/>
              <a:t>63</a:t>
            </a:fld>
            <a:endParaRPr lang="en-GB"/>
          </a:p>
        </p:txBody>
      </p:sp>
      <p:sp>
        <p:nvSpPr>
          <p:cNvPr id="4" name="Date Placeholder 3">
            <a:extLst>
              <a:ext uri="{FF2B5EF4-FFF2-40B4-BE49-F238E27FC236}">
                <a16:creationId xmlns:a16="http://schemas.microsoft.com/office/drawing/2014/main" id="{0A54B602-738E-8C02-5B56-20B75760E970}"/>
              </a:ext>
            </a:extLst>
          </p:cNvPr>
          <p:cNvSpPr>
            <a:spLocks noGrp="1"/>
          </p:cNvSpPr>
          <p:nvPr>
            <p:ph type="dt" idx="10"/>
          </p:nvPr>
        </p:nvSpPr>
        <p:spPr/>
        <p:txBody>
          <a:bodyPr/>
          <a:lstStyle/>
          <a:p>
            <a:r>
              <a:rPr lang="en-US"/>
              <a:t>March 2025</a:t>
            </a:r>
            <a:endParaRPr lang="en-GB"/>
          </a:p>
        </p:txBody>
      </p:sp>
    </p:spTree>
    <p:extLst>
      <p:ext uri="{BB962C8B-B14F-4D97-AF65-F5344CB8AC3E}">
        <p14:creationId xmlns:p14="http://schemas.microsoft.com/office/powerpoint/2010/main" val="118356414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This presentation contains the IEEE 802.11 Enhanced Light Communications Study Group closing report for the March 2025 session.</a:t>
            </a:r>
          </a:p>
        </p:txBody>
      </p:sp>
      <p:sp>
        <p:nvSpPr>
          <p:cNvPr id="2" name="Footer Placeholder 1">
            <a:extLst>
              <a:ext uri="{FF2B5EF4-FFF2-40B4-BE49-F238E27FC236}">
                <a16:creationId xmlns:a16="http://schemas.microsoft.com/office/drawing/2014/main" id="{B029CBA9-3CA6-4E24-4A90-3DF0346ED115}"/>
              </a:ext>
            </a:extLst>
          </p:cNvPr>
          <p:cNvSpPr>
            <a:spLocks noGrp="1"/>
          </p:cNvSpPr>
          <p:nvPr>
            <p:ph type="ftr" idx="14"/>
          </p:nvPr>
        </p:nvSpPr>
        <p:spPr/>
        <p:txBody>
          <a:bodyPr/>
          <a:lstStyle/>
          <a:p>
            <a:r>
              <a:rPr lang="en-GB"/>
              <a:t>Nikola Serafimovski, University of Cambridge</a:t>
            </a:r>
            <a:endParaRPr lang="en-GB" dirty="0"/>
          </a:p>
        </p:txBody>
      </p:sp>
      <p:sp>
        <p:nvSpPr>
          <p:cNvPr id="3" name="Slide Number Placeholder 2">
            <a:extLst>
              <a:ext uri="{FF2B5EF4-FFF2-40B4-BE49-F238E27FC236}">
                <a16:creationId xmlns:a16="http://schemas.microsoft.com/office/drawing/2014/main" id="{FE711072-F81E-628D-7B5D-B17D43D03B2E}"/>
              </a:ext>
            </a:extLst>
          </p:cNvPr>
          <p:cNvSpPr>
            <a:spLocks noGrp="1"/>
          </p:cNvSpPr>
          <p:nvPr>
            <p:ph type="sldNum" idx="12"/>
          </p:nvPr>
        </p:nvSpPr>
        <p:spPr/>
        <p:txBody>
          <a:bodyPr/>
          <a:lstStyle/>
          <a:p>
            <a:r>
              <a:rPr lang="en-GB"/>
              <a:t>Slide </a:t>
            </a:r>
            <a:fld id="{440F5867-744E-4AA6-B0ED-4C44D2DFBB7B}" type="slidenum">
              <a:rPr lang="en-GB" smtClean="0"/>
              <a:pPr/>
              <a:t>64</a:t>
            </a:fld>
            <a:endParaRPr lang="en-GB" dirty="0"/>
          </a:p>
        </p:txBody>
      </p:sp>
      <p:sp>
        <p:nvSpPr>
          <p:cNvPr id="7" name="Date Placeholder 6">
            <a:extLst>
              <a:ext uri="{FF2B5EF4-FFF2-40B4-BE49-F238E27FC236}">
                <a16:creationId xmlns:a16="http://schemas.microsoft.com/office/drawing/2014/main" id="{ED48C120-6767-3FBE-1FBD-C90F791FB079}"/>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300387603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2"/>
            <a:ext cx="10361084" cy="574202"/>
          </a:xfrm>
        </p:spPr>
        <p:txBody>
          <a:bodyPr/>
          <a:lstStyle/>
          <a:p>
            <a:r>
              <a:rPr lang="en-US" altLang="en-US" dirty="0">
                <a:solidFill>
                  <a:schemeClr val="tx2"/>
                </a:solidFill>
              </a:rPr>
              <a:t>ELC activities at the March 2025 meeting</a:t>
            </a:r>
          </a:p>
        </p:txBody>
      </p:sp>
      <p:sp>
        <p:nvSpPr>
          <p:cNvPr id="3" name="Content Placeholder 2"/>
          <p:cNvSpPr>
            <a:spLocks noGrp="1"/>
          </p:cNvSpPr>
          <p:nvPr>
            <p:ph idx="1"/>
          </p:nvPr>
        </p:nvSpPr>
        <p:spPr>
          <a:xfrm>
            <a:off x="632267" y="1260004"/>
            <a:ext cx="11152365" cy="4337993"/>
          </a:xfrm>
        </p:spPr>
        <p:txBody>
          <a:bodyPr/>
          <a:lstStyle/>
          <a:p>
            <a:pPr marL="457200" lvl="1" indent="0">
              <a:buFontTx/>
              <a:buNone/>
              <a:defRPr/>
            </a:pPr>
            <a:r>
              <a:rPr lang="en-US" altLang="en-US" sz="2400" b="1" u="sng" dirty="0"/>
              <a:t>Content</a:t>
            </a:r>
          </a:p>
          <a:p>
            <a:pPr marL="800100" lvl="1" indent="-342900">
              <a:buFont typeface="Arial" panose="020B0604020202020204" pitchFamily="34" charset="0"/>
              <a:buChar char="•"/>
              <a:defRPr/>
            </a:pPr>
            <a:r>
              <a:rPr lang="en-GB" altLang="en-US" dirty="0"/>
              <a:t>ELC SG addressed comments on the ELC PAR and CSD received from 802.1, 802.3 and RevCom </a:t>
            </a:r>
          </a:p>
          <a:p>
            <a:pPr marL="800100" lvl="1" indent="-342900">
              <a:buFont typeface="Arial" panose="020B0604020202020204" pitchFamily="34" charset="0"/>
              <a:buChar char="•"/>
              <a:defRPr/>
            </a:pPr>
            <a:endParaRPr lang="en-GB" altLang="en-US" dirty="0"/>
          </a:p>
          <a:p>
            <a:pPr marL="800100" lvl="1" indent="-342900">
              <a:buFont typeface="Arial" panose="020B0604020202020204" pitchFamily="34" charset="0"/>
              <a:buChar char="•"/>
              <a:defRPr/>
            </a:pPr>
            <a:r>
              <a:rPr lang="en-GB" altLang="en-US" dirty="0"/>
              <a:t>The modified PAR (doc. 11-25/0185r1) and CSD (doc. 11-24/1600r5) were also reapproved</a:t>
            </a:r>
          </a:p>
          <a:p>
            <a:pPr marL="800100" lvl="1" indent="-342900">
              <a:buFont typeface="Arial" panose="020B0604020202020204" pitchFamily="34" charset="0"/>
              <a:buChar char="•"/>
              <a:defRPr/>
            </a:pPr>
            <a:endParaRPr lang="en-GB" altLang="en-US" dirty="0"/>
          </a:p>
          <a:p>
            <a:pPr marL="457200" lvl="1" indent="0">
              <a:buFontTx/>
              <a:buNone/>
              <a:defRPr/>
            </a:pPr>
            <a:r>
              <a:rPr lang="en-US" altLang="en-US" b="1" dirty="0"/>
              <a:t>Meeting agenda and motions are available in doc. 11-25/0347r2.</a:t>
            </a:r>
          </a:p>
          <a:p>
            <a:pPr marL="457200" lvl="1" indent="0">
              <a:buFontTx/>
              <a:buNone/>
              <a:defRPr/>
            </a:pPr>
            <a:endParaRPr lang="en-US" altLang="en-US" b="1" dirty="0"/>
          </a:p>
          <a:p>
            <a:pPr marL="457200" lvl="1" indent="0">
              <a:buFontTx/>
              <a:buNone/>
              <a:defRPr/>
            </a:pPr>
            <a:r>
              <a:rPr lang="en-US" altLang="en-US" b="1" dirty="0"/>
              <a:t>Minutes of the meeting are available in doc. 11-25/0461.</a:t>
            </a:r>
          </a:p>
        </p:txBody>
      </p:sp>
      <p:sp>
        <p:nvSpPr>
          <p:cNvPr id="7" name="Footer Placeholder 6">
            <a:extLst>
              <a:ext uri="{FF2B5EF4-FFF2-40B4-BE49-F238E27FC236}">
                <a16:creationId xmlns:a16="http://schemas.microsoft.com/office/drawing/2014/main" id="{B62CD5B2-34D8-529F-B17A-97C25B5DC39D}"/>
              </a:ext>
            </a:extLst>
          </p:cNvPr>
          <p:cNvSpPr>
            <a:spLocks noGrp="1"/>
          </p:cNvSpPr>
          <p:nvPr>
            <p:ph type="ftr" idx="14"/>
          </p:nvPr>
        </p:nvSpPr>
        <p:spPr/>
        <p:txBody>
          <a:bodyPr/>
          <a:lstStyle/>
          <a:p>
            <a:r>
              <a:rPr lang="en-GB"/>
              <a:t>Nikola Serafimovski, University of Cambridge</a:t>
            </a:r>
            <a:endParaRPr lang="en-GB" dirty="0"/>
          </a:p>
        </p:txBody>
      </p:sp>
      <p:sp>
        <p:nvSpPr>
          <p:cNvPr id="8" name="Slide Number Placeholder 7">
            <a:extLst>
              <a:ext uri="{FF2B5EF4-FFF2-40B4-BE49-F238E27FC236}">
                <a16:creationId xmlns:a16="http://schemas.microsoft.com/office/drawing/2014/main" id="{CACE9B97-B555-6017-30DA-0EAD42421052}"/>
              </a:ext>
            </a:extLst>
          </p:cNvPr>
          <p:cNvSpPr>
            <a:spLocks noGrp="1"/>
          </p:cNvSpPr>
          <p:nvPr>
            <p:ph type="sldNum" idx="12"/>
          </p:nvPr>
        </p:nvSpPr>
        <p:spPr/>
        <p:txBody>
          <a:bodyPr/>
          <a:lstStyle/>
          <a:p>
            <a:r>
              <a:rPr lang="en-GB"/>
              <a:t>Slide </a:t>
            </a:r>
            <a:fld id="{440F5867-744E-4AA6-B0ED-4C44D2DFBB7B}" type="slidenum">
              <a:rPr lang="en-GB" smtClean="0"/>
              <a:pPr/>
              <a:t>65</a:t>
            </a:fld>
            <a:endParaRPr lang="en-GB" dirty="0"/>
          </a:p>
        </p:txBody>
      </p:sp>
      <p:sp>
        <p:nvSpPr>
          <p:cNvPr id="9" name="Date Placeholder 8">
            <a:extLst>
              <a:ext uri="{FF2B5EF4-FFF2-40B4-BE49-F238E27FC236}">
                <a16:creationId xmlns:a16="http://schemas.microsoft.com/office/drawing/2014/main" id="{CFA29590-8C46-C1BD-A3CD-86E1B9AE32D4}"/>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04904778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chemeClr val="tx2"/>
                </a:solidFill>
              </a:rPr>
              <a:t>ELC SG moving forward</a:t>
            </a:r>
          </a:p>
        </p:txBody>
      </p:sp>
      <p:sp>
        <p:nvSpPr>
          <p:cNvPr id="12" name="Content Placeholder 1">
            <a:extLst>
              <a:ext uri="{FF2B5EF4-FFF2-40B4-BE49-F238E27FC236}">
                <a16:creationId xmlns:a16="http://schemas.microsoft.com/office/drawing/2014/main" id="{F0B195EF-C4A7-CA7E-DC0E-9720678E113E}"/>
              </a:ext>
            </a:extLst>
          </p:cNvPr>
          <p:cNvSpPr>
            <a:spLocks noGrp="1"/>
          </p:cNvSpPr>
          <p:nvPr>
            <p:ph idx="1"/>
          </p:nvPr>
        </p:nvSpPr>
        <p:spPr>
          <a:xfrm>
            <a:off x="914401" y="1981201"/>
            <a:ext cx="5757663" cy="4113213"/>
          </a:xfrm>
        </p:spPr>
        <p:txBody>
          <a:bodyPr/>
          <a:lstStyle/>
          <a:p>
            <a:pPr>
              <a:buFontTx/>
              <a:buChar char="-"/>
            </a:pPr>
            <a:r>
              <a:rPr lang="en-GB" kern="0" dirty="0"/>
              <a:t>Mar. 2025</a:t>
            </a:r>
          </a:p>
          <a:p>
            <a:pPr lvl="1">
              <a:buFontTx/>
              <a:buChar char="-"/>
            </a:pPr>
            <a:r>
              <a:rPr lang="en-GB" kern="0" dirty="0"/>
              <a:t>802 LMSC approval of the PAR and acceptance of the CSD</a:t>
            </a:r>
          </a:p>
          <a:p>
            <a:pPr lvl="1">
              <a:buFontTx/>
              <a:buChar char="-"/>
            </a:pPr>
            <a:r>
              <a:rPr lang="en-GB" kern="0" dirty="0"/>
              <a:t>Submit to </a:t>
            </a:r>
            <a:r>
              <a:rPr lang="en-GB" kern="0" dirty="0" err="1"/>
              <a:t>NesCom</a:t>
            </a:r>
            <a:endParaRPr lang="en-GB" kern="0" dirty="0"/>
          </a:p>
          <a:p>
            <a:pPr lvl="1">
              <a:buFontTx/>
              <a:buChar char="-"/>
            </a:pPr>
            <a:endParaRPr lang="en-GB" kern="0" dirty="0"/>
          </a:p>
          <a:p>
            <a:pPr>
              <a:buFontTx/>
              <a:buChar char="-"/>
            </a:pPr>
            <a:r>
              <a:rPr lang="en-GB" kern="0" dirty="0"/>
              <a:t>May 2025</a:t>
            </a:r>
          </a:p>
          <a:p>
            <a:pPr lvl="1">
              <a:buFontTx/>
              <a:buChar char="-"/>
            </a:pPr>
            <a:r>
              <a:rPr lang="en-GB" kern="0" dirty="0"/>
              <a:t>TG start</a:t>
            </a:r>
          </a:p>
          <a:p>
            <a:pPr lvl="1">
              <a:buFontTx/>
              <a:buChar char="-"/>
            </a:pPr>
            <a:endParaRPr lang="en-GB" dirty="0"/>
          </a:p>
        </p:txBody>
      </p:sp>
      <p:sp>
        <p:nvSpPr>
          <p:cNvPr id="13" name="Content Placeholder 1">
            <a:extLst>
              <a:ext uri="{FF2B5EF4-FFF2-40B4-BE49-F238E27FC236}">
                <a16:creationId xmlns:a16="http://schemas.microsoft.com/office/drawing/2014/main" id="{D5FB241F-7DC2-4134-BEEA-EC3DBE1AD04D}"/>
              </a:ext>
            </a:extLst>
          </p:cNvPr>
          <p:cNvSpPr txBox="1">
            <a:spLocks/>
          </p:cNvSpPr>
          <p:nvPr/>
        </p:nvSpPr>
        <p:spPr bwMode="auto">
          <a:xfrm>
            <a:off x="6672065" y="1981200"/>
            <a:ext cx="5112568"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buFontTx/>
              <a:buChar char="-"/>
            </a:pPr>
            <a:endParaRPr lang="en-GB" kern="0" dirty="0"/>
          </a:p>
        </p:txBody>
      </p:sp>
      <p:sp>
        <p:nvSpPr>
          <p:cNvPr id="3" name="Footer Placeholder 2">
            <a:extLst>
              <a:ext uri="{FF2B5EF4-FFF2-40B4-BE49-F238E27FC236}">
                <a16:creationId xmlns:a16="http://schemas.microsoft.com/office/drawing/2014/main" id="{7372A74F-0A6D-8F83-5272-464B28E815F6}"/>
              </a:ext>
            </a:extLst>
          </p:cNvPr>
          <p:cNvSpPr>
            <a:spLocks noGrp="1"/>
          </p:cNvSpPr>
          <p:nvPr>
            <p:ph type="ftr" idx="14"/>
          </p:nvPr>
        </p:nvSpPr>
        <p:spPr/>
        <p:txBody>
          <a:bodyPr/>
          <a:lstStyle/>
          <a:p>
            <a:r>
              <a:rPr lang="en-GB"/>
              <a:t>Nikola Serafimovski, University of Cambridge</a:t>
            </a:r>
            <a:endParaRPr lang="en-GB" dirty="0"/>
          </a:p>
        </p:txBody>
      </p:sp>
      <p:sp>
        <p:nvSpPr>
          <p:cNvPr id="7" name="Slide Number Placeholder 6">
            <a:extLst>
              <a:ext uri="{FF2B5EF4-FFF2-40B4-BE49-F238E27FC236}">
                <a16:creationId xmlns:a16="http://schemas.microsoft.com/office/drawing/2014/main" id="{D5B88DDD-E530-F2F2-2C41-D15A985B3126}"/>
              </a:ext>
            </a:extLst>
          </p:cNvPr>
          <p:cNvSpPr>
            <a:spLocks noGrp="1"/>
          </p:cNvSpPr>
          <p:nvPr>
            <p:ph type="sldNum" idx="12"/>
          </p:nvPr>
        </p:nvSpPr>
        <p:spPr/>
        <p:txBody>
          <a:bodyPr/>
          <a:lstStyle/>
          <a:p>
            <a:r>
              <a:rPr lang="en-GB"/>
              <a:t>Slide </a:t>
            </a:r>
            <a:fld id="{440F5867-744E-4AA6-B0ED-4C44D2DFBB7B}" type="slidenum">
              <a:rPr lang="en-GB" smtClean="0"/>
              <a:pPr/>
              <a:t>66</a:t>
            </a:fld>
            <a:endParaRPr lang="en-GB" dirty="0"/>
          </a:p>
        </p:txBody>
      </p:sp>
      <p:sp>
        <p:nvSpPr>
          <p:cNvPr id="8" name="Date Placeholder 7">
            <a:extLst>
              <a:ext uri="{FF2B5EF4-FFF2-40B4-BE49-F238E27FC236}">
                <a16:creationId xmlns:a16="http://schemas.microsoft.com/office/drawing/2014/main" id="{A5C286F8-9F9C-22BF-06B3-73C4E5C12908}"/>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166310715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p:cNvSpPr>
            <a:spLocks noGrp="1" noChangeArrowheads="1"/>
          </p:cNvSpPr>
          <p:nvPr>
            <p:ph type="title"/>
          </p:nvPr>
        </p:nvSpPr>
        <p:spPr>
          <a:noFill/>
        </p:spPr>
        <p:txBody>
          <a:bodyPr/>
          <a:lstStyle/>
          <a:p>
            <a:r>
              <a:rPr lang="en-GB" altLang="en-US" dirty="0"/>
              <a:t>Automotive TIG Closing Report</a:t>
            </a:r>
          </a:p>
        </p:txBody>
      </p:sp>
      <p:sp>
        <p:nvSpPr>
          <p:cNvPr id="13318" name="Rectangle 4"/>
          <p:cNvSpPr>
            <a:spLocks noGrp="1" noChangeArrowheads="1"/>
          </p:cNvSpPr>
          <p:nvPr>
            <p:ph type="body" idx="1"/>
          </p:nvPr>
        </p:nvSpPr>
        <p:spPr>
          <a:xfrm>
            <a:off x="2209800" y="1524000"/>
            <a:ext cx="7772400" cy="381000"/>
          </a:xfrm>
          <a:noFill/>
        </p:spPr>
        <p:txBody>
          <a:bodyPr/>
          <a:lstStyle/>
          <a:p>
            <a:pPr algn="ctr">
              <a:buFontTx/>
              <a:buNone/>
            </a:pPr>
            <a:r>
              <a:rPr lang="en-GB" altLang="en-US" sz="2000" dirty="0"/>
              <a:t>Date:</a:t>
            </a:r>
            <a:r>
              <a:rPr lang="en-GB" altLang="en-US" sz="2000" b="0" dirty="0"/>
              <a:t> 2025-03-14</a:t>
            </a:r>
          </a:p>
        </p:txBody>
      </p:sp>
      <p:graphicFrame>
        <p:nvGraphicFramePr>
          <p:cNvPr id="13319" name="Object 5"/>
          <p:cNvGraphicFramePr>
            <a:graphicFrameLocks noChangeAspect="1"/>
          </p:cNvGraphicFramePr>
          <p:nvPr>
            <p:extLst>
              <p:ext uri="{D42A27DB-BD31-4B8C-83A1-F6EECF244321}">
                <p14:modId xmlns:p14="http://schemas.microsoft.com/office/powerpoint/2010/main" val="4167730937"/>
              </p:ext>
            </p:extLst>
          </p:nvPr>
        </p:nvGraphicFramePr>
        <p:xfrm>
          <a:off x="2086710" y="2744789"/>
          <a:ext cx="9675812" cy="2360612"/>
        </p:xfrm>
        <a:graphic>
          <a:graphicData uri="http://schemas.openxmlformats.org/presentationml/2006/ole">
            <mc:AlternateContent xmlns:mc="http://schemas.openxmlformats.org/markup-compatibility/2006">
              <mc:Choice xmlns:v="urn:schemas-microsoft-com:vml" Requires="v">
                <p:oleObj name="Document" r:id="rId3" imgW="9590328" imgH="2353359" progId="Word.Document.8">
                  <p:embed/>
                </p:oleObj>
              </mc:Choice>
              <mc:Fallback>
                <p:oleObj name="Document" r:id="rId3" imgW="9590328" imgH="2353359" progId="Word.Document.8">
                  <p:embed/>
                  <p:pic>
                    <p:nvPicPr>
                      <p:cNvPr id="13319" name="Object 5"/>
                      <p:cNvPicPr>
                        <a:picLocks noChangeAspect="1" noChangeArrowheads="1"/>
                      </p:cNvPicPr>
                      <p:nvPr/>
                    </p:nvPicPr>
                    <p:blipFill>
                      <a:blip r:embed="rId4"/>
                      <a:srcRect/>
                      <a:stretch>
                        <a:fillRect/>
                      </a:stretch>
                    </p:blipFill>
                    <p:spPr bwMode="auto">
                      <a:xfrm>
                        <a:off x="2086710" y="2744789"/>
                        <a:ext cx="9675812" cy="2360612"/>
                      </a:xfrm>
                      <a:prstGeom prst="rect">
                        <a:avLst/>
                      </a:prstGeom>
                      <a:noFill/>
                      <a:ln>
                        <a:noFill/>
                      </a:ln>
                      <a:effectLst/>
                    </p:spPr>
                  </p:pic>
                </p:oleObj>
              </mc:Fallback>
            </mc:AlternateContent>
          </a:graphicData>
        </a:graphic>
      </p:graphicFrame>
      <p:sp>
        <p:nvSpPr>
          <p:cNvPr id="13320" name="Rectangle 6"/>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GB" altLang="en-US" sz="2000"/>
              <a:t>Authors:</a:t>
            </a:r>
            <a:endParaRPr lang="en-GB" altLang="en-US" sz="2000" b="0"/>
          </a:p>
        </p:txBody>
      </p:sp>
      <p:sp>
        <p:nvSpPr>
          <p:cNvPr id="2" name="Footer Placeholder 1">
            <a:extLst>
              <a:ext uri="{FF2B5EF4-FFF2-40B4-BE49-F238E27FC236}">
                <a16:creationId xmlns:a16="http://schemas.microsoft.com/office/drawing/2014/main" id="{6AD97E70-AE0A-579F-9D20-14585DDDB7DB}"/>
              </a:ext>
            </a:extLst>
          </p:cNvPr>
          <p:cNvSpPr>
            <a:spLocks noGrp="1"/>
          </p:cNvSpPr>
          <p:nvPr>
            <p:ph type="ftr" idx="14"/>
          </p:nvPr>
        </p:nvSpPr>
        <p:spPr/>
        <p:txBody>
          <a:bodyPr/>
          <a:lstStyle/>
          <a:p>
            <a:r>
              <a:rPr lang="en-GB"/>
              <a:t>Jim Lansford, Farafir SRL</a:t>
            </a:r>
            <a:endParaRPr lang="en-GB" dirty="0"/>
          </a:p>
        </p:txBody>
      </p:sp>
      <p:sp>
        <p:nvSpPr>
          <p:cNvPr id="3" name="Slide Number Placeholder 2">
            <a:extLst>
              <a:ext uri="{FF2B5EF4-FFF2-40B4-BE49-F238E27FC236}">
                <a16:creationId xmlns:a16="http://schemas.microsoft.com/office/drawing/2014/main" id="{BCA7B3F0-B2D9-E3C4-92BA-B209F2249D3B}"/>
              </a:ext>
            </a:extLst>
          </p:cNvPr>
          <p:cNvSpPr>
            <a:spLocks noGrp="1"/>
          </p:cNvSpPr>
          <p:nvPr>
            <p:ph type="sldNum" idx="12"/>
          </p:nvPr>
        </p:nvSpPr>
        <p:spPr/>
        <p:txBody>
          <a:bodyPr/>
          <a:lstStyle/>
          <a:p>
            <a:r>
              <a:rPr lang="en-GB"/>
              <a:t>Slide </a:t>
            </a:r>
            <a:fld id="{440F5867-744E-4AA6-B0ED-4C44D2DFBB7B}" type="slidenum">
              <a:rPr lang="en-GB" smtClean="0"/>
              <a:pPr/>
              <a:t>67</a:t>
            </a:fld>
            <a:endParaRPr lang="en-GB" dirty="0"/>
          </a:p>
        </p:txBody>
      </p:sp>
      <p:sp>
        <p:nvSpPr>
          <p:cNvPr id="4" name="Date Placeholder 3">
            <a:extLst>
              <a:ext uri="{FF2B5EF4-FFF2-40B4-BE49-F238E27FC236}">
                <a16:creationId xmlns:a16="http://schemas.microsoft.com/office/drawing/2014/main" id="{3C949287-9EAB-60E6-6961-3872B61B0DA4}"/>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379726795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2"/>
          <p:cNvSpPr>
            <a:spLocks noGrp="1" noChangeArrowheads="1"/>
          </p:cNvSpPr>
          <p:nvPr>
            <p:ph type="title"/>
          </p:nvPr>
        </p:nvSpPr>
        <p:spPr>
          <a:noFill/>
        </p:spPr>
        <p:txBody>
          <a:bodyPr/>
          <a:lstStyle/>
          <a:p>
            <a:r>
              <a:rPr lang="en-GB" altLang="en-US" dirty="0"/>
              <a:t>Abstract</a:t>
            </a:r>
          </a:p>
        </p:txBody>
      </p:sp>
      <p:sp>
        <p:nvSpPr>
          <p:cNvPr id="14342" name="Rectangle 3"/>
          <p:cNvSpPr>
            <a:spLocks noGrp="1" noChangeArrowheads="1"/>
          </p:cNvSpPr>
          <p:nvPr>
            <p:ph type="body" idx="1"/>
          </p:nvPr>
        </p:nvSpPr>
        <p:spPr>
          <a:xfrm>
            <a:off x="2279576" y="1746738"/>
            <a:ext cx="7346447" cy="4114800"/>
          </a:xfrm>
          <a:noFill/>
        </p:spPr>
        <p:txBody>
          <a:bodyPr/>
          <a:lstStyle/>
          <a:p>
            <a:pPr algn="ctr">
              <a:buFontTx/>
              <a:buNone/>
            </a:pPr>
            <a:r>
              <a:rPr lang="en-GB" altLang="en-US" sz="3200" dirty="0"/>
              <a:t> Closing report for AUTO TIG</a:t>
            </a:r>
          </a:p>
          <a:p>
            <a:pPr algn="ctr">
              <a:buFontTx/>
              <a:buNone/>
            </a:pPr>
            <a:r>
              <a:rPr lang="en-US" altLang="en-US" sz="3200" dirty="0"/>
              <a:t>March 2025</a:t>
            </a:r>
            <a:r>
              <a:rPr lang="en-GB" altLang="en-US" sz="3200" dirty="0"/>
              <a:t> mixed-mode meeting</a:t>
            </a:r>
          </a:p>
        </p:txBody>
      </p:sp>
      <p:sp>
        <p:nvSpPr>
          <p:cNvPr id="2" name="Footer Placeholder 1">
            <a:extLst>
              <a:ext uri="{FF2B5EF4-FFF2-40B4-BE49-F238E27FC236}">
                <a16:creationId xmlns:a16="http://schemas.microsoft.com/office/drawing/2014/main" id="{92824AF3-E687-4B31-24FE-A4C0676026BB}"/>
              </a:ext>
            </a:extLst>
          </p:cNvPr>
          <p:cNvSpPr>
            <a:spLocks noGrp="1"/>
          </p:cNvSpPr>
          <p:nvPr>
            <p:ph type="ftr" idx="14"/>
          </p:nvPr>
        </p:nvSpPr>
        <p:spPr/>
        <p:txBody>
          <a:bodyPr/>
          <a:lstStyle/>
          <a:p>
            <a:r>
              <a:rPr lang="en-GB"/>
              <a:t>Jim Lansford, Farafir SRL</a:t>
            </a:r>
            <a:endParaRPr lang="en-GB" dirty="0"/>
          </a:p>
        </p:txBody>
      </p:sp>
      <p:sp>
        <p:nvSpPr>
          <p:cNvPr id="3" name="Slide Number Placeholder 2">
            <a:extLst>
              <a:ext uri="{FF2B5EF4-FFF2-40B4-BE49-F238E27FC236}">
                <a16:creationId xmlns:a16="http://schemas.microsoft.com/office/drawing/2014/main" id="{8E877F7D-B5A3-D166-DA68-D24B988A798A}"/>
              </a:ext>
            </a:extLst>
          </p:cNvPr>
          <p:cNvSpPr>
            <a:spLocks noGrp="1"/>
          </p:cNvSpPr>
          <p:nvPr>
            <p:ph type="sldNum" idx="12"/>
          </p:nvPr>
        </p:nvSpPr>
        <p:spPr/>
        <p:txBody>
          <a:bodyPr/>
          <a:lstStyle/>
          <a:p>
            <a:r>
              <a:rPr lang="en-GB"/>
              <a:t>Slide </a:t>
            </a:r>
            <a:fld id="{440F5867-744E-4AA6-B0ED-4C44D2DFBB7B}" type="slidenum">
              <a:rPr lang="en-GB" smtClean="0"/>
              <a:pPr/>
              <a:t>68</a:t>
            </a:fld>
            <a:endParaRPr lang="en-GB" dirty="0"/>
          </a:p>
        </p:txBody>
      </p:sp>
      <p:sp>
        <p:nvSpPr>
          <p:cNvPr id="4" name="Date Placeholder 3">
            <a:extLst>
              <a:ext uri="{FF2B5EF4-FFF2-40B4-BE49-F238E27FC236}">
                <a16:creationId xmlns:a16="http://schemas.microsoft.com/office/drawing/2014/main" id="{377F298F-AD03-813C-8B1C-10F97F3AD87D}"/>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124787908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body" idx="1"/>
          </p:nvPr>
        </p:nvSpPr>
        <p:spPr>
          <a:xfrm>
            <a:off x="407368" y="548680"/>
            <a:ext cx="11593288" cy="5184576"/>
          </a:xfrm>
        </p:spPr>
        <p:txBody>
          <a:bodyPr/>
          <a:lstStyle/>
          <a:p>
            <a:pPr marL="0" indent="0" algn="ctr" eaLnBrk="1" hangingPunct="1">
              <a:spcBef>
                <a:spcPts val="0"/>
              </a:spcBef>
              <a:buNone/>
            </a:pPr>
            <a:r>
              <a:rPr lang="en-US" altLang="en-US" sz="2800" dirty="0"/>
              <a:t>Summary</a:t>
            </a:r>
          </a:p>
          <a:p>
            <a:pPr eaLnBrk="1" hangingPunct="1">
              <a:spcBef>
                <a:spcPts val="0"/>
              </a:spcBef>
            </a:pPr>
            <a:r>
              <a:rPr lang="en-US" altLang="en-US" sz="2000" dirty="0"/>
              <a:t>Final Agenda</a:t>
            </a:r>
          </a:p>
          <a:p>
            <a:pPr marL="857250" lvl="1" indent="-457200">
              <a:spcBef>
                <a:spcPts val="0"/>
              </a:spcBef>
              <a:defRPr/>
            </a:pPr>
            <a:r>
              <a:rPr lang="en-US" sz="2000" dirty="0">
                <a:cs typeface="Arial" panose="020B0604020202020204" pitchFamily="34" charset="0"/>
                <a:hlinkClick r:id="rId3"/>
              </a:rPr>
              <a:t>https://mentor.ieee.org/802.11/dcn/25/11-25-0213-00-auto-agenda-for-automotive-tig-2025-march.pptx</a:t>
            </a:r>
            <a:r>
              <a:rPr lang="en-US" sz="2000" dirty="0">
                <a:cs typeface="Arial" panose="020B0604020202020204" pitchFamily="34" charset="0"/>
              </a:rPr>
              <a:t> </a:t>
            </a:r>
          </a:p>
          <a:p>
            <a:pPr>
              <a:spcBef>
                <a:spcPts val="0"/>
              </a:spcBef>
              <a:buFont typeface="Arial" panose="020B0604020202020204" pitchFamily="34" charset="0"/>
              <a:buChar char="•"/>
            </a:pPr>
            <a:r>
              <a:rPr lang="en-US" sz="2000" dirty="0">
                <a:cs typeface="Arial" panose="020B0604020202020204" pitchFamily="34" charset="0"/>
              </a:rPr>
              <a:t>Presentation of submissions</a:t>
            </a:r>
          </a:p>
          <a:p>
            <a:pPr lvl="1">
              <a:spcBef>
                <a:spcPts val="0"/>
              </a:spcBef>
              <a:buFont typeface="Arial" panose="020B0604020202020204" pitchFamily="34" charset="0"/>
              <a:buChar char="•"/>
            </a:pPr>
            <a:r>
              <a:rPr lang="en-US" sz="1800" dirty="0">
                <a:latin typeface="Arial" panose="020B0604020202020204" pitchFamily="34" charset="0"/>
                <a:cs typeface="Arial" panose="020B0604020202020204" pitchFamily="34" charset="0"/>
              </a:rPr>
              <a:t>“IEEE 802.11ai and IEEE 802.11bc for Automotive Use”, Hitoshi Morioka (SRC Software)</a:t>
            </a:r>
          </a:p>
          <a:p>
            <a:pPr lvl="2">
              <a:spcBef>
                <a:spcPts val="0"/>
              </a:spcBef>
              <a:buFont typeface="Arial" panose="020B0604020202020204" pitchFamily="34" charset="0"/>
              <a:buChar char="•"/>
            </a:pPr>
            <a:r>
              <a:rPr lang="en-US" sz="1400" dirty="0">
                <a:latin typeface="Arial" panose="020B0604020202020204" pitchFamily="34" charset="0"/>
                <a:cs typeface="Arial" panose="020B0604020202020204" pitchFamily="34" charset="0"/>
                <a:hlinkClick r:id="rId4"/>
              </a:rPr>
              <a:t>https://mentor.ieee.org/802.11/dcn/25/11-25-0226-00-auto-ieee-802-11ai-and-ieee-802-11bc-for-automotive-use.pptx</a:t>
            </a:r>
            <a:r>
              <a:rPr lang="en-US" sz="1400" dirty="0">
                <a:latin typeface="Arial" panose="020B0604020202020204" pitchFamily="34" charset="0"/>
                <a:cs typeface="Arial" panose="020B0604020202020204" pitchFamily="34" charset="0"/>
              </a:rPr>
              <a:t> </a:t>
            </a:r>
          </a:p>
          <a:p>
            <a:pPr lvl="1">
              <a:spcBef>
                <a:spcPts val="0"/>
              </a:spcBef>
              <a:buFont typeface="Arial" panose="020B0604020202020204" pitchFamily="34" charset="0"/>
              <a:buChar char="•"/>
            </a:pPr>
            <a:r>
              <a:rPr lang="en-US" sz="1800" dirty="0">
                <a:latin typeface="Arial" panose="020B0604020202020204" pitchFamily="34" charset="0"/>
                <a:cs typeface="Arial" panose="020B0604020202020204" pitchFamily="34" charset="0"/>
              </a:rPr>
              <a:t>“Hybrid MLD for Automotive”, Federico </a:t>
            </a:r>
            <a:r>
              <a:rPr lang="en-US" sz="1800" dirty="0" err="1">
                <a:latin typeface="Arial" panose="020B0604020202020204" pitchFamily="34" charset="0"/>
                <a:cs typeface="Arial" panose="020B0604020202020204" pitchFamily="34" charset="0"/>
              </a:rPr>
              <a:t>Lovison</a:t>
            </a:r>
            <a:r>
              <a:rPr lang="en-US" sz="1800" dirty="0">
                <a:latin typeface="Arial" panose="020B0604020202020204" pitchFamily="34" charset="0"/>
                <a:cs typeface="Arial" panose="020B0604020202020204" pitchFamily="34" charset="0"/>
              </a:rPr>
              <a:t> (Cisco)</a:t>
            </a:r>
          </a:p>
          <a:p>
            <a:pPr lvl="2">
              <a:spcBef>
                <a:spcPts val="0"/>
              </a:spcBef>
              <a:buFont typeface="Arial" panose="020B0604020202020204" pitchFamily="34" charset="0"/>
              <a:buChar char="•"/>
            </a:pPr>
            <a:r>
              <a:rPr lang="en-US" sz="1400" dirty="0">
                <a:latin typeface="Arial" panose="020B0604020202020204" pitchFamily="34" charset="0"/>
                <a:cs typeface="Arial" panose="020B0604020202020204" pitchFamily="34" charset="0"/>
                <a:hlinkClick r:id="rId5"/>
              </a:rPr>
              <a:t>https://mentor.ieee.org/802.11/dcn/25/11-25-0308-00-auto-hybrid-mld-for-automotive.pptx</a:t>
            </a:r>
            <a:r>
              <a:rPr lang="en-US" sz="1400" dirty="0">
                <a:latin typeface="Arial" panose="020B0604020202020204" pitchFamily="34" charset="0"/>
                <a:cs typeface="Arial" panose="020B0604020202020204" pitchFamily="34" charset="0"/>
              </a:rPr>
              <a:t> </a:t>
            </a:r>
          </a:p>
          <a:p>
            <a:pPr lvl="1">
              <a:spcBef>
                <a:spcPts val="0"/>
              </a:spcBef>
              <a:buFont typeface="Arial" panose="020B0604020202020204" pitchFamily="34" charset="0"/>
              <a:buChar char="•"/>
            </a:pPr>
            <a:r>
              <a:rPr lang="en-US" sz="1800" dirty="0">
                <a:latin typeface="Arial" panose="020B0604020202020204" pitchFamily="34" charset="0"/>
                <a:cs typeface="Arial" panose="020B0604020202020204" pitchFamily="34" charset="0"/>
              </a:rPr>
              <a:t>“Automotive-TIG-Thoughts on PHY improvements”, Azin </a:t>
            </a:r>
            <a:r>
              <a:rPr lang="en-US" sz="1800" dirty="0" err="1">
                <a:latin typeface="Arial" panose="020B0604020202020204" pitchFamily="34" charset="0"/>
                <a:cs typeface="Arial" panose="020B0604020202020204" pitchFamily="34" charset="0"/>
              </a:rPr>
              <a:t>Neishaboori</a:t>
            </a:r>
            <a:r>
              <a:rPr lang="en-US" sz="1800" dirty="0">
                <a:latin typeface="Arial" panose="020B0604020202020204" pitchFamily="34" charset="0"/>
                <a:cs typeface="Arial" panose="020B0604020202020204" pitchFamily="34" charset="0"/>
              </a:rPr>
              <a:t> (General Motors)</a:t>
            </a:r>
          </a:p>
          <a:p>
            <a:pPr lvl="2">
              <a:spcBef>
                <a:spcPts val="0"/>
              </a:spcBef>
              <a:buFont typeface="Arial" panose="020B0604020202020204" pitchFamily="34" charset="0"/>
              <a:buChar char="•"/>
            </a:pPr>
            <a:r>
              <a:rPr lang="en-US" sz="1400" dirty="0">
                <a:latin typeface="Arial" panose="020B0604020202020204" pitchFamily="34" charset="0"/>
                <a:cs typeface="Arial" panose="020B0604020202020204" pitchFamily="34" charset="0"/>
                <a:hlinkClick r:id="rId6"/>
              </a:rPr>
              <a:t>https://mentor.ieee.org/802.11/dcn/25/11-25-0293-00-auto-automotive-tig-thoughts-on-phy-improvements.potx</a:t>
            </a:r>
            <a:r>
              <a:rPr lang="en-US" sz="1400" dirty="0">
                <a:latin typeface="Arial" panose="020B0604020202020204" pitchFamily="34" charset="0"/>
                <a:cs typeface="Arial" panose="020B0604020202020204" pitchFamily="34" charset="0"/>
              </a:rPr>
              <a:t> </a:t>
            </a:r>
          </a:p>
          <a:p>
            <a:pPr lvl="1">
              <a:spcBef>
                <a:spcPts val="0"/>
              </a:spcBef>
              <a:buFont typeface="Arial" panose="020B0604020202020204" pitchFamily="34" charset="0"/>
              <a:buChar char="•"/>
            </a:pPr>
            <a:r>
              <a:rPr lang="en-US" sz="1800" dirty="0">
                <a:latin typeface="Arial" panose="020B0604020202020204" pitchFamily="34" charset="0"/>
                <a:cs typeface="Arial" panose="020B0604020202020204" pitchFamily="34" charset="0"/>
              </a:rPr>
              <a:t>“Proposed IEEE802.11 Automotive TIG Technical Report Text on Regional HD Map Updates use case,” Jing Ma (Toyota)</a:t>
            </a:r>
          </a:p>
          <a:p>
            <a:pPr lvl="2">
              <a:spcBef>
                <a:spcPts val="0"/>
              </a:spcBef>
              <a:buFont typeface="Arial" panose="020B0604020202020204" pitchFamily="34" charset="0"/>
              <a:buChar char="•"/>
            </a:pPr>
            <a:r>
              <a:rPr lang="en-US" sz="1400" dirty="0">
                <a:latin typeface="Arial" panose="020B0604020202020204" pitchFamily="34" charset="0"/>
                <a:cs typeface="Arial" panose="020B0604020202020204" pitchFamily="34" charset="0"/>
                <a:hlinkClick r:id="rId7"/>
              </a:rPr>
              <a:t>https://mentor.ieee.org/802.11/dcn/25/11-25-0323-00-auto-proposed-ieee802-11-automotive-tig-technical-report-text-on-regional-hd-map-updates-use-case.doc</a:t>
            </a:r>
            <a:r>
              <a:rPr lang="en-US" sz="1400" dirty="0">
                <a:latin typeface="Arial" panose="020B0604020202020204" pitchFamily="34" charset="0"/>
                <a:cs typeface="Arial" panose="020B0604020202020204" pitchFamily="34" charset="0"/>
              </a:rPr>
              <a:t> </a:t>
            </a:r>
          </a:p>
          <a:p>
            <a:pPr marL="457200" indent="-457200">
              <a:spcBef>
                <a:spcPts val="0"/>
              </a:spcBef>
            </a:pPr>
            <a:r>
              <a:rPr lang="en-GB" altLang="en-US" sz="2000" dirty="0"/>
              <a:t>Minutes</a:t>
            </a:r>
          </a:p>
          <a:p>
            <a:pPr lvl="1">
              <a:spcBef>
                <a:spcPts val="0"/>
              </a:spcBef>
            </a:pPr>
            <a:r>
              <a:rPr lang="en-GB" altLang="en-US" sz="1800" dirty="0"/>
              <a:t>25/0489r0</a:t>
            </a:r>
          </a:p>
          <a:p>
            <a:pPr>
              <a:spcBef>
                <a:spcPts val="0"/>
              </a:spcBef>
            </a:pPr>
            <a:r>
              <a:rPr lang="en-GB" altLang="ko-KR" dirty="0">
                <a:ea typeface="Gulim" pitchFamily="34" charset="-127"/>
              </a:rPr>
              <a:t>Plans for May</a:t>
            </a:r>
            <a:endParaRPr lang="en-US" altLang="en-US" dirty="0"/>
          </a:p>
          <a:p>
            <a:pPr lvl="1" eaLnBrk="1" hangingPunct="1">
              <a:spcBef>
                <a:spcPts val="0"/>
              </a:spcBef>
              <a:defRPr/>
            </a:pPr>
            <a:r>
              <a:rPr lang="en-US" altLang="en-US" sz="1800" dirty="0"/>
              <a:t>Presentations on use cases, requirements and KPIs</a:t>
            </a:r>
          </a:p>
          <a:p>
            <a:pPr eaLnBrk="1" hangingPunct="1">
              <a:spcBef>
                <a:spcPts val="0"/>
              </a:spcBef>
              <a:defRPr/>
            </a:pPr>
            <a:r>
              <a:rPr lang="en-US" altLang="en-US" sz="2000" dirty="0"/>
              <a:t>No motions or teleconferences</a:t>
            </a:r>
            <a:endParaRPr lang="en-GB" altLang="en-US" sz="1600" dirty="0"/>
          </a:p>
        </p:txBody>
      </p:sp>
      <p:sp>
        <p:nvSpPr>
          <p:cNvPr id="2" name="Footer Placeholder 1">
            <a:extLst>
              <a:ext uri="{FF2B5EF4-FFF2-40B4-BE49-F238E27FC236}">
                <a16:creationId xmlns:a16="http://schemas.microsoft.com/office/drawing/2014/main" id="{9C9ECD88-750C-2A3A-5582-1FE2BD1AA1D8}"/>
              </a:ext>
            </a:extLst>
          </p:cNvPr>
          <p:cNvSpPr>
            <a:spLocks noGrp="1"/>
          </p:cNvSpPr>
          <p:nvPr>
            <p:ph type="ftr" idx="14"/>
          </p:nvPr>
        </p:nvSpPr>
        <p:spPr/>
        <p:txBody>
          <a:bodyPr/>
          <a:lstStyle/>
          <a:p>
            <a:r>
              <a:rPr lang="en-GB"/>
              <a:t>Jim Lansford, Farafir SRL</a:t>
            </a:r>
            <a:endParaRPr lang="en-GB" dirty="0"/>
          </a:p>
        </p:txBody>
      </p:sp>
      <p:sp>
        <p:nvSpPr>
          <p:cNvPr id="3" name="Slide Number Placeholder 2">
            <a:extLst>
              <a:ext uri="{FF2B5EF4-FFF2-40B4-BE49-F238E27FC236}">
                <a16:creationId xmlns:a16="http://schemas.microsoft.com/office/drawing/2014/main" id="{919C2CB2-EDA0-1904-BDF3-9D10334347C1}"/>
              </a:ext>
            </a:extLst>
          </p:cNvPr>
          <p:cNvSpPr>
            <a:spLocks noGrp="1"/>
          </p:cNvSpPr>
          <p:nvPr>
            <p:ph type="sldNum" idx="12"/>
          </p:nvPr>
        </p:nvSpPr>
        <p:spPr/>
        <p:txBody>
          <a:bodyPr/>
          <a:lstStyle/>
          <a:p>
            <a:r>
              <a:rPr lang="en-GB"/>
              <a:t>Slide </a:t>
            </a:r>
            <a:fld id="{440F5867-744E-4AA6-B0ED-4C44D2DFBB7B}" type="slidenum">
              <a:rPr lang="en-GB" smtClean="0"/>
              <a:pPr/>
              <a:t>69</a:t>
            </a:fld>
            <a:endParaRPr lang="en-GB" dirty="0"/>
          </a:p>
        </p:txBody>
      </p:sp>
      <p:sp>
        <p:nvSpPr>
          <p:cNvPr id="4" name="Date Placeholder 3">
            <a:extLst>
              <a:ext uri="{FF2B5EF4-FFF2-40B4-BE49-F238E27FC236}">
                <a16:creationId xmlns:a16="http://schemas.microsoft.com/office/drawing/2014/main" id="{A3162604-6D8E-DD13-0979-A1A13621739C}"/>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1566093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753" y="580101"/>
            <a:ext cx="10361084" cy="1065213"/>
          </a:xfrm>
        </p:spPr>
        <p:txBody>
          <a:bodyPr/>
          <a:lstStyle/>
          <a:p>
            <a:r>
              <a:rPr lang="en-US" dirty="0"/>
              <a:t>Draft Development Snapshot</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48466723"/>
              </p:ext>
            </p:extLst>
          </p:nvPr>
        </p:nvGraphicFramePr>
        <p:xfrm>
          <a:off x="737392" y="1521960"/>
          <a:ext cx="9930609" cy="4052949"/>
        </p:xfrm>
        <a:graphic>
          <a:graphicData uri="http://schemas.openxmlformats.org/drawingml/2006/table">
            <a:tbl>
              <a:tblPr firstRow="1">
                <a:tableStyleId>{073A0DAA-6AF3-43AB-8588-CEC1D06C72B9}</a:tableStyleId>
              </a:tblPr>
              <a:tblGrid>
                <a:gridCol w="686709">
                  <a:extLst>
                    <a:ext uri="{9D8B030D-6E8A-4147-A177-3AD203B41FA5}">
                      <a16:colId xmlns:a16="http://schemas.microsoft.com/office/drawing/2014/main" val="4261970102"/>
                    </a:ext>
                  </a:extLst>
                </a:gridCol>
                <a:gridCol w="779239">
                  <a:extLst>
                    <a:ext uri="{9D8B030D-6E8A-4147-A177-3AD203B41FA5}">
                      <a16:colId xmlns:a16="http://schemas.microsoft.com/office/drawing/2014/main" val="78877518"/>
                    </a:ext>
                  </a:extLst>
                </a:gridCol>
                <a:gridCol w="478003">
                  <a:extLst>
                    <a:ext uri="{9D8B030D-6E8A-4147-A177-3AD203B41FA5}">
                      <a16:colId xmlns:a16="http://schemas.microsoft.com/office/drawing/2014/main" val="1625024730"/>
                    </a:ext>
                  </a:extLst>
                </a:gridCol>
                <a:gridCol w="478003">
                  <a:extLst>
                    <a:ext uri="{9D8B030D-6E8A-4147-A177-3AD203B41FA5}">
                      <a16:colId xmlns:a16="http://schemas.microsoft.com/office/drawing/2014/main" val="2198051875"/>
                    </a:ext>
                  </a:extLst>
                </a:gridCol>
                <a:gridCol w="478003">
                  <a:extLst>
                    <a:ext uri="{9D8B030D-6E8A-4147-A177-3AD203B41FA5}">
                      <a16:colId xmlns:a16="http://schemas.microsoft.com/office/drawing/2014/main" val="2849464904"/>
                    </a:ext>
                  </a:extLst>
                </a:gridCol>
                <a:gridCol w="478003">
                  <a:extLst>
                    <a:ext uri="{9D8B030D-6E8A-4147-A177-3AD203B41FA5}">
                      <a16:colId xmlns:a16="http://schemas.microsoft.com/office/drawing/2014/main" val="3784159027"/>
                    </a:ext>
                  </a:extLst>
                </a:gridCol>
                <a:gridCol w="432033">
                  <a:extLst>
                    <a:ext uri="{9D8B030D-6E8A-4147-A177-3AD203B41FA5}">
                      <a16:colId xmlns:a16="http://schemas.microsoft.com/office/drawing/2014/main" val="1499934070"/>
                    </a:ext>
                  </a:extLst>
                </a:gridCol>
                <a:gridCol w="488190">
                  <a:extLst>
                    <a:ext uri="{9D8B030D-6E8A-4147-A177-3AD203B41FA5}">
                      <a16:colId xmlns:a16="http://schemas.microsoft.com/office/drawing/2014/main" val="1031708747"/>
                    </a:ext>
                  </a:extLst>
                </a:gridCol>
                <a:gridCol w="488190">
                  <a:extLst>
                    <a:ext uri="{9D8B030D-6E8A-4147-A177-3AD203B41FA5}">
                      <a16:colId xmlns:a16="http://schemas.microsoft.com/office/drawing/2014/main" val="3831318041"/>
                    </a:ext>
                  </a:extLst>
                </a:gridCol>
                <a:gridCol w="1346560">
                  <a:extLst>
                    <a:ext uri="{9D8B030D-6E8A-4147-A177-3AD203B41FA5}">
                      <a16:colId xmlns:a16="http://schemas.microsoft.com/office/drawing/2014/main" val="309422106"/>
                    </a:ext>
                  </a:extLst>
                </a:gridCol>
                <a:gridCol w="626431">
                  <a:extLst>
                    <a:ext uri="{9D8B030D-6E8A-4147-A177-3AD203B41FA5}">
                      <a16:colId xmlns:a16="http://schemas.microsoft.com/office/drawing/2014/main" val="2746800865"/>
                    </a:ext>
                  </a:extLst>
                </a:gridCol>
                <a:gridCol w="1914031">
                  <a:extLst>
                    <a:ext uri="{9D8B030D-6E8A-4147-A177-3AD203B41FA5}">
                      <a16:colId xmlns:a16="http://schemas.microsoft.com/office/drawing/2014/main" val="664609411"/>
                    </a:ext>
                  </a:extLst>
                </a:gridCol>
                <a:gridCol w="1257214">
                  <a:extLst>
                    <a:ext uri="{9D8B030D-6E8A-4147-A177-3AD203B41FA5}">
                      <a16:colId xmlns:a16="http://schemas.microsoft.com/office/drawing/2014/main" val="1668201667"/>
                    </a:ext>
                  </a:extLst>
                </a:gridCol>
              </a:tblGrid>
              <a:tr h="354270">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effectLst/>
                        </a:rPr>
                        <a:t>TG</a:t>
                      </a:r>
                      <a:endParaRPr kumimoji="0" lang="en-US" sz="11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cap="none" normalizeH="0" baseline="0" dirty="0">
                          <a:ln>
                            <a:noFill/>
                          </a:ln>
                          <a:effectLst/>
                        </a:rPr>
                        <a:t>Published or Draft Baseline Document</a:t>
                      </a: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Times New Roman" pitchFamily="18" charset="0"/>
                      </a:endParaRPr>
                    </a:p>
                  </a:txBody>
                  <a:tcPr marR="0" marB="0" horzOverflow="overflow"/>
                </a:tc>
                <a:tc hMerge="1">
                  <a:txBody>
                    <a:bodyPr/>
                    <a:lstStyle/>
                    <a:p>
                      <a:endParaRPr 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a:ln>
                            <a:noFill/>
                          </a:ln>
                          <a:solidFill>
                            <a:schemeClr val="bg1"/>
                          </a:solidFill>
                          <a:effectLst/>
                        </a:rPr>
                        <a:t>Source</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latin typeface="Times New Roman" pitchFamily="18" charset="0"/>
                        </a:rPr>
                        <a:t>MDR</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u="none" strike="noStrike" cap="none" normalizeH="0" baseline="0" dirty="0">
                          <a:ln>
                            <a:noFill/>
                          </a:ln>
                          <a:solidFill>
                            <a:schemeClr val="bg1"/>
                          </a:solidFill>
                          <a:effectLst/>
                        </a:rPr>
                        <a:t>Editor</a:t>
                      </a:r>
                      <a:endParaRPr kumimoji="0" lang="en-US" sz="1200" b="1" i="0" u="none" strike="noStrike" cap="none" normalizeH="0" baseline="0" dirty="0">
                        <a:ln>
                          <a:noFill/>
                        </a:ln>
                        <a:solidFill>
                          <a:schemeClr val="bg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u="none" strike="noStrike" cap="none" normalizeH="0" baseline="0" dirty="0">
                          <a:ln>
                            <a:noFill/>
                          </a:ln>
                          <a:solidFill>
                            <a:schemeClr val="bg1"/>
                          </a:solidFill>
                          <a:effectLst/>
                        </a:rPr>
                        <a:t>Snapshot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u="none" strike="noStrike" cap="none" normalizeH="0" baseline="0" dirty="0">
                          <a:ln>
                            <a:noFill/>
                          </a:ln>
                          <a:solidFill>
                            <a:schemeClr val="bg1"/>
                          </a:solidFill>
                          <a:effectLst/>
                        </a:rPr>
                        <a:t>Date</a:t>
                      </a:r>
                      <a:endParaRPr kumimoji="0" lang="en-US" sz="1200" b="1" i="0" u="none" strike="noStrike" cap="none" normalizeH="0" baseline="0" dirty="0">
                        <a:ln>
                          <a:noFill/>
                        </a:ln>
                        <a:solidFill>
                          <a:schemeClr val="bg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557412"/>
                  </a:ext>
                </a:extLst>
              </a:tr>
              <a:tr h="455490">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solidFill>
                            <a:srgbClr val="002060"/>
                          </a:solidFill>
                          <a:effectLst/>
                        </a:rPr>
                        <a:t>Published</a:t>
                      </a:r>
                      <a:endParaRPr kumimoji="0" lang="en-US" sz="1100" b="1" i="0" u="none" strike="noStrike" cap="none" normalizeH="0" baseline="0" dirty="0">
                        <a:ln>
                          <a:noFill/>
                        </a:ln>
                        <a:solidFill>
                          <a:srgbClr val="002060"/>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rgbClr val="002060"/>
                          </a:solidFill>
                          <a:effectLst/>
                          <a:latin typeface="+mn-lt"/>
                          <a:cs typeface="Arial" panose="020B0604020202020204" pitchFamily="34" charset="0"/>
                        </a:rPr>
                        <a:t>me</a:t>
                      </a:r>
                      <a:endParaRPr kumimoji="0" lang="en-US" sz="1400" b="1" i="0" u="none" strike="noStrike" cap="none" normalizeH="0" baseline="0" dirty="0">
                        <a:ln>
                          <a:noFill/>
                        </a:ln>
                        <a:solidFill>
                          <a:srgbClr val="002060"/>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err="1">
                          <a:ln>
                            <a:noFill/>
                          </a:ln>
                          <a:solidFill>
                            <a:schemeClr val="tx1"/>
                          </a:solidFill>
                          <a:effectLst/>
                          <a:latin typeface="+mn-lt"/>
                          <a:cs typeface="Arial" panose="020B0604020202020204" pitchFamily="34" charset="0"/>
                        </a:rPr>
                        <a:t>bh</a:t>
                      </a:r>
                      <a:endParaRPr kumimoji="0" lang="en-US" sz="1400" b="1" i="0" u="none" strike="noStrike" cap="none" normalizeH="0" baseline="0" dirty="0">
                        <a:ln>
                          <a:noFill/>
                        </a:ln>
                        <a:solidFill>
                          <a:schemeClr val="tx1"/>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rgbClr val="002060"/>
                          </a:solidFill>
                          <a:effectLst/>
                          <a:latin typeface="+mn-lt"/>
                          <a:cs typeface="Arial" panose="020B0604020202020204" pitchFamily="34" charset="0"/>
                        </a:rPr>
                        <a:t>be</a:t>
                      </a:r>
                      <a:endParaRPr kumimoji="0" lang="en-US" sz="1400" b="1" i="0" u="none" strike="noStrike" cap="none" normalizeH="0" baseline="0" dirty="0">
                        <a:ln>
                          <a:noFill/>
                        </a:ln>
                        <a:solidFill>
                          <a:srgbClr val="002060"/>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rgbClr val="002060"/>
                          </a:solidFill>
                          <a:effectLst/>
                          <a:latin typeface="+mn-lt"/>
                          <a:cs typeface="Arial" panose="020B0604020202020204" pitchFamily="34" charset="0"/>
                        </a:rPr>
                        <a:t>bk</a:t>
                      </a:r>
                      <a:endParaRPr kumimoji="0" lang="en-US" sz="1400" b="1" i="0" u="none" strike="noStrike" cap="none" normalizeH="0" baseline="0" dirty="0">
                        <a:ln>
                          <a:noFill/>
                        </a:ln>
                        <a:solidFill>
                          <a:srgbClr val="002060"/>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bf</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bi</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bn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dirty="0"/>
                    </a:p>
                  </a:txBody>
                  <a:tcPr/>
                </a:tc>
                <a:extLst>
                  <a:ext uri="{0D108BD9-81ED-4DB2-BD59-A6C34878D82A}">
                    <a16:rowId xmlns:a16="http://schemas.microsoft.com/office/drawing/2014/main" val="1841105578"/>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me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002060"/>
                          </a:solidFill>
                          <a:effectLst/>
                          <a:latin typeface="Times New Roman" pitchFamily="18" charset="0"/>
                        </a:rPr>
                        <a: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chemeClr val="tx1"/>
                          </a:solidFill>
                          <a:effectLst/>
                          <a:latin typeface="+mn-lt"/>
                        </a:rPr>
                        <a:t>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FrameMaker 2020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Times New Roman" pitchFamily="18" charset="0"/>
                        </a:rPr>
                        <a:t>Yes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Emily Qi, Edward Au</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July 29, 2024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499157"/>
                  </a:ext>
                </a:extLst>
              </a:tr>
              <a:tr h="410503">
                <a:tc>
                  <a:txBody>
                    <a:bodyPr/>
                    <a:lstStyle/>
                    <a:p>
                      <a:pPr algn="ctr"/>
                      <a:r>
                        <a:rPr lang="en-US" sz="1400" b="0" u="none" dirty="0" err="1">
                          <a:solidFill>
                            <a:schemeClr val="tx1"/>
                          </a:solidFill>
                          <a:latin typeface="+mn-lt"/>
                          <a:cs typeface="Arial" panose="020B0604020202020204" pitchFamily="34" charset="0"/>
                        </a:rPr>
                        <a:t>bh</a:t>
                      </a:r>
                      <a:endParaRPr lang="en-US" sz="1400" b="0" u="none" dirty="0">
                        <a:solidFill>
                          <a:schemeClr val="tx1"/>
                        </a:solidFill>
                        <a:latin typeface="+mn-lt"/>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latin typeface="+mn-lt"/>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latin typeface="+mn-lt"/>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FrameMaker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Carol Ansley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July 16, 2024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63496149"/>
                  </a:ext>
                </a:extLst>
              </a:tr>
              <a:tr h="507647">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be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chemeClr val="tx1"/>
                          </a:solidFill>
                          <a:effectLst/>
                          <a:latin typeface="+mn-lt"/>
                        </a:rPr>
                        <a:t>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mn-lt"/>
                        </a:rPr>
                        <a:t>6.0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mn-lt"/>
                        </a:rPr>
                        <a:t>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FrameMaker</a:t>
                      </a:r>
                    </a:p>
                    <a:p>
                      <a:pPr algn="ctr"/>
                      <a:r>
                        <a:rPr lang="en-US" sz="1200" dirty="0">
                          <a:solidFill>
                            <a:schemeClr val="tx1"/>
                          </a:solidFill>
                        </a:rPr>
                        <a:t>(old)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Times New Roman" pitchFamily="18" charset="0"/>
                        </a:rPr>
                        <a:t>Yes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Edward Au</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July 15, 2024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58542191"/>
                  </a:ext>
                </a:extLst>
              </a:tr>
              <a:tr h="410503">
                <a:tc>
                  <a:txBody>
                    <a:bodyPr/>
                    <a:lstStyle/>
                    <a:p>
                      <a:pPr algn="ctr"/>
                      <a:r>
                        <a:rPr lang="en-US" sz="1400" b="0" dirty="0">
                          <a:solidFill>
                            <a:schemeClr val="tx1"/>
                          </a:solidFill>
                          <a:latin typeface="+mn-lt"/>
                          <a:cs typeface="Arial" panose="020B0604020202020204" pitchFamily="34" charset="0"/>
                        </a:rPr>
                        <a:t>bk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rgbClr val="FF0000"/>
                          </a:solidFill>
                          <a:latin typeface="+mn-lt"/>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rgbClr val="FF0000"/>
                          </a:solidFill>
                          <a:latin typeface="+mn-lt"/>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rgbClr val="FF0000"/>
                          </a:solidFill>
                          <a:latin typeface="+mn-lt"/>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rgbClr val="FF0000"/>
                          </a:solidFill>
                          <a:latin typeface="+mn-lt"/>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rgbClr val="FF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rgbClr val="FF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rgbClr val="FF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Word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Roy Want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Times New Roman" pitchFamily="18" charset="0"/>
                        </a:rPr>
                        <a:t>March 10, 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13245670"/>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bf</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chemeClr val="tx1"/>
                          </a:solidFill>
                          <a:effectLst/>
                          <a:latin typeface="Times New Roman" pitchFamily="18" charset="0"/>
                        </a:rPr>
                        <a: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cap="none" normalizeH="0" baseline="0" dirty="0">
                          <a:ln>
                            <a:noFill/>
                          </a:ln>
                          <a:solidFill>
                            <a:schemeClr val="tx1"/>
                          </a:solidFill>
                          <a:effectLst/>
                          <a:latin typeface="+mn-lt"/>
                        </a:rPr>
                        <a:t>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mn-lt"/>
                        </a:rPr>
                        <a:t>6.0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chemeClr val="tx1"/>
                          </a:solidFill>
                          <a:effectLst/>
                          <a:latin typeface="+mn-lt"/>
                        </a:rPr>
                        <a:t>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mn-lt"/>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mn-lt"/>
                        </a:rPr>
                        <a:t>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FrameMaker 2020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Yes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Claudio da Silva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January 14, 2025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1138465"/>
                  </a:ext>
                </a:extLst>
              </a:tr>
              <a:tr h="205252">
                <a:tc>
                  <a:txBody>
                    <a:bodyPr/>
                    <a:lstStyle/>
                    <a:p>
                      <a:pPr algn="ctr"/>
                      <a:r>
                        <a:rPr lang="en-US" sz="1400" b="0" dirty="0">
                          <a:solidFill>
                            <a:schemeClr val="tx1"/>
                          </a:solidFill>
                          <a:latin typeface="+mn-lt"/>
                          <a:cs typeface="Arial" panose="020B0604020202020204" pitchFamily="34" charset="0"/>
                        </a:rPr>
                        <a:t>bi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normalizeH="0" baseline="0" dirty="0">
                          <a:ln>
                            <a:noFill/>
                          </a:ln>
                          <a:solidFill>
                            <a:schemeClr val="tx1"/>
                          </a:solidFill>
                          <a:effectLst/>
                          <a:latin typeface="Times New Roman" pitchFamily="18" charset="0"/>
                          <a:ea typeface="+mn-ea"/>
                          <a:cs typeface="+mn-cs"/>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chemeClr val="tx1"/>
                          </a:solidFill>
                          <a:effectLst/>
                          <a:latin typeface="+mn-lt"/>
                          <a:ea typeface="+mn-ea"/>
                          <a:cs typeface="+mn-cs"/>
                        </a:rPr>
                        <a:t> 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chemeClr val="tx1"/>
                          </a:solidFill>
                          <a:effectLst/>
                          <a:latin typeface="+mn-lt"/>
                          <a:ea typeface="+mn-ea"/>
                          <a:cs typeface="+mn-cs"/>
                        </a:rPr>
                        <a:t>6.0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chemeClr val="tx1"/>
                          </a:solidFill>
                          <a:effectLst/>
                          <a:latin typeface="+mn-lt"/>
                          <a:ea typeface="+mn-ea"/>
                          <a:cs typeface="+mn-cs"/>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chemeClr val="tx1"/>
                          </a:solidFill>
                          <a:effectLst/>
                          <a:latin typeface="+mn-lt"/>
                          <a:ea typeface="+mn-ea"/>
                          <a:cs typeface="+mn-cs"/>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chemeClr val="tx1"/>
                          </a:solidFill>
                          <a:effectLst/>
                          <a:latin typeface="+mn-lt"/>
                          <a:ea typeface="+mn-ea"/>
                          <a:cs typeface="+mn-cs"/>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C00000"/>
                          </a:solidFill>
                          <a:effectLst/>
                          <a:latin typeface="+mn-lt"/>
                          <a:ea typeface="+mn-ea"/>
                          <a:cs typeface="+mn-cs"/>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kern="1200" cap="none" normalizeH="0" baseline="0" dirty="0">
                        <a:ln>
                          <a:noFill/>
                        </a:ln>
                        <a:solidFill>
                          <a:srgbClr val="C00000"/>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FrameMaker 2020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1200" kern="1200" dirty="0">
                          <a:solidFill>
                            <a:schemeClr val="tx1"/>
                          </a:solidFill>
                          <a:latin typeface="+mn-lt"/>
                          <a:ea typeface="+mn-ea"/>
                          <a:cs typeface="+mn-cs"/>
                        </a:rPr>
                        <a:t>Po-kai Huang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C00000"/>
                          </a:solidFill>
                          <a:effectLst/>
                          <a:latin typeface="Times New Roman" pitchFamily="18" charset="0"/>
                        </a:rPr>
                        <a:t>March 10, 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1030737"/>
                  </a:ext>
                </a:extLst>
              </a:tr>
              <a:tr h="205252">
                <a:tc>
                  <a:txBody>
                    <a:bodyPr/>
                    <a:lstStyle/>
                    <a:p>
                      <a:pPr algn="ctr"/>
                      <a:r>
                        <a:rPr lang="en-US" sz="1400" b="0" dirty="0">
                          <a:solidFill>
                            <a:schemeClr val="tx1"/>
                          </a:solidFill>
                          <a:latin typeface="+mn-lt"/>
                          <a:cs typeface="Arial" panose="020B0604020202020204" pitchFamily="34" charset="0"/>
                        </a:rPr>
                        <a:t>bn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normalizeH="0" baseline="0" dirty="0">
                          <a:ln>
                            <a:noFill/>
                          </a:ln>
                          <a:solidFill>
                            <a:schemeClr val="tx1"/>
                          </a:solidFill>
                          <a:effectLst/>
                          <a:latin typeface="Times New Roman" pitchFamily="18" charset="0"/>
                          <a:ea typeface="+mn-ea"/>
                          <a:cs typeface="+mn-cs"/>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FF0000"/>
                          </a:solidFill>
                          <a:effectLst/>
                          <a:latin typeface="+mn-lt"/>
                          <a:ea typeface="+mn-ea"/>
                          <a:cs typeface="+mn-cs"/>
                        </a:rPr>
                        <a:t> 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FF0000"/>
                          </a:solidFill>
                          <a:effectLst/>
                          <a:latin typeface="+mn-lt"/>
                          <a:ea typeface="+mn-ea"/>
                          <a:cs typeface="+mn-cs"/>
                        </a:rPr>
                        <a:t>6.0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FF0000"/>
                          </a:solidFill>
                          <a:effectLst/>
                          <a:latin typeface="+mn-lt"/>
                          <a:ea typeface="+mn-ea"/>
                          <a:cs typeface="+mn-cs"/>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FF0000"/>
                          </a:solidFill>
                          <a:effectLst/>
                          <a:latin typeface="+mn-lt"/>
                          <a:ea typeface="+mn-ea"/>
                          <a:cs typeface="+mn-cs"/>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chemeClr val="tx1"/>
                          </a:solidFill>
                          <a:effectLst/>
                          <a:latin typeface="+mn-lt"/>
                          <a:ea typeface="+mn-ea"/>
                          <a:cs typeface="+mn-cs"/>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FF0000"/>
                          </a:solidFill>
                          <a:effectLst/>
                          <a:latin typeface="+mn-lt"/>
                          <a:ea typeface="+mn-ea"/>
                          <a:cs typeface="+mn-cs"/>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FF0000"/>
                          </a:solidFill>
                          <a:effectLst/>
                          <a:latin typeface="+mn-lt"/>
                          <a:ea typeface="+mn-ea"/>
                          <a:cs typeface="+mn-cs"/>
                        </a:rPr>
                        <a:t>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tx1"/>
                          </a:solidFill>
                        </a:rPr>
                        <a:t>FrameMaker 2020</a:t>
                      </a:r>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1200" b="0" dirty="0"/>
                        <a:t>Ross Jian Yu </a:t>
                      </a:r>
                      <a:endParaRPr lang="en-US" sz="1200" b="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Times New Roman" pitchFamily="18" charset="0"/>
                        </a:rPr>
                        <a:t>March 10, 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09516225"/>
                  </a:ext>
                </a:extLst>
              </a:tr>
              <a:tr h="205252">
                <a:tc>
                  <a:txBody>
                    <a:bodyPr/>
                    <a:lstStyle/>
                    <a:p>
                      <a:pPr algn="ctr"/>
                      <a:r>
                        <a:rPr lang="en-US" sz="1400" b="0" dirty="0">
                          <a:solidFill>
                            <a:schemeClr val="tx1"/>
                          </a:solidFill>
                          <a:latin typeface="+mn-lt"/>
                          <a:cs typeface="Arial" panose="020B0604020202020204" pitchFamily="34" charset="0"/>
                        </a:rPr>
                        <a:t>mf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normalizeH="0" baseline="0" dirty="0">
                        <a:ln>
                          <a:noFill/>
                        </a:ln>
                        <a:solidFill>
                          <a:schemeClr val="tx1"/>
                        </a:solidFill>
                        <a:effectLst/>
                        <a:latin typeface="Times New Roman"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kern="1200" cap="none" normalizeH="0" baseline="0" dirty="0">
                        <a:ln>
                          <a:noFill/>
                        </a:ln>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kern="1200" cap="none" normalizeH="0" baseline="0" dirty="0">
                        <a:ln>
                          <a:noFill/>
                        </a:ln>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kern="1200" cap="none" normalizeH="0" baseline="0" dirty="0">
                        <a:ln>
                          <a:noFill/>
                        </a:ln>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kern="1200" cap="none" normalizeH="0" baseline="0" dirty="0">
                        <a:ln>
                          <a:noFill/>
                        </a:ln>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kern="1200" cap="none" normalizeH="0" baseline="0" dirty="0">
                        <a:ln>
                          <a:noFill/>
                        </a:ln>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kern="1200" cap="none" normalizeH="0" baseline="0" dirty="0">
                        <a:ln>
                          <a:noFill/>
                        </a:ln>
                        <a:solidFill>
                          <a:srgbClr val="FF0000"/>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kern="1200" cap="none" normalizeH="0" baseline="0" dirty="0">
                        <a:ln>
                          <a:noFill/>
                        </a:ln>
                        <a:solidFill>
                          <a:srgbClr val="FF0000"/>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Po-kai Huang, </a:t>
                      </a:r>
                      <a:r>
                        <a:rPr lang="en-US" sz="1200" dirty="0">
                          <a:solidFill>
                            <a:schemeClr val="tx1"/>
                          </a:solidFill>
                        </a:rPr>
                        <a:t>Edward Au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cap="none" normalizeH="0" baseline="0" dirty="0">
                        <a:ln>
                          <a:noFill/>
                        </a:ln>
                        <a:solidFill>
                          <a:schemeClr val="tx1"/>
                        </a:solidFill>
                        <a:effectLst/>
                        <a:latin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87887178"/>
                  </a:ext>
                </a:extLst>
              </a:tr>
            </a:tbl>
          </a:graphicData>
        </a:graphic>
      </p:graphicFrame>
      <p:sp>
        <p:nvSpPr>
          <p:cNvPr id="8" name="Text Box 231"/>
          <p:cNvSpPr txBox="1">
            <a:spLocks noChangeArrowheads="1"/>
          </p:cNvSpPr>
          <p:nvPr/>
        </p:nvSpPr>
        <p:spPr bwMode="auto">
          <a:xfrm>
            <a:off x="715826" y="1051030"/>
            <a:ext cx="1701008" cy="338554"/>
          </a:xfrm>
          <a:prstGeom prst="rect">
            <a:avLst/>
          </a:prstGeom>
          <a:noFill/>
          <a:ln w="9525">
            <a:noFill/>
            <a:miter lim="800000"/>
            <a:headEnd/>
            <a:tailEnd/>
          </a:ln>
        </p:spPr>
        <p:txBody>
          <a:bodyPr wrap="square">
            <a:spAutoFit/>
          </a:bodyPr>
          <a:lstStyle/>
          <a:p>
            <a:pPr eaLnBrk="1" hangingPunct="1">
              <a:spcBef>
                <a:spcPct val="50000"/>
              </a:spcBef>
            </a:pPr>
            <a:r>
              <a:rPr lang="en-US" sz="1600" dirty="0">
                <a:solidFill>
                  <a:srgbClr val="FF0000"/>
                </a:solidFill>
                <a:latin typeface="Arial" charset="0"/>
              </a:rPr>
              <a:t>March 2025</a:t>
            </a:r>
            <a:endParaRPr lang="en-US" sz="1800" dirty="0">
              <a:solidFill>
                <a:srgbClr val="FF0000"/>
              </a:solidFill>
              <a:latin typeface="Arial" charset="0"/>
            </a:endParaRPr>
          </a:p>
        </p:txBody>
      </p:sp>
      <p:sp>
        <p:nvSpPr>
          <p:cNvPr id="9" name="Text Box 116"/>
          <p:cNvSpPr txBox="1">
            <a:spLocks noChangeArrowheads="1"/>
          </p:cNvSpPr>
          <p:nvPr/>
        </p:nvSpPr>
        <p:spPr bwMode="auto">
          <a:xfrm>
            <a:off x="2209800" y="589365"/>
            <a:ext cx="1676400" cy="461665"/>
          </a:xfrm>
          <a:prstGeom prst="rect">
            <a:avLst/>
          </a:prstGeom>
          <a:noFill/>
          <a:ln w="12700">
            <a:noFill/>
            <a:miter lim="800000"/>
            <a:headEnd type="none" w="sm" len="sm"/>
            <a:tailEnd type="none" w="sm" len="sm"/>
          </a:ln>
        </p:spPr>
        <p:txBody>
          <a:bodyPr wrap="square">
            <a:spAutoFit/>
          </a:bodyPr>
          <a:lstStyle/>
          <a:p>
            <a:r>
              <a:rPr lang="en-US" sz="1200" dirty="0">
                <a:solidFill>
                  <a:srgbClr val="FF0000"/>
                </a:solidFill>
              </a:rPr>
              <a:t>Changes from  last report shown in </a:t>
            </a:r>
            <a:r>
              <a:rPr lang="en-US" sz="1200" b="1" dirty="0">
                <a:solidFill>
                  <a:srgbClr val="FF0000"/>
                </a:solidFill>
              </a:rPr>
              <a:t>red.</a:t>
            </a:r>
          </a:p>
        </p:txBody>
      </p:sp>
      <p:sp>
        <p:nvSpPr>
          <p:cNvPr id="3" name="Footer Placeholder 2">
            <a:extLst>
              <a:ext uri="{FF2B5EF4-FFF2-40B4-BE49-F238E27FC236}">
                <a16:creationId xmlns:a16="http://schemas.microsoft.com/office/drawing/2014/main" id="{17E00B17-DC75-772C-9E13-57B6EA31555E}"/>
              </a:ext>
            </a:extLst>
          </p:cNvPr>
          <p:cNvSpPr>
            <a:spLocks noGrp="1"/>
          </p:cNvSpPr>
          <p:nvPr>
            <p:ph type="ftr" idx="14"/>
          </p:nvPr>
        </p:nvSpPr>
        <p:spPr/>
        <p:txBody>
          <a:bodyPr/>
          <a:lstStyle/>
          <a:p>
            <a:r>
              <a:rPr lang="en-GB"/>
              <a:t>Emily Qi, Self</a:t>
            </a:r>
            <a:endParaRPr lang="en-GB" dirty="0"/>
          </a:p>
        </p:txBody>
      </p:sp>
      <p:sp>
        <p:nvSpPr>
          <p:cNvPr id="7" name="Slide Number Placeholder 6">
            <a:extLst>
              <a:ext uri="{FF2B5EF4-FFF2-40B4-BE49-F238E27FC236}">
                <a16:creationId xmlns:a16="http://schemas.microsoft.com/office/drawing/2014/main" id="{4F5A03A9-C6EE-A85A-521E-604ADEA5FD3F}"/>
              </a:ext>
            </a:extLst>
          </p:cNvPr>
          <p:cNvSpPr>
            <a:spLocks noGrp="1"/>
          </p:cNvSpPr>
          <p:nvPr>
            <p:ph type="sldNum" idx="12"/>
          </p:nvPr>
        </p:nvSpPr>
        <p:spPr/>
        <p:txBody>
          <a:bodyPr/>
          <a:lstStyle/>
          <a:p>
            <a:r>
              <a:rPr lang="en-GB"/>
              <a:t>Slide </a:t>
            </a:r>
            <a:fld id="{440F5867-744E-4AA6-B0ED-4C44D2DFBB7B}" type="slidenum">
              <a:rPr lang="en-GB" smtClean="0"/>
              <a:pPr/>
              <a:t>7</a:t>
            </a:fld>
            <a:endParaRPr lang="en-GB" dirty="0"/>
          </a:p>
        </p:txBody>
      </p:sp>
      <p:sp>
        <p:nvSpPr>
          <p:cNvPr id="11" name="Date Placeholder 10">
            <a:extLst>
              <a:ext uri="{FF2B5EF4-FFF2-40B4-BE49-F238E27FC236}">
                <a16:creationId xmlns:a16="http://schemas.microsoft.com/office/drawing/2014/main" id="{83C42BA3-3924-0701-9FD0-9B45D6508670}"/>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28516956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2209800" y="685800"/>
            <a:ext cx="7772400" cy="838200"/>
          </a:xfrm>
          <a:ln/>
        </p:spPr>
        <p:txBody>
          <a:bodyPr>
            <a:normAutofit fontScale="90000"/>
          </a:bodyPr>
          <a:lstStyle/>
          <a:p>
            <a:pPr>
              <a:tabLst>
                <a:tab pos="0" algn="l"/>
                <a:tab pos="914424" algn="l"/>
                <a:tab pos="1828849" algn="l"/>
                <a:tab pos="2743273" algn="l"/>
                <a:tab pos="3657698" algn="l"/>
                <a:tab pos="4572122" algn="l"/>
                <a:tab pos="5486545" algn="l"/>
                <a:tab pos="6400970" algn="l"/>
                <a:tab pos="7315394" algn="l"/>
                <a:tab pos="8229818" algn="l"/>
                <a:tab pos="9144243" algn="l"/>
                <a:tab pos="10058667" algn="l"/>
              </a:tabLst>
            </a:pPr>
            <a:r>
              <a:rPr lang="en-US" sz="3375" dirty="0"/>
              <a:t>802.15.4 Coexistence Feature Update</a:t>
            </a:r>
            <a:br>
              <a:rPr lang="en-US" sz="3375" dirty="0"/>
            </a:br>
            <a:r>
              <a:rPr lang="en-US" sz="2906" dirty="0"/>
              <a:t>TG 19.3a Contribution</a:t>
            </a:r>
            <a:endParaRPr lang="en-GB" sz="2906" dirty="0"/>
          </a:p>
        </p:txBody>
      </p:sp>
      <p:sp>
        <p:nvSpPr>
          <p:cNvPr id="3074" name="Rectangle 2"/>
          <p:cNvSpPr>
            <a:spLocks noGrp="1" noChangeArrowheads="1"/>
          </p:cNvSpPr>
          <p:nvPr>
            <p:ph type="body" idx="1"/>
          </p:nvPr>
        </p:nvSpPr>
        <p:spPr>
          <a:xfrm>
            <a:off x="2209800" y="1603374"/>
            <a:ext cx="7772400" cy="396876"/>
          </a:xfrm>
          <a:ln/>
        </p:spPr>
        <p:txBody>
          <a:bodyPr/>
          <a:lstStyle/>
          <a:p>
            <a:pPr marL="0" indent="0" algn="ctr">
              <a:spcBef>
                <a:spcPts val="500"/>
              </a:spcBef>
              <a:tabLst>
                <a:tab pos="912837" algn="l"/>
                <a:tab pos="1827262" algn="l"/>
                <a:tab pos="2741686" algn="l"/>
                <a:tab pos="3656110" algn="l"/>
                <a:tab pos="4570535" algn="l"/>
                <a:tab pos="5484959" algn="l"/>
                <a:tab pos="6399383" algn="l"/>
                <a:tab pos="7313808" algn="l"/>
                <a:tab pos="8228232" algn="l"/>
                <a:tab pos="9142657" algn="l"/>
                <a:tab pos="10057080" algn="l"/>
              </a:tabLst>
            </a:pPr>
            <a:r>
              <a:rPr lang="en-GB" sz="2063" b="0" dirty="0"/>
              <a:t>Date: 2025-03-13</a:t>
            </a:r>
            <a:endParaRPr lang="en-GB" sz="2063" b="0" dirty="0">
              <a:highlight>
                <a:srgbClr val="FFFF00"/>
              </a:highlight>
            </a:endParaRPr>
          </a:p>
        </p:txBody>
      </p:sp>
      <p:grpSp>
        <p:nvGrpSpPr>
          <p:cNvPr id="12" name="Group 11"/>
          <p:cNvGrpSpPr/>
          <p:nvPr/>
        </p:nvGrpSpPr>
        <p:grpSpPr>
          <a:xfrm>
            <a:off x="2095500" y="5754469"/>
            <a:ext cx="8001000" cy="646331"/>
            <a:chOff x="571500" y="5449669"/>
            <a:chExt cx="8001000" cy="646331"/>
          </a:xfrm>
        </p:grpSpPr>
        <p:sp>
          <p:nvSpPr>
            <p:cNvPr id="4" name="TextBox 3"/>
            <p:cNvSpPr txBox="1"/>
            <p:nvPr/>
          </p:nvSpPr>
          <p:spPr>
            <a:xfrm>
              <a:off x="571500" y="5449669"/>
              <a:ext cx="8001000" cy="646331"/>
            </a:xfrm>
            <a:prstGeom prst="rect">
              <a:avLst/>
            </a:prstGeom>
            <a:noFill/>
          </p:spPr>
          <p:txBody>
            <a:bodyPr wrap="square" rtlCol="0">
              <a:spAutoFit/>
            </a:bodyPr>
            <a:lstStyle/>
            <a:p>
              <a:r>
                <a:rPr lang="en-US" sz="1200" dirty="0">
                  <a:solidFill>
                    <a:schemeClr val="tx1"/>
                  </a:solidFill>
                  <a:latin typeface="Calibri" panose="020F0502020204030204" pitchFamily="34" charset="0"/>
                </a:rPr>
                <a:t>Notice: This document has been prepared to assist IEEE 802.19.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p:txBody>
        </p:sp>
        <p:sp>
          <p:nvSpPr>
            <p:cNvPr id="5" name="Rectangle 4"/>
            <p:cNvSpPr/>
            <p:nvPr/>
          </p:nvSpPr>
          <p:spPr bwMode="auto">
            <a:xfrm>
              <a:off x="571500" y="5486400"/>
              <a:ext cx="8001000" cy="601234"/>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74"/>
              <a:endParaRPr lang="en-US" dirty="0"/>
            </a:p>
          </p:txBody>
        </p:sp>
      </p:grpSp>
      <p:sp>
        <p:nvSpPr>
          <p:cNvPr id="13" name="Rectangle 4">
            <a:extLst>
              <a:ext uri="{FF2B5EF4-FFF2-40B4-BE49-F238E27FC236}">
                <a16:creationId xmlns:a16="http://schemas.microsoft.com/office/drawing/2014/main" id="{11DA9CE0-040E-4838-A418-077971D49C84}"/>
              </a:ext>
            </a:extLst>
          </p:cNvPr>
          <p:cNvSpPr>
            <a:spLocks noChangeArrowheads="1"/>
          </p:cNvSpPr>
          <p:nvPr/>
        </p:nvSpPr>
        <p:spPr bwMode="auto">
          <a:xfrm>
            <a:off x="1990429" y="2035736"/>
            <a:ext cx="1447800" cy="381000"/>
          </a:xfrm>
          <a:prstGeom prst="rect">
            <a:avLst/>
          </a:prstGeom>
          <a:noFill/>
          <a:ln w="9525">
            <a:noFill/>
            <a:round/>
            <a:headEnd/>
            <a:tailEnd/>
          </a:ln>
          <a:effectLst/>
        </p:spPr>
        <p:txBody>
          <a:bodyPr lIns="92160" tIns="46080" rIns="92160" bIns="46080"/>
          <a:lstStyle/>
          <a:p>
            <a:pPr>
              <a:spcBef>
                <a:spcPts val="500"/>
              </a:spcBef>
              <a:tabLst>
                <a:tab pos="342909" algn="l"/>
                <a:tab pos="1257334" algn="l"/>
                <a:tab pos="2171758" algn="l"/>
                <a:tab pos="3086182" algn="l"/>
                <a:tab pos="4000606" algn="l"/>
                <a:tab pos="4915030" algn="l"/>
                <a:tab pos="5829455" algn="l"/>
                <a:tab pos="6743879" algn="l"/>
                <a:tab pos="7658303" algn="l"/>
                <a:tab pos="8572728" algn="l"/>
                <a:tab pos="9487152" algn="l"/>
                <a:tab pos="10401577" algn="l"/>
              </a:tabLst>
            </a:pPr>
            <a:r>
              <a:rPr lang="en-GB" sz="2063" dirty="0">
                <a:solidFill>
                  <a:srgbClr val="000000"/>
                </a:solidFill>
                <a:latin typeface="Calibri" panose="020F0502020204030204" pitchFamily="34" charset="0"/>
              </a:rPr>
              <a:t>Authors:</a:t>
            </a:r>
          </a:p>
        </p:txBody>
      </p:sp>
      <p:graphicFrame>
        <p:nvGraphicFramePr>
          <p:cNvPr id="14" name="Table 13">
            <a:extLst>
              <a:ext uri="{FF2B5EF4-FFF2-40B4-BE49-F238E27FC236}">
                <a16:creationId xmlns:a16="http://schemas.microsoft.com/office/drawing/2014/main" id="{EA28245D-D5A1-4C4C-87E9-81BA55C2B95A}"/>
              </a:ext>
            </a:extLst>
          </p:cNvPr>
          <p:cNvGraphicFramePr>
            <a:graphicFrameLocks noGrp="1"/>
          </p:cNvGraphicFramePr>
          <p:nvPr>
            <p:extLst>
              <p:ext uri="{D42A27DB-BD31-4B8C-83A1-F6EECF244321}">
                <p14:modId xmlns:p14="http://schemas.microsoft.com/office/powerpoint/2010/main" val="2430965576"/>
              </p:ext>
            </p:extLst>
          </p:nvPr>
        </p:nvGraphicFramePr>
        <p:xfrm>
          <a:off x="1990429" y="2428875"/>
          <a:ext cx="7677447" cy="642938"/>
        </p:xfrm>
        <a:graphic>
          <a:graphicData uri="http://schemas.openxmlformats.org/drawingml/2006/table">
            <a:tbl>
              <a:tblPr>
                <a:tableStyleId>{5C22544A-7EE6-4342-B048-85BDC9FD1C3A}</a:tableStyleId>
              </a:tblPr>
              <a:tblGrid>
                <a:gridCol w="2462509">
                  <a:extLst>
                    <a:ext uri="{9D8B030D-6E8A-4147-A177-3AD203B41FA5}">
                      <a16:colId xmlns:a16="http://schemas.microsoft.com/office/drawing/2014/main" val="1982600515"/>
                    </a:ext>
                  </a:extLst>
                </a:gridCol>
                <a:gridCol w="2286000">
                  <a:extLst>
                    <a:ext uri="{9D8B030D-6E8A-4147-A177-3AD203B41FA5}">
                      <a16:colId xmlns:a16="http://schemas.microsoft.com/office/drawing/2014/main" val="2703258511"/>
                    </a:ext>
                  </a:extLst>
                </a:gridCol>
                <a:gridCol w="2928938">
                  <a:extLst>
                    <a:ext uri="{9D8B030D-6E8A-4147-A177-3AD203B41FA5}">
                      <a16:colId xmlns:a16="http://schemas.microsoft.com/office/drawing/2014/main" val="2006092477"/>
                    </a:ext>
                  </a:extLst>
                </a:gridCol>
              </a:tblGrid>
              <a:tr h="321469">
                <a:tc>
                  <a:txBody>
                    <a:bodyPr/>
                    <a:lstStyle/>
                    <a:p>
                      <a:pPr marL="0" marR="0">
                        <a:lnSpc>
                          <a:spcPct val="110000"/>
                        </a:lnSpc>
                        <a:spcBef>
                          <a:spcPts val="0"/>
                        </a:spcBef>
                        <a:spcAft>
                          <a:spcPts val="0"/>
                        </a:spcAft>
                      </a:pPr>
                      <a:r>
                        <a:rPr lang="en-US" sz="1700" b="1" kern="0" dirty="0">
                          <a:effectLst/>
                          <a:latin typeface="Calibri" panose="020F0502020204030204" pitchFamily="34" charset="0"/>
                          <a:cs typeface="Calibri" panose="020F0502020204030204" pitchFamily="34" charset="0"/>
                        </a:rPr>
                        <a:t>Name</a:t>
                      </a:r>
                    </a:p>
                  </a:txBody>
                  <a:tcPr marL="64294" marR="642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0000"/>
                        </a:lnSpc>
                        <a:spcBef>
                          <a:spcPts val="0"/>
                        </a:spcBef>
                        <a:spcAft>
                          <a:spcPts val="0"/>
                        </a:spcAft>
                      </a:pPr>
                      <a:r>
                        <a:rPr lang="en-US" sz="1700" b="1" dirty="0">
                          <a:effectLst/>
                          <a:latin typeface="Calibri" panose="020F0502020204030204" pitchFamily="34" charset="0"/>
                          <a:cs typeface="Calibri" panose="020F0502020204030204" pitchFamily="34" charset="0"/>
                        </a:rPr>
                        <a:t>Affiliations</a:t>
                      </a:r>
                      <a:endParaRPr lang="en-US" sz="1700" b="1" dirty="0">
                        <a:effectLst/>
                        <a:latin typeface="Calibri" panose="020F0502020204030204" pitchFamily="34" charset="0"/>
                        <a:ea typeface="Times New Roman" panose="02020603050405020304" pitchFamily="18" charset="0"/>
                        <a:cs typeface="Calibri" panose="020F0502020204030204" pitchFamily="34" charset="0"/>
                      </a:endParaRPr>
                    </a:p>
                  </a:txBody>
                  <a:tcPr marL="64294" marR="642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0000"/>
                        </a:lnSpc>
                        <a:spcBef>
                          <a:spcPts val="0"/>
                        </a:spcBef>
                        <a:spcAft>
                          <a:spcPts val="0"/>
                        </a:spcAft>
                      </a:pPr>
                      <a:r>
                        <a:rPr lang="en-US" sz="1700" b="1" dirty="0">
                          <a:effectLst/>
                          <a:latin typeface="Calibri" panose="020F0502020204030204" pitchFamily="34" charset="0"/>
                          <a:cs typeface="Calibri" panose="020F0502020204030204" pitchFamily="34" charset="0"/>
                        </a:rPr>
                        <a:t>email</a:t>
                      </a:r>
                      <a:endParaRPr lang="en-US" sz="1700" b="1" dirty="0">
                        <a:effectLst/>
                        <a:latin typeface="Calibri" panose="020F0502020204030204" pitchFamily="34" charset="0"/>
                        <a:ea typeface="Times New Roman" panose="02020603050405020304" pitchFamily="18" charset="0"/>
                        <a:cs typeface="Calibri" panose="020F0502020204030204" pitchFamily="34" charset="0"/>
                      </a:endParaRPr>
                    </a:p>
                  </a:txBody>
                  <a:tcPr marL="64294" marR="642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2973176"/>
                  </a:ext>
                </a:extLst>
              </a:tr>
              <a:tr h="321469">
                <a:tc>
                  <a:txBody>
                    <a:bodyPr/>
                    <a:lstStyle/>
                    <a:p>
                      <a:pPr marL="0" marR="0" lvl="0" indent="0" algn="l" defTabSz="975386" rtl="0" eaLnBrk="1" fontAlgn="auto" latinLnBrk="0" hangingPunct="1">
                        <a:lnSpc>
                          <a:spcPct val="110000"/>
                        </a:lnSpc>
                        <a:spcBef>
                          <a:spcPts val="0"/>
                        </a:spcBef>
                        <a:spcAft>
                          <a:spcPts val="0"/>
                        </a:spcAft>
                        <a:buClrTx/>
                        <a:buSzTx/>
                        <a:buFontTx/>
                        <a:buNone/>
                        <a:tabLst/>
                        <a:defRPr/>
                      </a:pPr>
                      <a:r>
                        <a:rPr lang="en-US" sz="1700" dirty="0">
                          <a:effectLst/>
                          <a:latin typeface="Calibri" panose="020F0502020204030204" pitchFamily="34" charset="0"/>
                          <a:cs typeface="Calibri" panose="020F0502020204030204" pitchFamily="34" charset="0"/>
                        </a:rPr>
                        <a:t>Benjamin Rolfe</a:t>
                      </a:r>
                      <a:endParaRPr lang="en-US" sz="1700" dirty="0">
                        <a:effectLst/>
                        <a:latin typeface="Calibri" panose="020F0502020204030204" pitchFamily="34" charset="0"/>
                        <a:ea typeface="Times New Roman" panose="02020603050405020304" pitchFamily="18" charset="0"/>
                        <a:cs typeface="Calibri" panose="020F0502020204030204" pitchFamily="34" charset="0"/>
                      </a:endParaRPr>
                    </a:p>
                  </a:txBody>
                  <a:tcPr marL="64294" marR="642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lnSpc>
                          <a:spcPct val="110000"/>
                        </a:lnSpc>
                        <a:spcBef>
                          <a:spcPts val="0"/>
                        </a:spcBef>
                        <a:spcAft>
                          <a:spcPts val="0"/>
                        </a:spcAft>
                      </a:pPr>
                      <a:r>
                        <a:rPr lang="en-US" sz="1700" dirty="0">
                          <a:effectLst/>
                          <a:latin typeface="Calibri" panose="020F0502020204030204" pitchFamily="34" charset="0"/>
                          <a:cs typeface="Calibri" panose="020F0502020204030204" pitchFamily="34" charset="0"/>
                        </a:rPr>
                        <a:t>BCA</a:t>
                      </a:r>
                      <a:r>
                        <a:rPr lang="en-US" sz="1700">
                          <a:effectLst/>
                          <a:latin typeface="Calibri" panose="020F0502020204030204" pitchFamily="34" charset="0"/>
                          <a:cs typeface="Calibri" panose="020F0502020204030204" pitchFamily="34" charset="0"/>
                        </a:rPr>
                        <a:t>,  et </a:t>
                      </a:r>
                      <a:r>
                        <a:rPr lang="en-US" sz="1700" dirty="0">
                          <a:effectLst/>
                          <a:latin typeface="Calibri" panose="020F0502020204030204" pitchFamily="34" charset="0"/>
                          <a:cs typeface="Calibri" panose="020F0502020204030204" pitchFamily="34" charset="0"/>
                        </a:rPr>
                        <a:t>al</a:t>
                      </a:r>
                      <a:endParaRPr lang="en-US" sz="1700" dirty="0">
                        <a:effectLst/>
                        <a:latin typeface="Calibri" panose="020F0502020204030204" pitchFamily="34" charset="0"/>
                        <a:ea typeface="Times New Roman" panose="02020603050405020304" pitchFamily="18" charset="0"/>
                        <a:cs typeface="Calibri" panose="020F0502020204030204" pitchFamily="34" charset="0"/>
                      </a:endParaRPr>
                    </a:p>
                  </a:txBody>
                  <a:tcPr marL="64294" marR="642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75386" rtl="0" eaLnBrk="1" fontAlgn="auto" latinLnBrk="0" hangingPunct="1">
                        <a:lnSpc>
                          <a:spcPct val="110000"/>
                        </a:lnSpc>
                        <a:spcBef>
                          <a:spcPts val="0"/>
                        </a:spcBef>
                        <a:spcAft>
                          <a:spcPts val="0"/>
                        </a:spcAft>
                        <a:buClrTx/>
                        <a:buSzTx/>
                        <a:buFontTx/>
                        <a:buNone/>
                        <a:tabLst/>
                        <a:defRPr/>
                      </a:pPr>
                      <a:r>
                        <a:rPr lang="en-US" sz="1700" dirty="0" err="1">
                          <a:effectLst/>
                          <a:latin typeface="Calibri" panose="020F0502020204030204" pitchFamily="34" charset="0"/>
                          <a:cs typeface="Calibri" panose="020F0502020204030204" pitchFamily="34" charset="0"/>
                        </a:rPr>
                        <a:t>Ben.rolfe</a:t>
                      </a:r>
                      <a:r>
                        <a:rPr lang="en-US" sz="1700" dirty="0">
                          <a:effectLst/>
                          <a:latin typeface="Calibri" panose="020F0502020204030204" pitchFamily="34" charset="0"/>
                          <a:cs typeface="Calibri" panose="020F0502020204030204" pitchFamily="34" charset="0"/>
                        </a:rPr>
                        <a:t> @ ieee.org</a:t>
                      </a:r>
                      <a:endParaRPr lang="en-US" sz="1700" dirty="0">
                        <a:effectLst/>
                        <a:latin typeface="Calibri" panose="020F0502020204030204" pitchFamily="34" charset="0"/>
                        <a:ea typeface="Times New Roman" panose="02020603050405020304" pitchFamily="18" charset="0"/>
                        <a:cs typeface="Calibri" panose="020F0502020204030204" pitchFamily="34" charset="0"/>
                      </a:endParaRPr>
                    </a:p>
                  </a:txBody>
                  <a:tcPr marL="64294" marR="642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49572813"/>
                  </a:ext>
                </a:extLst>
              </a:tr>
            </a:tbl>
          </a:graphicData>
        </a:graphic>
      </p:graphicFrame>
      <p:sp>
        <p:nvSpPr>
          <p:cNvPr id="2" name="Footer Placeholder 1">
            <a:extLst>
              <a:ext uri="{FF2B5EF4-FFF2-40B4-BE49-F238E27FC236}">
                <a16:creationId xmlns:a16="http://schemas.microsoft.com/office/drawing/2014/main" id="{9A95F521-1C1E-E456-19E7-9BE07B74D43C}"/>
              </a:ext>
            </a:extLst>
          </p:cNvPr>
          <p:cNvSpPr>
            <a:spLocks noGrp="1"/>
          </p:cNvSpPr>
          <p:nvPr>
            <p:ph type="ftr" idx="14"/>
          </p:nvPr>
        </p:nvSpPr>
        <p:spPr/>
        <p:txBody>
          <a:bodyPr/>
          <a:lstStyle/>
          <a:p>
            <a:r>
              <a:rPr lang="en-GB"/>
              <a:t>Ben Rolfe, BCA</a:t>
            </a:r>
            <a:endParaRPr lang="en-GB" dirty="0"/>
          </a:p>
        </p:txBody>
      </p:sp>
      <p:sp>
        <p:nvSpPr>
          <p:cNvPr id="3" name="Slide Number Placeholder 2">
            <a:extLst>
              <a:ext uri="{FF2B5EF4-FFF2-40B4-BE49-F238E27FC236}">
                <a16:creationId xmlns:a16="http://schemas.microsoft.com/office/drawing/2014/main" id="{2A4A8CB8-D7FB-9A2D-CE22-A9A1F34B07BE}"/>
              </a:ext>
            </a:extLst>
          </p:cNvPr>
          <p:cNvSpPr>
            <a:spLocks noGrp="1"/>
          </p:cNvSpPr>
          <p:nvPr>
            <p:ph type="sldNum" idx="12"/>
          </p:nvPr>
        </p:nvSpPr>
        <p:spPr/>
        <p:txBody>
          <a:bodyPr/>
          <a:lstStyle/>
          <a:p>
            <a:r>
              <a:rPr lang="en-GB"/>
              <a:t>Slide </a:t>
            </a:r>
            <a:fld id="{440F5867-744E-4AA6-B0ED-4C44D2DFBB7B}" type="slidenum">
              <a:rPr lang="en-GB" smtClean="0"/>
              <a:pPr/>
              <a:t>70</a:t>
            </a:fld>
            <a:endParaRPr lang="en-GB" dirty="0"/>
          </a:p>
        </p:txBody>
      </p:sp>
      <p:sp>
        <p:nvSpPr>
          <p:cNvPr id="9" name="Date Placeholder 8">
            <a:extLst>
              <a:ext uri="{FF2B5EF4-FFF2-40B4-BE49-F238E27FC236}">
                <a16:creationId xmlns:a16="http://schemas.microsoft.com/office/drawing/2014/main" id="{80F66782-23F5-67FC-C03B-486D6EA921B5}"/>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44485044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4EBB2-DE01-81FC-44E4-F0E0F0249696}"/>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C88DADA4-7E5A-C5D7-F0D7-0520FC098349}"/>
              </a:ext>
            </a:extLst>
          </p:cNvPr>
          <p:cNvSpPr>
            <a:spLocks noGrp="1"/>
          </p:cNvSpPr>
          <p:nvPr>
            <p:ph idx="1"/>
          </p:nvPr>
        </p:nvSpPr>
        <p:spPr/>
        <p:txBody>
          <a:bodyPr/>
          <a:lstStyle/>
          <a:p>
            <a:r>
              <a:rPr lang="en-US" dirty="0"/>
              <a:t>802.15.4 has had several amendments and  two revisions since 2019</a:t>
            </a:r>
          </a:p>
          <a:p>
            <a:r>
              <a:rPr lang="en-US" dirty="0"/>
              <a:t>Some useful features and changes added since 2019 may be useful for coexistence recommendations</a:t>
            </a:r>
          </a:p>
          <a:p>
            <a:r>
              <a:rPr lang="en-US" dirty="0"/>
              <a:t>This identifies some new or revised features that might be useful to this group</a:t>
            </a:r>
          </a:p>
        </p:txBody>
      </p:sp>
      <p:sp>
        <p:nvSpPr>
          <p:cNvPr id="7" name="Footer Placeholder 6">
            <a:extLst>
              <a:ext uri="{FF2B5EF4-FFF2-40B4-BE49-F238E27FC236}">
                <a16:creationId xmlns:a16="http://schemas.microsoft.com/office/drawing/2014/main" id="{51FD67F6-F1EC-B0CF-D21E-91BB77FAF97C}"/>
              </a:ext>
            </a:extLst>
          </p:cNvPr>
          <p:cNvSpPr>
            <a:spLocks noGrp="1"/>
          </p:cNvSpPr>
          <p:nvPr>
            <p:ph type="ftr" idx="14"/>
          </p:nvPr>
        </p:nvSpPr>
        <p:spPr/>
        <p:txBody>
          <a:bodyPr/>
          <a:lstStyle/>
          <a:p>
            <a:r>
              <a:rPr lang="en-GB"/>
              <a:t>Ben Rolfe, BCA</a:t>
            </a:r>
            <a:endParaRPr lang="en-GB" dirty="0"/>
          </a:p>
        </p:txBody>
      </p:sp>
      <p:sp>
        <p:nvSpPr>
          <p:cNvPr id="8" name="Slide Number Placeholder 7">
            <a:extLst>
              <a:ext uri="{FF2B5EF4-FFF2-40B4-BE49-F238E27FC236}">
                <a16:creationId xmlns:a16="http://schemas.microsoft.com/office/drawing/2014/main" id="{B3EE10AA-F075-1F74-84CA-7F4E418046C3}"/>
              </a:ext>
            </a:extLst>
          </p:cNvPr>
          <p:cNvSpPr>
            <a:spLocks noGrp="1"/>
          </p:cNvSpPr>
          <p:nvPr>
            <p:ph type="sldNum" idx="12"/>
          </p:nvPr>
        </p:nvSpPr>
        <p:spPr/>
        <p:txBody>
          <a:bodyPr/>
          <a:lstStyle/>
          <a:p>
            <a:r>
              <a:rPr lang="en-GB"/>
              <a:t>Slide </a:t>
            </a:r>
            <a:fld id="{440F5867-744E-4AA6-B0ED-4C44D2DFBB7B}" type="slidenum">
              <a:rPr lang="en-GB" smtClean="0"/>
              <a:pPr/>
              <a:t>71</a:t>
            </a:fld>
            <a:endParaRPr lang="en-GB" dirty="0"/>
          </a:p>
        </p:txBody>
      </p:sp>
      <p:sp>
        <p:nvSpPr>
          <p:cNvPr id="9" name="Date Placeholder 8">
            <a:extLst>
              <a:ext uri="{FF2B5EF4-FFF2-40B4-BE49-F238E27FC236}">
                <a16:creationId xmlns:a16="http://schemas.microsoft.com/office/drawing/2014/main" id="{6FF14424-20E5-F042-58DC-99978BBBCCD3}"/>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184085294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F186B-E8AE-6179-10FA-AC280DF80735}"/>
              </a:ext>
            </a:extLst>
          </p:cNvPr>
          <p:cNvSpPr>
            <a:spLocks noGrp="1"/>
          </p:cNvSpPr>
          <p:nvPr>
            <p:ph type="title"/>
          </p:nvPr>
        </p:nvSpPr>
        <p:spPr/>
        <p:txBody>
          <a:bodyPr/>
          <a:lstStyle/>
          <a:p>
            <a:r>
              <a:rPr lang="en-US" dirty="0"/>
              <a:t>802.15.4 Channel Access: 802.15.4-2024 (Revision E)</a:t>
            </a:r>
          </a:p>
        </p:txBody>
      </p:sp>
      <p:sp>
        <p:nvSpPr>
          <p:cNvPr id="3" name="Content Placeholder 2">
            <a:extLst>
              <a:ext uri="{FF2B5EF4-FFF2-40B4-BE49-F238E27FC236}">
                <a16:creationId xmlns:a16="http://schemas.microsoft.com/office/drawing/2014/main" id="{2178D5B0-CADE-A2BD-527A-7CEBBC43B109}"/>
              </a:ext>
            </a:extLst>
          </p:cNvPr>
          <p:cNvSpPr>
            <a:spLocks noGrp="1"/>
          </p:cNvSpPr>
          <p:nvPr>
            <p:ph idx="1"/>
          </p:nvPr>
        </p:nvSpPr>
        <p:spPr/>
        <p:txBody>
          <a:bodyPr>
            <a:normAutofit fontScale="85000" lnSpcReduction="20000"/>
          </a:bodyPr>
          <a:lstStyle/>
          <a:p>
            <a:r>
              <a:rPr lang="en-US" sz="3000" dirty="0"/>
              <a:t>Multiple CSMA variations</a:t>
            </a:r>
          </a:p>
          <a:p>
            <a:pPr lvl="1"/>
            <a:r>
              <a:rPr lang="en-US" sz="2625" dirty="0"/>
              <a:t>Multiple Clear Channel Assessment Methods</a:t>
            </a:r>
          </a:p>
          <a:p>
            <a:pPr lvl="1"/>
            <a:r>
              <a:rPr lang="en-US" sz="2625" dirty="0"/>
              <a:t>Multipole Prioritized CSMA schemes</a:t>
            </a:r>
          </a:p>
          <a:p>
            <a:pPr lvl="1"/>
            <a:r>
              <a:rPr lang="en-US" sz="2625" dirty="0" err="1"/>
              <a:t>Suspendable</a:t>
            </a:r>
            <a:r>
              <a:rPr lang="en-US" sz="2625" dirty="0"/>
              <a:t> CSMA-CA algorithm  *new*</a:t>
            </a:r>
          </a:p>
          <a:p>
            <a:pPr lvl="1"/>
            <a:r>
              <a:rPr lang="en-US" sz="2625" dirty="0"/>
              <a:t>Latency bounded random access (SSBD)</a:t>
            </a:r>
          </a:p>
          <a:p>
            <a:r>
              <a:rPr lang="en-US" sz="3000" dirty="0"/>
              <a:t>Multiple scheduled access methods</a:t>
            </a:r>
          </a:p>
          <a:p>
            <a:pPr lvl="1"/>
            <a:r>
              <a:rPr lang="en-US" sz="2625" dirty="0"/>
              <a:t>Some with, some without CSMA</a:t>
            </a:r>
          </a:p>
          <a:p>
            <a:pPr lvl="1"/>
            <a:r>
              <a:rPr lang="en-US" sz="2625" dirty="0"/>
              <a:t>Some cleanup in Revision E</a:t>
            </a:r>
          </a:p>
          <a:p>
            <a:pPr lvl="1"/>
            <a:r>
              <a:rPr lang="en-US" sz="2625" dirty="0"/>
              <a:t>Some changes to make TSCH more general in draft 15.4ab</a:t>
            </a:r>
          </a:p>
          <a:p>
            <a:pPr lvl="1"/>
            <a:r>
              <a:rPr lang="en-US" sz="2625" dirty="0"/>
              <a:t>Peer-wise coordination (distributed) added in 802.15.4z</a:t>
            </a:r>
          </a:p>
          <a:p>
            <a:pPr lvl="1"/>
            <a:r>
              <a:rPr lang="en-US" sz="2625" dirty="0"/>
              <a:t>Some use channel access with sensing (listen) in conjunction with scheduled access</a:t>
            </a:r>
          </a:p>
          <a:p>
            <a:pPr lvl="1"/>
            <a:endParaRPr lang="en-US" sz="2625" dirty="0"/>
          </a:p>
          <a:p>
            <a:pPr lvl="1"/>
            <a:endParaRPr lang="en-US" sz="2625" dirty="0"/>
          </a:p>
        </p:txBody>
      </p:sp>
      <p:sp>
        <p:nvSpPr>
          <p:cNvPr id="7" name="Footer Placeholder 6">
            <a:extLst>
              <a:ext uri="{FF2B5EF4-FFF2-40B4-BE49-F238E27FC236}">
                <a16:creationId xmlns:a16="http://schemas.microsoft.com/office/drawing/2014/main" id="{51A3A115-C7C9-8968-4A19-338108715A30}"/>
              </a:ext>
            </a:extLst>
          </p:cNvPr>
          <p:cNvSpPr>
            <a:spLocks noGrp="1"/>
          </p:cNvSpPr>
          <p:nvPr>
            <p:ph type="ftr" idx="14"/>
          </p:nvPr>
        </p:nvSpPr>
        <p:spPr/>
        <p:txBody>
          <a:bodyPr/>
          <a:lstStyle/>
          <a:p>
            <a:r>
              <a:rPr lang="en-GB"/>
              <a:t>Ben Rolfe, BCA</a:t>
            </a:r>
            <a:endParaRPr lang="en-GB" dirty="0"/>
          </a:p>
        </p:txBody>
      </p:sp>
      <p:sp>
        <p:nvSpPr>
          <p:cNvPr id="8" name="Slide Number Placeholder 7">
            <a:extLst>
              <a:ext uri="{FF2B5EF4-FFF2-40B4-BE49-F238E27FC236}">
                <a16:creationId xmlns:a16="http://schemas.microsoft.com/office/drawing/2014/main" id="{8E438B2E-0CBF-41F5-20D4-13657D26E332}"/>
              </a:ext>
            </a:extLst>
          </p:cNvPr>
          <p:cNvSpPr>
            <a:spLocks noGrp="1"/>
          </p:cNvSpPr>
          <p:nvPr>
            <p:ph type="sldNum" idx="12"/>
          </p:nvPr>
        </p:nvSpPr>
        <p:spPr/>
        <p:txBody>
          <a:bodyPr/>
          <a:lstStyle/>
          <a:p>
            <a:r>
              <a:rPr lang="en-GB"/>
              <a:t>Slide </a:t>
            </a:r>
            <a:fld id="{440F5867-744E-4AA6-B0ED-4C44D2DFBB7B}" type="slidenum">
              <a:rPr lang="en-GB" smtClean="0"/>
              <a:pPr/>
              <a:t>72</a:t>
            </a:fld>
            <a:endParaRPr lang="en-GB" dirty="0"/>
          </a:p>
        </p:txBody>
      </p:sp>
      <p:sp>
        <p:nvSpPr>
          <p:cNvPr id="9" name="Date Placeholder 8">
            <a:extLst>
              <a:ext uri="{FF2B5EF4-FFF2-40B4-BE49-F238E27FC236}">
                <a16:creationId xmlns:a16="http://schemas.microsoft.com/office/drawing/2014/main" id="{60BE8117-E188-AD0C-9004-4FDF6F3FC9CC}"/>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01395862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F186B-E8AE-6179-10FA-AC280DF80735}"/>
              </a:ext>
            </a:extLst>
          </p:cNvPr>
          <p:cNvSpPr>
            <a:spLocks noGrp="1"/>
          </p:cNvSpPr>
          <p:nvPr>
            <p:ph type="title"/>
          </p:nvPr>
        </p:nvSpPr>
        <p:spPr/>
        <p:txBody>
          <a:bodyPr/>
          <a:lstStyle/>
          <a:p>
            <a:r>
              <a:rPr lang="en-US" dirty="0"/>
              <a:t>Multiple CCA methods</a:t>
            </a:r>
          </a:p>
        </p:txBody>
      </p:sp>
      <p:sp>
        <p:nvSpPr>
          <p:cNvPr id="3" name="Content Placeholder 2">
            <a:extLst>
              <a:ext uri="{FF2B5EF4-FFF2-40B4-BE49-F238E27FC236}">
                <a16:creationId xmlns:a16="http://schemas.microsoft.com/office/drawing/2014/main" id="{2178D5B0-CADE-A2BD-527A-7CEBBC43B109}"/>
              </a:ext>
            </a:extLst>
          </p:cNvPr>
          <p:cNvSpPr>
            <a:spLocks noGrp="1"/>
          </p:cNvSpPr>
          <p:nvPr>
            <p:ph idx="1"/>
          </p:nvPr>
        </p:nvSpPr>
        <p:spPr/>
        <p:txBody>
          <a:bodyPr>
            <a:normAutofit/>
          </a:bodyPr>
          <a:lstStyle/>
          <a:p>
            <a:r>
              <a:rPr lang="en-US" sz="3000" dirty="0"/>
              <a:t>Mode 1: Energy above threshold (ED).</a:t>
            </a:r>
          </a:p>
          <a:p>
            <a:r>
              <a:rPr lang="en-US" sz="3000" dirty="0"/>
              <a:t>Mode 2: Carrier sense only (CS)</a:t>
            </a:r>
          </a:p>
          <a:p>
            <a:r>
              <a:rPr lang="en-US" sz="3000" dirty="0"/>
              <a:t>CCA Mode 3:  Combination of ED and CS</a:t>
            </a:r>
          </a:p>
          <a:p>
            <a:pPr lvl="1"/>
            <a:r>
              <a:rPr lang="en-US" sz="2600" dirty="0"/>
              <a:t>3a ED and CS</a:t>
            </a:r>
          </a:p>
          <a:p>
            <a:pPr lvl="1"/>
            <a:r>
              <a:rPr lang="en-US" sz="2600" dirty="0"/>
              <a:t>3b ED or CS</a:t>
            </a:r>
          </a:p>
          <a:p>
            <a:r>
              <a:rPr lang="en-US" sz="3025" dirty="0"/>
              <a:t>ED Threshold and Duration variable</a:t>
            </a:r>
          </a:p>
          <a:p>
            <a:r>
              <a:rPr lang="en-US" sz="3025" dirty="0"/>
              <a:t>Flexibility to meet different operating environments, performance profiles, and regulator requirements </a:t>
            </a:r>
          </a:p>
          <a:p>
            <a:pPr lvl="1"/>
            <a:endParaRPr lang="en-US" sz="2625" dirty="0"/>
          </a:p>
          <a:p>
            <a:pPr lvl="1"/>
            <a:endParaRPr lang="en-US" sz="2625" dirty="0"/>
          </a:p>
          <a:p>
            <a:pPr lvl="1"/>
            <a:endParaRPr lang="en-US" sz="2625" dirty="0"/>
          </a:p>
          <a:p>
            <a:pPr lvl="1"/>
            <a:endParaRPr lang="en-US" sz="2625" dirty="0"/>
          </a:p>
        </p:txBody>
      </p:sp>
      <p:sp>
        <p:nvSpPr>
          <p:cNvPr id="7" name="Footer Placeholder 6">
            <a:extLst>
              <a:ext uri="{FF2B5EF4-FFF2-40B4-BE49-F238E27FC236}">
                <a16:creationId xmlns:a16="http://schemas.microsoft.com/office/drawing/2014/main" id="{875315D3-FCE3-A7C3-8B5F-692E5A123E70}"/>
              </a:ext>
            </a:extLst>
          </p:cNvPr>
          <p:cNvSpPr>
            <a:spLocks noGrp="1"/>
          </p:cNvSpPr>
          <p:nvPr>
            <p:ph type="ftr" idx="14"/>
          </p:nvPr>
        </p:nvSpPr>
        <p:spPr/>
        <p:txBody>
          <a:bodyPr/>
          <a:lstStyle/>
          <a:p>
            <a:r>
              <a:rPr lang="en-GB"/>
              <a:t>Ben Rolfe, BCA</a:t>
            </a:r>
            <a:endParaRPr lang="en-GB" dirty="0"/>
          </a:p>
        </p:txBody>
      </p:sp>
      <p:sp>
        <p:nvSpPr>
          <p:cNvPr id="8" name="Slide Number Placeholder 7">
            <a:extLst>
              <a:ext uri="{FF2B5EF4-FFF2-40B4-BE49-F238E27FC236}">
                <a16:creationId xmlns:a16="http://schemas.microsoft.com/office/drawing/2014/main" id="{5A760081-D244-F19B-E0CE-482DEFF8B03F}"/>
              </a:ext>
            </a:extLst>
          </p:cNvPr>
          <p:cNvSpPr>
            <a:spLocks noGrp="1"/>
          </p:cNvSpPr>
          <p:nvPr>
            <p:ph type="sldNum" idx="12"/>
          </p:nvPr>
        </p:nvSpPr>
        <p:spPr/>
        <p:txBody>
          <a:bodyPr/>
          <a:lstStyle/>
          <a:p>
            <a:r>
              <a:rPr lang="en-GB"/>
              <a:t>Slide </a:t>
            </a:r>
            <a:fld id="{440F5867-744E-4AA6-B0ED-4C44D2DFBB7B}" type="slidenum">
              <a:rPr lang="en-GB" smtClean="0"/>
              <a:pPr/>
              <a:t>73</a:t>
            </a:fld>
            <a:endParaRPr lang="en-GB" dirty="0"/>
          </a:p>
        </p:txBody>
      </p:sp>
      <p:sp>
        <p:nvSpPr>
          <p:cNvPr id="9" name="Date Placeholder 8">
            <a:extLst>
              <a:ext uri="{FF2B5EF4-FFF2-40B4-BE49-F238E27FC236}">
                <a16:creationId xmlns:a16="http://schemas.microsoft.com/office/drawing/2014/main" id="{D4C8C66D-C5B6-04D3-D501-9FEF9EF9F27A}"/>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55183220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F186B-E8AE-6179-10FA-AC280DF80735}"/>
              </a:ext>
            </a:extLst>
          </p:cNvPr>
          <p:cNvSpPr>
            <a:spLocks noGrp="1"/>
          </p:cNvSpPr>
          <p:nvPr>
            <p:ph type="title"/>
          </p:nvPr>
        </p:nvSpPr>
        <p:spPr/>
        <p:txBody>
          <a:bodyPr/>
          <a:lstStyle/>
          <a:p>
            <a:r>
              <a:rPr lang="en-US" sz="3750" dirty="0"/>
              <a:t>Random Access: multiple CSMA Variations</a:t>
            </a:r>
          </a:p>
        </p:txBody>
      </p:sp>
      <p:sp>
        <p:nvSpPr>
          <p:cNvPr id="3" name="Content Placeholder 2">
            <a:extLst>
              <a:ext uri="{FF2B5EF4-FFF2-40B4-BE49-F238E27FC236}">
                <a16:creationId xmlns:a16="http://schemas.microsoft.com/office/drawing/2014/main" id="{2178D5B0-CADE-A2BD-527A-7CEBBC43B109}"/>
              </a:ext>
            </a:extLst>
          </p:cNvPr>
          <p:cNvSpPr>
            <a:spLocks noGrp="1"/>
          </p:cNvSpPr>
          <p:nvPr>
            <p:ph idx="1"/>
          </p:nvPr>
        </p:nvSpPr>
        <p:spPr/>
        <p:txBody>
          <a:bodyPr>
            <a:normAutofit/>
          </a:bodyPr>
          <a:lstStyle/>
          <a:p>
            <a:r>
              <a:rPr lang="en-US" sz="3025" dirty="0"/>
              <a:t>Simple unslotted CSMA</a:t>
            </a:r>
          </a:p>
          <a:p>
            <a:r>
              <a:rPr lang="en-US" sz="3025" dirty="0"/>
              <a:t>Slotted CSMA with scheduled access</a:t>
            </a:r>
          </a:p>
          <a:p>
            <a:pPr lvl="1"/>
            <a:r>
              <a:rPr lang="en-US" sz="2625" dirty="0"/>
              <a:t>Multiple </a:t>
            </a:r>
            <a:r>
              <a:rPr lang="en-US" sz="2625" dirty="0" err="1"/>
              <a:t>superframe</a:t>
            </a:r>
            <a:r>
              <a:rPr lang="en-US" sz="2625" dirty="0"/>
              <a:t> types defined</a:t>
            </a:r>
          </a:p>
          <a:p>
            <a:pPr lvl="1"/>
            <a:r>
              <a:rPr lang="en-US" sz="2625" dirty="0"/>
              <a:t>TSCH, DSME and RCC support slotted CSMA</a:t>
            </a:r>
          </a:p>
          <a:p>
            <a:r>
              <a:rPr lang="en-US" sz="3025" dirty="0"/>
              <a:t>CSMA with Priority (PCA)</a:t>
            </a:r>
          </a:p>
          <a:p>
            <a:r>
              <a:rPr lang="en-US" sz="3025" dirty="0"/>
              <a:t>CSMA with linear backoff (latency bounding) aka Spectrum Sensing Based Deferral (SSBD)</a:t>
            </a:r>
            <a:endParaRPr lang="en-US" sz="2625" dirty="0"/>
          </a:p>
          <a:p>
            <a:endParaRPr lang="en-US" sz="3025" dirty="0"/>
          </a:p>
          <a:p>
            <a:pPr lvl="1"/>
            <a:endParaRPr lang="en-US" sz="2625" dirty="0"/>
          </a:p>
          <a:p>
            <a:pPr lvl="1"/>
            <a:endParaRPr lang="en-US" sz="2625" dirty="0"/>
          </a:p>
          <a:p>
            <a:pPr lvl="1"/>
            <a:endParaRPr lang="en-US" sz="2625" dirty="0"/>
          </a:p>
          <a:p>
            <a:pPr lvl="1"/>
            <a:endParaRPr lang="en-US" sz="2625" dirty="0"/>
          </a:p>
        </p:txBody>
      </p:sp>
      <p:sp>
        <p:nvSpPr>
          <p:cNvPr id="7" name="Footer Placeholder 6">
            <a:extLst>
              <a:ext uri="{FF2B5EF4-FFF2-40B4-BE49-F238E27FC236}">
                <a16:creationId xmlns:a16="http://schemas.microsoft.com/office/drawing/2014/main" id="{9185EF07-A3E3-CDB7-827C-ACD9FAD6CC02}"/>
              </a:ext>
            </a:extLst>
          </p:cNvPr>
          <p:cNvSpPr>
            <a:spLocks noGrp="1"/>
          </p:cNvSpPr>
          <p:nvPr>
            <p:ph type="ftr" idx="14"/>
          </p:nvPr>
        </p:nvSpPr>
        <p:spPr/>
        <p:txBody>
          <a:bodyPr/>
          <a:lstStyle/>
          <a:p>
            <a:r>
              <a:rPr lang="en-GB"/>
              <a:t>Ben Rolfe, BCA</a:t>
            </a:r>
            <a:endParaRPr lang="en-GB" dirty="0"/>
          </a:p>
        </p:txBody>
      </p:sp>
      <p:sp>
        <p:nvSpPr>
          <p:cNvPr id="8" name="Slide Number Placeholder 7">
            <a:extLst>
              <a:ext uri="{FF2B5EF4-FFF2-40B4-BE49-F238E27FC236}">
                <a16:creationId xmlns:a16="http://schemas.microsoft.com/office/drawing/2014/main" id="{29D9104D-DCFE-5432-37FC-B0FC700A3636}"/>
              </a:ext>
            </a:extLst>
          </p:cNvPr>
          <p:cNvSpPr>
            <a:spLocks noGrp="1"/>
          </p:cNvSpPr>
          <p:nvPr>
            <p:ph type="sldNum" idx="12"/>
          </p:nvPr>
        </p:nvSpPr>
        <p:spPr/>
        <p:txBody>
          <a:bodyPr/>
          <a:lstStyle/>
          <a:p>
            <a:r>
              <a:rPr lang="en-GB"/>
              <a:t>Slide </a:t>
            </a:r>
            <a:fld id="{440F5867-744E-4AA6-B0ED-4C44D2DFBB7B}" type="slidenum">
              <a:rPr lang="en-GB" smtClean="0"/>
              <a:pPr/>
              <a:t>74</a:t>
            </a:fld>
            <a:endParaRPr lang="en-GB" dirty="0"/>
          </a:p>
        </p:txBody>
      </p:sp>
      <p:sp>
        <p:nvSpPr>
          <p:cNvPr id="9" name="Date Placeholder 8">
            <a:extLst>
              <a:ext uri="{FF2B5EF4-FFF2-40B4-BE49-F238E27FC236}">
                <a16:creationId xmlns:a16="http://schemas.microsoft.com/office/drawing/2014/main" id="{42CEAF2A-2B3A-6D34-AAA7-6F6922BA35FC}"/>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90055482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8B3D4-70DC-3DEA-E3E3-D912957AFFD0}"/>
              </a:ext>
            </a:extLst>
          </p:cNvPr>
          <p:cNvSpPr>
            <a:spLocks noGrp="1"/>
          </p:cNvSpPr>
          <p:nvPr>
            <p:ph type="title"/>
          </p:nvPr>
        </p:nvSpPr>
        <p:spPr>
          <a:xfrm>
            <a:off x="4452938" y="685803"/>
            <a:ext cx="5527676" cy="457198"/>
          </a:xfrm>
        </p:spPr>
        <p:txBody>
          <a:bodyPr/>
          <a:lstStyle/>
          <a:p>
            <a:r>
              <a:rPr lang="en-US" dirty="0"/>
              <a:t>Brief look at CSMA</a:t>
            </a:r>
          </a:p>
        </p:txBody>
      </p:sp>
      <p:sp>
        <p:nvSpPr>
          <p:cNvPr id="10" name="Content Placeholder 9">
            <a:extLst>
              <a:ext uri="{FF2B5EF4-FFF2-40B4-BE49-F238E27FC236}">
                <a16:creationId xmlns:a16="http://schemas.microsoft.com/office/drawing/2014/main" id="{926A0D00-FC75-8CDF-808D-C3B652DD6F5C}"/>
              </a:ext>
            </a:extLst>
          </p:cNvPr>
          <p:cNvSpPr>
            <a:spLocks noGrp="1"/>
          </p:cNvSpPr>
          <p:nvPr>
            <p:ph idx="1"/>
          </p:nvPr>
        </p:nvSpPr>
        <p:spPr>
          <a:xfrm>
            <a:off x="4953000" y="1222378"/>
            <a:ext cx="5027614" cy="4872037"/>
          </a:xfrm>
        </p:spPr>
        <p:txBody>
          <a:bodyPr/>
          <a:lstStyle/>
          <a:p>
            <a:r>
              <a:rPr lang="en-US" dirty="0"/>
              <a:t>Simple and flexible</a:t>
            </a:r>
          </a:p>
          <a:p>
            <a:pPr lvl="1"/>
            <a:r>
              <a:rPr lang="en-US" dirty="0"/>
              <a:t>Can reduce to simple LBT without iterative backoff</a:t>
            </a:r>
          </a:p>
          <a:p>
            <a:pPr lvl="1"/>
            <a:r>
              <a:rPr lang="en-US" dirty="0"/>
              <a:t>Can bound backoff growth</a:t>
            </a:r>
          </a:p>
          <a:p>
            <a:pPr lvl="1"/>
            <a:endParaRPr lang="en-US" dirty="0"/>
          </a:p>
        </p:txBody>
      </p:sp>
      <p:pic>
        <p:nvPicPr>
          <p:cNvPr id="11" name="Content Placeholder 7">
            <a:extLst>
              <a:ext uri="{FF2B5EF4-FFF2-40B4-BE49-F238E27FC236}">
                <a16:creationId xmlns:a16="http://schemas.microsoft.com/office/drawing/2014/main" id="{6B9DE156-94E9-2A2D-C69B-D3967293AE30}"/>
              </a:ext>
            </a:extLst>
          </p:cNvPr>
          <p:cNvPicPr>
            <a:picLocks noChangeAspect="1"/>
          </p:cNvPicPr>
          <p:nvPr/>
        </p:nvPicPr>
        <p:blipFill>
          <a:blip r:embed="rId2"/>
          <a:stretch>
            <a:fillRect/>
          </a:stretch>
        </p:blipFill>
        <p:spPr bwMode="auto">
          <a:xfrm>
            <a:off x="2032275" y="1000125"/>
            <a:ext cx="2706413" cy="5395367"/>
          </a:xfrm>
          <a:prstGeom prst="rect">
            <a:avLst/>
          </a:prstGeom>
          <a:noFill/>
          <a:ln w="9525">
            <a:noFill/>
            <a:round/>
            <a:headEnd/>
            <a:tailEnd/>
          </a:ln>
          <a:effectLst/>
        </p:spPr>
      </p:pic>
      <p:sp>
        <p:nvSpPr>
          <p:cNvPr id="3" name="Footer Placeholder 2">
            <a:extLst>
              <a:ext uri="{FF2B5EF4-FFF2-40B4-BE49-F238E27FC236}">
                <a16:creationId xmlns:a16="http://schemas.microsoft.com/office/drawing/2014/main" id="{3B0A9DD1-744F-2F8B-DE9E-E186107EC605}"/>
              </a:ext>
            </a:extLst>
          </p:cNvPr>
          <p:cNvSpPr>
            <a:spLocks noGrp="1"/>
          </p:cNvSpPr>
          <p:nvPr>
            <p:ph type="ftr" idx="14"/>
          </p:nvPr>
        </p:nvSpPr>
        <p:spPr/>
        <p:txBody>
          <a:bodyPr/>
          <a:lstStyle/>
          <a:p>
            <a:r>
              <a:rPr lang="en-GB"/>
              <a:t>Ben Rolfe, BCA</a:t>
            </a:r>
            <a:endParaRPr lang="en-GB" dirty="0"/>
          </a:p>
        </p:txBody>
      </p:sp>
      <p:sp>
        <p:nvSpPr>
          <p:cNvPr id="7" name="Slide Number Placeholder 6">
            <a:extLst>
              <a:ext uri="{FF2B5EF4-FFF2-40B4-BE49-F238E27FC236}">
                <a16:creationId xmlns:a16="http://schemas.microsoft.com/office/drawing/2014/main" id="{5DCE5ACD-01F9-CFB5-C74F-5DDC86DE59BB}"/>
              </a:ext>
            </a:extLst>
          </p:cNvPr>
          <p:cNvSpPr>
            <a:spLocks noGrp="1"/>
          </p:cNvSpPr>
          <p:nvPr>
            <p:ph type="sldNum" idx="12"/>
          </p:nvPr>
        </p:nvSpPr>
        <p:spPr/>
        <p:txBody>
          <a:bodyPr/>
          <a:lstStyle/>
          <a:p>
            <a:r>
              <a:rPr lang="en-GB"/>
              <a:t>Slide </a:t>
            </a:r>
            <a:fld id="{440F5867-744E-4AA6-B0ED-4C44D2DFBB7B}" type="slidenum">
              <a:rPr lang="en-GB" smtClean="0"/>
              <a:pPr/>
              <a:t>75</a:t>
            </a:fld>
            <a:endParaRPr lang="en-GB" dirty="0"/>
          </a:p>
        </p:txBody>
      </p:sp>
      <p:sp>
        <p:nvSpPr>
          <p:cNvPr id="8" name="Date Placeholder 7">
            <a:extLst>
              <a:ext uri="{FF2B5EF4-FFF2-40B4-BE49-F238E27FC236}">
                <a16:creationId xmlns:a16="http://schemas.microsoft.com/office/drawing/2014/main" id="{6A33A231-57B7-814D-96FB-66F46E985933}"/>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66563762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1FBF3-EF49-B783-DB1C-76897D38B522}"/>
              </a:ext>
            </a:extLst>
          </p:cNvPr>
          <p:cNvSpPr>
            <a:spLocks noGrp="1"/>
          </p:cNvSpPr>
          <p:nvPr>
            <p:ph type="title"/>
          </p:nvPr>
        </p:nvSpPr>
        <p:spPr/>
        <p:txBody>
          <a:bodyPr/>
          <a:lstStyle/>
          <a:p>
            <a:r>
              <a:rPr lang="en-US" sz="3750" dirty="0"/>
              <a:t>Optional backoff suspension in</a:t>
            </a:r>
            <a:br>
              <a:rPr lang="en-US" sz="3750" dirty="0"/>
            </a:br>
            <a:r>
              <a:rPr lang="en-US" sz="3750" dirty="0"/>
              <a:t> CSMA-CA algorithm</a:t>
            </a:r>
            <a:endParaRPr lang="en-US" dirty="0"/>
          </a:p>
        </p:txBody>
      </p:sp>
      <p:sp>
        <p:nvSpPr>
          <p:cNvPr id="3" name="Content Placeholder 2">
            <a:extLst>
              <a:ext uri="{FF2B5EF4-FFF2-40B4-BE49-F238E27FC236}">
                <a16:creationId xmlns:a16="http://schemas.microsoft.com/office/drawing/2014/main" id="{D56628E1-5663-347F-72EB-540279FE37AF}"/>
              </a:ext>
            </a:extLst>
          </p:cNvPr>
          <p:cNvSpPr>
            <a:spLocks noGrp="1"/>
          </p:cNvSpPr>
          <p:nvPr>
            <p:ph idx="1"/>
          </p:nvPr>
        </p:nvSpPr>
        <p:spPr>
          <a:xfrm>
            <a:off x="2209800" y="1981202"/>
            <a:ext cx="7770814" cy="4494213"/>
          </a:xfrm>
        </p:spPr>
        <p:txBody>
          <a:bodyPr>
            <a:normAutofit fontScale="92500" lnSpcReduction="10000"/>
          </a:bodyPr>
          <a:lstStyle/>
          <a:p>
            <a:r>
              <a:rPr lang="en-US" dirty="0"/>
              <a:t>Incorporated into 802.15.4-2024 (Rev E)</a:t>
            </a:r>
          </a:p>
          <a:p>
            <a:r>
              <a:rPr lang="en-US" dirty="0"/>
              <a:t>Adds capability to sensed channel using the selected CCA mode during the backoff delay period. </a:t>
            </a:r>
          </a:p>
          <a:p>
            <a:r>
              <a:rPr lang="en-US" dirty="0"/>
              <a:t>Provides improved performance in congested spectrum</a:t>
            </a:r>
          </a:p>
          <a:p>
            <a:r>
              <a:rPr lang="en-US" dirty="0"/>
              <a:t>Grew out of changing requirements in key applications such as smart energy/grid modernization in Japan and other regions</a:t>
            </a:r>
          </a:p>
          <a:p>
            <a:r>
              <a:rPr lang="en-US" dirty="0"/>
              <a:t>Expands trade-off space for optimizing and adaptation</a:t>
            </a:r>
          </a:p>
          <a:p>
            <a:r>
              <a:rPr lang="en-US" dirty="0"/>
              <a:t>More information:  </a:t>
            </a:r>
            <a:r>
              <a:rPr lang="en-US" dirty="0">
                <a:hlinkClick r:id="rId2"/>
              </a:rPr>
              <a:t>https://mentor.ieee.org/802.15/dcn/23/15-23-0234-02-04me-proposed-csma-changes.docx</a:t>
            </a:r>
            <a:endParaRPr lang="en-US" dirty="0"/>
          </a:p>
          <a:p>
            <a:r>
              <a:rPr lang="en-US" dirty="0">
                <a:hlinkClick r:id="rId3"/>
              </a:rPr>
              <a:t>https://mentor.ieee.org/802.15/dcn/23/15-23-0167-00-0000-the-csma-gap-analysis-between-ieee-802-15-4-and-japanese-standard-jj-300-10.pptx</a:t>
            </a:r>
            <a:endParaRPr lang="en-US" dirty="0"/>
          </a:p>
          <a:p>
            <a:endParaRPr lang="en-US" dirty="0"/>
          </a:p>
          <a:p>
            <a:endParaRPr lang="en-US" dirty="0"/>
          </a:p>
        </p:txBody>
      </p:sp>
      <p:sp>
        <p:nvSpPr>
          <p:cNvPr id="7" name="Footer Placeholder 6">
            <a:extLst>
              <a:ext uri="{FF2B5EF4-FFF2-40B4-BE49-F238E27FC236}">
                <a16:creationId xmlns:a16="http://schemas.microsoft.com/office/drawing/2014/main" id="{29B7F154-F057-E024-0C8D-9E535730F1D2}"/>
              </a:ext>
            </a:extLst>
          </p:cNvPr>
          <p:cNvSpPr>
            <a:spLocks noGrp="1"/>
          </p:cNvSpPr>
          <p:nvPr>
            <p:ph type="ftr" idx="14"/>
          </p:nvPr>
        </p:nvSpPr>
        <p:spPr/>
        <p:txBody>
          <a:bodyPr/>
          <a:lstStyle/>
          <a:p>
            <a:r>
              <a:rPr lang="en-GB"/>
              <a:t>Ben Rolfe, BCA</a:t>
            </a:r>
            <a:endParaRPr lang="en-GB" dirty="0"/>
          </a:p>
        </p:txBody>
      </p:sp>
      <p:sp>
        <p:nvSpPr>
          <p:cNvPr id="8" name="Slide Number Placeholder 7">
            <a:extLst>
              <a:ext uri="{FF2B5EF4-FFF2-40B4-BE49-F238E27FC236}">
                <a16:creationId xmlns:a16="http://schemas.microsoft.com/office/drawing/2014/main" id="{DCC3C9C3-5499-3F14-34E5-3F15E89156BC}"/>
              </a:ext>
            </a:extLst>
          </p:cNvPr>
          <p:cNvSpPr>
            <a:spLocks noGrp="1"/>
          </p:cNvSpPr>
          <p:nvPr>
            <p:ph type="sldNum" idx="12"/>
          </p:nvPr>
        </p:nvSpPr>
        <p:spPr/>
        <p:txBody>
          <a:bodyPr/>
          <a:lstStyle/>
          <a:p>
            <a:r>
              <a:rPr lang="en-GB"/>
              <a:t>Slide </a:t>
            </a:r>
            <a:fld id="{440F5867-744E-4AA6-B0ED-4C44D2DFBB7B}" type="slidenum">
              <a:rPr lang="en-GB" smtClean="0"/>
              <a:pPr/>
              <a:t>76</a:t>
            </a:fld>
            <a:endParaRPr lang="en-GB" dirty="0"/>
          </a:p>
        </p:txBody>
      </p:sp>
      <p:sp>
        <p:nvSpPr>
          <p:cNvPr id="9" name="Date Placeholder 8">
            <a:extLst>
              <a:ext uri="{FF2B5EF4-FFF2-40B4-BE49-F238E27FC236}">
                <a16:creationId xmlns:a16="http://schemas.microsoft.com/office/drawing/2014/main" id="{408F337B-1927-DCBC-E6EC-6380012AB2FB}"/>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183600621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AAE27-D994-42CA-3832-18B5A4671A65}"/>
              </a:ext>
            </a:extLst>
          </p:cNvPr>
          <p:cNvSpPr>
            <a:spLocks noGrp="1"/>
          </p:cNvSpPr>
          <p:nvPr>
            <p:ph type="title"/>
          </p:nvPr>
        </p:nvSpPr>
        <p:spPr/>
        <p:txBody>
          <a:bodyPr>
            <a:normAutofit fontScale="90000"/>
          </a:bodyPr>
          <a:lstStyle/>
          <a:p>
            <a:r>
              <a:rPr lang="en-US" dirty="0"/>
              <a:t>Added contention-based channel access introduced in (draft) P802.15.4ab: SSBD</a:t>
            </a:r>
          </a:p>
        </p:txBody>
      </p:sp>
      <p:sp>
        <p:nvSpPr>
          <p:cNvPr id="3" name="Content Placeholder 2">
            <a:extLst>
              <a:ext uri="{FF2B5EF4-FFF2-40B4-BE49-F238E27FC236}">
                <a16:creationId xmlns:a16="http://schemas.microsoft.com/office/drawing/2014/main" id="{82E56035-3D11-B54F-6C5F-79095E142F8B}"/>
              </a:ext>
            </a:extLst>
          </p:cNvPr>
          <p:cNvSpPr>
            <a:spLocks noGrp="1"/>
          </p:cNvSpPr>
          <p:nvPr>
            <p:ph idx="1"/>
          </p:nvPr>
        </p:nvSpPr>
        <p:spPr>
          <a:xfrm>
            <a:off x="2209800" y="1928813"/>
            <a:ext cx="7770814" cy="4429125"/>
          </a:xfrm>
        </p:spPr>
        <p:txBody>
          <a:bodyPr/>
          <a:lstStyle/>
          <a:p>
            <a:r>
              <a:rPr lang="en-US" dirty="0"/>
              <a:t>Spectrum Sensing Based deferral</a:t>
            </a:r>
          </a:p>
          <a:p>
            <a:r>
              <a:rPr lang="en-US" dirty="0"/>
              <a:t>CSMA with linear backoff and a few other changes</a:t>
            </a:r>
          </a:p>
          <a:p>
            <a:r>
              <a:rPr lang="en-US" dirty="0"/>
              <a:t>Iterative sense/backoff/sense as in CSMA</a:t>
            </a:r>
          </a:p>
          <a:p>
            <a:pPr lvl="1"/>
            <a:r>
              <a:rPr lang="en-US" dirty="0"/>
              <a:t>Uses linearly growth in random backoff</a:t>
            </a:r>
          </a:p>
          <a:p>
            <a:pPr lvl="1"/>
            <a:r>
              <a:rPr lang="en-US" dirty="0"/>
              <a:t>Provides for fine resolution  bounding of channel access latency</a:t>
            </a:r>
          </a:p>
          <a:p>
            <a:pPr lvl="1"/>
            <a:r>
              <a:rPr lang="en-US" dirty="0"/>
              <a:t>Intended for low-latency use cases</a:t>
            </a:r>
          </a:p>
          <a:p>
            <a:r>
              <a:rPr lang="en-US" dirty="0"/>
              <a:t>Include optional persistence </a:t>
            </a:r>
          </a:p>
          <a:p>
            <a:pPr lvl="1"/>
            <a:r>
              <a:rPr lang="en-US" dirty="0"/>
              <a:t>Simplified version of 802.11 persistent channel access</a:t>
            </a:r>
          </a:p>
          <a:p>
            <a:pPr lvl="1"/>
            <a:r>
              <a:rPr lang="en-US" dirty="0"/>
              <a:t>Alters channel backoff bounds for retransmission attempts</a:t>
            </a:r>
          </a:p>
          <a:p>
            <a:endParaRPr lang="en-US" dirty="0"/>
          </a:p>
          <a:p>
            <a:pPr lvl="1"/>
            <a:endParaRPr lang="en-US" dirty="0"/>
          </a:p>
        </p:txBody>
      </p:sp>
      <p:sp>
        <p:nvSpPr>
          <p:cNvPr id="7" name="Footer Placeholder 6">
            <a:extLst>
              <a:ext uri="{FF2B5EF4-FFF2-40B4-BE49-F238E27FC236}">
                <a16:creationId xmlns:a16="http://schemas.microsoft.com/office/drawing/2014/main" id="{6B369D3E-3A04-D43D-7200-1C5BC520B4B4}"/>
              </a:ext>
            </a:extLst>
          </p:cNvPr>
          <p:cNvSpPr>
            <a:spLocks noGrp="1"/>
          </p:cNvSpPr>
          <p:nvPr>
            <p:ph type="ftr" idx="14"/>
          </p:nvPr>
        </p:nvSpPr>
        <p:spPr/>
        <p:txBody>
          <a:bodyPr/>
          <a:lstStyle/>
          <a:p>
            <a:r>
              <a:rPr lang="en-GB"/>
              <a:t>Ben Rolfe, BCA</a:t>
            </a:r>
            <a:endParaRPr lang="en-GB" dirty="0"/>
          </a:p>
        </p:txBody>
      </p:sp>
      <p:sp>
        <p:nvSpPr>
          <p:cNvPr id="8" name="Slide Number Placeholder 7">
            <a:extLst>
              <a:ext uri="{FF2B5EF4-FFF2-40B4-BE49-F238E27FC236}">
                <a16:creationId xmlns:a16="http://schemas.microsoft.com/office/drawing/2014/main" id="{9E1F9757-94A4-D1CB-A3A1-944A5D9ED103}"/>
              </a:ext>
            </a:extLst>
          </p:cNvPr>
          <p:cNvSpPr>
            <a:spLocks noGrp="1"/>
          </p:cNvSpPr>
          <p:nvPr>
            <p:ph type="sldNum" idx="12"/>
          </p:nvPr>
        </p:nvSpPr>
        <p:spPr/>
        <p:txBody>
          <a:bodyPr/>
          <a:lstStyle/>
          <a:p>
            <a:r>
              <a:rPr lang="en-GB"/>
              <a:t>Slide </a:t>
            </a:r>
            <a:fld id="{440F5867-744E-4AA6-B0ED-4C44D2DFBB7B}" type="slidenum">
              <a:rPr lang="en-GB" smtClean="0"/>
              <a:pPr/>
              <a:t>77</a:t>
            </a:fld>
            <a:endParaRPr lang="en-GB" dirty="0"/>
          </a:p>
        </p:txBody>
      </p:sp>
      <p:sp>
        <p:nvSpPr>
          <p:cNvPr id="9" name="Date Placeholder 8">
            <a:extLst>
              <a:ext uri="{FF2B5EF4-FFF2-40B4-BE49-F238E27FC236}">
                <a16:creationId xmlns:a16="http://schemas.microsoft.com/office/drawing/2014/main" id="{6B7DE537-B596-5B83-3991-C53E7AF3A50A}"/>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78379332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A3363-2859-5EDD-194C-6772875CB159}"/>
              </a:ext>
            </a:extLst>
          </p:cNvPr>
          <p:cNvSpPr>
            <a:spLocks noGrp="1"/>
          </p:cNvSpPr>
          <p:nvPr>
            <p:ph type="title"/>
          </p:nvPr>
        </p:nvSpPr>
        <p:spPr>
          <a:xfrm>
            <a:off x="6397626" y="685802"/>
            <a:ext cx="3582988" cy="1065213"/>
          </a:xfrm>
        </p:spPr>
        <p:txBody>
          <a:bodyPr/>
          <a:lstStyle/>
          <a:p>
            <a:r>
              <a:rPr lang="en-US" dirty="0"/>
              <a:t>SSBD</a:t>
            </a:r>
          </a:p>
        </p:txBody>
      </p:sp>
      <p:sp>
        <p:nvSpPr>
          <p:cNvPr id="3" name="Content Placeholder 2">
            <a:extLst>
              <a:ext uri="{FF2B5EF4-FFF2-40B4-BE49-F238E27FC236}">
                <a16:creationId xmlns:a16="http://schemas.microsoft.com/office/drawing/2014/main" id="{E7257791-9F05-1D8D-1029-6B9F90BA741F}"/>
              </a:ext>
            </a:extLst>
          </p:cNvPr>
          <p:cNvSpPr>
            <a:spLocks noGrp="1"/>
          </p:cNvSpPr>
          <p:nvPr>
            <p:ph idx="1"/>
          </p:nvPr>
        </p:nvSpPr>
        <p:spPr>
          <a:xfrm>
            <a:off x="6397626" y="1751016"/>
            <a:ext cx="3582988" cy="4343400"/>
          </a:xfrm>
        </p:spPr>
        <p:txBody>
          <a:bodyPr/>
          <a:lstStyle/>
          <a:p>
            <a:r>
              <a:rPr lang="en-US" dirty="0"/>
              <a:t>Similar to CSMA with</a:t>
            </a:r>
          </a:p>
          <a:p>
            <a:pPr lvl="1"/>
            <a:r>
              <a:rPr lang="en-US" dirty="0"/>
              <a:t>Linear backoff growth</a:t>
            </a:r>
          </a:p>
          <a:p>
            <a:pPr lvl="1"/>
            <a:r>
              <a:rPr lang="en-US" dirty="0"/>
              <a:t>Can reduce to simple LBT</a:t>
            </a:r>
          </a:p>
          <a:p>
            <a:pPr lvl="1"/>
            <a:r>
              <a:rPr lang="en-US" dirty="0"/>
              <a:t>Includes fallback to Aloha option </a:t>
            </a:r>
          </a:p>
          <a:p>
            <a:pPr lvl="1"/>
            <a:r>
              <a:rPr lang="en-US" dirty="0"/>
              <a:t>Optimized for low-latency uses</a:t>
            </a:r>
          </a:p>
          <a:p>
            <a:pPr lvl="1"/>
            <a:r>
              <a:rPr lang="en-US" dirty="0"/>
              <a:t>Includes optional persistence</a:t>
            </a:r>
          </a:p>
        </p:txBody>
      </p:sp>
      <p:pic>
        <p:nvPicPr>
          <p:cNvPr id="8" name="Picture 7">
            <a:extLst>
              <a:ext uri="{FF2B5EF4-FFF2-40B4-BE49-F238E27FC236}">
                <a16:creationId xmlns:a16="http://schemas.microsoft.com/office/drawing/2014/main" id="{686A6B1C-837F-6B7F-EFA2-6C02A86FF284}"/>
              </a:ext>
            </a:extLst>
          </p:cNvPr>
          <p:cNvPicPr>
            <a:picLocks noChangeAspect="1"/>
          </p:cNvPicPr>
          <p:nvPr/>
        </p:nvPicPr>
        <p:blipFill>
          <a:blip r:embed="rId2"/>
          <a:stretch>
            <a:fillRect/>
          </a:stretch>
        </p:blipFill>
        <p:spPr>
          <a:xfrm>
            <a:off x="1734872" y="606426"/>
            <a:ext cx="4789753" cy="5865003"/>
          </a:xfrm>
          <a:prstGeom prst="rect">
            <a:avLst/>
          </a:prstGeom>
        </p:spPr>
      </p:pic>
      <p:sp>
        <p:nvSpPr>
          <p:cNvPr id="9" name="TextBox 8">
            <a:extLst>
              <a:ext uri="{FF2B5EF4-FFF2-40B4-BE49-F238E27FC236}">
                <a16:creationId xmlns:a16="http://schemas.microsoft.com/office/drawing/2014/main" id="{F3C4CB88-923D-7761-ABEC-A6F96070F94D}"/>
              </a:ext>
            </a:extLst>
          </p:cNvPr>
          <p:cNvSpPr txBox="1"/>
          <p:nvPr/>
        </p:nvSpPr>
        <p:spPr>
          <a:xfrm>
            <a:off x="5810250" y="5286376"/>
            <a:ext cx="4714875" cy="1246495"/>
          </a:xfrm>
          <a:prstGeom prst="rect">
            <a:avLst/>
          </a:prstGeom>
          <a:noFill/>
        </p:spPr>
        <p:txBody>
          <a:bodyPr wrap="square">
            <a:spAutoFit/>
          </a:bodyPr>
          <a:lstStyle/>
          <a:p>
            <a:r>
              <a:rPr lang="en-US" sz="1875" dirty="0">
                <a:solidFill>
                  <a:schemeClr val="tx1"/>
                </a:solidFill>
              </a:rPr>
              <a:t>Reference: </a:t>
            </a:r>
            <a:r>
              <a:rPr lang="en-US" sz="1875" dirty="0">
                <a:solidFill>
                  <a:schemeClr val="tx1"/>
                </a:solidFill>
                <a:hlinkClick r:id="rId3"/>
              </a:rPr>
              <a:t>https://mentor.ieee.org/802.15/dcn/22/15-22-0485-03-04ab-ssbd-channel-access.pptx</a:t>
            </a:r>
            <a:endParaRPr lang="en-US" sz="1875" dirty="0">
              <a:solidFill>
                <a:schemeClr val="tx1"/>
              </a:solidFill>
            </a:endParaRPr>
          </a:p>
          <a:p>
            <a:r>
              <a:rPr lang="en-US" sz="1875" dirty="0">
                <a:solidFill>
                  <a:schemeClr val="tx1"/>
                </a:solidFill>
              </a:rPr>
              <a:t> </a:t>
            </a:r>
          </a:p>
        </p:txBody>
      </p:sp>
      <p:sp>
        <p:nvSpPr>
          <p:cNvPr id="7" name="Footer Placeholder 6">
            <a:extLst>
              <a:ext uri="{FF2B5EF4-FFF2-40B4-BE49-F238E27FC236}">
                <a16:creationId xmlns:a16="http://schemas.microsoft.com/office/drawing/2014/main" id="{93098AEC-3EA0-E130-2E31-30D2307D685C}"/>
              </a:ext>
            </a:extLst>
          </p:cNvPr>
          <p:cNvSpPr>
            <a:spLocks noGrp="1"/>
          </p:cNvSpPr>
          <p:nvPr>
            <p:ph type="ftr" idx="14"/>
          </p:nvPr>
        </p:nvSpPr>
        <p:spPr/>
        <p:txBody>
          <a:bodyPr/>
          <a:lstStyle/>
          <a:p>
            <a:r>
              <a:rPr lang="en-GB"/>
              <a:t>Ben Rolfe, BCA</a:t>
            </a:r>
            <a:endParaRPr lang="en-GB" dirty="0"/>
          </a:p>
        </p:txBody>
      </p:sp>
      <p:sp>
        <p:nvSpPr>
          <p:cNvPr id="10" name="Slide Number Placeholder 9">
            <a:extLst>
              <a:ext uri="{FF2B5EF4-FFF2-40B4-BE49-F238E27FC236}">
                <a16:creationId xmlns:a16="http://schemas.microsoft.com/office/drawing/2014/main" id="{BD5572AD-8CFC-2E35-4E21-D20208AD6831}"/>
              </a:ext>
            </a:extLst>
          </p:cNvPr>
          <p:cNvSpPr>
            <a:spLocks noGrp="1"/>
          </p:cNvSpPr>
          <p:nvPr>
            <p:ph type="sldNum" idx="12"/>
          </p:nvPr>
        </p:nvSpPr>
        <p:spPr/>
        <p:txBody>
          <a:bodyPr/>
          <a:lstStyle/>
          <a:p>
            <a:r>
              <a:rPr lang="en-GB"/>
              <a:t>Slide </a:t>
            </a:r>
            <a:fld id="{440F5867-744E-4AA6-B0ED-4C44D2DFBB7B}" type="slidenum">
              <a:rPr lang="en-GB" smtClean="0"/>
              <a:pPr/>
              <a:t>78</a:t>
            </a:fld>
            <a:endParaRPr lang="en-GB" dirty="0"/>
          </a:p>
        </p:txBody>
      </p:sp>
      <p:sp>
        <p:nvSpPr>
          <p:cNvPr id="11" name="Date Placeholder 10">
            <a:extLst>
              <a:ext uri="{FF2B5EF4-FFF2-40B4-BE49-F238E27FC236}">
                <a16:creationId xmlns:a16="http://schemas.microsoft.com/office/drawing/2014/main" id="{30BCE25C-B04C-FA99-FD57-EDF48D9EACB2}"/>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197746871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8616E-0E15-9EDD-7A9C-93CF06530C93}"/>
              </a:ext>
            </a:extLst>
          </p:cNvPr>
          <p:cNvSpPr>
            <a:spLocks noGrp="1"/>
          </p:cNvSpPr>
          <p:nvPr>
            <p:ph type="title"/>
          </p:nvPr>
        </p:nvSpPr>
        <p:spPr>
          <a:xfrm>
            <a:off x="2209800" y="685803"/>
            <a:ext cx="7770814" cy="1562094"/>
          </a:xfrm>
        </p:spPr>
        <p:txBody>
          <a:bodyPr/>
          <a:lstStyle/>
          <a:p>
            <a:r>
              <a:rPr lang="en-US" dirty="0"/>
              <a:t>802.15.4s Spectrum resource measurement (SRM)</a:t>
            </a:r>
            <a:br>
              <a:rPr lang="en-US" dirty="0"/>
            </a:br>
            <a:r>
              <a:rPr lang="en-US" dirty="0"/>
              <a:t>(rolled into 802.15.4-2024)</a:t>
            </a:r>
          </a:p>
        </p:txBody>
      </p:sp>
      <p:sp>
        <p:nvSpPr>
          <p:cNvPr id="3" name="Content Placeholder 2">
            <a:extLst>
              <a:ext uri="{FF2B5EF4-FFF2-40B4-BE49-F238E27FC236}">
                <a16:creationId xmlns:a16="http://schemas.microsoft.com/office/drawing/2014/main" id="{32240311-EBA2-7519-EAFD-CF07F826B7DF}"/>
              </a:ext>
            </a:extLst>
          </p:cNvPr>
          <p:cNvSpPr>
            <a:spLocks noGrp="1"/>
          </p:cNvSpPr>
          <p:nvPr>
            <p:ph idx="1"/>
          </p:nvPr>
        </p:nvSpPr>
        <p:spPr>
          <a:xfrm>
            <a:off x="2209800" y="2428876"/>
            <a:ext cx="7770814" cy="4095749"/>
          </a:xfrm>
        </p:spPr>
        <p:txBody>
          <a:bodyPr/>
          <a:lstStyle/>
          <a:p>
            <a:r>
              <a:rPr lang="en-US" dirty="0"/>
              <a:t>Provides functionality and data structures to exchange MAC performance and spectrum characterization information</a:t>
            </a:r>
          </a:p>
          <a:p>
            <a:pPr lvl="1"/>
            <a:r>
              <a:rPr lang="en-US" dirty="0"/>
              <a:t>Channel access and retransmission performance </a:t>
            </a:r>
          </a:p>
          <a:p>
            <a:pPr lvl="1"/>
            <a:r>
              <a:rPr lang="en-US" dirty="0"/>
              <a:t>Receiver performance</a:t>
            </a:r>
          </a:p>
          <a:p>
            <a:pPr lvl="1"/>
            <a:r>
              <a:rPr lang="en-US" dirty="0"/>
              <a:t>Channel characterizations</a:t>
            </a:r>
          </a:p>
          <a:p>
            <a:r>
              <a:rPr lang="en-US" dirty="0"/>
              <a:t>Could be useful for new coexistence recommendations</a:t>
            </a:r>
          </a:p>
          <a:p>
            <a:endParaRPr lang="en-US" dirty="0"/>
          </a:p>
          <a:p>
            <a:pPr lvl="1"/>
            <a:endParaRPr lang="en-US" dirty="0"/>
          </a:p>
        </p:txBody>
      </p:sp>
      <p:sp>
        <p:nvSpPr>
          <p:cNvPr id="7" name="Footer Placeholder 6">
            <a:extLst>
              <a:ext uri="{FF2B5EF4-FFF2-40B4-BE49-F238E27FC236}">
                <a16:creationId xmlns:a16="http://schemas.microsoft.com/office/drawing/2014/main" id="{70474117-654F-628E-728A-C3AA1EE3B08C}"/>
              </a:ext>
            </a:extLst>
          </p:cNvPr>
          <p:cNvSpPr>
            <a:spLocks noGrp="1"/>
          </p:cNvSpPr>
          <p:nvPr>
            <p:ph type="ftr" idx="14"/>
          </p:nvPr>
        </p:nvSpPr>
        <p:spPr/>
        <p:txBody>
          <a:bodyPr/>
          <a:lstStyle/>
          <a:p>
            <a:r>
              <a:rPr lang="en-GB"/>
              <a:t>Ben Rolfe, BCA</a:t>
            </a:r>
            <a:endParaRPr lang="en-GB" dirty="0"/>
          </a:p>
        </p:txBody>
      </p:sp>
      <p:sp>
        <p:nvSpPr>
          <p:cNvPr id="8" name="Slide Number Placeholder 7">
            <a:extLst>
              <a:ext uri="{FF2B5EF4-FFF2-40B4-BE49-F238E27FC236}">
                <a16:creationId xmlns:a16="http://schemas.microsoft.com/office/drawing/2014/main" id="{B292B84B-0FC4-28A0-CA44-246CD7036856}"/>
              </a:ext>
            </a:extLst>
          </p:cNvPr>
          <p:cNvSpPr>
            <a:spLocks noGrp="1"/>
          </p:cNvSpPr>
          <p:nvPr>
            <p:ph type="sldNum" idx="12"/>
          </p:nvPr>
        </p:nvSpPr>
        <p:spPr/>
        <p:txBody>
          <a:bodyPr/>
          <a:lstStyle/>
          <a:p>
            <a:r>
              <a:rPr lang="en-GB"/>
              <a:t>Slide </a:t>
            </a:r>
            <a:fld id="{440F5867-744E-4AA6-B0ED-4C44D2DFBB7B}" type="slidenum">
              <a:rPr lang="en-GB" smtClean="0"/>
              <a:pPr/>
              <a:t>79</a:t>
            </a:fld>
            <a:endParaRPr lang="en-GB" dirty="0"/>
          </a:p>
        </p:txBody>
      </p:sp>
      <p:sp>
        <p:nvSpPr>
          <p:cNvPr id="9" name="Date Placeholder 8">
            <a:extLst>
              <a:ext uri="{FF2B5EF4-FFF2-40B4-BE49-F238E27FC236}">
                <a16:creationId xmlns:a16="http://schemas.microsoft.com/office/drawing/2014/main" id="{382228E8-A26B-97BB-B0C9-D149B4C1D9C9}"/>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1002104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533399"/>
          </a:xfrm>
        </p:spPr>
        <p:txBody>
          <a:bodyPr/>
          <a:lstStyle/>
          <a:p>
            <a:r>
              <a:rPr lang="en-GB" dirty="0"/>
              <a:t>Publication Review Committees</a:t>
            </a:r>
          </a:p>
        </p:txBody>
      </p:sp>
      <p:sp>
        <p:nvSpPr>
          <p:cNvPr id="9218" name="Rectangle 2"/>
          <p:cNvSpPr>
            <a:spLocks noGrp="1" noChangeArrowheads="1"/>
          </p:cNvSpPr>
          <p:nvPr>
            <p:ph idx="1"/>
          </p:nvPr>
        </p:nvSpPr>
        <p:spPr>
          <a:xfrm>
            <a:off x="761999" y="1611297"/>
            <a:ext cx="5085693" cy="4127622"/>
          </a:xfrm>
          <a:ln/>
        </p:spPr>
        <p:txBody>
          <a:bodyPr/>
          <a:lstStyle/>
          <a:p>
            <a:r>
              <a:rPr lang="en-US" dirty="0" err="1"/>
              <a:t>REVme</a:t>
            </a:r>
            <a:r>
              <a:rPr lang="en-US" dirty="0"/>
              <a:t> Review Committee</a:t>
            </a:r>
          </a:p>
          <a:p>
            <a:pPr>
              <a:buFont typeface="Courier New" panose="02070309020205020404" pitchFamily="49" charset="0"/>
              <a:buChar char="o"/>
            </a:pPr>
            <a:r>
              <a:rPr lang="en-US" sz="1600" b="0" dirty="0"/>
              <a:t>Emily Qi (lead): </a:t>
            </a:r>
            <a:r>
              <a:rPr lang="en-US" sz="1600" b="0" dirty="0">
                <a:hlinkClick r:id="rId3"/>
              </a:rPr>
              <a:t>emily.h.qi@gmail.com</a:t>
            </a:r>
            <a:endParaRPr lang="en-US" sz="1600" b="1" dirty="0"/>
          </a:p>
          <a:p>
            <a:pPr>
              <a:buFont typeface="Courier New" panose="02070309020205020404" pitchFamily="49" charset="0"/>
              <a:buChar char="o"/>
            </a:pPr>
            <a:r>
              <a:rPr lang="en-US" sz="1600" b="0" dirty="0"/>
              <a:t>Edward Au: </a:t>
            </a:r>
            <a:r>
              <a:rPr lang="en-US" sz="1600" b="0" u="sng" dirty="0">
                <a:hlinkClick r:id="rId4"/>
              </a:rPr>
              <a:t>edward.ks.au@gmail.com</a:t>
            </a:r>
            <a:r>
              <a:rPr lang="en-US" sz="1600" b="0" u="sng" dirty="0"/>
              <a:t> </a:t>
            </a:r>
            <a:endParaRPr lang="en-US" sz="1600" b="0" dirty="0"/>
          </a:p>
          <a:p>
            <a:pPr>
              <a:buFont typeface="Courier New" panose="02070309020205020404" pitchFamily="49" charset="0"/>
              <a:buChar char="o"/>
            </a:pPr>
            <a:r>
              <a:rPr lang="en-US" sz="1600" b="0" dirty="0"/>
              <a:t>Mike Montemurro: </a:t>
            </a:r>
            <a:r>
              <a:rPr lang="en-US" sz="1600" b="0" dirty="0">
                <a:hlinkClick r:id="rId5"/>
              </a:rPr>
              <a:t>montemurro.michael@gmail.com</a:t>
            </a:r>
            <a:endParaRPr lang="en-US" sz="1600" b="0" dirty="0"/>
          </a:p>
          <a:p>
            <a:pPr>
              <a:buFont typeface="Courier New" panose="02070309020205020404" pitchFamily="49" charset="0"/>
              <a:buChar char="o"/>
            </a:pPr>
            <a:r>
              <a:rPr lang="en-US" sz="1600" b="0" dirty="0"/>
              <a:t>Robert Stacey: </a:t>
            </a:r>
            <a:r>
              <a:rPr lang="en-US" sz="1600" b="0" dirty="0">
                <a:hlinkClick r:id="rId6"/>
              </a:rPr>
              <a:t>robert.stacey@intel.com</a:t>
            </a:r>
            <a:endParaRPr lang="en-US" sz="1600" b="0" dirty="0"/>
          </a:p>
          <a:p>
            <a:pPr>
              <a:buFont typeface="Courier New" panose="02070309020205020404" pitchFamily="49" charset="0"/>
              <a:buChar char="o"/>
            </a:pPr>
            <a:r>
              <a:rPr lang="en-US" sz="1600" b="0" dirty="0"/>
              <a:t>Carol Ansley: </a:t>
            </a:r>
            <a:r>
              <a:rPr lang="en-US" sz="1600" b="0" dirty="0">
                <a:hlinkClick r:id="rId7"/>
              </a:rPr>
              <a:t>carol@ansley.com</a:t>
            </a:r>
            <a:endParaRPr lang="en-US" sz="1600" b="0" dirty="0"/>
          </a:p>
          <a:p>
            <a:pPr>
              <a:buFont typeface="Courier New" panose="02070309020205020404" pitchFamily="49" charset="0"/>
              <a:buChar char="o"/>
            </a:pPr>
            <a:r>
              <a:rPr lang="en-US" sz="1600" b="0" dirty="0"/>
              <a:t>Po-kai Huang: </a:t>
            </a:r>
            <a:r>
              <a:rPr lang="en-US" sz="1600" b="0" dirty="0">
                <a:hlinkClick r:id="rId8"/>
              </a:rPr>
              <a:t>po-kai.huang@intel.com</a:t>
            </a:r>
            <a:r>
              <a:rPr lang="en-US" sz="1600" b="0" dirty="0"/>
              <a:t> </a:t>
            </a:r>
          </a:p>
          <a:p>
            <a:pPr>
              <a:buFont typeface="Courier New" panose="02070309020205020404" pitchFamily="49" charset="0"/>
              <a:buChar char="o"/>
            </a:pPr>
            <a:r>
              <a:rPr lang="en-US" sz="1600" b="0" dirty="0"/>
              <a:t>Mark Hamilton: </a:t>
            </a:r>
            <a:r>
              <a:rPr lang="en-US" sz="1600" b="0" kern="0" dirty="0">
                <a:hlinkClick r:id="rId9"/>
              </a:rPr>
              <a:t>mark.hamilton2152@gmail.com </a:t>
            </a:r>
            <a:endParaRPr lang="en-US" sz="1600" b="0" kern="0" dirty="0"/>
          </a:p>
          <a:p>
            <a:pPr>
              <a:buFont typeface="Courier New" panose="02070309020205020404" pitchFamily="49" charset="0"/>
              <a:buChar char="o"/>
            </a:pPr>
            <a:r>
              <a:rPr lang="en-US" sz="1600" b="0" dirty="0"/>
              <a:t>Joseph Levy: </a:t>
            </a:r>
            <a:r>
              <a:rPr lang="en-US" sz="1600" b="0" dirty="0">
                <a:hlinkClick r:id="rId10"/>
              </a:rPr>
              <a:t>joseph.levy@interdigital.com</a:t>
            </a:r>
            <a:r>
              <a:rPr lang="en-US" sz="1600" b="0" dirty="0"/>
              <a:t> </a:t>
            </a:r>
            <a:endParaRPr lang="en-US" sz="2000" dirty="0"/>
          </a:p>
          <a:p>
            <a:endParaRPr lang="en-US" sz="2000" dirty="0"/>
          </a:p>
        </p:txBody>
      </p:sp>
      <p:sp>
        <p:nvSpPr>
          <p:cNvPr id="3" name="Rectangle 2">
            <a:extLst>
              <a:ext uri="{FF2B5EF4-FFF2-40B4-BE49-F238E27FC236}">
                <a16:creationId xmlns:a16="http://schemas.microsoft.com/office/drawing/2014/main" id="{BAD40958-3657-7C69-751E-96368A8BDCED}"/>
              </a:ext>
            </a:extLst>
          </p:cNvPr>
          <p:cNvSpPr txBox="1">
            <a:spLocks noChangeArrowheads="1"/>
          </p:cNvSpPr>
          <p:nvPr/>
        </p:nvSpPr>
        <p:spPr bwMode="auto">
          <a:xfrm>
            <a:off x="6344308" y="1600200"/>
            <a:ext cx="5029200" cy="4875214"/>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r>
              <a:rPr lang="en-US" kern="0" dirty="0"/>
              <a:t>11bh Review Committee</a:t>
            </a:r>
          </a:p>
          <a:p>
            <a:pPr>
              <a:buFont typeface="Courier New" panose="02070309020205020404" pitchFamily="49" charset="0"/>
              <a:buChar char="o"/>
            </a:pPr>
            <a:r>
              <a:rPr lang="en-US" sz="1600" b="0" kern="0" dirty="0"/>
              <a:t>Carol Ansley (</a:t>
            </a:r>
            <a:r>
              <a:rPr lang="en-US" sz="1600" b="0" kern="0"/>
              <a:t>lead): </a:t>
            </a:r>
            <a:r>
              <a:rPr lang="en-US" sz="1600" b="0" dirty="0">
                <a:hlinkClick r:id="rId7"/>
              </a:rPr>
              <a:t>carol@ansley</a:t>
            </a:r>
            <a:r>
              <a:rPr lang="en-US" sz="1600" b="0">
                <a:hlinkClick r:id="rId7"/>
              </a:rPr>
              <a:t>.com</a:t>
            </a:r>
            <a:endParaRPr lang="en-US" sz="1600" b="0" kern="0" dirty="0"/>
          </a:p>
          <a:p>
            <a:pPr>
              <a:buFont typeface="Courier New" panose="02070309020205020404" pitchFamily="49" charset="0"/>
              <a:buChar char="o"/>
            </a:pPr>
            <a:r>
              <a:rPr lang="en-US" sz="1600" b="0" kern="0" dirty="0"/>
              <a:t>Mark Hamilton: </a:t>
            </a:r>
            <a:r>
              <a:rPr lang="en-US" sz="1600" b="0" kern="0" dirty="0">
                <a:hlinkClick r:id="rId9"/>
              </a:rPr>
              <a:t>mark.hamilton2152@gmail.com</a:t>
            </a:r>
            <a:endParaRPr lang="en-US" sz="1600" b="0" kern="0" dirty="0"/>
          </a:p>
          <a:p>
            <a:pPr>
              <a:buFont typeface="Courier New" panose="02070309020205020404" pitchFamily="49" charset="0"/>
              <a:buChar char="o"/>
            </a:pPr>
            <a:r>
              <a:rPr lang="en-US" sz="1600" b="0" kern="0" dirty="0"/>
              <a:t>Emily Qi: </a:t>
            </a:r>
            <a:r>
              <a:rPr lang="en-US" sz="1600" b="0" dirty="0">
                <a:hlinkClick r:id="rId3"/>
              </a:rPr>
              <a:t>emily.h.qi@gmail.com</a:t>
            </a:r>
            <a:endParaRPr lang="en-US" sz="1600" b="0" kern="0" dirty="0"/>
          </a:p>
          <a:p>
            <a:pPr>
              <a:buFont typeface="Courier New" panose="02070309020205020404" pitchFamily="49" charset="0"/>
              <a:buChar char="o"/>
            </a:pPr>
            <a:r>
              <a:rPr lang="en-US" sz="1600" b="0" kern="0" dirty="0"/>
              <a:t>Robert Stacey: </a:t>
            </a:r>
            <a:r>
              <a:rPr lang="en-US" sz="1600" b="0" dirty="0">
                <a:hlinkClick r:id="rId6"/>
              </a:rPr>
              <a:t>robert.stacey@intel.com</a:t>
            </a:r>
            <a:endParaRPr lang="en-US" sz="1600" b="0" kern="0" dirty="0"/>
          </a:p>
          <a:p>
            <a:pPr>
              <a:buFont typeface="Courier New" panose="02070309020205020404" pitchFamily="49" charset="0"/>
              <a:buChar char="o"/>
            </a:pPr>
            <a:r>
              <a:rPr lang="en-US" sz="1600" b="0" kern="0" dirty="0"/>
              <a:t>?</a:t>
            </a:r>
          </a:p>
          <a:p>
            <a:pPr marL="0" indent="0"/>
            <a:endParaRPr lang="en-US" sz="1600" b="0" kern="0" dirty="0"/>
          </a:p>
          <a:p>
            <a:r>
              <a:rPr lang="en-US" kern="0" dirty="0"/>
              <a:t>11be Review Committee</a:t>
            </a:r>
          </a:p>
          <a:p>
            <a:pPr>
              <a:buFont typeface="Courier New" panose="02070309020205020404" pitchFamily="49" charset="0"/>
              <a:buChar char="o"/>
            </a:pPr>
            <a:r>
              <a:rPr lang="en-US" sz="1600" b="0" kern="0" dirty="0"/>
              <a:t>Edward Au (lead); </a:t>
            </a:r>
            <a:r>
              <a:rPr lang="en-US" sz="1600" b="0" u="sng" dirty="0">
                <a:hlinkClick r:id="rId4"/>
              </a:rPr>
              <a:t>edward.ks.au@gmail.com</a:t>
            </a:r>
            <a:r>
              <a:rPr lang="en-US" sz="1600" b="0" u="sng" dirty="0"/>
              <a:t> </a:t>
            </a:r>
            <a:endParaRPr lang="en-US" sz="1600" b="0" kern="0" dirty="0"/>
          </a:p>
          <a:p>
            <a:pPr>
              <a:buFont typeface="Courier New" panose="02070309020205020404" pitchFamily="49" charset="0"/>
              <a:buChar char="o"/>
            </a:pPr>
            <a:r>
              <a:rPr lang="en-US" sz="1600" b="0" kern="0" dirty="0"/>
              <a:t>Alfred Asterjadhi: </a:t>
            </a:r>
            <a:r>
              <a:rPr lang="en-US" sz="1600" b="0" kern="0" dirty="0">
                <a:hlinkClick r:id="rId11"/>
              </a:rPr>
              <a:t>aasterja@qti.qualcomm.com</a:t>
            </a:r>
            <a:endParaRPr lang="en-US" sz="1600" b="0" kern="0" dirty="0"/>
          </a:p>
          <a:p>
            <a:pPr>
              <a:buFont typeface="Courier New" panose="02070309020205020404" pitchFamily="49" charset="0"/>
              <a:buChar char="o"/>
            </a:pPr>
            <a:r>
              <a:rPr lang="en-US" sz="1600" b="0" kern="0" dirty="0"/>
              <a:t>Emily Qi: </a:t>
            </a:r>
            <a:r>
              <a:rPr lang="en-US" sz="1600" b="0" dirty="0">
                <a:hlinkClick r:id="rId3"/>
              </a:rPr>
              <a:t>emily.h.qi@gmail.com</a:t>
            </a:r>
            <a:endParaRPr lang="en-US" sz="1600" b="0" kern="0" dirty="0"/>
          </a:p>
          <a:p>
            <a:pPr>
              <a:buFont typeface="Courier New" panose="02070309020205020404" pitchFamily="49" charset="0"/>
              <a:buChar char="o"/>
            </a:pPr>
            <a:r>
              <a:rPr lang="en-US" sz="1600" b="0" kern="0" dirty="0"/>
              <a:t>Robert Stacey: </a:t>
            </a:r>
            <a:r>
              <a:rPr lang="en-US" sz="1600" b="0" dirty="0">
                <a:hlinkClick r:id="rId6"/>
              </a:rPr>
              <a:t>robert.stacey@intel.com</a:t>
            </a:r>
            <a:endParaRPr lang="en-US" sz="1600" b="0" kern="0" dirty="0"/>
          </a:p>
          <a:p>
            <a:pPr>
              <a:buFont typeface="Courier New" panose="02070309020205020404" pitchFamily="49" charset="0"/>
              <a:buChar char="o"/>
            </a:pPr>
            <a:r>
              <a:rPr lang="en-US" sz="1600" b="0" kern="0" dirty="0"/>
              <a:t>Carol Ansley: </a:t>
            </a:r>
            <a:r>
              <a:rPr lang="en-US" sz="1600" b="0" dirty="0">
                <a:hlinkClick r:id="rId7"/>
              </a:rPr>
              <a:t>carol@ansley.com</a:t>
            </a:r>
            <a:endParaRPr lang="en-US" sz="1600" b="0" kern="0" dirty="0"/>
          </a:p>
          <a:p>
            <a:pPr>
              <a:buFont typeface="Courier New" panose="02070309020205020404" pitchFamily="49" charset="0"/>
              <a:buChar char="o"/>
            </a:pPr>
            <a:r>
              <a:rPr lang="en-US" sz="1600" b="0" kern="0" dirty="0"/>
              <a:t>?</a:t>
            </a:r>
          </a:p>
          <a:p>
            <a:endParaRPr lang="en-US" sz="2000" kern="0" dirty="0"/>
          </a:p>
        </p:txBody>
      </p:sp>
      <p:sp>
        <p:nvSpPr>
          <p:cNvPr id="7" name="Footer Placeholder 6">
            <a:extLst>
              <a:ext uri="{FF2B5EF4-FFF2-40B4-BE49-F238E27FC236}">
                <a16:creationId xmlns:a16="http://schemas.microsoft.com/office/drawing/2014/main" id="{997CEC5F-1EC5-EA89-E7D6-33E7AC55E659}"/>
              </a:ext>
            </a:extLst>
          </p:cNvPr>
          <p:cNvSpPr>
            <a:spLocks noGrp="1"/>
          </p:cNvSpPr>
          <p:nvPr>
            <p:ph type="ftr" idx="14"/>
          </p:nvPr>
        </p:nvSpPr>
        <p:spPr/>
        <p:txBody>
          <a:bodyPr/>
          <a:lstStyle/>
          <a:p>
            <a:r>
              <a:rPr lang="en-GB"/>
              <a:t>Emily Qi, Self</a:t>
            </a:r>
            <a:endParaRPr lang="en-GB" dirty="0"/>
          </a:p>
        </p:txBody>
      </p:sp>
      <p:sp>
        <p:nvSpPr>
          <p:cNvPr id="8" name="Slide Number Placeholder 7">
            <a:extLst>
              <a:ext uri="{FF2B5EF4-FFF2-40B4-BE49-F238E27FC236}">
                <a16:creationId xmlns:a16="http://schemas.microsoft.com/office/drawing/2014/main" id="{1E600A40-F137-B51D-D43E-87F36DCB2F3A}"/>
              </a:ext>
            </a:extLst>
          </p:cNvPr>
          <p:cNvSpPr>
            <a:spLocks noGrp="1"/>
          </p:cNvSpPr>
          <p:nvPr>
            <p:ph type="sldNum" idx="12"/>
          </p:nvPr>
        </p:nvSpPr>
        <p:spPr/>
        <p:txBody>
          <a:bodyPr/>
          <a:lstStyle/>
          <a:p>
            <a:r>
              <a:rPr lang="en-GB"/>
              <a:t>Slide </a:t>
            </a:r>
            <a:fld id="{440F5867-744E-4AA6-B0ED-4C44D2DFBB7B}" type="slidenum">
              <a:rPr lang="en-GB" smtClean="0"/>
              <a:pPr/>
              <a:t>8</a:t>
            </a:fld>
            <a:endParaRPr lang="en-GB" dirty="0"/>
          </a:p>
        </p:txBody>
      </p:sp>
      <p:sp>
        <p:nvSpPr>
          <p:cNvPr id="9" name="Date Placeholder 8">
            <a:extLst>
              <a:ext uri="{FF2B5EF4-FFF2-40B4-BE49-F238E27FC236}">
                <a16:creationId xmlns:a16="http://schemas.microsoft.com/office/drawing/2014/main" id="{682CB421-AB28-2E39-7445-AF365B639275}"/>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17875840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E692F-D9C7-EDB9-0421-71431FC26DBE}"/>
              </a:ext>
            </a:extLst>
          </p:cNvPr>
          <p:cNvSpPr>
            <a:spLocks noGrp="1"/>
          </p:cNvSpPr>
          <p:nvPr>
            <p:ph type="title"/>
          </p:nvPr>
        </p:nvSpPr>
        <p:spPr/>
        <p:txBody>
          <a:bodyPr/>
          <a:lstStyle/>
          <a:p>
            <a:r>
              <a:rPr lang="en-US" dirty="0"/>
              <a:t>Other possibly interesting things: 802.15.9</a:t>
            </a:r>
          </a:p>
        </p:txBody>
      </p:sp>
      <p:sp>
        <p:nvSpPr>
          <p:cNvPr id="3" name="Content Placeholder 2">
            <a:extLst>
              <a:ext uri="{FF2B5EF4-FFF2-40B4-BE49-F238E27FC236}">
                <a16:creationId xmlns:a16="http://schemas.microsoft.com/office/drawing/2014/main" id="{7379EA4A-029E-E523-80C1-A3AFE046B16C}"/>
              </a:ext>
            </a:extLst>
          </p:cNvPr>
          <p:cNvSpPr>
            <a:spLocks noGrp="1"/>
          </p:cNvSpPr>
          <p:nvPr>
            <p:ph idx="1"/>
          </p:nvPr>
        </p:nvSpPr>
        <p:spPr/>
        <p:txBody>
          <a:bodyPr/>
          <a:lstStyle/>
          <a:p>
            <a:r>
              <a:rPr lang="en-US" dirty="0"/>
              <a:t>Created to support Key Management Protocol transport over 802.15.4</a:t>
            </a:r>
          </a:p>
          <a:p>
            <a:r>
              <a:rPr lang="en-US" dirty="0"/>
              <a:t>Includes fragmentation which might be useful for link adaptation</a:t>
            </a:r>
          </a:p>
          <a:p>
            <a:endParaRPr lang="en-US" dirty="0"/>
          </a:p>
        </p:txBody>
      </p:sp>
      <p:sp>
        <p:nvSpPr>
          <p:cNvPr id="7" name="Footer Placeholder 6">
            <a:extLst>
              <a:ext uri="{FF2B5EF4-FFF2-40B4-BE49-F238E27FC236}">
                <a16:creationId xmlns:a16="http://schemas.microsoft.com/office/drawing/2014/main" id="{0E1A4D86-C247-0843-F7AE-D22CBC6733D0}"/>
              </a:ext>
            </a:extLst>
          </p:cNvPr>
          <p:cNvSpPr>
            <a:spLocks noGrp="1"/>
          </p:cNvSpPr>
          <p:nvPr>
            <p:ph type="ftr" idx="14"/>
          </p:nvPr>
        </p:nvSpPr>
        <p:spPr/>
        <p:txBody>
          <a:bodyPr/>
          <a:lstStyle/>
          <a:p>
            <a:r>
              <a:rPr lang="en-GB"/>
              <a:t>Ben Rolfe, BCA</a:t>
            </a:r>
            <a:endParaRPr lang="en-GB" dirty="0"/>
          </a:p>
        </p:txBody>
      </p:sp>
      <p:sp>
        <p:nvSpPr>
          <p:cNvPr id="8" name="Slide Number Placeholder 7">
            <a:extLst>
              <a:ext uri="{FF2B5EF4-FFF2-40B4-BE49-F238E27FC236}">
                <a16:creationId xmlns:a16="http://schemas.microsoft.com/office/drawing/2014/main" id="{4CCFA3E6-1BE6-D5BE-7791-73B0C1241199}"/>
              </a:ext>
            </a:extLst>
          </p:cNvPr>
          <p:cNvSpPr>
            <a:spLocks noGrp="1"/>
          </p:cNvSpPr>
          <p:nvPr>
            <p:ph type="sldNum" idx="12"/>
          </p:nvPr>
        </p:nvSpPr>
        <p:spPr/>
        <p:txBody>
          <a:bodyPr/>
          <a:lstStyle/>
          <a:p>
            <a:r>
              <a:rPr lang="en-GB"/>
              <a:t>Slide </a:t>
            </a:r>
            <a:fld id="{440F5867-744E-4AA6-B0ED-4C44D2DFBB7B}" type="slidenum">
              <a:rPr lang="en-GB" smtClean="0"/>
              <a:pPr/>
              <a:t>80</a:t>
            </a:fld>
            <a:endParaRPr lang="en-GB" dirty="0"/>
          </a:p>
        </p:txBody>
      </p:sp>
      <p:sp>
        <p:nvSpPr>
          <p:cNvPr id="9" name="Date Placeholder 8">
            <a:extLst>
              <a:ext uri="{FF2B5EF4-FFF2-40B4-BE49-F238E27FC236}">
                <a16:creationId xmlns:a16="http://schemas.microsoft.com/office/drawing/2014/main" id="{3644A677-C796-C959-AA2D-4D9B2AB5B7F8}"/>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91668128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0CF7B-1C47-CA16-50ED-BF62C30BC741}"/>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16ECD8E5-DB50-05EC-CA71-4CC0E3B16D95}"/>
              </a:ext>
            </a:extLst>
          </p:cNvPr>
          <p:cNvSpPr>
            <a:spLocks noGrp="1"/>
          </p:cNvSpPr>
          <p:nvPr>
            <p:ph idx="1"/>
          </p:nvPr>
        </p:nvSpPr>
        <p:spPr/>
        <p:txBody>
          <a:bodyPr/>
          <a:lstStyle/>
          <a:p>
            <a:r>
              <a:rPr lang="en-US" dirty="0"/>
              <a:t>These are just a few of the changes and new features since 2019</a:t>
            </a:r>
          </a:p>
          <a:p>
            <a:r>
              <a:rPr lang="en-US" dirty="0"/>
              <a:t>Lots of tools we can use</a:t>
            </a:r>
          </a:p>
          <a:p>
            <a:r>
              <a:rPr lang="en-US" dirty="0"/>
              <a:t>This is only half of the story (802.15.4)</a:t>
            </a:r>
          </a:p>
          <a:p>
            <a:r>
              <a:rPr lang="en-US"/>
              <a:t>Next step: look into 802.11-2024</a:t>
            </a:r>
          </a:p>
        </p:txBody>
      </p:sp>
      <p:sp>
        <p:nvSpPr>
          <p:cNvPr id="7" name="Footer Placeholder 6">
            <a:extLst>
              <a:ext uri="{FF2B5EF4-FFF2-40B4-BE49-F238E27FC236}">
                <a16:creationId xmlns:a16="http://schemas.microsoft.com/office/drawing/2014/main" id="{079663B1-0936-156C-3C56-0A601982A5C0}"/>
              </a:ext>
            </a:extLst>
          </p:cNvPr>
          <p:cNvSpPr>
            <a:spLocks noGrp="1"/>
          </p:cNvSpPr>
          <p:nvPr>
            <p:ph type="ftr" idx="14"/>
          </p:nvPr>
        </p:nvSpPr>
        <p:spPr/>
        <p:txBody>
          <a:bodyPr/>
          <a:lstStyle/>
          <a:p>
            <a:r>
              <a:rPr lang="en-GB"/>
              <a:t>Ben Rolfe, BCA</a:t>
            </a:r>
            <a:endParaRPr lang="en-GB" dirty="0"/>
          </a:p>
        </p:txBody>
      </p:sp>
      <p:sp>
        <p:nvSpPr>
          <p:cNvPr id="8" name="Slide Number Placeholder 7">
            <a:extLst>
              <a:ext uri="{FF2B5EF4-FFF2-40B4-BE49-F238E27FC236}">
                <a16:creationId xmlns:a16="http://schemas.microsoft.com/office/drawing/2014/main" id="{56E6A653-7C30-976A-D00B-D3890C7A2AEF}"/>
              </a:ext>
            </a:extLst>
          </p:cNvPr>
          <p:cNvSpPr>
            <a:spLocks noGrp="1"/>
          </p:cNvSpPr>
          <p:nvPr>
            <p:ph type="sldNum" idx="12"/>
          </p:nvPr>
        </p:nvSpPr>
        <p:spPr/>
        <p:txBody>
          <a:bodyPr/>
          <a:lstStyle/>
          <a:p>
            <a:r>
              <a:rPr lang="en-GB"/>
              <a:t>Slide </a:t>
            </a:r>
            <a:fld id="{440F5867-744E-4AA6-B0ED-4C44D2DFBB7B}" type="slidenum">
              <a:rPr lang="en-GB" smtClean="0"/>
              <a:pPr/>
              <a:t>81</a:t>
            </a:fld>
            <a:endParaRPr lang="en-GB" dirty="0"/>
          </a:p>
        </p:txBody>
      </p:sp>
      <p:sp>
        <p:nvSpPr>
          <p:cNvPr id="9" name="Date Placeholder 8">
            <a:extLst>
              <a:ext uri="{FF2B5EF4-FFF2-40B4-BE49-F238E27FC236}">
                <a16:creationId xmlns:a16="http://schemas.microsoft.com/office/drawing/2014/main" id="{A402FCC0-3A06-9917-ACDE-F7C15C66D63B}"/>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40403166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3505200" y="1435894"/>
            <a:ext cx="7772400" cy="1066800"/>
          </a:xfrm>
          <a:ln/>
        </p:spPr>
        <p:txBody>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latin typeface="Times New Roman" charset="0"/>
              </a:rPr>
              <a:t>802.18 Liaison Report – March 2025</a:t>
            </a:r>
            <a:endParaRPr lang="en-GB" dirty="0"/>
          </a:p>
        </p:txBody>
      </p:sp>
      <p:sp>
        <p:nvSpPr>
          <p:cNvPr id="3074" name="Rectangle 2"/>
          <p:cNvSpPr>
            <a:spLocks noGrp="1" noChangeArrowheads="1"/>
          </p:cNvSpPr>
          <p:nvPr>
            <p:ph type="body" idx="1"/>
          </p:nvPr>
        </p:nvSpPr>
        <p:spPr>
          <a:xfrm>
            <a:off x="3505200" y="2502694"/>
            <a:ext cx="7772400" cy="771524"/>
          </a:xfrm>
          <a:ln/>
        </p:spPr>
        <p:txBody>
          <a:bodyPr/>
          <a:lstStyle/>
          <a:p>
            <a:pPr algn="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 </a:t>
            </a:r>
            <a:r>
              <a:rPr lang="en-GB" sz="2000" b="0" dirty="0"/>
              <a:t>10 March 2025</a:t>
            </a:r>
          </a:p>
        </p:txBody>
      </p:sp>
      <p:sp>
        <p:nvSpPr>
          <p:cNvPr id="11" name="Rectangle 4"/>
          <p:cNvSpPr>
            <a:spLocks noChangeArrowheads="1"/>
          </p:cNvSpPr>
          <p:nvPr/>
        </p:nvSpPr>
        <p:spPr bwMode="auto">
          <a:xfrm>
            <a:off x="2971801" y="365760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b="1" dirty="0">
                <a:solidFill>
                  <a:srgbClr val="000000"/>
                </a:solidFill>
              </a:rPr>
              <a:t>Author:</a:t>
            </a:r>
          </a:p>
        </p:txBody>
      </p:sp>
      <p:graphicFrame>
        <p:nvGraphicFramePr>
          <p:cNvPr id="9" name="Table 8"/>
          <p:cNvGraphicFramePr>
            <a:graphicFrameLocks noGrp="1"/>
          </p:cNvGraphicFramePr>
          <p:nvPr>
            <p:extLst>
              <p:ext uri="{D42A27DB-BD31-4B8C-83A1-F6EECF244321}">
                <p14:modId xmlns:p14="http://schemas.microsoft.com/office/powerpoint/2010/main" val="3745824140"/>
              </p:ext>
            </p:extLst>
          </p:nvPr>
        </p:nvGraphicFramePr>
        <p:xfrm>
          <a:off x="3048000" y="4191000"/>
          <a:ext cx="8305801" cy="760341"/>
        </p:xfrm>
        <a:graphic>
          <a:graphicData uri="http://schemas.openxmlformats.org/drawingml/2006/table">
            <a:tbl>
              <a:tblPr firstRow="1" bandRow="1">
                <a:tableStyleId>{5940675A-B579-460E-94D1-54222C63F5DA}</a:tableStyleId>
              </a:tblPr>
              <a:tblGrid>
                <a:gridCol w="16002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gridCol w="2514601">
                  <a:extLst>
                    <a:ext uri="{9D8B030D-6E8A-4147-A177-3AD203B41FA5}">
                      <a16:colId xmlns:a16="http://schemas.microsoft.com/office/drawing/2014/main" val="20004"/>
                    </a:ext>
                  </a:extLst>
                </a:gridCol>
              </a:tblGrid>
              <a:tr h="389501">
                <a:tc>
                  <a:txBody>
                    <a:bodyPr/>
                    <a:lstStyle/>
                    <a:p>
                      <a:r>
                        <a:rPr lang="en-US" sz="1400" b="1" dirty="0"/>
                        <a:t>Name</a:t>
                      </a:r>
                    </a:p>
                  </a:txBody>
                  <a:tcPr/>
                </a:tc>
                <a:tc>
                  <a:txBody>
                    <a:bodyPr/>
                    <a:lstStyle/>
                    <a:p>
                      <a:r>
                        <a:rPr lang="en-US" sz="1400" b="1" dirty="0"/>
                        <a:t>Company</a:t>
                      </a:r>
                    </a:p>
                  </a:txBody>
                  <a:tcPr/>
                </a:tc>
                <a:tc>
                  <a:txBody>
                    <a:bodyPr/>
                    <a:lstStyle/>
                    <a:p>
                      <a:r>
                        <a:rPr lang="en-US" sz="1400" b="1" dirty="0"/>
                        <a:t>Address</a:t>
                      </a:r>
                    </a:p>
                  </a:txBody>
                  <a:tcPr/>
                </a:tc>
                <a:tc>
                  <a:txBody>
                    <a:bodyPr/>
                    <a:lstStyle/>
                    <a:p>
                      <a:r>
                        <a:rPr lang="en-US" sz="1400" b="1" dirty="0"/>
                        <a:t>Phone</a:t>
                      </a:r>
                    </a:p>
                  </a:txBody>
                  <a:tcPr/>
                </a:tc>
                <a:tc>
                  <a:txBody>
                    <a:bodyPr/>
                    <a:lstStyle/>
                    <a:p>
                      <a:r>
                        <a:rPr lang="en-US" sz="1400" b="1" dirty="0"/>
                        <a:t>Email</a:t>
                      </a:r>
                    </a:p>
                  </a:txBody>
                  <a:tcPr/>
                </a:tc>
                <a:extLst>
                  <a:ext uri="{0D108BD9-81ED-4DB2-BD59-A6C34878D82A}">
                    <a16:rowId xmlns:a16="http://schemas.microsoft.com/office/drawing/2014/main" val="10000"/>
                  </a:ext>
                </a:extLst>
              </a:tr>
              <a:tr h="370840">
                <a:tc>
                  <a:txBody>
                    <a:bodyPr/>
                    <a:lstStyle/>
                    <a:p>
                      <a:r>
                        <a:rPr lang="en-US" sz="1400" dirty="0"/>
                        <a:t>Edward Au</a:t>
                      </a:r>
                    </a:p>
                  </a:txBody>
                  <a:tcPr/>
                </a:tc>
                <a:tc>
                  <a:txBody>
                    <a:bodyPr/>
                    <a:lstStyle/>
                    <a:p>
                      <a:r>
                        <a:rPr lang="en-US" sz="1400" dirty="0"/>
                        <a:t>Huawei Technologies</a:t>
                      </a:r>
                    </a:p>
                  </a:txBody>
                  <a:tcPr/>
                </a:tc>
                <a:tc>
                  <a:txBody>
                    <a:bodyPr/>
                    <a:lstStyle/>
                    <a:p>
                      <a:endParaRPr lang="en-US" sz="1400" dirty="0"/>
                    </a:p>
                  </a:txBody>
                  <a:tcPr/>
                </a:tc>
                <a:tc>
                  <a:txBody>
                    <a:bodyPr/>
                    <a:lstStyle/>
                    <a:p>
                      <a:endParaRPr lang="en-US" sz="1400" dirty="0"/>
                    </a:p>
                  </a:txBody>
                  <a:tcPr/>
                </a:tc>
                <a:tc>
                  <a:txBody>
                    <a:bodyPr/>
                    <a:lstStyle/>
                    <a:p>
                      <a:r>
                        <a:rPr lang="en-US" sz="1400" dirty="0"/>
                        <a:t>edward.ks.au@gmail.com</a:t>
                      </a:r>
                    </a:p>
                  </a:txBody>
                  <a:tcPr/>
                </a:tc>
                <a:extLst>
                  <a:ext uri="{0D108BD9-81ED-4DB2-BD59-A6C34878D82A}">
                    <a16:rowId xmlns:a16="http://schemas.microsoft.com/office/drawing/2014/main" val="10001"/>
                  </a:ext>
                </a:extLst>
              </a:tr>
            </a:tbl>
          </a:graphicData>
        </a:graphic>
      </p:graphicFrame>
      <p:sp>
        <p:nvSpPr>
          <p:cNvPr id="2" name="Footer Placeholder 1">
            <a:extLst>
              <a:ext uri="{FF2B5EF4-FFF2-40B4-BE49-F238E27FC236}">
                <a16:creationId xmlns:a16="http://schemas.microsoft.com/office/drawing/2014/main" id="{4F73BF15-CEAE-93F7-2447-EEA9C41536EB}"/>
              </a:ext>
            </a:extLst>
          </p:cNvPr>
          <p:cNvSpPr>
            <a:spLocks noGrp="1"/>
          </p:cNvSpPr>
          <p:nvPr>
            <p:ph type="ftr" idx="14"/>
          </p:nvPr>
        </p:nvSpPr>
        <p:spPr/>
        <p:txBody>
          <a:bodyPr/>
          <a:lstStyle/>
          <a:p>
            <a:r>
              <a:rPr lang="en-GB"/>
              <a:t>Edward Au, Huawei</a:t>
            </a:r>
            <a:endParaRPr lang="en-GB" dirty="0"/>
          </a:p>
        </p:txBody>
      </p:sp>
      <p:sp>
        <p:nvSpPr>
          <p:cNvPr id="3" name="Slide Number Placeholder 2">
            <a:extLst>
              <a:ext uri="{FF2B5EF4-FFF2-40B4-BE49-F238E27FC236}">
                <a16:creationId xmlns:a16="http://schemas.microsoft.com/office/drawing/2014/main" id="{C5295781-0E3B-397B-56FB-FE5C41000A96}"/>
              </a:ext>
            </a:extLst>
          </p:cNvPr>
          <p:cNvSpPr>
            <a:spLocks noGrp="1"/>
          </p:cNvSpPr>
          <p:nvPr>
            <p:ph type="sldNum" idx="12"/>
          </p:nvPr>
        </p:nvSpPr>
        <p:spPr/>
        <p:txBody>
          <a:bodyPr/>
          <a:lstStyle/>
          <a:p>
            <a:r>
              <a:rPr lang="en-GB"/>
              <a:t>Slide </a:t>
            </a:r>
            <a:fld id="{440F5867-744E-4AA6-B0ED-4C44D2DFBB7B}" type="slidenum">
              <a:rPr lang="en-GB" smtClean="0"/>
              <a:pPr/>
              <a:t>82</a:t>
            </a:fld>
            <a:endParaRPr lang="en-GB" dirty="0"/>
          </a:p>
        </p:txBody>
      </p:sp>
      <p:sp>
        <p:nvSpPr>
          <p:cNvPr id="4" name="Date Placeholder 3">
            <a:extLst>
              <a:ext uri="{FF2B5EF4-FFF2-40B4-BE49-F238E27FC236}">
                <a16:creationId xmlns:a16="http://schemas.microsoft.com/office/drawing/2014/main" id="{F414992F-6708-1FF2-9C39-143CA6683DAA}"/>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368225959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3632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RR-TAG at a glance</a:t>
            </a:r>
          </a:p>
        </p:txBody>
      </p:sp>
      <p:sp>
        <p:nvSpPr>
          <p:cNvPr id="10" name="Content Placeholder 2"/>
          <p:cNvSpPr>
            <a:spLocks noGrp="1"/>
          </p:cNvSpPr>
          <p:nvPr>
            <p:ph idx="1"/>
          </p:nvPr>
        </p:nvSpPr>
        <p:spPr>
          <a:xfrm>
            <a:off x="838200" y="1524000"/>
            <a:ext cx="10363200" cy="4113213"/>
          </a:xfrm>
        </p:spPr>
        <p:txBody>
          <a:bodyPr/>
          <a:lstStyle/>
          <a:p>
            <a:pPr algn="just"/>
            <a:r>
              <a:rPr lang="en-US" altLang="en-US" sz="2200" dirty="0"/>
              <a:t>Membership as of 24 January 2025</a:t>
            </a:r>
          </a:p>
          <a:p>
            <a:pPr lvl="1" algn="just">
              <a:spcBef>
                <a:spcPts val="300"/>
              </a:spcBef>
              <a:buFont typeface="Arial" panose="020B0604020202020204" pitchFamily="34" charset="0"/>
              <a:buChar char="•"/>
            </a:pPr>
            <a:r>
              <a:rPr lang="en-US" altLang="en-US" sz="1800" dirty="0"/>
              <a:t>64 voters (including 10 on LMSC)</a:t>
            </a:r>
          </a:p>
          <a:p>
            <a:pPr lvl="1" algn="just">
              <a:spcBef>
                <a:spcPts val="300"/>
              </a:spcBef>
              <a:buFont typeface="Arial" panose="020B0604020202020204" pitchFamily="34" charset="0"/>
              <a:buChar char="•"/>
            </a:pPr>
            <a:r>
              <a:rPr lang="en-US" altLang="en-US" sz="1800" dirty="0"/>
              <a:t>3 nearly voters</a:t>
            </a:r>
          </a:p>
          <a:p>
            <a:pPr lvl="1" algn="just">
              <a:spcBef>
                <a:spcPts val="300"/>
              </a:spcBef>
              <a:buFont typeface="Arial" panose="020B0604020202020204" pitchFamily="34" charset="0"/>
              <a:buChar char="•"/>
            </a:pPr>
            <a:r>
              <a:rPr lang="en-US" altLang="en-US" sz="1800"/>
              <a:t>13 </a:t>
            </a:r>
            <a:r>
              <a:rPr lang="en-US" altLang="en-US" sz="1800" dirty="0"/>
              <a:t>aspirants </a:t>
            </a:r>
            <a:endParaRPr lang="en-US" altLang="en-US" dirty="0"/>
          </a:p>
          <a:p>
            <a:pPr algn="just"/>
            <a:r>
              <a:rPr lang="en-US" altLang="en-US" sz="2200" dirty="0"/>
              <a:t>Officers</a:t>
            </a:r>
          </a:p>
          <a:p>
            <a:pPr lvl="1" algn="just">
              <a:spcBef>
                <a:spcPts val="300"/>
              </a:spcBef>
              <a:buFont typeface="Arial" panose="020B0604020202020204" pitchFamily="34" charset="0"/>
              <a:buChar char="•"/>
            </a:pPr>
            <a:r>
              <a:rPr lang="en-US" altLang="en-US" sz="1800" dirty="0"/>
              <a:t>Chair:  Edward Au (Huawei Technologies)</a:t>
            </a:r>
          </a:p>
          <a:p>
            <a:pPr lvl="1" algn="just">
              <a:spcBef>
                <a:spcPts val="300"/>
              </a:spcBef>
              <a:buFont typeface="Arial" panose="020B0604020202020204" pitchFamily="34" charset="0"/>
              <a:buChar char="•"/>
            </a:pPr>
            <a:r>
              <a:rPr lang="en-US" altLang="en-US" sz="1800" dirty="0"/>
              <a:t>Co-Vice Chair:  Gaurav </a:t>
            </a:r>
            <a:r>
              <a:rPr lang="en-US" altLang="en-US" sz="1800" dirty="0" err="1"/>
              <a:t>Patwardhan</a:t>
            </a:r>
            <a:r>
              <a:rPr lang="en-US" altLang="en-US" sz="1800" dirty="0"/>
              <a:t> (Hewlett Packard Enterprise)</a:t>
            </a:r>
          </a:p>
          <a:p>
            <a:pPr lvl="1" algn="just">
              <a:spcBef>
                <a:spcPts val="300"/>
              </a:spcBef>
              <a:buFont typeface="Arial" panose="020B0604020202020204" pitchFamily="34" charset="0"/>
              <a:buChar char="•"/>
            </a:pPr>
            <a:r>
              <a:rPr lang="en-US" altLang="en-US" sz="1800" dirty="0"/>
              <a:t>Co-Vice Chair:  Al </a:t>
            </a:r>
            <a:r>
              <a:rPr lang="en-US" altLang="en-US" sz="1800" dirty="0" err="1"/>
              <a:t>Petrick</a:t>
            </a:r>
            <a:r>
              <a:rPr lang="en-US" altLang="en-US" sz="1800" dirty="0"/>
              <a:t> (Jones-</a:t>
            </a:r>
            <a:r>
              <a:rPr lang="en-US" altLang="en-US" sz="1800" dirty="0" err="1"/>
              <a:t>Petrick</a:t>
            </a:r>
            <a:r>
              <a:rPr lang="en-US" altLang="en-US" sz="1800" dirty="0"/>
              <a:t> Associates)</a:t>
            </a:r>
          </a:p>
          <a:p>
            <a:pPr lvl="1" algn="just">
              <a:spcBef>
                <a:spcPts val="300"/>
              </a:spcBef>
              <a:buFont typeface="Arial" panose="020B0604020202020204" pitchFamily="34" charset="0"/>
              <a:buChar char="•"/>
            </a:pPr>
            <a:r>
              <a:rPr lang="en-US" altLang="en-US" sz="1800" dirty="0">
                <a:solidFill>
                  <a:schemeClr val="tx1"/>
                </a:solidFill>
                <a:cs typeface="Arial" panose="020B0604020202020204" pitchFamily="34" charset="0"/>
              </a:rPr>
              <a:t>IEEE SA Program Manager:  Jodi </a:t>
            </a:r>
            <a:r>
              <a:rPr lang="en-US" altLang="en-US" sz="1800" dirty="0" err="1">
                <a:solidFill>
                  <a:schemeClr val="tx1"/>
                </a:solidFill>
                <a:cs typeface="Arial" panose="020B0604020202020204" pitchFamily="34" charset="0"/>
              </a:rPr>
              <a:t>Haasz</a:t>
            </a:r>
            <a:r>
              <a:rPr lang="en-US" altLang="en-US" sz="1800" dirty="0">
                <a:solidFill>
                  <a:schemeClr val="tx1"/>
                </a:solidFill>
                <a:cs typeface="Arial" panose="020B0604020202020204" pitchFamily="34" charset="0"/>
              </a:rPr>
              <a:t> (IEEE SA)</a:t>
            </a:r>
            <a:endParaRPr lang="en-US" altLang="en-US" sz="1800" dirty="0">
              <a:solidFill>
                <a:schemeClr val="tx1"/>
              </a:solidFill>
            </a:endParaRPr>
          </a:p>
          <a:p>
            <a:pPr marL="230188" marR="117475" indent="-230188" algn="just">
              <a:buFont typeface="Times New Roman" pitchFamily="16" charset="0"/>
              <a:buChar char="•"/>
              <a:tabLst>
                <a:tab pos="230188" algn="l"/>
              </a:tabLst>
            </a:pPr>
            <a:endParaRPr lang="en-US" sz="1600" spc="-5" dirty="0">
              <a:latin typeface="Arial"/>
              <a:cs typeface="Arial"/>
            </a:endParaRPr>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sp>
        <p:nvSpPr>
          <p:cNvPr id="3" name="Footer Placeholder 2">
            <a:extLst>
              <a:ext uri="{FF2B5EF4-FFF2-40B4-BE49-F238E27FC236}">
                <a16:creationId xmlns:a16="http://schemas.microsoft.com/office/drawing/2014/main" id="{03C011E4-88A9-E110-5855-0E159FE61EB1}"/>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C56FC3E3-164F-C2EC-B3ED-92DF61A05B5B}"/>
              </a:ext>
            </a:extLst>
          </p:cNvPr>
          <p:cNvSpPr>
            <a:spLocks noGrp="1"/>
          </p:cNvSpPr>
          <p:nvPr>
            <p:ph type="sldNum" idx="12"/>
          </p:nvPr>
        </p:nvSpPr>
        <p:spPr/>
        <p:txBody>
          <a:bodyPr/>
          <a:lstStyle/>
          <a:p>
            <a:r>
              <a:rPr lang="en-GB"/>
              <a:t>Slide </a:t>
            </a:r>
            <a:fld id="{440F5867-744E-4AA6-B0ED-4C44D2DFBB7B}" type="slidenum">
              <a:rPr lang="en-GB" smtClean="0"/>
              <a:pPr/>
              <a:t>83</a:t>
            </a:fld>
            <a:endParaRPr lang="en-GB" dirty="0"/>
          </a:p>
        </p:txBody>
      </p:sp>
      <p:sp>
        <p:nvSpPr>
          <p:cNvPr id="5" name="Date Placeholder 4">
            <a:extLst>
              <a:ext uri="{FF2B5EF4-FFF2-40B4-BE49-F238E27FC236}">
                <a16:creationId xmlns:a16="http://schemas.microsoft.com/office/drawing/2014/main" id="{58FDA2EE-093C-12DB-25C0-CA1B4C252225}"/>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1319413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3632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Progress since the </a:t>
            </a:r>
            <a:r>
              <a:rPr lang="en-US" sz="2800">
                <a:solidFill>
                  <a:srgbClr val="0070C0"/>
                </a:solidFill>
              </a:rPr>
              <a:t>2025 January </a:t>
            </a:r>
            <a:r>
              <a:rPr lang="en-US" sz="2800" dirty="0">
                <a:solidFill>
                  <a:srgbClr val="0070C0"/>
                </a:solidFill>
              </a:rPr>
              <a:t>wireless interim</a:t>
            </a:r>
          </a:p>
        </p:txBody>
      </p:sp>
      <p:sp>
        <p:nvSpPr>
          <p:cNvPr id="10" name="Content Placeholder 2"/>
          <p:cNvSpPr>
            <a:spLocks noGrp="1"/>
          </p:cNvSpPr>
          <p:nvPr>
            <p:ph idx="1"/>
          </p:nvPr>
        </p:nvSpPr>
        <p:spPr>
          <a:xfrm>
            <a:off x="838200" y="1524000"/>
            <a:ext cx="10363200" cy="4571999"/>
          </a:xfrm>
        </p:spPr>
        <p:txBody>
          <a:bodyPr/>
          <a:lstStyle/>
          <a:p>
            <a:pPr algn="just">
              <a:buFont typeface="Arial" panose="020B0604020202020204" pitchFamily="34" charset="0"/>
              <a:buChar char="•"/>
            </a:pPr>
            <a:r>
              <a:rPr lang="en-US" altLang="en-US" sz="2200" dirty="0"/>
              <a:t>Reviewed the </a:t>
            </a:r>
            <a:r>
              <a:rPr lang="en-US" altLang="en-US" sz="2200" dirty="0">
                <a:hlinkClick r:id="rId3"/>
              </a:rPr>
              <a:t>latest ongoing consultations</a:t>
            </a:r>
            <a:endParaRPr lang="en-US" altLang="en-US" sz="2200" dirty="0"/>
          </a:p>
          <a:p>
            <a:pPr algn="just">
              <a:spcBef>
                <a:spcPts val="1800"/>
              </a:spcBef>
              <a:buFont typeface="Arial" panose="020B0604020202020204" pitchFamily="34" charset="0"/>
              <a:buChar char="•"/>
            </a:pPr>
            <a:r>
              <a:rPr lang="en-US" altLang="en-US" sz="2200" dirty="0"/>
              <a:t>Approved the following IEEE 802 LMSC submissions:</a:t>
            </a:r>
          </a:p>
          <a:p>
            <a:pPr lvl="1" algn="just">
              <a:buFont typeface="Arial" panose="020B0604020202020204" pitchFamily="34" charset="0"/>
              <a:buChar char="•"/>
            </a:pPr>
            <a:r>
              <a:rPr lang="en-US" sz="1600" dirty="0">
                <a:latin typeface="+mj-lt"/>
              </a:rPr>
              <a:t>France ARCEP:  </a:t>
            </a:r>
            <a:r>
              <a:rPr lang="en-US" sz="1600" dirty="0">
                <a:latin typeface="+mj-lt"/>
                <a:hlinkClick r:id="rId4"/>
              </a:rPr>
              <a:t>Draft decision repealing decision no. 2007-0683 of 24 July 2007 as amended and setting the conditions for use of radio frequencies for equipment operating using ultra-wideband technology</a:t>
            </a:r>
            <a:endParaRPr lang="en-US" sz="1600" dirty="0">
              <a:latin typeface="+mj-lt"/>
            </a:endParaRPr>
          </a:p>
          <a:p>
            <a:pPr lvl="1" algn="just">
              <a:buFont typeface="Arial" panose="020B0604020202020204" pitchFamily="34" charset="0"/>
              <a:buChar char="•"/>
            </a:pPr>
            <a:r>
              <a:rPr lang="en-US" sz="1600" dirty="0">
                <a:latin typeface="+mj-lt"/>
              </a:rPr>
              <a:t>UK </a:t>
            </a:r>
            <a:r>
              <a:rPr lang="en-US" sz="1600" dirty="0" err="1">
                <a:latin typeface="+mj-lt"/>
              </a:rPr>
              <a:t>Ofcom</a:t>
            </a:r>
            <a:r>
              <a:rPr lang="en-US" sz="1600" dirty="0">
                <a:latin typeface="+mj-lt"/>
              </a:rPr>
              <a:t>:  </a:t>
            </a:r>
            <a:r>
              <a:rPr lang="en-US" sz="1600" dirty="0">
                <a:latin typeface="+mj-lt"/>
                <a:hlinkClick r:id="rId5"/>
              </a:rPr>
              <a:t>Ofcom’s Plan of Work 2025/26</a:t>
            </a:r>
            <a:endParaRPr lang="en-US" sz="1600" dirty="0">
              <a:latin typeface="+mj-lt"/>
            </a:endParaRPr>
          </a:p>
          <a:p>
            <a:pPr algn="just">
              <a:spcBef>
                <a:spcPts val="1800"/>
              </a:spcBef>
              <a:buFont typeface="Arial" panose="020B0604020202020204" pitchFamily="34" charset="0"/>
              <a:buChar char="•"/>
            </a:pPr>
            <a:r>
              <a:rPr lang="en-US" altLang="en-US" sz="2200" dirty="0"/>
              <a:t>Approved the following liaison statements:</a:t>
            </a:r>
          </a:p>
          <a:p>
            <a:pPr lvl="1" algn="just">
              <a:buFont typeface="Arial" panose="020B0604020202020204" pitchFamily="34" charset="0"/>
              <a:buChar char="•"/>
            </a:pPr>
            <a:r>
              <a:rPr lang="en-US" sz="1600" dirty="0">
                <a:hlinkClick r:id="rId6"/>
              </a:rPr>
              <a:t>Response to ITU-R Working Party 5C on technical and operational characteristics of their systems operating in the range 450 GHz to 1000 GHz</a:t>
            </a:r>
            <a:endParaRPr lang="en-US" sz="1600" dirty="0"/>
          </a:p>
          <a:p>
            <a:pPr lvl="1" algn="just">
              <a:buFont typeface="Arial" panose="020B0604020202020204" pitchFamily="34" charset="0"/>
              <a:buChar char="•"/>
            </a:pPr>
            <a:r>
              <a:rPr lang="en-US" sz="1600" dirty="0">
                <a:hlinkClick r:id="rId7"/>
              </a:rPr>
              <a:t>Information to ITU-R Working Parties 5A and 5C on IEEE </a:t>
            </a:r>
            <a:r>
              <a:rPr lang="en-US" sz="1600" dirty="0" err="1">
                <a:hlinkClick r:id="rId7"/>
              </a:rPr>
              <a:t>Std</a:t>
            </a:r>
            <a:r>
              <a:rPr lang="en-US" sz="1600" dirty="0">
                <a:hlinkClick r:id="rId7"/>
              </a:rPr>
              <a:t> 802.15.3</a:t>
            </a:r>
            <a:r>
              <a:rPr lang="en-US" sz="1600" baseline="30000" dirty="0">
                <a:hlinkClick r:id="rId7"/>
              </a:rPr>
              <a:t>TM</a:t>
            </a:r>
            <a:r>
              <a:rPr lang="en-US" sz="1600" dirty="0">
                <a:hlinkClick r:id="rId7"/>
              </a:rPr>
              <a:t>-2023</a:t>
            </a:r>
            <a:endParaRPr lang="en-US" altLang="en-US" sz="2200" dirty="0"/>
          </a:p>
          <a:p>
            <a:pPr algn="just">
              <a:spcBef>
                <a:spcPts val="2400"/>
              </a:spcBef>
              <a:spcAft>
                <a:spcPts val="600"/>
              </a:spcAft>
              <a:buFont typeface="Arial" panose="020B0604020202020204" pitchFamily="34" charset="0"/>
              <a:buChar char="•"/>
            </a:pPr>
            <a:r>
              <a:rPr lang="en-US" altLang="en-US" sz="2200" dirty="0"/>
              <a:t>Discussed the latest topics related to spectrum and regulation in Europe, North America, and Asia Pacific.</a:t>
            </a:r>
          </a:p>
          <a:p>
            <a:pPr algn="just">
              <a:buFont typeface="Arial" panose="020B0604020202020204" pitchFamily="34" charset="0"/>
              <a:buChar char="•"/>
            </a:pPr>
            <a:endParaRPr lang="en-US" altLang="en-US" sz="2200" dirty="0"/>
          </a:p>
          <a:p>
            <a:pPr algn="just"/>
            <a:endParaRPr lang="en-US" altLang="en-US" sz="2200" dirty="0"/>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sp>
        <p:nvSpPr>
          <p:cNvPr id="3" name="Footer Placeholder 2">
            <a:extLst>
              <a:ext uri="{FF2B5EF4-FFF2-40B4-BE49-F238E27FC236}">
                <a16:creationId xmlns:a16="http://schemas.microsoft.com/office/drawing/2014/main" id="{0D206637-C611-5BC8-32EA-E35287A5C710}"/>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4F2AFADA-CC77-0D84-0444-399565168D5F}"/>
              </a:ext>
            </a:extLst>
          </p:cNvPr>
          <p:cNvSpPr>
            <a:spLocks noGrp="1"/>
          </p:cNvSpPr>
          <p:nvPr>
            <p:ph type="sldNum" idx="12"/>
          </p:nvPr>
        </p:nvSpPr>
        <p:spPr/>
        <p:txBody>
          <a:bodyPr/>
          <a:lstStyle/>
          <a:p>
            <a:r>
              <a:rPr lang="en-GB"/>
              <a:t>Slide </a:t>
            </a:r>
            <a:fld id="{440F5867-744E-4AA6-B0ED-4C44D2DFBB7B}" type="slidenum">
              <a:rPr lang="en-GB" smtClean="0"/>
              <a:pPr/>
              <a:t>84</a:t>
            </a:fld>
            <a:endParaRPr lang="en-GB" dirty="0"/>
          </a:p>
        </p:txBody>
      </p:sp>
      <p:sp>
        <p:nvSpPr>
          <p:cNvPr id="5" name="Date Placeholder 4">
            <a:extLst>
              <a:ext uri="{FF2B5EF4-FFF2-40B4-BE49-F238E27FC236}">
                <a16:creationId xmlns:a16="http://schemas.microsoft.com/office/drawing/2014/main" id="{544A69AB-A31E-D799-A13F-FD1AE260886C}"/>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95367722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4394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Objectives this week (1)</a:t>
            </a:r>
          </a:p>
        </p:txBody>
      </p:sp>
      <p:sp>
        <p:nvSpPr>
          <p:cNvPr id="10" name="Content Placeholder 2"/>
          <p:cNvSpPr>
            <a:spLocks noGrp="1"/>
          </p:cNvSpPr>
          <p:nvPr>
            <p:ph idx="1"/>
          </p:nvPr>
        </p:nvSpPr>
        <p:spPr>
          <a:xfrm>
            <a:off x="838200" y="1524000"/>
            <a:ext cx="10439400" cy="4648200"/>
          </a:xfrm>
        </p:spPr>
        <p:txBody>
          <a:bodyPr/>
          <a:lstStyle/>
          <a:p>
            <a:pPr algn="just">
              <a:spcBef>
                <a:spcPts val="1800"/>
              </a:spcBef>
              <a:buFont typeface="Arial" panose="020B0604020202020204" pitchFamily="34" charset="0"/>
              <a:buChar char="•"/>
            </a:pPr>
            <a:r>
              <a:rPr lang="en-US" altLang="en-US" sz="2200" dirty="0">
                <a:cs typeface="Arial" panose="020B0604020202020204" pitchFamily="34" charset="0"/>
              </a:rPr>
              <a:t>Review and approve draft responses to the following consultations:</a:t>
            </a:r>
          </a:p>
          <a:p>
            <a:pPr marL="630238" marR="117475" lvl="1" indent="-230188" algn="just">
              <a:spcBef>
                <a:spcPts val="600"/>
              </a:spcBef>
              <a:buFont typeface="Times New Roman" pitchFamily="16" charset="0"/>
              <a:buChar char="•"/>
              <a:tabLst>
                <a:tab pos="230188" algn="l"/>
              </a:tabLst>
            </a:pPr>
            <a:r>
              <a:rPr lang="en-US" sz="1600" spc="-5" dirty="0">
                <a:solidFill>
                  <a:schemeClr val="tx1"/>
                </a:solidFill>
                <a:cs typeface="Arial"/>
              </a:rPr>
              <a:t>UK Ofcom:  </a:t>
            </a:r>
            <a:r>
              <a:rPr lang="en-US" sz="1600" spc="-5" dirty="0">
                <a:solidFill>
                  <a:schemeClr val="tx1"/>
                </a:solidFill>
                <a:cs typeface="Arial"/>
                <a:hlinkClick r:id="rId3"/>
              </a:rPr>
              <a:t>Updating Wireless Telegraphy </a:t>
            </a:r>
            <a:r>
              <a:rPr lang="en-US" sz="1600" spc="-5" dirty="0" err="1">
                <a:solidFill>
                  <a:schemeClr val="tx1"/>
                </a:solidFill>
                <a:cs typeface="Arial"/>
                <a:hlinkClick r:id="rId3"/>
              </a:rPr>
              <a:t>Licence</a:t>
            </a:r>
            <a:r>
              <a:rPr lang="en-US" sz="1600" spc="-5" dirty="0">
                <a:solidFill>
                  <a:schemeClr val="tx1"/>
                </a:solidFill>
                <a:cs typeface="Arial"/>
                <a:hlinkClick r:id="rId3"/>
              </a:rPr>
              <a:t> Exemptions</a:t>
            </a:r>
            <a:endParaRPr lang="en-US" sz="1600" spc="-5" dirty="0">
              <a:solidFill>
                <a:schemeClr val="tx1"/>
              </a:solidFill>
              <a:cs typeface="Arial"/>
            </a:endParaRPr>
          </a:p>
          <a:p>
            <a:pPr marL="630238" marR="117475" lvl="1" indent="-230188" algn="just">
              <a:spcBef>
                <a:spcPts val="600"/>
              </a:spcBef>
              <a:buFont typeface="Times New Roman" pitchFamily="16" charset="0"/>
              <a:buChar char="•"/>
              <a:tabLst>
                <a:tab pos="230188" algn="l"/>
              </a:tabLst>
            </a:pPr>
            <a:r>
              <a:rPr lang="en-US" sz="1600" spc="-5" dirty="0">
                <a:solidFill>
                  <a:schemeClr val="tx1"/>
                </a:solidFill>
                <a:cs typeface="Arial"/>
              </a:rPr>
              <a:t>UAE TDRA:  </a:t>
            </a:r>
            <a:r>
              <a:rPr lang="en-US" sz="1600" spc="-5" dirty="0">
                <a:solidFill>
                  <a:schemeClr val="tx1"/>
                </a:solidFill>
                <a:cs typeface="Arial"/>
                <a:hlinkClick r:id="rId4"/>
              </a:rPr>
              <a:t>UAE Spectrum Outlook 2026 – 2031 </a:t>
            </a:r>
            <a:endParaRPr lang="en-US" sz="1600" spc="-5" dirty="0">
              <a:solidFill>
                <a:schemeClr val="tx1"/>
              </a:solidFill>
              <a:cs typeface="Arial"/>
            </a:endParaRPr>
          </a:p>
          <a:p>
            <a:pPr marL="630238" marR="117475" lvl="1" indent="-230188" algn="just">
              <a:spcBef>
                <a:spcPts val="600"/>
              </a:spcBef>
              <a:buFont typeface="Times New Roman" pitchFamily="16" charset="0"/>
              <a:buChar char="•"/>
              <a:tabLst>
                <a:tab pos="230188" algn="l"/>
              </a:tabLst>
            </a:pPr>
            <a:r>
              <a:rPr lang="en-US" sz="1600" spc="-5" dirty="0">
                <a:solidFill>
                  <a:schemeClr val="tx1"/>
                </a:solidFill>
                <a:cs typeface="Arial"/>
              </a:rPr>
              <a:t>Australia ACMA:  </a:t>
            </a:r>
            <a:r>
              <a:rPr lang="en-US" sz="1600" spc="-5" dirty="0">
                <a:solidFill>
                  <a:schemeClr val="tx1"/>
                </a:solidFill>
                <a:cs typeface="Arial"/>
                <a:hlinkClick r:id="rId5"/>
              </a:rPr>
              <a:t>Draft Five-year spectrum outlook 2025-30</a:t>
            </a:r>
            <a:endParaRPr lang="en-US" sz="1600" spc="-5" dirty="0">
              <a:solidFill>
                <a:schemeClr val="tx1"/>
              </a:solidFill>
              <a:cs typeface="Arial"/>
            </a:endParaRPr>
          </a:p>
          <a:p>
            <a:pPr algn="just">
              <a:spcBef>
                <a:spcPts val="1800"/>
              </a:spcBef>
              <a:buFont typeface="Arial" panose="020B0604020202020204" pitchFamily="34" charset="0"/>
              <a:buChar char="•"/>
            </a:pPr>
            <a:r>
              <a:rPr lang="en-US" altLang="en-US" sz="2200" dirty="0">
                <a:cs typeface="Arial" panose="020B0604020202020204" pitchFamily="34" charset="0"/>
              </a:rPr>
              <a:t>Discuss the latest topics related to spectrum and regulation in Europe, North America, and Asia Pacific, including </a:t>
            </a:r>
          </a:p>
          <a:p>
            <a:pPr marL="625475" lvl="1" indent="-173038" algn="just">
              <a:spcBef>
                <a:spcPts val="600"/>
              </a:spcBef>
              <a:buFont typeface="Arial" panose="020B0604020202020204" pitchFamily="34" charset="0"/>
              <a:buChar char="•"/>
            </a:pPr>
            <a:endParaRPr lang="en-US" altLang="en-US" sz="1600" dirty="0">
              <a:cs typeface="Arial" panose="020B0604020202020204" pitchFamily="34" charset="0"/>
            </a:endParaRPr>
          </a:p>
          <a:p>
            <a:pPr algn="just">
              <a:spcBef>
                <a:spcPts val="1800"/>
              </a:spcBef>
              <a:buFont typeface="Arial" panose="020B0604020202020204" pitchFamily="34" charset="0"/>
              <a:buChar char="•"/>
            </a:pPr>
            <a:endParaRPr lang="en-US" altLang="en-US" sz="2200" dirty="0">
              <a:cs typeface="Arial" panose="020B0604020202020204" pitchFamily="34" charset="0"/>
            </a:endParaRPr>
          </a:p>
          <a:p>
            <a:pPr marL="0" indent="0" algn="just"/>
            <a:endParaRPr lang="en-US" altLang="en-US" sz="2000" dirty="0"/>
          </a:p>
          <a:p>
            <a:pPr algn="just"/>
            <a:endParaRPr lang="en-US" altLang="en-US" sz="2200" dirty="0"/>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sp>
        <p:nvSpPr>
          <p:cNvPr id="3" name="Footer Placeholder 2">
            <a:extLst>
              <a:ext uri="{FF2B5EF4-FFF2-40B4-BE49-F238E27FC236}">
                <a16:creationId xmlns:a16="http://schemas.microsoft.com/office/drawing/2014/main" id="{8624DD21-E4E7-C88B-ABC5-915C4AE928A8}"/>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2491AEB1-F6B9-3C16-466E-E71DB29536B0}"/>
              </a:ext>
            </a:extLst>
          </p:cNvPr>
          <p:cNvSpPr>
            <a:spLocks noGrp="1"/>
          </p:cNvSpPr>
          <p:nvPr>
            <p:ph type="sldNum" idx="12"/>
          </p:nvPr>
        </p:nvSpPr>
        <p:spPr/>
        <p:txBody>
          <a:bodyPr/>
          <a:lstStyle/>
          <a:p>
            <a:r>
              <a:rPr lang="en-GB"/>
              <a:t>Slide </a:t>
            </a:r>
            <a:fld id="{440F5867-744E-4AA6-B0ED-4C44D2DFBB7B}" type="slidenum">
              <a:rPr lang="en-GB" smtClean="0"/>
              <a:pPr/>
              <a:t>85</a:t>
            </a:fld>
            <a:endParaRPr lang="en-GB" dirty="0"/>
          </a:p>
        </p:txBody>
      </p:sp>
      <p:sp>
        <p:nvSpPr>
          <p:cNvPr id="5" name="Date Placeholder 4">
            <a:extLst>
              <a:ext uri="{FF2B5EF4-FFF2-40B4-BE49-F238E27FC236}">
                <a16:creationId xmlns:a16="http://schemas.microsoft.com/office/drawing/2014/main" id="{5F7F375A-E1C4-4E01-1D5B-B96276542E79}"/>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71844677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4394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Objectives this week (2)</a:t>
            </a:r>
          </a:p>
        </p:txBody>
      </p:sp>
      <p:sp>
        <p:nvSpPr>
          <p:cNvPr id="11" name="Content Placeholder 2"/>
          <p:cNvSpPr>
            <a:spLocks noGrp="1"/>
          </p:cNvSpPr>
          <p:nvPr>
            <p:ph idx="1"/>
          </p:nvPr>
        </p:nvSpPr>
        <p:spPr>
          <a:xfrm>
            <a:off x="914400" y="1524000"/>
            <a:ext cx="8001000" cy="4495800"/>
          </a:xfrm>
        </p:spPr>
        <p:txBody>
          <a:bodyPr/>
          <a:lstStyle/>
          <a:p>
            <a:pPr marL="230188" marR="117475" indent="-230188" algn="just">
              <a:buFont typeface="Times New Roman" pitchFamily="16" charset="0"/>
              <a:buChar char="•"/>
              <a:tabLst>
                <a:tab pos="230188" algn="l"/>
              </a:tabLst>
            </a:pPr>
            <a:r>
              <a:rPr lang="en-US" sz="1800" dirty="0"/>
              <a:t>Invited presentation on Tuesday AM2</a:t>
            </a:r>
          </a:p>
          <a:p>
            <a:pPr marL="630238" marR="117475" lvl="1" indent="-230188" algn="just">
              <a:buFont typeface="Times New Roman" pitchFamily="16" charset="0"/>
              <a:buChar char="•"/>
              <a:tabLst>
                <a:tab pos="230188" algn="l"/>
              </a:tabLst>
            </a:pPr>
            <a:r>
              <a:rPr lang="en-US" sz="1600" dirty="0"/>
              <a:t>Title:  Canada Spectrum Outlook</a:t>
            </a:r>
          </a:p>
          <a:p>
            <a:pPr marL="630238" marR="117475" lvl="1" indent="-230188" algn="just">
              <a:buFont typeface="Times New Roman" pitchFamily="16" charset="0"/>
              <a:buChar char="•"/>
              <a:tabLst>
                <a:tab pos="230188" algn="l"/>
              </a:tabLst>
            </a:pPr>
            <a:r>
              <a:rPr lang="en-US" sz="1600" dirty="0"/>
              <a:t>Author:  Yan Losier (A/Director, Engineering, Planning and Standards Branch, Department of Innovation, Science and Economic Development Canada / Government of Canada) </a:t>
            </a:r>
          </a:p>
          <a:p>
            <a:pPr marL="630238" marR="117475" lvl="1" indent="-230188" algn="just">
              <a:buFont typeface="Times New Roman" pitchFamily="16" charset="0"/>
              <a:buChar char="•"/>
              <a:tabLst>
                <a:tab pos="230188" algn="l"/>
              </a:tabLst>
            </a:pPr>
            <a:r>
              <a:rPr lang="en-US" sz="1600" dirty="0"/>
              <a:t>Document:  </a:t>
            </a:r>
            <a:r>
              <a:rPr lang="en-US" sz="1600" dirty="0">
                <a:hlinkClick r:id="rId3"/>
              </a:rPr>
              <a:t>18-25/0007</a:t>
            </a:r>
            <a:endParaRPr lang="en-US" sz="1600" dirty="0"/>
          </a:p>
          <a:p>
            <a:pPr marL="1030288" marR="117475" lvl="2" indent="-230188" algn="just">
              <a:spcBef>
                <a:spcPts val="600"/>
              </a:spcBef>
              <a:buFont typeface="Times New Roman" pitchFamily="16" charset="0"/>
              <a:buChar char="•"/>
              <a:tabLst>
                <a:tab pos="230188" algn="l"/>
              </a:tabLst>
            </a:pPr>
            <a:endParaRPr lang="en-US" sz="1400" spc="-5" dirty="0">
              <a:solidFill>
                <a:schemeClr val="tx1"/>
              </a:solidFill>
              <a:cs typeface="Arial"/>
            </a:endParaRPr>
          </a:p>
          <a:p>
            <a:pPr marL="630238" marR="117475" lvl="1" indent="-230188" algn="just">
              <a:spcBef>
                <a:spcPts val="600"/>
              </a:spcBef>
              <a:buFont typeface="Times New Roman" pitchFamily="16" charset="0"/>
              <a:buChar char="•"/>
              <a:tabLst>
                <a:tab pos="230188" algn="l"/>
              </a:tabLst>
            </a:pPr>
            <a:endParaRPr lang="en-US" sz="1600" spc="-5" dirty="0">
              <a:solidFill>
                <a:schemeClr val="tx1"/>
              </a:solidFill>
              <a:cs typeface="Arial"/>
            </a:endParaRPr>
          </a:p>
          <a:p>
            <a:pPr marL="230188" marR="117475" indent="-230188" algn="just">
              <a:buFont typeface="Times New Roman" pitchFamily="16" charset="0"/>
              <a:buChar char="•"/>
              <a:tabLst>
                <a:tab pos="230188" algn="l"/>
              </a:tabLst>
            </a:pPr>
            <a:endParaRPr lang="en-US" sz="1600" spc="-5" dirty="0">
              <a:latin typeface="+mj-lt"/>
              <a:cs typeface="Arial"/>
            </a:endParaRPr>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pic>
        <p:nvPicPr>
          <p:cNvPr id="3" name="Picture 2" descr="A person wearing glasses and a suit&#10;&#10;Description automatically generated">
            <a:extLst>
              <a:ext uri="{FF2B5EF4-FFF2-40B4-BE49-F238E27FC236}">
                <a16:creationId xmlns:a16="http://schemas.microsoft.com/office/drawing/2014/main" id="{B2624798-0383-B089-7566-45B04EF655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21891" y="1760472"/>
            <a:ext cx="2230844" cy="2457450"/>
          </a:xfrm>
          <a:prstGeom prst="rect">
            <a:avLst/>
          </a:prstGeom>
        </p:spPr>
      </p:pic>
      <p:sp>
        <p:nvSpPr>
          <p:cNvPr id="4" name="Rectangle 3">
            <a:extLst>
              <a:ext uri="{FF2B5EF4-FFF2-40B4-BE49-F238E27FC236}">
                <a16:creationId xmlns:a16="http://schemas.microsoft.com/office/drawing/2014/main" id="{1F1FFE71-D709-1802-BB0A-2CE363443A2F}"/>
              </a:ext>
            </a:extLst>
          </p:cNvPr>
          <p:cNvSpPr/>
          <p:nvPr/>
        </p:nvSpPr>
        <p:spPr>
          <a:xfrm>
            <a:off x="9785100" y="4217922"/>
            <a:ext cx="1439561" cy="276999"/>
          </a:xfrm>
          <a:prstGeom prst="rect">
            <a:avLst/>
          </a:prstGeom>
        </p:spPr>
        <p:txBody>
          <a:bodyPr wrap="none">
            <a:spAutoFit/>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sz="1200" dirty="0">
                <a:solidFill>
                  <a:schemeClr val="tx1"/>
                </a:solidFill>
              </a:rPr>
              <a:t>  Source: Yan Losier</a:t>
            </a:r>
          </a:p>
        </p:txBody>
      </p:sp>
      <p:sp>
        <p:nvSpPr>
          <p:cNvPr id="5" name="Footer Placeholder 4">
            <a:extLst>
              <a:ext uri="{FF2B5EF4-FFF2-40B4-BE49-F238E27FC236}">
                <a16:creationId xmlns:a16="http://schemas.microsoft.com/office/drawing/2014/main" id="{91A4238F-F482-AADC-32F3-BC1ADA5CBFD1}"/>
              </a:ext>
            </a:extLst>
          </p:cNvPr>
          <p:cNvSpPr>
            <a:spLocks noGrp="1"/>
          </p:cNvSpPr>
          <p:nvPr>
            <p:ph type="ftr" idx="14"/>
          </p:nvPr>
        </p:nvSpPr>
        <p:spPr/>
        <p:txBody>
          <a:bodyPr/>
          <a:lstStyle/>
          <a:p>
            <a:r>
              <a:rPr lang="en-GB"/>
              <a:t>Edward Au, Huawei</a:t>
            </a:r>
            <a:endParaRPr lang="en-GB" dirty="0"/>
          </a:p>
        </p:txBody>
      </p:sp>
      <p:sp>
        <p:nvSpPr>
          <p:cNvPr id="6" name="Slide Number Placeholder 5">
            <a:extLst>
              <a:ext uri="{FF2B5EF4-FFF2-40B4-BE49-F238E27FC236}">
                <a16:creationId xmlns:a16="http://schemas.microsoft.com/office/drawing/2014/main" id="{FA01BE65-77A7-5621-1F57-6D6AE1669A8D}"/>
              </a:ext>
            </a:extLst>
          </p:cNvPr>
          <p:cNvSpPr>
            <a:spLocks noGrp="1"/>
          </p:cNvSpPr>
          <p:nvPr>
            <p:ph type="sldNum" idx="12"/>
          </p:nvPr>
        </p:nvSpPr>
        <p:spPr/>
        <p:txBody>
          <a:bodyPr/>
          <a:lstStyle/>
          <a:p>
            <a:r>
              <a:rPr lang="en-GB"/>
              <a:t>Slide </a:t>
            </a:r>
            <a:fld id="{440F5867-744E-4AA6-B0ED-4C44D2DFBB7B}" type="slidenum">
              <a:rPr lang="en-GB" smtClean="0"/>
              <a:pPr/>
              <a:t>86</a:t>
            </a:fld>
            <a:endParaRPr lang="en-GB" dirty="0"/>
          </a:p>
        </p:txBody>
      </p:sp>
      <p:sp>
        <p:nvSpPr>
          <p:cNvPr id="7" name="Date Placeholder 6">
            <a:extLst>
              <a:ext uri="{FF2B5EF4-FFF2-40B4-BE49-F238E27FC236}">
                <a16:creationId xmlns:a16="http://schemas.microsoft.com/office/drawing/2014/main" id="{0FC4418D-4613-A73F-A919-8F38EE198635}"/>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318732551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29218" y="674307"/>
            <a:ext cx="10363200" cy="749300"/>
          </a:xfrm>
          <a:ln/>
        </p:spPr>
        <p:txBody>
          <a:bodyPr>
            <a:norm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i="0" dirty="0">
                <a:solidFill>
                  <a:srgbClr val="000000"/>
                </a:solidFill>
                <a:effectLst/>
              </a:rPr>
              <a:t>802.19 WG  January 2025 Liaison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2025-</a:t>
            </a:r>
            <a:r>
              <a:rPr lang="tr-TR" sz="2000" b="0" dirty="0"/>
              <a:t>3</a:t>
            </a:r>
            <a:r>
              <a:rPr lang="en-GB" sz="2000" b="0" dirty="0"/>
              <a:t>-1</a:t>
            </a:r>
            <a:r>
              <a:rPr lang="tr-TR" sz="2000" b="0" dirty="0"/>
              <a:t>2</a:t>
            </a:r>
            <a:endParaRPr lang="en-GB" sz="2000" b="0" dirty="0"/>
          </a:p>
        </p:txBody>
      </p:sp>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9" name="Object 3">
            <a:extLst>
              <a:ext uri="{FF2B5EF4-FFF2-40B4-BE49-F238E27FC236}">
                <a16:creationId xmlns:a16="http://schemas.microsoft.com/office/drawing/2014/main" id="{AFC3DD29-9CAC-4260-9BE4-AE28C71128F4}"/>
              </a:ext>
            </a:extLst>
          </p:cNvPr>
          <p:cNvGraphicFramePr>
            <a:graphicFrameLocks noChangeAspect="1"/>
          </p:cNvGraphicFramePr>
          <p:nvPr>
            <p:extLst>
              <p:ext uri="{D42A27DB-BD31-4B8C-83A1-F6EECF244321}">
                <p14:modId xmlns:p14="http://schemas.microsoft.com/office/powerpoint/2010/main" val="3144430408"/>
              </p:ext>
            </p:extLst>
          </p:nvPr>
        </p:nvGraphicFramePr>
        <p:xfrm>
          <a:off x="982663" y="2387600"/>
          <a:ext cx="9744075" cy="3003550"/>
        </p:xfrm>
        <a:graphic>
          <a:graphicData uri="http://schemas.openxmlformats.org/presentationml/2006/ole">
            <mc:AlternateContent xmlns:mc="http://schemas.openxmlformats.org/markup-compatibility/2006">
              <mc:Choice xmlns:v="urn:schemas-microsoft-com:vml" Requires="v">
                <p:oleObj name="Document" r:id="rId3" imgW="8250056" imgH="2546213" progId="Word.Document.8">
                  <p:embed/>
                </p:oleObj>
              </mc:Choice>
              <mc:Fallback>
                <p:oleObj name="Document" r:id="rId3" imgW="8250056" imgH="2546213" progId="Word.Document.8">
                  <p:embed/>
                  <p:pic>
                    <p:nvPicPr>
                      <p:cNvPr id="9" name="Object 3">
                        <a:extLst>
                          <a:ext uri="{FF2B5EF4-FFF2-40B4-BE49-F238E27FC236}">
                            <a16:creationId xmlns:a16="http://schemas.microsoft.com/office/drawing/2014/main" id="{AFC3DD29-9CAC-4260-9BE4-AE28C71128F4}"/>
                          </a:ext>
                        </a:extLst>
                      </p:cNvPr>
                      <p:cNvPicPr>
                        <a:picLocks noChangeAspect="1" noChangeArrowheads="1"/>
                      </p:cNvPicPr>
                      <p:nvPr/>
                    </p:nvPicPr>
                    <p:blipFill>
                      <a:blip r:embed="rId4"/>
                      <a:srcRect/>
                      <a:stretch>
                        <a:fillRect/>
                      </a:stretch>
                    </p:blipFill>
                    <p:spPr bwMode="auto">
                      <a:xfrm>
                        <a:off x="982663" y="2387600"/>
                        <a:ext cx="9744075" cy="3003550"/>
                      </a:xfrm>
                      <a:prstGeom prst="rect">
                        <a:avLst/>
                      </a:prstGeom>
                      <a:noFill/>
                    </p:spPr>
                  </p:pic>
                </p:oleObj>
              </mc:Fallback>
            </mc:AlternateContent>
          </a:graphicData>
        </a:graphic>
      </p:graphicFrame>
      <p:sp>
        <p:nvSpPr>
          <p:cNvPr id="3" name="Footer Placeholder 2">
            <a:extLst>
              <a:ext uri="{FF2B5EF4-FFF2-40B4-BE49-F238E27FC236}">
                <a16:creationId xmlns:a16="http://schemas.microsoft.com/office/drawing/2014/main" id="{38547EC8-1D6A-6E6B-D744-5A8FBC86EEBE}"/>
              </a:ext>
            </a:extLst>
          </p:cNvPr>
          <p:cNvSpPr>
            <a:spLocks noGrp="1"/>
          </p:cNvSpPr>
          <p:nvPr>
            <p:ph type="ftr" idx="11"/>
          </p:nvPr>
        </p:nvSpPr>
        <p:spPr/>
        <p:txBody>
          <a:bodyPr/>
          <a:lstStyle/>
          <a:p>
            <a:r>
              <a:rPr lang="en-GB"/>
              <a:t>Tuncer Baykas, Ofinno</a:t>
            </a:r>
          </a:p>
        </p:txBody>
      </p:sp>
      <p:sp>
        <p:nvSpPr>
          <p:cNvPr id="4" name="Slide Number Placeholder 3">
            <a:extLst>
              <a:ext uri="{FF2B5EF4-FFF2-40B4-BE49-F238E27FC236}">
                <a16:creationId xmlns:a16="http://schemas.microsoft.com/office/drawing/2014/main" id="{4D2BFAFD-2609-DF33-E926-81AE0B71CF2E}"/>
              </a:ext>
            </a:extLst>
          </p:cNvPr>
          <p:cNvSpPr>
            <a:spLocks noGrp="1"/>
          </p:cNvSpPr>
          <p:nvPr>
            <p:ph type="sldNum" idx="12"/>
          </p:nvPr>
        </p:nvSpPr>
        <p:spPr/>
        <p:txBody>
          <a:bodyPr/>
          <a:lstStyle/>
          <a:p>
            <a:r>
              <a:rPr lang="en-GB"/>
              <a:t>Slide </a:t>
            </a:r>
            <a:fld id="{DE40C9FC-4879-4F20-9ECA-A574A90476B7}" type="slidenum">
              <a:rPr lang="en-GB" smtClean="0"/>
              <a:pPr/>
              <a:t>87</a:t>
            </a:fld>
            <a:endParaRPr lang="en-GB"/>
          </a:p>
        </p:txBody>
      </p:sp>
      <p:sp>
        <p:nvSpPr>
          <p:cNvPr id="5" name="Date Placeholder 4">
            <a:extLst>
              <a:ext uri="{FF2B5EF4-FFF2-40B4-BE49-F238E27FC236}">
                <a16:creationId xmlns:a16="http://schemas.microsoft.com/office/drawing/2014/main" id="{B4F370E4-B49F-EAC6-C660-886A51476720}"/>
              </a:ext>
            </a:extLst>
          </p:cNvPr>
          <p:cNvSpPr>
            <a:spLocks noGrp="1"/>
          </p:cNvSpPr>
          <p:nvPr>
            <p:ph type="dt" idx="10"/>
          </p:nvPr>
        </p:nvSpPr>
        <p:spPr/>
        <p:txBody>
          <a:bodyPr/>
          <a:lstStyle/>
          <a:p>
            <a:r>
              <a:rPr lang="en-US"/>
              <a:t>March 2025</a:t>
            </a:r>
            <a:endParaRPr lang="en-GB"/>
          </a:p>
        </p:txBody>
      </p:sp>
    </p:spTree>
    <p:extLst>
      <p:ext uri="{BB962C8B-B14F-4D97-AF65-F5344CB8AC3E}">
        <p14:creationId xmlns:p14="http://schemas.microsoft.com/office/powerpoint/2010/main" val="408072888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914401" y="685801"/>
            <a:ext cx="10361084" cy="533399"/>
          </a:xfrm>
          <a:ln/>
        </p:spPr>
        <p:txBody>
          <a:bodyPr>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IEEE 802.19 Overview</a:t>
            </a:r>
          </a:p>
        </p:txBody>
      </p:sp>
      <p:sp>
        <p:nvSpPr>
          <p:cNvPr id="5" name="Content Placeholder 4">
            <a:extLst>
              <a:ext uri="{FF2B5EF4-FFF2-40B4-BE49-F238E27FC236}">
                <a16:creationId xmlns:a16="http://schemas.microsoft.com/office/drawing/2014/main" id="{7BBF4F36-0B54-E231-3296-454318BFC1D7}"/>
              </a:ext>
            </a:extLst>
          </p:cNvPr>
          <p:cNvSpPr>
            <a:spLocks noGrp="1"/>
          </p:cNvSpPr>
          <p:nvPr>
            <p:ph idx="1"/>
          </p:nvPr>
        </p:nvSpPr>
        <p:spPr>
          <a:xfrm>
            <a:off x="952501" y="1372393"/>
            <a:ext cx="10744199" cy="4113213"/>
          </a:xfrm>
        </p:spPr>
        <p:txBody>
          <a:bodyPr/>
          <a:lstStyle/>
          <a:p>
            <a:pPr marL="0">
              <a:buFont typeface="Arial" panose="020B0604020202020204" pitchFamily="34" charset="0"/>
              <a:buChar char="•"/>
            </a:pPr>
            <a:r>
              <a:rPr lang="en-US" b="0" i="0" dirty="0">
                <a:solidFill>
                  <a:schemeClr val="tx1"/>
                </a:solidFill>
                <a:effectLst/>
                <a:latin typeface="+mj-lt"/>
              </a:rPr>
              <a:t>IEEE 802.19 group reviews coexistence assessment documents (CAD) produced by working groups developing new wireless standards for unlicensed devices.</a:t>
            </a:r>
          </a:p>
          <a:p>
            <a:pPr marL="0">
              <a:buFont typeface="Arial" panose="020B0604020202020204" pitchFamily="34" charset="0"/>
              <a:buChar char="•"/>
            </a:pPr>
            <a:r>
              <a:rPr lang="en-US" b="0" i="0" dirty="0">
                <a:solidFill>
                  <a:schemeClr val="tx1"/>
                </a:solidFill>
                <a:effectLst/>
                <a:latin typeface="+mj-lt"/>
              </a:rPr>
              <a:t>IEEE 802.19 develops standards for coexistence between wireless standards of unlicensed devices.</a:t>
            </a:r>
          </a:p>
          <a:p>
            <a:pPr marL="0">
              <a:buFont typeface="Arial" panose="020B0604020202020204" pitchFamily="34" charset="0"/>
              <a:buChar char="•"/>
            </a:pPr>
            <a:r>
              <a:rPr lang="en-US" b="0" dirty="0">
                <a:solidFill>
                  <a:schemeClr val="tx1"/>
                </a:solidFill>
                <a:latin typeface="+mj-lt"/>
              </a:rPr>
              <a:t>Monday PM</a:t>
            </a:r>
            <a:r>
              <a:rPr lang="tr-TR" b="0" dirty="0">
                <a:solidFill>
                  <a:schemeClr val="tx1"/>
                </a:solidFill>
                <a:latin typeface="+mj-lt"/>
              </a:rPr>
              <a:t>2</a:t>
            </a:r>
            <a:r>
              <a:rPr lang="en-US" b="0" dirty="0">
                <a:solidFill>
                  <a:schemeClr val="tx1"/>
                </a:solidFill>
                <a:latin typeface="+mj-lt"/>
              </a:rPr>
              <a:t> and Thursday PM3 (6:30 PM). </a:t>
            </a:r>
          </a:p>
          <a:p>
            <a:pPr marL="0">
              <a:buFont typeface="Arial" panose="020B0604020202020204" pitchFamily="34" charset="0"/>
              <a:buChar char="•"/>
            </a:pPr>
            <a:endParaRPr lang="en-US" b="0" i="0" dirty="0">
              <a:solidFill>
                <a:schemeClr val="tx1"/>
              </a:solidFill>
              <a:effectLst/>
              <a:latin typeface="+mj-lt"/>
            </a:endParaRPr>
          </a:p>
          <a:p>
            <a:pPr marL="0" indent="0"/>
            <a:br>
              <a:rPr lang="en-US" b="1" i="0" dirty="0">
                <a:solidFill>
                  <a:srgbClr val="006699"/>
                </a:solidFill>
                <a:effectLst/>
                <a:latin typeface="+mj-lt"/>
              </a:rPr>
            </a:br>
            <a:endParaRPr lang="en-US" dirty="0">
              <a:latin typeface="+mj-lt"/>
            </a:endParaRPr>
          </a:p>
        </p:txBody>
      </p:sp>
      <p:graphicFrame>
        <p:nvGraphicFramePr>
          <p:cNvPr id="7" name="Table 7">
            <a:extLst>
              <a:ext uri="{FF2B5EF4-FFF2-40B4-BE49-F238E27FC236}">
                <a16:creationId xmlns:a16="http://schemas.microsoft.com/office/drawing/2014/main" id="{33FD431F-2698-6EFD-037F-D426BCC76382}"/>
              </a:ext>
            </a:extLst>
          </p:cNvPr>
          <p:cNvGraphicFramePr>
            <a:graphicFrameLocks/>
          </p:cNvGraphicFramePr>
          <p:nvPr>
            <p:extLst>
              <p:ext uri="{D42A27DB-BD31-4B8C-83A1-F6EECF244321}">
                <p14:modId xmlns:p14="http://schemas.microsoft.com/office/powerpoint/2010/main" val="770486699"/>
              </p:ext>
            </p:extLst>
          </p:nvPr>
        </p:nvGraphicFramePr>
        <p:xfrm>
          <a:off x="2180432" y="3648710"/>
          <a:ext cx="8288336" cy="2377440"/>
        </p:xfrm>
        <a:graphic>
          <a:graphicData uri="http://schemas.openxmlformats.org/drawingml/2006/table">
            <a:tbl>
              <a:tblPr firstRow="1" bandRow="1">
                <a:tableStyleId>{21E4AEA4-8DFA-4A89-87EB-49C32662AFE0}</a:tableStyleId>
              </a:tblPr>
              <a:tblGrid>
                <a:gridCol w="4144168">
                  <a:extLst>
                    <a:ext uri="{9D8B030D-6E8A-4147-A177-3AD203B41FA5}">
                      <a16:colId xmlns:a16="http://schemas.microsoft.com/office/drawing/2014/main" val="189339927"/>
                    </a:ext>
                  </a:extLst>
                </a:gridCol>
                <a:gridCol w="4144168">
                  <a:extLst>
                    <a:ext uri="{9D8B030D-6E8A-4147-A177-3AD203B41FA5}">
                      <a16:colId xmlns:a16="http://schemas.microsoft.com/office/drawing/2014/main" val="1781321727"/>
                    </a:ext>
                  </a:extLst>
                </a:gridCol>
              </a:tblGrid>
              <a:tr h="370840">
                <a:tc>
                  <a:txBody>
                    <a:bodyPr/>
                    <a:lstStyle/>
                    <a:p>
                      <a:r>
                        <a:rPr lang="en-US" sz="2000" dirty="0">
                          <a:latin typeface="Calibri" panose="020F0502020204030204" pitchFamily="34" charset="0"/>
                          <a:cs typeface="Calibri" panose="020F0502020204030204" pitchFamily="34" charset="0"/>
                        </a:rPr>
                        <a:t>Position</a:t>
                      </a:r>
                    </a:p>
                  </a:txBody>
                  <a:tcPr/>
                </a:tc>
                <a:tc>
                  <a:txBody>
                    <a:bodyPr/>
                    <a:lstStyle/>
                    <a:p>
                      <a:r>
                        <a:rPr lang="en-US" sz="2000" dirty="0">
                          <a:latin typeface="Calibri" panose="020F0502020204030204" pitchFamily="34" charset="0"/>
                          <a:cs typeface="Calibri" panose="020F0502020204030204" pitchFamily="34" charset="0"/>
                        </a:rPr>
                        <a:t>Person</a:t>
                      </a:r>
                    </a:p>
                  </a:txBody>
                  <a:tcPr/>
                </a:tc>
                <a:extLst>
                  <a:ext uri="{0D108BD9-81ED-4DB2-BD59-A6C34878D82A}">
                    <a16:rowId xmlns:a16="http://schemas.microsoft.com/office/drawing/2014/main" val="1368241674"/>
                  </a:ext>
                </a:extLst>
              </a:tr>
              <a:tr h="370840">
                <a:tc>
                  <a:txBody>
                    <a:bodyPr/>
                    <a:lstStyle/>
                    <a:p>
                      <a:r>
                        <a:rPr lang="en-US" sz="2000" dirty="0">
                          <a:latin typeface="Calibri" panose="020F0502020204030204" pitchFamily="34" charset="0"/>
                          <a:cs typeface="Calibri" panose="020F0502020204030204" pitchFamily="34" charset="0"/>
                        </a:rPr>
                        <a:t>Working Group Chair</a:t>
                      </a:r>
                    </a:p>
                  </a:txBody>
                  <a:tcPr/>
                </a:tc>
                <a:tc>
                  <a:txBody>
                    <a:bodyPr/>
                    <a:lstStyle/>
                    <a:p>
                      <a:r>
                        <a:rPr lang="en-US" sz="2000" dirty="0">
                          <a:latin typeface="Calibri" panose="020F0502020204030204" pitchFamily="34" charset="0"/>
                          <a:cs typeface="Calibri" panose="020F0502020204030204" pitchFamily="34" charset="0"/>
                        </a:rPr>
                        <a:t>Tuncer </a:t>
                      </a:r>
                      <a:r>
                        <a:rPr lang="en-US" sz="2000" dirty="0" err="1">
                          <a:latin typeface="Calibri" panose="020F0502020204030204" pitchFamily="34" charset="0"/>
                          <a:cs typeface="Calibri" panose="020F0502020204030204" pitchFamily="34" charset="0"/>
                        </a:rPr>
                        <a:t>Baykas</a:t>
                      </a:r>
                      <a:r>
                        <a:rPr lang="en-US" sz="2000" dirty="0">
                          <a:latin typeface="Calibri" panose="020F0502020204030204" pitchFamily="34" charset="0"/>
                          <a:cs typeface="Calibri" panose="020F0502020204030204" pitchFamily="34" charset="0"/>
                        </a:rPr>
                        <a:t> (</a:t>
                      </a:r>
                      <a:r>
                        <a:rPr lang="tr-TR" sz="2000" dirty="0">
                          <a:latin typeface="Calibri" panose="020F0502020204030204" pitchFamily="34" charset="0"/>
                          <a:cs typeface="Calibri" panose="020F0502020204030204" pitchFamily="34" charset="0"/>
                        </a:rPr>
                        <a:t>Self</a:t>
                      </a:r>
                      <a:r>
                        <a:rPr lang="en-US" sz="2000" dirty="0">
                          <a:latin typeface="Calibri" panose="020F0502020204030204" pitchFamily="34" charset="0"/>
                          <a:cs typeface="Calibri" panose="020F0502020204030204" pitchFamily="34" charset="0"/>
                        </a:rPr>
                        <a:t>) </a:t>
                      </a:r>
                    </a:p>
                  </a:txBody>
                  <a:tcPr/>
                </a:tc>
                <a:extLst>
                  <a:ext uri="{0D108BD9-81ED-4DB2-BD59-A6C34878D82A}">
                    <a16:rowId xmlns:a16="http://schemas.microsoft.com/office/drawing/2014/main" val="271438856"/>
                  </a:ext>
                </a:extLst>
              </a:tr>
              <a:tr h="370840">
                <a:tc>
                  <a:txBody>
                    <a:bodyPr/>
                    <a:lstStyle/>
                    <a:p>
                      <a:r>
                        <a:rPr lang="en-US" sz="2000" dirty="0">
                          <a:latin typeface="Calibri" panose="020F0502020204030204" pitchFamily="34" charset="0"/>
                          <a:cs typeface="Calibri" panose="020F0502020204030204" pitchFamily="34" charset="0"/>
                        </a:rPr>
                        <a:t>Working Group Vice Chair</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Steve </a:t>
                      </a:r>
                      <a:r>
                        <a:rPr lang="en-US" sz="2000" dirty="0" err="1">
                          <a:latin typeface="Calibri" panose="020F0502020204030204" pitchFamily="34" charset="0"/>
                          <a:cs typeface="Calibri" panose="020F0502020204030204" pitchFamily="34" charset="0"/>
                        </a:rPr>
                        <a:t>Shellhammer</a:t>
                      </a:r>
                      <a:r>
                        <a:rPr lang="en-US" sz="2000" dirty="0">
                          <a:latin typeface="Calibri" panose="020F0502020204030204" pitchFamily="34" charset="0"/>
                          <a:cs typeface="Calibri" panose="020F0502020204030204" pitchFamily="34" charset="0"/>
                        </a:rPr>
                        <a:t> (Qualcomm)</a:t>
                      </a:r>
                    </a:p>
                  </a:txBody>
                  <a:tcPr/>
                </a:tc>
                <a:extLst>
                  <a:ext uri="{0D108BD9-81ED-4DB2-BD59-A6C34878D82A}">
                    <a16:rowId xmlns:a16="http://schemas.microsoft.com/office/drawing/2014/main" val="1117612258"/>
                  </a:ext>
                </a:extLst>
              </a:tr>
              <a:tr h="370840">
                <a:tc>
                  <a:txBody>
                    <a:bodyPr/>
                    <a:lstStyle/>
                    <a:p>
                      <a:r>
                        <a:rPr lang="en-US" sz="2000" dirty="0">
                          <a:latin typeface="Calibri" panose="020F0502020204030204" pitchFamily="34" charset="0"/>
                          <a:cs typeface="Calibri" panose="020F0502020204030204" pitchFamily="34" charset="0"/>
                        </a:rPr>
                        <a:t>Work Group Secretary</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2000" dirty="0" err="1">
                          <a:latin typeface="Calibri" panose="020F0502020204030204" pitchFamily="34" charset="0"/>
                          <a:cs typeface="Calibri" panose="020F0502020204030204" pitchFamily="34" charset="0"/>
                        </a:rPr>
                        <a:t>Yukimasa</a:t>
                      </a:r>
                      <a:r>
                        <a:rPr lang="en-US" sz="2000" dirty="0">
                          <a:latin typeface="Calibri" panose="020F0502020204030204" pitchFamily="34" charset="0"/>
                          <a:cs typeface="Calibri" panose="020F0502020204030204" pitchFamily="34" charset="0"/>
                        </a:rPr>
                        <a:t> Nagai (Mitsubishi Electric)</a:t>
                      </a:r>
                    </a:p>
                  </a:txBody>
                  <a:tcPr/>
                </a:tc>
                <a:extLst>
                  <a:ext uri="{0D108BD9-81ED-4DB2-BD59-A6C34878D82A}">
                    <a16:rowId xmlns:a16="http://schemas.microsoft.com/office/drawing/2014/main" val="2408979462"/>
                  </a:ext>
                </a:extLst>
              </a:tr>
              <a:tr h="370840">
                <a:tc>
                  <a:txBody>
                    <a:bodyPr/>
                    <a:lstStyle/>
                    <a:p>
                      <a:r>
                        <a:rPr lang="en-US" sz="2000" dirty="0">
                          <a:latin typeface="Calibri" panose="020F0502020204030204" pitchFamily="34" charset="0"/>
                          <a:cs typeface="Calibri" panose="020F0502020204030204" pitchFamily="34" charset="0"/>
                        </a:rPr>
                        <a:t>Task Group 3a Chair</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Ben Rolfe (Blind Creek Associates)</a:t>
                      </a:r>
                    </a:p>
                  </a:txBody>
                  <a:tcPr/>
                </a:tc>
                <a:extLst>
                  <a:ext uri="{0D108BD9-81ED-4DB2-BD59-A6C34878D82A}">
                    <a16:rowId xmlns:a16="http://schemas.microsoft.com/office/drawing/2014/main" val="1726122403"/>
                  </a:ext>
                </a:extLst>
              </a:tr>
              <a:tr h="370840">
                <a:tc>
                  <a:txBody>
                    <a:bodyPr/>
                    <a:lstStyle/>
                    <a:p>
                      <a:r>
                        <a:rPr lang="en-US" sz="2000" dirty="0">
                          <a:latin typeface="Calibri" panose="020F0502020204030204" pitchFamily="34" charset="0"/>
                          <a:cs typeface="Calibri" panose="020F0502020204030204" pitchFamily="34" charset="0"/>
                        </a:rPr>
                        <a:t>Liaison To/From 802.11</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Tuncer Baykas (Ofinno)</a:t>
                      </a:r>
                    </a:p>
                  </a:txBody>
                  <a:tcPr/>
                </a:tc>
                <a:extLst>
                  <a:ext uri="{0D108BD9-81ED-4DB2-BD59-A6C34878D82A}">
                    <a16:rowId xmlns:a16="http://schemas.microsoft.com/office/drawing/2014/main" val="1369687732"/>
                  </a:ext>
                </a:extLst>
              </a:tr>
            </a:tbl>
          </a:graphicData>
        </a:graphic>
      </p:graphicFrame>
      <p:sp>
        <p:nvSpPr>
          <p:cNvPr id="3" name="Footer Placeholder 2">
            <a:extLst>
              <a:ext uri="{FF2B5EF4-FFF2-40B4-BE49-F238E27FC236}">
                <a16:creationId xmlns:a16="http://schemas.microsoft.com/office/drawing/2014/main" id="{FCEC7E67-A960-E598-9F86-BD67B0F39541}"/>
              </a:ext>
            </a:extLst>
          </p:cNvPr>
          <p:cNvSpPr>
            <a:spLocks noGrp="1"/>
          </p:cNvSpPr>
          <p:nvPr>
            <p:ph type="ftr" idx="14"/>
          </p:nvPr>
        </p:nvSpPr>
        <p:spPr/>
        <p:txBody>
          <a:bodyPr/>
          <a:lstStyle/>
          <a:p>
            <a:r>
              <a:rPr lang="en-GB"/>
              <a:t>Tuncer Baykas, Ofinno</a:t>
            </a:r>
            <a:endParaRPr lang="en-GB" dirty="0"/>
          </a:p>
        </p:txBody>
      </p:sp>
      <p:sp>
        <p:nvSpPr>
          <p:cNvPr id="8" name="Slide Number Placeholder 7">
            <a:extLst>
              <a:ext uri="{FF2B5EF4-FFF2-40B4-BE49-F238E27FC236}">
                <a16:creationId xmlns:a16="http://schemas.microsoft.com/office/drawing/2014/main" id="{10D45150-5BF1-F9EB-FB25-59CA4D6A3ECD}"/>
              </a:ext>
            </a:extLst>
          </p:cNvPr>
          <p:cNvSpPr>
            <a:spLocks noGrp="1"/>
          </p:cNvSpPr>
          <p:nvPr>
            <p:ph type="sldNum" idx="12"/>
          </p:nvPr>
        </p:nvSpPr>
        <p:spPr/>
        <p:txBody>
          <a:bodyPr/>
          <a:lstStyle/>
          <a:p>
            <a:r>
              <a:rPr lang="en-GB"/>
              <a:t>Slide </a:t>
            </a:r>
            <a:fld id="{440F5867-744E-4AA6-B0ED-4C44D2DFBB7B}" type="slidenum">
              <a:rPr lang="en-GB" smtClean="0"/>
              <a:pPr/>
              <a:t>88</a:t>
            </a:fld>
            <a:endParaRPr lang="en-GB" dirty="0"/>
          </a:p>
        </p:txBody>
      </p:sp>
      <p:sp>
        <p:nvSpPr>
          <p:cNvPr id="9" name="Date Placeholder 8">
            <a:extLst>
              <a:ext uri="{FF2B5EF4-FFF2-40B4-BE49-F238E27FC236}">
                <a16:creationId xmlns:a16="http://schemas.microsoft.com/office/drawing/2014/main" id="{0DA2BD4C-239B-5734-12E5-72B4CC2C24B7}"/>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06486382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D03C1B9-7403-0407-5658-ABD7ABA12253}"/>
              </a:ext>
            </a:extLst>
          </p:cNvPr>
          <p:cNvSpPr>
            <a:spLocks noGrp="1"/>
          </p:cNvSpPr>
          <p:nvPr>
            <p:ph type="title"/>
          </p:nvPr>
        </p:nvSpPr>
        <p:spPr>
          <a:xfrm>
            <a:off x="743372" y="731522"/>
            <a:ext cx="10454909" cy="1136227"/>
          </a:xfrm>
        </p:spPr>
        <p:txBody>
          <a:bodyPr/>
          <a:lstStyle/>
          <a:p>
            <a:r>
              <a:rPr lang="en-US" sz="3200" dirty="0"/>
              <a:t>Coexistence Assessment Documents</a:t>
            </a:r>
          </a:p>
        </p:txBody>
      </p:sp>
      <p:sp>
        <p:nvSpPr>
          <p:cNvPr id="3" name="Content Placeholder 2">
            <a:extLst>
              <a:ext uri="{FF2B5EF4-FFF2-40B4-BE49-F238E27FC236}">
                <a16:creationId xmlns:a16="http://schemas.microsoft.com/office/drawing/2014/main" id="{F5EB4504-AB26-1302-9AC9-56110D8EB187}"/>
              </a:ext>
            </a:extLst>
          </p:cNvPr>
          <p:cNvSpPr txBox="1">
            <a:spLocks/>
          </p:cNvSpPr>
          <p:nvPr/>
        </p:nvSpPr>
        <p:spPr bwMode="auto">
          <a:xfrm>
            <a:off x="1295400" y="1977606"/>
            <a:ext cx="10744200" cy="3628928"/>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spcAft>
                <a:spcPts val="0"/>
              </a:spcAft>
            </a:pPr>
            <a:r>
              <a:rPr lang="tr-TR" i="0" dirty="0" err="1">
                <a:solidFill>
                  <a:srgbClr val="000000"/>
                </a:solidFill>
                <a:effectLst/>
                <a:latin typeface="+mj-lt"/>
              </a:rPr>
              <a:t>Letterballot</a:t>
            </a:r>
            <a:r>
              <a:rPr lang="tr-TR" i="0" dirty="0">
                <a:solidFill>
                  <a:srgbClr val="000000"/>
                </a:solidFill>
                <a:effectLst/>
                <a:latin typeface="+mj-lt"/>
              </a:rPr>
              <a:t> </a:t>
            </a:r>
            <a:r>
              <a:rPr lang="tr-TR" i="0" dirty="0" err="1">
                <a:solidFill>
                  <a:srgbClr val="000000"/>
                </a:solidFill>
                <a:effectLst/>
                <a:latin typeface="+mj-lt"/>
              </a:rPr>
              <a:t>for</a:t>
            </a:r>
            <a:r>
              <a:rPr lang="tr-TR" i="0" dirty="0">
                <a:solidFill>
                  <a:srgbClr val="000000"/>
                </a:solidFill>
                <a:effectLst/>
                <a:latin typeface="+mj-lt"/>
              </a:rPr>
              <a:t> </a:t>
            </a:r>
            <a:r>
              <a:rPr lang="fr-FR" i="0" dirty="0">
                <a:solidFill>
                  <a:srgbClr val="000000"/>
                </a:solidFill>
                <a:effectLst/>
                <a:latin typeface="+mj-lt"/>
              </a:rPr>
              <a:t>IEEE P802.15.4ab Coexistence </a:t>
            </a:r>
            <a:r>
              <a:rPr lang="fr-FR" i="0" dirty="0" err="1">
                <a:solidFill>
                  <a:srgbClr val="000000"/>
                </a:solidFill>
                <a:effectLst/>
                <a:latin typeface="+mj-lt"/>
              </a:rPr>
              <a:t>Assessment</a:t>
            </a:r>
            <a:r>
              <a:rPr lang="fr-FR" i="0" dirty="0">
                <a:solidFill>
                  <a:srgbClr val="000000"/>
                </a:solidFill>
                <a:effectLst/>
                <a:latin typeface="+mj-lt"/>
              </a:rPr>
              <a:t> Document</a:t>
            </a:r>
            <a:r>
              <a:rPr lang="en-US" kern="0" dirty="0">
                <a:solidFill>
                  <a:srgbClr val="222222"/>
                </a:solidFill>
                <a:highlight>
                  <a:srgbClr val="FFFFFF"/>
                </a:highlight>
                <a:latin typeface="+mj-lt"/>
              </a:rPr>
              <a:t> </a:t>
            </a:r>
            <a:r>
              <a:rPr lang="tr-TR" kern="0" dirty="0" err="1">
                <a:solidFill>
                  <a:srgbClr val="222222"/>
                </a:solidFill>
                <a:highlight>
                  <a:srgbClr val="FFFFFF"/>
                </a:highlight>
                <a:latin typeface="+mj-lt"/>
              </a:rPr>
              <a:t>started</a:t>
            </a:r>
            <a:r>
              <a:rPr lang="tr-TR" kern="0" dirty="0">
                <a:solidFill>
                  <a:srgbClr val="222222"/>
                </a:solidFill>
                <a:highlight>
                  <a:srgbClr val="FFFFFF"/>
                </a:highlight>
                <a:latin typeface="+mj-lt"/>
              </a:rPr>
              <a:t>.</a:t>
            </a:r>
            <a:r>
              <a:rPr lang="en-US" kern="0" dirty="0">
                <a:solidFill>
                  <a:srgbClr val="222222"/>
                </a:solidFill>
                <a:highlight>
                  <a:srgbClr val="FFFFFF"/>
                </a:highlight>
                <a:latin typeface="+mj-lt"/>
              </a:rPr>
              <a:t>   </a:t>
            </a:r>
            <a:endParaRPr lang="tr-TR" kern="0" dirty="0">
              <a:solidFill>
                <a:srgbClr val="222222"/>
              </a:solidFill>
              <a:highlight>
                <a:srgbClr val="FFFFFF"/>
              </a:highlight>
              <a:latin typeface="+mj-lt"/>
            </a:endParaRPr>
          </a:p>
          <a:p>
            <a:pPr>
              <a:spcAft>
                <a:spcPts val="0"/>
              </a:spcAft>
            </a:pPr>
            <a:endParaRPr lang="tr-TR" kern="0" dirty="0">
              <a:solidFill>
                <a:srgbClr val="222222"/>
              </a:solidFill>
              <a:highlight>
                <a:srgbClr val="FFFFFF"/>
              </a:highlight>
              <a:latin typeface="+mj-lt"/>
            </a:endParaRPr>
          </a:p>
          <a:p>
            <a:pPr>
              <a:spcAft>
                <a:spcPts val="0"/>
              </a:spcAft>
            </a:pPr>
            <a:r>
              <a:rPr lang="tr-TR" kern="0" dirty="0" err="1">
                <a:solidFill>
                  <a:srgbClr val="222222"/>
                </a:solidFill>
                <a:highlight>
                  <a:srgbClr val="FFFFFF"/>
                </a:highlight>
                <a:latin typeface="+mj-lt"/>
              </a:rPr>
              <a:t>If</a:t>
            </a:r>
            <a:r>
              <a:rPr lang="tr-TR" kern="0" dirty="0">
                <a:solidFill>
                  <a:srgbClr val="222222"/>
                </a:solidFill>
                <a:highlight>
                  <a:srgbClr val="FFFFFF"/>
                </a:highlight>
                <a:latin typeface="+mj-lt"/>
              </a:rPr>
              <a:t> </a:t>
            </a:r>
            <a:r>
              <a:rPr lang="tr-TR" kern="0" dirty="0" err="1">
                <a:solidFill>
                  <a:srgbClr val="222222"/>
                </a:solidFill>
                <a:highlight>
                  <a:srgbClr val="FFFFFF"/>
                </a:highlight>
                <a:latin typeface="+mj-lt"/>
              </a:rPr>
              <a:t>you</a:t>
            </a:r>
            <a:r>
              <a:rPr lang="tr-TR" kern="0" dirty="0">
                <a:solidFill>
                  <a:srgbClr val="222222"/>
                </a:solidFill>
                <a:highlight>
                  <a:srgbClr val="FFFFFF"/>
                </a:highlight>
                <a:latin typeface="+mj-lt"/>
              </a:rPr>
              <a:t> </a:t>
            </a:r>
            <a:r>
              <a:rPr lang="tr-TR" kern="0" dirty="0" err="1">
                <a:solidFill>
                  <a:srgbClr val="222222"/>
                </a:solidFill>
                <a:highlight>
                  <a:srgbClr val="FFFFFF"/>
                </a:highlight>
                <a:latin typeface="+mj-lt"/>
              </a:rPr>
              <a:t>are</a:t>
            </a:r>
            <a:r>
              <a:rPr lang="tr-TR" kern="0" dirty="0">
                <a:solidFill>
                  <a:srgbClr val="222222"/>
                </a:solidFill>
                <a:highlight>
                  <a:srgbClr val="FFFFFF"/>
                </a:highlight>
                <a:latin typeface="+mj-lt"/>
              </a:rPr>
              <a:t> a </a:t>
            </a:r>
            <a:r>
              <a:rPr lang="tr-TR" kern="0" dirty="0" err="1">
                <a:solidFill>
                  <a:srgbClr val="222222"/>
                </a:solidFill>
                <a:highlight>
                  <a:srgbClr val="FFFFFF"/>
                </a:highlight>
                <a:latin typeface="+mj-lt"/>
              </a:rPr>
              <a:t>voter</a:t>
            </a:r>
            <a:r>
              <a:rPr lang="tr-TR" kern="0" dirty="0">
                <a:solidFill>
                  <a:srgbClr val="222222"/>
                </a:solidFill>
                <a:highlight>
                  <a:srgbClr val="FFFFFF"/>
                </a:highlight>
                <a:latin typeface="+mj-lt"/>
              </a:rPr>
              <a:t> of 802.19 WG, </a:t>
            </a:r>
            <a:r>
              <a:rPr lang="tr-TR" kern="0" dirty="0" err="1">
                <a:solidFill>
                  <a:srgbClr val="222222"/>
                </a:solidFill>
                <a:highlight>
                  <a:srgbClr val="FFFFFF"/>
                </a:highlight>
                <a:latin typeface="+mj-lt"/>
              </a:rPr>
              <a:t>the</a:t>
            </a:r>
            <a:r>
              <a:rPr lang="tr-TR" kern="0" dirty="0">
                <a:solidFill>
                  <a:srgbClr val="222222"/>
                </a:solidFill>
                <a:highlight>
                  <a:srgbClr val="FFFFFF"/>
                </a:highlight>
                <a:latin typeface="+mj-lt"/>
              </a:rPr>
              <a:t> link </a:t>
            </a:r>
            <a:r>
              <a:rPr lang="tr-TR" kern="0" dirty="0" err="1">
                <a:solidFill>
                  <a:srgbClr val="222222"/>
                </a:solidFill>
                <a:highlight>
                  <a:srgbClr val="FFFFFF"/>
                </a:highlight>
                <a:latin typeface="+mj-lt"/>
              </a:rPr>
              <a:t>for</a:t>
            </a:r>
            <a:r>
              <a:rPr lang="tr-TR" kern="0" dirty="0">
                <a:solidFill>
                  <a:srgbClr val="222222"/>
                </a:solidFill>
                <a:highlight>
                  <a:srgbClr val="FFFFFF"/>
                </a:highlight>
                <a:latin typeface="+mj-lt"/>
              </a:rPr>
              <a:t> </a:t>
            </a:r>
            <a:r>
              <a:rPr lang="tr-TR" kern="0" dirty="0" err="1">
                <a:solidFill>
                  <a:srgbClr val="222222"/>
                </a:solidFill>
                <a:highlight>
                  <a:srgbClr val="FFFFFF"/>
                </a:highlight>
                <a:latin typeface="+mj-lt"/>
              </a:rPr>
              <a:t>the</a:t>
            </a:r>
            <a:r>
              <a:rPr lang="tr-TR" kern="0" dirty="0">
                <a:solidFill>
                  <a:srgbClr val="222222"/>
                </a:solidFill>
                <a:highlight>
                  <a:srgbClr val="FFFFFF"/>
                </a:highlight>
                <a:latin typeface="+mj-lt"/>
              </a:rPr>
              <a:t> </a:t>
            </a:r>
            <a:r>
              <a:rPr lang="tr-TR" kern="0" dirty="0" err="1">
                <a:solidFill>
                  <a:srgbClr val="222222"/>
                </a:solidFill>
                <a:highlight>
                  <a:srgbClr val="FFFFFF"/>
                </a:highlight>
                <a:latin typeface="+mj-lt"/>
              </a:rPr>
              <a:t>letterballot</a:t>
            </a:r>
            <a:r>
              <a:rPr lang="tr-TR" kern="0" dirty="0">
                <a:solidFill>
                  <a:srgbClr val="222222"/>
                </a:solidFill>
                <a:highlight>
                  <a:srgbClr val="FFFFFF"/>
                </a:highlight>
                <a:latin typeface="+mj-lt"/>
              </a:rPr>
              <a:t> is</a:t>
            </a:r>
          </a:p>
          <a:p>
            <a:pPr>
              <a:spcAft>
                <a:spcPts val="0"/>
              </a:spcAft>
            </a:pPr>
            <a:r>
              <a:rPr lang="en-US" kern="0" dirty="0">
                <a:solidFill>
                  <a:srgbClr val="222222"/>
                </a:solidFill>
                <a:highlight>
                  <a:srgbClr val="FFFFFF"/>
                </a:highlight>
                <a:latin typeface="+mj-lt"/>
              </a:rPr>
              <a:t> https://mentor.ieee.org/802.19/polls </a:t>
            </a:r>
            <a:endParaRPr lang="tr-TR" kern="0" dirty="0">
              <a:solidFill>
                <a:srgbClr val="222222"/>
              </a:solidFill>
              <a:highlight>
                <a:srgbClr val="FFFFFF"/>
              </a:highlight>
              <a:latin typeface="+mj-lt"/>
            </a:endParaRPr>
          </a:p>
          <a:p>
            <a:pPr>
              <a:spcAft>
                <a:spcPts val="0"/>
              </a:spcAft>
            </a:pPr>
            <a:endParaRPr lang="tr-TR" kern="0">
              <a:solidFill>
                <a:srgbClr val="222222"/>
              </a:solidFill>
              <a:highlight>
                <a:srgbClr val="FFFFFF"/>
              </a:highlight>
              <a:latin typeface="+mj-lt"/>
            </a:endParaRPr>
          </a:p>
          <a:p>
            <a:pPr>
              <a:spcAft>
                <a:spcPts val="0"/>
              </a:spcAft>
            </a:pPr>
            <a:endParaRPr lang="en-US" kern="0" dirty="0">
              <a:solidFill>
                <a:srgbClr val="222222"/>
              </a:solidFill>
              <a:highlight>
                <a:srgbClr val="FFFFFF"/>
              </a:highlight>
              <a:latin typeface="+mj-lt"/>
            </a:endParaRPr>
          </a:p>
          <a:p>
            <a:endParaRPr lang="en-US" kern="0" dirty="0"/>
          </a:p>
        </p:txBody>
      </p:sp>
      <p:sp>
        <p:nvSpPr>
          <p:cNvPr id="2" name="Footer Placeholder 1">
            <a:extLst>
              <a:ext uri="{FF2B5EF4-FFF2-40B4-BE49-F238E27FC236}">
                <a16:creationId xmlns:a16="http://schemas.microsoft.com/office/drawing/2014/main" id="{31DC6B86-C054-E8B0-C8E7-E5D82418E0A9}"/>
              </a:ext>
            </a:extLst>
          </p:cNvPr>
          <p:cNvSpPr>
            <a:spLocks noGrp="1"/>
          </p:cNvSpPr>
          <p:nvPr>
            <p:ph type="ftr" idx="14"/>
          </p:nvPr>
        </p:nvSpPr>
        <p:spPr/>
        <p:txBody>
          <a:bodyPr/>
          <a:lstStyle/>
          <a:p>
            <a:r>
              <a:rPr lang="en-GB"/>
              <a:t>Tuncer Baykas, Ofinno</a:t>
            </a:r>
            <a:endParaRPr lang="en-GB" dirty="0"/>
          </a:p>
        </p:txBody>
      </p:sp>
      <p:sp>
        <p:nvSpPr>
          <p:cNvPr id="8" name="Slide Number Placeholder 7">
            <a:extLst>
              <a:ext uri="{FF2B5EF4-FFF2-40B4-BE49-F238E27FC236}">
                <a16:creationId xmlns:a16="http://schemas.microsoft.com/office/drawing/2014/main" id="{F2404B26-973E-E267-8DE2-B4F96405E811}"/>
              </a:ext>
            </a:extLst>
          </p:cNvPr>
          <p:cNvSpPr>
            <a:spLocks noGrp="1"/>
          </p:cNvSpPr>
          <p:nvPr>
            <p:ph type="sldNum" idx="12"/>
          </p:nvPr>
        </p:nvSpPr>
        <p:spPr/>
        <p:txBody>
          <a:bodyPr/>
          <a:lstStyle/>
          <a:p>
            <a:r>
              <a:rPr lang="en-GB"/>
              <a:t>Slide </a:t>
            </a:r>
            <a:fld id="{440F5867-744E-4AA6-B0ED-4C44D2DFBB7B}" type="slidenum">
              <a:rPr lang="en-GB" smtClean="0"/>
              <a:pPr/>
              <a:t>89</a:t>
            </a:fld>
            <a:endParaRPr lang="en-GB" dirty="0"/>
          </a:p>
        </p:txBody>
      </p:sp>
      <p:sp>
        <p:nvSpPr>
          <p:cNvPr id="9" name="Date Placeholder 8">
            <a:extLst>
              <a:ext uri="{FF2B5EF4-FFF2-40B4-BE49-F238E27FC236}">
                <a16:creationId xmlns:a16="http://schemas.microsoft.com/office/drawing/2014/main" id="{8FAE967D-ACE9-F479-B1D1-0663C1A73020}"/>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1779137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9CF6E6-89A5-6760-BD38-88670FC659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81A285-952A-ED5E-7D7A-F9570B29221D}"/>
              </a:ext>
            </a:extLst>
          </p:cNvPr>
          <p:cNvSpPr>
            <a:spLocks noGrp="1"/>
          </p:cNvSpPr>
          <p:nvPr>
            <p:ph type="title"/>
          </p:nvPr>
        </p:nvSpPr>
        <p:spPr/>
        <p:txBody>
          <a:bodyPr/>
          <a:lstStyle/>
          <a:p>
            <a:r>
              <a:rPr lang="en-GB" dirty="0"/>
              <a:t>802.11-2024 Revision Publication Review</a:t>
            </a:r>
          </a:p>
        </p:txBody>
      </p:sp>
      <p:sp>
        <p:nvSpPr>
          <p:cNvPr id="9218" name="Rectangle 2">
            <a:extLst>
              <a:ext uri="{FF2B5EF4-FFF2-40B4-BE49-F238E27FC236}">
                <a16:creationId xmlns:a16="http://schemas.microsoft.com/office/drawing/2014/main" id="{76CE72E6-3CEB-8D1D-4D73-4BC475E081FA}"/>
              </a:ext>
            </a:extLst>
          </p:cNvPr>
          <p:cNvSpPr>
            <a:spLocks noGrp="1" noChangeArrowheads="1"/>
          </p:cNvSpPr>
          <p:nvPr>
            <p:ph idx="1"/>
          </p:nvPr>
        </p:nvSpPr>
        <p:spPr>
          <a:xfrm>
            <a:off x="906102" y="1815978"/>
            <a:ext cx="10361084" cy="4113213"/>
          </a:xfrm>
          <a:ln/>
        </p:spPr>
        <p:txBody>
          <a:bodyPr/>
          <a:lstStyle/>
          <a:p>
            <a:pPr>
              <a:buFontTx/>
              <a:buChar char="-"/>
            </a:pPr>
            <a:r>
              <a:rPr lang="en-US" sz="2000" dirty="0"/>
              <a:t>3 Comments – addressed</a:t>
            </a:r>
          </a:p>
          <a:p>
            <a:pPr>
              <a:buFontTx/>
              <a:buChar char="-"/>
            </a:pPr>
            <a:r>
              <a:rPr lang="en-US" sz="2000" dirty="0"/>
              <a:t>Michelle will produce a redline pdf</a:t>
            </a:r>
          </a:p>
          <a:p>
            <a:pPr>
              <a:buFontTx/>
              <a:buChar char="-"/>
            </a:pPr>
            <a:r>
              <a:rPr lang="en-US" sz="2000" dirty="0"/>
              <a:t>Correct the searchable definitions (revert to draft)</a:t>
            </a:r>
          </a:p>
          <a:p>
            <a:pPr>
              <a:buFontTx/>
              <a:buChar char="-"/>
            </a:pPr>
            <a:r>
              <a:rPr lang="en-US" sz="2000" dirty="0"/>
              <a:t>Some of the tables in Clause 6 should not have titles – they are embedded in text with no title</a:t>
            </a:r>
          </a:p>
          <a:p>
            <a:pPr>
              <a:buFontTx/>
              <a:buChar char="-"/>
            </a:pPr>
            <a:r>
              <a:rPr lang="en-US" sz="2000" dirty="0"/>
              <a:t>Clause 28 has formatting issues</a:t>
            </a:r>
          </a:p>
        </p:txBody>
      </p:sp>
      <p:sp>
        <p:nvSpPr>
          <p:cNvPr id="3" name="Footer Placeholder 2">
            <a:extLst>
              <a:ext uri="{FF2B5EF4-FFF2-40B4-BE49-F238E27FC236}">
                <a16:creationId xmlns:a16="http://schemas.microsoft.com/office/drawing/2014/main" id="{1A9E5737-B90C-924A-3379-F9E12438F9A1}"/>
              </a:ext>
            </a:extLst>
          </p:cNvPr>
          <p:cNvSpPr>
            <a:spLocks noGrp="1"/>
          </p:cNvSpPr>
          <p:nvPr>
            <p:ph type="ftr" idx="14"/>
          </p:nvPr>
        </p:nvSpPr>
        <p:spPr/>
        <p:txBody>
          <a:bodyPr/>
          <a:lstStyle/>
          <a:p>
            <a:r>
              <a:rPr lang="en-GB"/>
              <a:t>Emily Qi, Self</a:t>
            </a:r>
            <a:endParaRPr lang="en-GB" dirty="0"/>
          </a:p>
        </p:txBody>
      </p:sp>
      <p:sp>
        <p:nvSpPr>
          <p:cNvPr id="7" name="Slide Number Placeholder 6">
            <a:extLst>
              <a:ext uri="{FF2B5EF4-FFF2-40B4-BE49-F238E27FC236}">
                <a16:creationId xmlns:a16="http://schemas.microsoft.com/office/drawing/2014/main" id="{C41ED354-6F51-BCFE-FD85-9039BE972DC6}"/>
              </a:ext>
            </a:extLst>
          </p:cNvPr>
          <p:cNvSpPr>
            <a:spLocks noGrp="1"/>
          </p:cNvSpPr>
          <p:nvPr>
            <p:ph type="sldNum" idx="12"/>
          </p:nvPr>
        </p:nvSpPr>
        <p:spPr/>
        <p:txBody>
          <a:bodyPr/>
          <a:lstStyle/>
          <a:p>
            <a:r>
              <a:rPr lang="en-GB"/>
              <a:t>Slide </a:t>
            </a:r>
            <a:fld id="{440F5867-744E-4AA6-B0ED-4C44D2DFBB7B}" type="slidenum">
              <a:rPr lang="en-GB" smtClean="0"/>
              <a:pPr/>
              <a:t>9</a:t>
            </a:fld>
            <a:endParaRPr lang="en-GB" dirty="0"/>
          </a:p>
        </p:txBody>
      </p:sp>
      <p:sp>
        <p:nvSpPr>
          <p:cNvPr id="8" name="Date Placeholder 7">
            <a:extLst>
              <a:ext uri="{FF2B5EF4-FFF2-40B4-BE49-F238E27FC236}">
                <a16:creationId xmlns:a16="http://schemas.microsoft.com/office/drawing/2014/main" id="{BC822626-1A10-6B57-86AD-EAAB09EC5E33}"/>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4187288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F66A693-4037-9EB4-2DD8-97F02D4ADEF2}"/>
              </a:ext>
            </a:extLst>
          </p:cNvPr>
          <p:cNvSpPr>
            <a:spLocks noGrp="1"/>
          </p:cNvSpPr>
          <p:nvPr>
            <p:ph type="title"/>
          </p:nvPr>
        </p:nvSpPr>
        <p:spPr/>
        <p:txBody>
          <a:bodyPr/>
          <a:lstStyle/>
          <a:p>
            <a:r>
              <a:rPr lang="tr-TR" dirty="0"/>
              <a:t>FCC </a:t>
            </a:r>
            <a:r>
              <a:rPr lang="tr-TR" dirty="0" err="1"/>
              <a:t>Consultation</a:t>
            </a:r>
            <a:r>
              <a:rPr lang="tr-TR" dirty="0"/>
              <a:t> on </a:t>
            </a:r>
            <a:r>
              <a:rPr lang="tr-TR" dirty="0" err="1"/>
              <a:t>Sub</a:t>
            </a:r>
            <a:r>
              <a:rPr lang="tr-TR" dirty="0"/>
              <a:t> 1-GHZ </a:t>
            </a:r>
            <a:r>
              <a:rPr lang="tr-TR" dirty="0" err="1"/>
              <a:t>Bands</a:t>
            </a:r>
            <a:endParaRPr lang="tr-TR" dirty="0"/>
          </a:p>
        </p:txBody>
      </p:sp>
      <p:sp>
        <p:nvSpPr>
          <p:cNvPr id="3" name="İçerik Yer Tutucusu 2">
            <a:extLst>
              <a:ext uri="{FF2B5EF4-FFF2-40B4-BE49-F238E27FC236}">
                <a16:creationId xmlns:a16="http://schemas.microsoft.com/office/drawing/2014/main" id="{2719F96C-5AAC-EC4E-739C-96C93F3E34A1}"/>
              </a:ext>
            </a:extLst>
          </p:cNvPr>
          <p:cNvSpPr>
            <a:spLocks noGrp="1"/>
          </p:cNvSpPr>
          <p:nvPr>
            <p:ph idx="1"/>
          </p:nvPr>
        </p:nvSpPr>
        <p:spPr/>
        <p:txBody>
          <a:bodyPr/>
          <a:lstStyle/>
          <a:p>
            <a:pPr marL="0" indent="0"/>
            <a:r>
              <a:rPr lang="en-US" dirty="0"/>
              <a:t>On 6 August 2024, the US FCC Wireless Telecommunications Bureau and Office of Engineering and Technology begins a consultation that seeks public comments on </a:t>
            </a:r>
            <a:r>
              <a:rPr lang="en-US" dirty="0" err="1"/>
              <a:t>NextNav's</a:t>
            </a:r>
            <a:r>
              <a:rPr lang="en-US" dirty="0"/>
              <a:t> petition to reconfigure the 902-928 MHz band and adopt new rules to enable the deployment of a 5G terrestrial positioning, navigation, and timing (PNT) network that “complements and backs up” the U.S. Global Positioning System (GPS).</a:t>
            </a:r>
            <a:endParaRPr lang="tr-TR" dirty="0"/>
          </a:p>
          <a:p>
            <a:pPr marL="0" indent="0"/>
            <a:endParaRPr lang="tr-TR" dirty="0"/>
          </a:p>
          <a:p>
            <a:pPr marL="0" indent="0"/>
            <a:r>
              <a:rPr lang="tr-TR" dirty="0"/>
              <a:t>802.19 WG </a:t>
            </a:r>
            <a:r>
              <a:rPr lang="tr-TR" dirty="0" err="1"/>
              <a:t>will</a:t>
            </a:r>
            <a:r>
              <a:rPr lang="tr-TR" dirty="0"/>
              <a:t> </a:t>
            </a:r>
            <a:r>
              <a:rPr lang="tr-TR" dirty="0" err="1"/>
              <a:t>provide</a:t>
            </a:r>
            <a:r>
              <a:rPr lang="tr-TR" dirty="0"/>
              <a:t> </a:t>
            </a:r>
            <a:r>
              <a:rPr lang="tr-TR" dirty="0" err="1"/>
              <a:t>information</a:t>
            </a:r>
            <a:r>
              <a:rPr lang="tr-TR" dirty="0"/>
              <a:t> </a:t>
            </a:r>
            <a:r>
              <a:rPr lang="tr-TR" dirty="0" err="1"/>
              <a:t>to</a:t>
            </a:r>
            <a:r>
              <a:rPr lang="tr-TR" dirty="0"/>
              <a:t> 802.18 WG </a:t>
            </a:r>
            <a:r>
              <a:rPr lang="tr-TR" dirty="0" err="1"/>
              <a:t>to</a:t>
            </a:r>
            <a:r>
              <a:rPr lang="tr-TR" dirty="0"/>
              <a:t> be </a:t>
            </a:r>
            <a:r>
              <a:rPr lang="tr-TR" dirty="0" err="1"/>
              <a:t>included</a:t>
            </a:r>
            <a:r>
              <a:rPr lang="tr-TR" dirty="0"/>
              <a:t> in IEEE 802 </a:t>
            </a:r>
            <a:r>
              <a:rPr lang="tr-TR" dirty="0" err="1"/>
              <a:t>LMSC’s</a:t>
            </a:r>
            <a:r>
              <a:rPr lang="tr-TR" dirty="0"/>
              <a:t> </a:t>
            </a:r>
            <a:r>
              <a:rPr lang="tr-TR" dirty="0" err="1"/>
              <a:t>response</a:t>
            </a:r>
            <a:r>
              <a:rPr lang="tr-TR" dirty="0"/>
              <a:t>.  </a:t>
            </a:r>
          </a:p>
        </p:txBody>
      </p:sp>
      <p:sp>
        <p:nvSpPr>
          <p:cNvPr id="5" name="Footer Placeholder 4">
            <a:extLst>
              <a:ext uri="{FF2B5EF4-FFF2-40B4-BE49-F238E27FC236}">
                <a16:creationId xmlns:a16="http://schemas.microsoft.com/office/drawing/2014/main" id="{0DCF71E5-56CF-32CF-322C-29AE0251A445}"/>
              </a:ext>
            </a:extLst>
          </p:cNvPr>
          <p:cNvSpPr>
            <a:spLocks noGrp="1"/>
          </p:cNvSpPr>
          <p:nvPr>
            <p:ph type="ftr" idx="14"/>
          </p:nvPr>
        </p:nvSpPr>
        <p:spPr/>
        <p:txBody>
          <a:bodyPr/>
          <a:lstStyle/>
          <a:p>
            <a:r>
              <a:rPr lang="en-GB"/>
              <a:t>Tuncer Baykas, Ofinno</a:t>
            </a:r>
            <a:endParaRPr lang="en-GB" dirty="0"/>
          </a:p>
        </p:txBody>
      </p:sp>
      <p:sp>
        <p:nvSpPr>
          <p:cNvPr id="8" name="Slide Number Placeholder 7">
            <a:extLst>
              <a:ext uri="{FF2B5EF4-FFF2-40B4-BE49-F238E27FC236}">
                <a16:creationId xmlns:a16="http://schemas.microsoft.com/office/drawing/2014/main" id="{EE119906-7EA9-0935-AEB8-739CACAD13EE}"/>
              </a:ext>
            </a:extLst>
          </p:cNvPr>
          <p:cNvSpPr>
            <a:spLocks noGrp="1"/>
          </p:cNvSpPr>
          <p:nvPr>
            <p:ph type="sldNum" idx="12"/>
          </p:nvPr>
        </p:nvSpPr>
        <p:spPr/>
        <p:txBody>
          <a:bodyPr/>
          <a:lstStyle/>
          <a:p>
            <a:r>
              <a:rPr lang="en-GB"/>
              <a:t>Slide </a:t>
            </a:r>
            <a:fld id="{440F5867-744E-4AA6-B0ED-4C44D2DFBB7B}" type="slidenum">
              <a:rPr lang="en-GB" smtClean="0"/>
              <a:pPr/>
              <a:t>90</a:t>
            </a:fld>
            <a:endParaRPr lang="en-GB" dirty="0"/>
          </a:p>
        </p:txBody>
      </p:sp>
      <p:sp>
        <p:nvSpPr>
          <p:cNvPr id="9" name="Date Placeholder 8">
            <a:extLst>
              <a:ext uri="{FF2B5EF4-FFF2-40B4-BE49-F238E27FC236}">
                <a16:creationId xmlns:a16="http://schemas.microsoft.com/office/drawing/2014/main" id="{2FCED642-FCAF-CCB5-55DF-3C2628FE6302}"/>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387506460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BA726-C346-1E44-CE24-5F94BCBFB508}"/>
              </a:ext>
            </a:extLst>
          </p:cNvPr>
          <p:cNvSpPr>
            <a:spLocks noGrp="1"/>
          </p:cNvSpPr>
          <p:nvPr>
            <p:ph type="title"/>
          </p:nvPr>
        </p:nvSpPr>
        <p:spPr/>
        <p:txBody>
          <a:bodyPr/>
          <a:lstStyle/>
          <a:p>
            <a:r>
              <a:rPr lang="en-US" dirty="0"/>
              <a:t>802.19.3a Task Group</a:t>
            </a:r>
          </a:p>
        </p:txBody>
      </p:sp>
      <p:sp>
        <p:nvSpPr>
          <p:cNvPr id="3" name="Content Placeholder 2">
            <a:extLst>
              <a:ext uri="{FF2B5EF4-FFF2-40B4-BE49-F238E27FC236}">
                <a16:creationId xmlns:a16="http://schemas.microsoft.com/office/drawing/2014/main" id="{DF95C1EA-954D-208B-E139-13379EABE68A}"/>
              </a:ext>
            </a:extLst>
          </p:cNvPr>
          <p:cNvSpPr>
            <a:spLocks noGrp="1"/>
          </p:cNvSpPr>
          <p:nvPr>
            <p:ph idx="1"/>
          </p:nvPr>
        </p:nvSpPr>
        <p:spPr>
          <a:xfrm>
            <a:off x="871543" y="1524000"/>
            <a:ext cx="10634657" cy="4113213"/>
          </a:xfrm>
        </p:spPr>
        <p:txBody>
          <a:bodyPr/>
          <a:lstStyle/>
          <a:p>
            <a:r>
              <a:rPr lang="en-US" sz="2250" dirty="0"/>
              <a:t>Scope of the project: This amendment updates and expands coexistence recommendations to address new market requirements, increasing data traffic, greater device density of devices, and increased potential for congestion based on both IEEE Std 802.11-2020 and IEEE Std 802.15.4 sub-1 GHz standards. </a:t>
            </a:r>
          </a:p>
          <a:p>
            <a:r>
              <a:rPr lang="en-US" sz="2250" dirty="0"/>
              <a:t>This amendment includes recommendations with respect to new devices, as well as compatibility with deployed legacy devices</a:t>
            </a:r>
          </a:p>
          <a:p>
            <a:endParaRPr lang="en-US" sz="2250" dirty="0"/>
          </a:p>
          <a:p>
            <a:pPr marL="0">
              <a:spcBef>
                <a:spcPts val="0"/>
              </a:spcBef>
            </a:pPr>
            <a:r>
              <a:rPr lang="tr-TR" sz="2250" dirty="0"/>
              <a:t>‘</a:t>
            </a:r>
            <a:r>
              <a:rPr lang="en-US" sz="2250" dirty="0"/>
              <a:t>Follow up on measurement of radio noise over Sub-1 GHz band emitted from mini PC and laptop PC, and its impact on communication performance of IEEE 802.11ah</a:t>
            </a:r>
            <a:r>
              <a:rPr lang="tr-TR" sz="2250" dirty="0"/>
              <a:t>’ </a:t>
            </a:r>
          </a:p>
          <a:p>
            <a:pPr marL="0">
              <a:spcBef>
                <a:spcPts val="0"/>
              </a:spcBef>
            </a:pPr>
            <a:r>
              <a:rPr lang="en-US" sz="2250" dirty="0"/>
              <a:t>Kazuto Yano (ATR)</a:t>
            </a:r>
            <a:r>
              <a:rPr lang="tr-TR" sz="2250" dirty="0"/>
              <a:t>  </a:t>
            </a:r>
            <a:r>
              <a:rPr lang="tr-TR" sz="2250" dirty="0" err="1"/>
              <a:t>doc:IEEE</a:t>
            </a:r>
            <a:r>
              <a:rPr lang="tr-TR" sz="2250" dirty="0"/>
              <a:t> 802.19-25-0012r0</a:t>
            </a:r>
          </a:p>
          <a:p>
            <a:endParaRPr lang="en-US" sz="2250" dirty="0"/>
          </a:p>
          <a:p>
            <a:endParaRPr lang="en-US" sz="2250" dirty="0"/>
          </a:p>
          <a:p>
            <a:endParaRPr lang="en-US" sz="2250" dirty="0"/>
          </a:p>
        </p:txBody>
      </p:sp>
      <p:sp>
        <p:nvSpPr>
          <p:cNvPr id="5" name="Footer Placeholder 4">
            <a:extLst>
              <a:ext uri="{FF2B5EF4-FFF2-40B4-BE49-F238E27FC236}">
                <a16:creationId xmlns:a16="http://schemas.microsoft.com/office/drawing/2014/main" id="{5659B629-1B79-3B3F-7E85-1268FBCF354F}"/>
              </a:ext>
            </a:extLst>
          </p:cNvPr>
          <p:cNvSpPr>
            <a:spLocks noGrp="1"/>
          </p:cNvSpPr>
          <p:nvPr>
            <p:ph type="ftr" idx="14"/>
          </p:nvPr>
        </p:nvSpPr>
        <p:spPr/>
        <p:txBody>
          <a:bodyPr/>
          <a:lstStyle/>
          <a:p>
            <a:r>
              <a:rPr lang="en-GB"/>
              <a:t>Tuncer Baykas, Ofinno</a:t>
            </a:r>
            <a:endParaRPr lang="en-GB" dirty="0"/>
          </a:p>
        </p:txBody>
      </p:sp>
      <p:sp>
        <p:nvSpPr>
          <p:cNvPr id="8" name="Slide Number Placeholder 7">
            <a:extLst>
              <a:ext uri="{FF2B5EF4-FFF2-40B4-BE49-F238E27FC236}">
                <a16:creationId xmlns:a16="http://schemas.microsoft.com/office/drawing/2014/main" id="{6A10891D-F17F-DBDD-2462-709B0833393D}"/>
              </a:ext>
            </a:extLst>
          </p:cNvPr>
          <p:cNvSpPr>
            <a:spLocks noGrp="1"/>
          </p:cNvSpPr>
          <p:nvPr>
            <p:ph type="sldNum" idx="12"/>
          </p:nvPr>
        </p:nvSpPr>
        <p:spPr/>
        <p:txBody>
          <a:bodyPr/>
          <a:lstStyle/>
          <a:p>
            <a:r>
              <a:rPr lang="en-GB"/>
              <a:t>Slide </a:t>
            </a:r>
            <a:fld id="{440F5867-744E-4AA6-B0ED-4C44D2DFBB7B}" type="slidenum">
              <a:rPr lang="en-GB" smtClean="0"/>
              <a:pPr/>
              <a:t>91</a:t>
            </a:fld>
            <a:endParaRPr lang="en-GB" dirty="0"/>
          </a:p>
        </p:txBody>
      </p:sp>
      <p:sp>
        <p:nvSpPr>
          <p:cNvPr id="9" name="Date Placeholder 8">
            <a:extLst>
              <a:ext uri="{FF2B5EF4-FFF2-40B4-BE49-F238E27FC236}">
                <a16:creationId xmlns:a16="http://schemas.microsoft.com/office/drawing/2014/main" id="{F2C4F9E4-B452-2F45-E0EC-A2101FF64594}"/>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99566719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ctrTitle"/>
          </p:nvPr>
        </p:nvSpPr>
        <p:spPr/>
        <p:txBody>
          <a:bodyPr anchor="ctr"/>
          <a:lstStyle/>
          <a:p>
            <a:r>
              <a:rPr lang="en-US" altLang="en-US" sz="3600" dirty="0"/>
              <a:t>802.24 Vertical Applications TAG</a:t>
            </a:r>
          </a:p>
        </p:txBody>
      </p:sp>
      <p:sp>
        <p:nvSpPr>
          <p:cNvPr id="2" name="Subtitle 1"/>
          <p:cNvSpPr>
            <a:spLocks noGrp="1"/>
          </p:cNvSpPr>
          <p:nvPr>
            <p:ph type="subTitle" idx="1"/>
          </p:nvPr>
        </p:nvSpPr>
        <p:spPr/>
        <p:txBody>
          <a:bodyPr/>
          <a:lstStyle/>
          <a:p>
            <a:r>
              <a:rPr lang="en-US" dirty="0"/>
              <a:t>Liaison Report </a:t>
            </a:r>
          </a:p>
          <a:p>
            <a:endParaRPr lang="en-US" dirty="0"/>
          </a:p>
          <a:p>
            <a:r>
              <a:rPr lang="en-US" dirty="0"/>
              <a:t>March 2025 Plenary Session</a:t>
            </a:r>
          </a:p>
          <a:p>
            <a:r>
              <a:rPr lang="en-US" dirty="0"/>
              <a:t>Atlanta, GA, USA</a:t>
            </a:r>
          </a:p>
          <a:p>
            <a:endParaRPr lang="en-US" dirty="0"/>
          </a:p>
        </p:txBody>
      </p:sp>
      <p:sp>
        <p:nvSpPr>
          <p:cNvPr id="3" name="Footer Placeholder 2">
            <a:extLst>
              <a:ext uri="{FF2B5EF4-FFF2-40B4-BE49-F238E27FC236}">
                <a16:creationId xmlns:a16="http://schemas.microsoft.com/office/drawing/2014/main" id="{6ADC4658-D577-ECB4-3961-9CF57933E12B}"/>
              </a:ext>
            </a:extLst>
          </p:cNvPr>
          <p:cNvSpPr>
            <a:spLocks noGrp="1"/>
          </p:cNvSpPr>
          <p:nvPr>
            <p:ph type="ftr" idx="11"/>
          </p:nvPr>
        </p:nvSpPr>
        <p:spPr/>
        <p:txBody>
          <a:bodyPr/>
          <a:lstStyle/>
          <a:p>
            <a:r>
              <a:rPr lang="en-GB"/>
              <a:t>Tim Godfrey, EPRI</a:t>
            </a:r>
          </a:p>
        </p:txBody>
      </p:sp>
      <p:sp>
        <p:nvSpPr>
          <p:cNvPr id="4" name="Slide Number Placeholder 3">
            <a:extLst>
              <a:ext uri="{FF2B5EF4-FFF2-40B4-BE49-F238E27FC236}">
                <a16:creationId xmlns:a16="http://schemas.microsoft.com/office/drawing/2014/main" id="{1A9087F4-0058-7837-D472-20B5984E3D61}"/>
              </a:ext>
            </a:extLst>
          </p:cNvPr>
          <p:cNvSpPr>
            <a:spLocks noGrp="1"/>
          </p:cNvSpPr>
          <p:nvPr>
            <p:ph type="sldNum" idx="12"/>
          </p:nvPr>
        </p:nvSpPr>
        <p:spPr/>
        <p:txBody>
          <a:bodyPr/>
          <a:lstStyle/>
          <a:p>
            <a:r>
              <a:rPr lang="en-GB"/>
              <a:t>Slide </a:t>
            </a:r>
            <a:fld id="{DE40C9FC-4879-4F20-9ECA-A574A90476B7}" type="slidenum">
              <a:rPr lang="en-GB" smtClean="0"/>
              <a:pPr/>
              <a:t>92</a:t>
            </a:fld>
            <a:endParaRPr lang="en-GB"/>
          </a:p>
        </p:txBody>
      </p:sp>
      <p:sp>
        <p:nvSpPr>
          <p:cNvPr id="7" name="Date Placeholder 6">
            <a:extLst>
              <a:ext uri="{FF2B5EF4-FFF2-40B4-BE49-F238E27FC236}">
                <a16:creationId xmlns:a16="http://schemas.microsoft.com/office/drawing/2014/main" id="{DE82D9F5-16E7-A66C-DD62-0AF27D0FD1C6}"/>
              </a:ext>
            </a:extLst>
          </p:cNvPr>
          <p:cNvSpPr>
            <a:spLocks noGrp="1"/>
          </p:cNvSpPr>
          <p:nvPr>
            <p:ph type="dt" idx="10"/>
          </p:nvPr>
        </p:nvSpPr>
        <p:spPr/>
        <p:txBody>
          <a:bodyPr/>
          <a:lstStyle/>
          <a:p>
            <a:r>
              <a:rPr lang="en-US"/>
              <a:t>March 2025</a:t>
            </a:r>
            <a:endParaRPr lang="en-GB"/>
          </a:p>
        </p:txBody>
      </p:sp>
    </p:spTree>
    <p:extLst>
      <p:ext uri="{BB962C8B-B14F-4D97-AF65-F5344CB8AC3E}">
        <p14:creationId xmlns:p14="http://schemas.microsoft.com/office/powerpoint/2010/main" val="353714972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ln/>
        </p:spPr>
        <p:txBody>
          <a:bodyPr/>
          <a:lstStyle/>
          <a:p>
            <a:r>
              <a:rPr lang="en-US" altLang="en-US" sz="3200" dirty="0"/>
              <a:t>802.24 Overview</a:t>
            </a:r>
          </a:p>
        </p:txBody>
      </p:sp>
      <p:sp>
        <p:nvSpPr>
          <p:cNvPr id="4099" name="Rectangle 3"/>
          <p:cNvSpPr>
            <a:spLocks noGrp="1" noChangeArrowheads="1"/>
          </p:cNvSpPr>
          <p:nvPr>
            <p:ph idx="1"/>
          </p:nvPr>
        </p:nvSpPr>
        <p:spPr>
          <a:xfrm>
            <a:off x="914400" y="3048000"/>
            <a:ext cx="10439400" cy="3124200"/>
          </a:xfrm>
          <a:ln/>
        </p:spPr>
        <p:txBody>
          <a:bodyPr>
            <a:normAutofit fontScale="92500" lnSpcReduction="20000"/>
          </a:bodyPr>
          <a:lstStyle/>
          <a:p>
            <a:r>
              <a:rPr lang="en-US" altLang="en-US" dirty="0"/>
              <a:t>Officers</a:t>
            </a:r>
          </a:p>
          <a:p>
            <a:pPr lvl="1"/>
            <a:r>
              <a:rPr lang="en-US" altLang="en-US" sz="2900" dirty="0"/>
              <a:t>TAG Chair:			Tim Godfrey</a:t>
            </a:r>
          </a:p>
          <a:p>
            <a:pPr lvl="1"/>
            <a:r>
              <a:rPr lang="en-US" altLang="en-US" sz="2900" dirty="0"/>
              <a:t>Secretary &amp; TAG Vice Chair:	Ben Rolfe</a:t>
            </a:r>
          </a:p>
          <a:p>
            <a:r>
              <a:rPr lang="en-US" altLang="en-US" dirty="0"/>
              <a:t>Task Groups</a:t>
            </a:r>
          </a:p>
          <a:p>
            <a:pPr lvl="1"/>
            <a:r>
              <a:rPr lang="en-US" altLang="en-US" dirty="0"/>
              <a:t>802.24.1	Smart Grid TG		Tim Godfrey</a:t>
            </a:r>
          </a:p>
          <a:p>
            <a:pPr lvl="1"/>
            <a:r>
              <a:rPr lang="en-US" altLang="en-US" dirty="0"/>
              <a:t>802.24.2	IoT TG			Chris </a:t>
            </a:r>
            <a:r>
              <a:rPr lang="en-US" altLang="en-US" dirty="0" err="1"/>
              <a:t>DiMinico</a:t>
            </a:r>
            <a:endParaRPr lang="en-US" altLang="en-US" dirty="0"/>
          </a:p>
          <a:p>
            <a:r>
              <a:rPr lang="en-US" altLang="en-US" dirty="0"/>
              <a:t>21 Voting Members</a:t>
            </a:r>
            <a:br>
              <a:rPr lang="en-US" altLang="en-US" dirty="0"/>
            </a:br>
            <a:endParaRPr lang="en-US" altLang="en-US" dirty="0"/>
          </a:p>
          <a:p>
            <a:r>
              <a:rPr lang="en-US" altLang="en-US" dirty="0"/>
              <a:t>Meeting Plan.  Tuesday and Wednesday, PM2 slot</a:t>
            </a:r>
          </a:p>
        </p:txBody>
      </p:sp>
      <p:grpSp>
        <p:nvGrpSpPr>
          <p:cNvPr id="5" name="Group 12">
            <a:extLst>
              <a:ext uri="{FF2B5EF4-FFF2-40B4-BE49-F238E27FC236}">
                <a16:creationId xmlns:a16="http://schemas.microsoft.com/office/drawing/2014/main" id="{FE3287ED-0E24-4B57-A95A-5B7F1E934678}"/>
              </a:ext>
            </a:extLst>
          </p:cNvPr>
          <p:cNvGrpSpPr>
            <a:grpSpLocks/>
          </p:cNvGrpSpPr>
          <p:nvPr/>
        </p:nvGrpSpPr>
        <p:grpSpPr bwMode="auto">
          <a:xfrm>
            <a:off x="3200400" y="1600200"/>
            <a:ext cx="5943600" cy="1391444"/>
            <a:chOff x="827584" y="1412776"/>
            <a:chExt cx="7704856" cy="1440160"/>
          </a:xfrm>
          <a:solidFill>
            <a:schemeClr val="accent6">
              <a:lumMod val="20000"/>
              <a:lumOff val="80000"/>
            </a:schemeClr>
          </a:solidFill>
        </p:grpSpPr>
        <p:sp>
          <p:nvSpPr>
            <p:cNvPr id="7" name="Rectangle 6">
              <a:extLst>
                <a:ext uri="{FF2B5EF4-FFF2-40B4-BE49-F238E27FC236}">
                  <a16:creationId xmlns:a16="http://schemas.microsoft.com/office/drawing/2014/main" id="{535C678F-AFE1-47E9-8110-D7B68D53D3DB}"/>
                </a:ext>
              </a:extLst>
            </p:cNvPr>
            <p:cNvSpPr/>
            <p:nvPr/>
          </p:nvSpPr>
          <p:spPr bwMode="auto">
            <a:xfrm>
              <a:off x="1855152" y="1412776"/>
              <a:ext cx="5549051" cy="503689"/>
            </a:xfrm>
            <a:prstGeom prst="rect">
              <a:avLst/>
            </a:prstGeom>
            <a:grpFill/>
            <a:ln w="12700" cap="flat" cmpd="sng" algn="ctr">
              <a:solidFill>
                <a:schemeClr val="tx1"/>
              </a:solidFill>
              <a:prstDash val="solid"/>
              <a:round/>
              <a:headEnd type="none" w="sm" len="sm"/>
              <a:tailEnd type="none" w="sm" len="sm"/>
            </a:ln>
            <a:effectLst/>
          </p:spPr>
          <p:txBody>
            <a:bodyPr/>
            <a:lstStyle/>
            <a:p>
              <a:pPr algn="ctr">
                <a:defRPr/>
              </a:pPr>
              <a:r>
                <a:rPr lang="en-US" sz="2000" b="1" dirty="0">
                  <a:latin typeface="Calibri" panose="020F0502020204030204" pitchFamily="34" charset="0"/>
                  <a:cs typeface="Calibri" panose="020F0502020204030204" pitchFamily="34" charset="0"/>
                </a:rPr>
                <a:t>802.24 Vertical Applications TAG</a:t>
              </a:r>
            </a:p>
          </p:txBody>
        </p:sp>
        <p:sp>
          <p:nvSpPr>
            <p:cNvPr id="8" name="Rectangle 7">
              <a:extLst>
                <a:ext uri="{FF2B5EF4-FFF2-40B4-BE49-F238E27FC236}">
                  <a16:creationId xmlns:a16="http://schemas.microsoft.com/office/drawing/2014/main" id="{79BA5A7E-7E6B-4781-BC0A-3BFD25FDE636}"/>
                </a:ext>
              </a:extLst>
            </p:cNvPr>
            <p:cNvSpPr/>
            <p:nvPr/>
          </p:nvSpPr>
          <p:spPr bwMode="auto">
            <a:xfrm>
              <a:off x="827584" y="2349247"/>
              <a:ext cx="3744818" cy="503689"/>
            </a:xfrm>
            <a:prstGeom prst="rect">
              <a:avLst/>
            </a:prstGeom>
            <a:grpFill/>
            <a:ln w="12700" cap="flat" cmpd="sng" algn="ctr">
              <a:solidFill>
                <a:schemeClr val="tx1"/>
              </a:solidFill>
              <a:prstDash val="solid"/>
              <a:round/>
              <a:headEnd type="none" w="sm" len="sm"/>
              <a:tailEnd type="none" w="sm" len="sm"/>
            </a:ln>
            <a:effectLst/>
          </p:spPr>
          <p:txBody>
            <a:bodyPr/>
            <a:lstStyle/>
            <a:p>
              <a:pPr algn="ctr">
                <a:defRPr/>
              </a:pPr>
              <a:r>
                <a:rPr lang="en-US" sz="1600" dirty="0">
                  <a:latin typeface="Calibri" panose="020F0502020204030204" pitchFamily="34" charset="0"/>
                  <a:cs typeface="Calibri" panose="020F0502020204030204" pitchFamily="34" charset="0"/>
                </a:rPr>
                <a:t>802.24.1 Smart Grid TG</a:t>
              </a:r>
            </a:p>
          </p:txBody>
        </p:sp>
        <p:sp>
          <p:nvSpPr>
            <p:cNvPr id="9" name="Rectangle 8">
              <a:extLst>
                <a:ext uri="{FF2B5EF4-FFF2-40B4-BE49-F238E27FC236}">
                  <a16:creationId xmlns:a16="http://schemas.microsoft.com/office/drawing/2014/main" id="{F9B4D763-FEF0-42EF-8BA2-5EEF1856AB96}"/>
                </a:ext>
              </a:extLst>
            </p:cNvPr>
            <p:cNvSpPr/>
            <p:nvPr/>
          </p:nvSpPr>
          <p:spPr bwMode="auto">
            <a:xfrm>
              <a:off x="4787622" y="2349247"/>
              <a:ext cx="3744818" cy="503689"/>
            </a:xfrm>
            <a:prstGeom prst="rect">
              <a:avLst/>
            </a:prstGeom>
            <a:grpFill/>
            <a:ln w="12700" cap="flat" cmpd="sng" algn="ctr">
              <a:solidFill>
                <a:schemeClr val="tx1"/>
              </a:solidFill>
              <a:prstDash val="solid"/>
              <a:round/>
              <a:headEnd type="none" w="sm" len="sm"/>
              <a:tailEnd type="none" w="sm" len="sm"/>
            </a:ln>
            <a:effectLst/>
          </p:spPr>
          <p:txBody>
            <a:bodyPr/>
            <a:lstStyle/>
            <a:p>
              <a:pPr algn="ctr">
                <a:defRPr/>
              </a:pPr>
              <a:r>
                <a:rPr lang="en-US" sz="1600" dirty="0">
                  <a:latin typeface="Calibri" panose="020F0502020204030204" pitchFamily="34" charset="0"/>
                  <a:cs typeface="Calibri" panose="020F0502020204030204" pitchFamily="34" charset="0"/>
                </a:rPr>
                <a:t>802.24.2 IoT TG</a:t>
              </a:r>
            </a:p>
          </p:txBody>
        </p:sp>
        <p:cxnSp>
          <p:nvCxnSpPr>
            <p:cNvPr id="10" name="Elbow Connector 9">
              <a:extLst>
                <a:ext uri="{FF2B5EF4-FFF2-40B4-BE49-F238E27FC236}">
                  <a16:creationId xmlns:a16="http://schemas.microsoft.com/office/drawing/2014/main" id="{9B22EF9D-286E-4B26-9C13-C251DE26C408}"/>
                </a:ext>
              </a:extLst>
            </p:cNvPr>
            <p:cNvCxnSpPr>
              <a:cxnSpLocks noChangeShapeType="1"/>
              <a:stCxn id="7" idx="2"/>
              <a:endCxn id="8" idx="0"/>
            </p:cNvCxnSpPr>
            <p:nvPr/>
          </p:nvCxnSpPr>
          <p:spPr bwMode="auto">
            <a:xfrm rot="5400000">
              <a:off x="3448445" y="1168015"/>
              <a:ext cx="432782" cy="1929684"/>
            </a:xfrm>
            <a:prstGeom prst="bentConnector3">
              <a:avLst>
                <a:gd name="adj1" fmla="val 50000"/>
              </a:avLst>
            </a:prstGeom>
            <a:grpFill/>
            <a:ln w="12700" algn="ctr">
              <a:solidFill>
                <a:schemeClr val="tx1"/>
              </a:solidFill>
              <a:round/>
              <a:headEnd type="none" w="sm" len="sm"/>
              <a:tailEnd type="triangle" w="med" len="med"/>
            </a:ln>
          </p:spPr>
        </p:cxnSp>
        <p:cxnSp>
          <p:nvCxnSpPr>
            <p:cNvPr id="11" name="Elbow Connector 11">
              <a:extLst>
                <a:ext uri="{FF2B5EF4-FFF2-40B4-BE49-F238E27FC236}">
                  <a16:creationId xmlns:a16="http://schemas.microsoft.com/office/drawing/2014/main" id="{A0E07E63-52F2-4AAB-9C72-78B29DB7E554}"/>
                </a:ext>
              </a:extLst>
            </p:cNvPr>
            <p:cNvCxnSpPr>
              <a:cxnSpLocks noChangeShapeType="1"/>
              <a:stCxn id="7" idx="2"/>
              <a:endCxn id="9" idx="0"/>
            </p:cNvCxnSpPr>
            <p:nvPr/>
          </p:nvCxnSpPr>
          <p:spPr bwMode="auto">
            <a:xfrm rot="16200000" flipH="1">
              <a:off x="5428463" y="1117678"/>
              <a:ext cx="432782" cy="2030355"/>
            </a:xfrm>
            <a:prstGeom prst="bentConnector3">
              <a:avLst>
                <a:gd name="adj1" fmla="val 50000"/>
              </a:avLst>
            </a:prstGeom>
            <a:grpFill/>
            <a:ln w="12700" algn="ctr">
              <a:solidFill>
                <a:schemeClr val="tx1"/>
              </a:solidFill>
              <a:round/>
              <a:headEnd type="none" w="sm" len="sm"/>
              <a:tailEnd type="triangle" w="med" len="med"/>
            </a:ln>
          </p:spPr>
        </p:cxnSp>
      </p:grpSp>
      <p:sp>
        <p:nvSpPr>
          <p:cNvPr id="2" name="Footer Placeholder 1">
            <a:extLst>
              <a:ext uri="{FF2B5EF4-FFF2-40B4-BE49-F238E27FC236}">
                <a16:creationId xmlns:a16="http://schemas.microsoft.com/office/drawing/2014/main" id="{EA790B40-22CC-CC24-4A16-7167D98C4250}"/>
              </a:ext>
            </a:extLst>
          </p:cNvPr>
          <p:cNvSpPr>
            <a:spLocks noGrp="1"/>
          </p:cNvSpPr>
          <p:nvPr>
            <p:ph type="ftr" idx="14"/>
          </p:nvPr>
        </p:nvSpPr>
        <p:spPr/>
        <p:txBody>
          <a:bodyPr/>
          <a:lstStyle/>
          <a:p>
            <a:r>
              <a:rPr lang="en-GB"/>
              <a:t>Tim Godfrey, EPRI</a:t>
            </a:r>
            <a:endParaRPr lang="en-GB" dirty="0"/>
          </a:p>
        </p:txBody>
      </p:sp>
      <p:sp>
        <p:nvSpPr>
          <p:cNvPr id="3" name="Slide Number Placeholder 2">
            <a:extLst>
              <a:ext uri="{FF2B5EF4-FFF2-40B4-BE49-F238E27FC236}">
                <a16:creationId xmlns:a16="http://schemas.microsoft.com/office/drawing/2014/main" id="{A151AF7A-A734-A11D-43B4-2F9287FA2C31}"/>
              </a:ext>
            </a:extLst>
          </p:cNvPr>
          <p:cNvSpPr>
            <a:spLocks noGrp="1"/>
          </p:cNvSpPr>
          <p:nvPr>
            <p:ph type="sldNum" idx="12"/>
          </p:nvPr>
        </p:nvSpPr>
        <p:spPr/>
        <p:txBody>
          <a:bodyPr/>
          <a:lstStyle/>
          <a:p>
            <a:r>
              <a:rPr lang="en-GB"/>
              <a:t>Slide </a:t>
            </a:r>
            <a:fld id="{440F5867-744E-4AA6-B0ED-4C44D2DFBB7B}" type="slidenum">
              <a:rPr lang="en-GB" smtClean="0"/>
              <a:pPr/>
              <a:t>93</a:t>
            </a:fld>
            <a:endParaRPr lang="en-GB" dirty="0"/>
          </a:p>
        </p:txBody>
      </p:sp>
      <p:sp>
        <p:nvSpPr>
          <p:cNvPr id="4" name="Date Placeholder 3">
            <a:extLst>
              <a:ext uri="{FF2B5EF4-FFF2-40B4-BE49-F238E27FC236}">
                <a16:creationId xmlns:a16="http://schemas.microsoft.com/office/drawing/2014/main" id="{1928CADC-FE02-6604-A49E-354291745911}"/>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371414832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EA66A-B61C-A0A4-158F-F167C54CA5B7}"/>
              </a:ext>
            </a:extLst>
          </p:cNvPr>
          <p:cNvSpPr>
            <a:spLocks noGrp="1"/>
          </p:cNvSpPr>
          <p:nvPr>
            <p:ph type="title"/>
          </p:nvPr>
        </p:nvSpPr>
        <p:spPr/>
        <p:txBody>
          <a:bodyPr/>
          <a:lstStyle/>
          <a:p>
            <a:r>
              <a:rPr lang="en-US" dirty="0"/>
              <a:t>AFV Communications - White Paper</a:t>
            </a:r>
          </a:p>
        </p:txBody>
      </p:sp>
      <p:sp>
        <p:nvSpPr>
          <p:cNvPr id="3" name="Content Placeholder 2">
            <a:extLst>
              <a:ext uri="{FF2B5EF4-FFF2-40B4-BE49-F238E27FC236}">
                <a16:creationId xmlns:a16="http://schemas.microsoft.com/office/drawing/2014/main" id="{B0EB9829-47E1-77D0-6522-97BC8503EAB3}"/>
              </a:ext>
            </a:extLst>
          </p:cNvPr>
          <p:cNvSpPr>
            <a:spLocks noGrp="1"/>
          </p:cNvSpPr>
          <p:nvPr>
            <p:ph idx="1"/>
          </p:nvPr>
        </p:nvSpPr>
        <p:spPr/>
        <p:txBody>
          <a:bodyPr>
            <a:normAutofit fontScale="92500" lnSpcReduction="20000"/>
          </a:bodyPr>
          <a:lstStyle/>
          <a:p>
            <a:r>
              <a:rPr lang="en-US" dirty="0"/>
              <a:t>Types of AFV sites:  residential, commercial vehicle depot, public transport site, long haul freight transportation, and Public parking facilities</a:t>
            </a:r>
          </a:p>
          <a:p>
            <a:r>
              <a:rPr lang="en-US" dirty="0"/>
              <a:t>Communications requirements: data volume, resilience, reliability. </a:t>
            </a:r>
          </a:p>
          <a:p>
            <a:pPr lvl="1"/>
            <a:r>
              <a:rPr lang="en-US" dirty="0"/>
              <a:t>Ancillary communication to vehicles (maps, firmware and software updates for vehicles, inventory tracking, logistics, media, </a:t>
            </a:r>
            <a:r>
              <a:rPr lang="en-US" dirty="0" err="1"/>
              <a:t>etc</a:t>
            </a:r>
            <a:r>
              <a:rPr lang="en-US" dirty="0"/>
              <a:t>)</a:t>
            </a:r>
          </a:p>
          <a:p>
            <a:r>
              <a:rPr lang="en-US" dirty="0"/>
              <a:t>Relate to the use of IEEE 802 technologies as the solution</a:t>
            </a:r>
          </a:p>
          <a:p>
            <a:endParaRPr lang="en-US" dirty="0"/>
          </a:p>
          <a:p>
            <a:r>
              <a:rPr lang="en-US" dirty="0"/>
              <a:t>Output document of combined outline:</a:t>
            </a:r>
          </a:p>
          <a:p>
            <a:pPr lvl="1"/>
            <a:r>
              <a:rPr lang="en-US" dirty="0">
                <a:hlinkClick r:id="rId2"/>
              </a:rPr>
              <a:t>24-24-0027-01-0000</a:t>
            </a:r>
            <a:r>
              <a:rPr lang="en-US" dirty="0"/>
              <a:t>-proposed-an-extended-outline-for-adding-use-cases-of-integrated-charging-infrastructure-with-distributed-energy-resources-building-and-grid-level-energy-management-systems-in-clause-3—1</a:t>
            </a:r>
          </a:p>
          <a:p>
            <a:pPr lvl="1"/>
            <a:endParaRPr lang="en-US" dirty="0"/>
          </a:p>
          <a:p>
            <a:r>
              <a:rPr lang="en-US" dirty="0"/>
              <a:t>AFV Teleconference - 23 April 2025 at 3pm PT 6pm ET, 7am Korea (April 24)</a:t>
            </a:r>
          </a:p>
          <a:p>
            <a:endParaRPr lang="en-US" dirty="0"/>
          </a:p>
          <a:p>
            <a:endParaRPr lang="en-US" dirty="0"/>
          </a:p>
          <a:p>
            <a:endParaRPr lang="en-US" dirty="0"/>
          </a:p>
        </p:txBody>
      </p:sp>
      <p:sp>
        <p:nvSpPr>
          <p:cNvPr id="6" name="Footer Placeholder 5">
            <a:extLst>
              <a:ext uri="{FF2B5EF4-FFF2-40B4-BE49-F238E27FC236}">
                <a16:creationId xmlns:a16="http://schemas.microsoft.com/office/drawing/2014/main" id="{C7BB9183-66B5-86EF-035B-2513D5299265}"/>
              </a:ext>
            </a:extLst>
          </p:cNvPr>
          <p:cNvSpPr>
            <a:spLocks noGrp="1"/>
          </p:cNvSpPr>
          <p:nvPr>
            <p:ph type="ftr" idx="14"/>
          </p:nvPr>
        </p:nvSpPr>
        <p:spPr/>
        <p:txBody>
          <a:bodyPr/>
          <a:lstStyle/>
          <a:p>
            <a:r>
              <a:rPr lang="en-GB"/>
              <a:t>Tim Godfrey, EPRI</a:t>
            </a:r>
            <a:endParaRPr lang="en-GB" dirty="0"/>
          </a:p>
        </p:txBody>
      </p:sp>
      <p:sp>
        <p:nvSpPr>
          <p:cNvPr id="7" name="Slide Number Placeholder 6">
            <a:extLst>
              <a:ext uri="{FF2B5EF4-FFF2-40B4-BE49-F238E27FC236}">
                <a16:creationId xmlns:a16="http://schemas.microsoft.com/office/drawing/2014/main" id="{041C2057-B570-12A1-A13C-CE61535DB399}"/>
              </a:ext>
            </a:extLst>
          </p:cNvPr>
          <p:cNvSpPr>
            <a:spLocks noGrp="1"/>
          </p:cNvSpPr>
          <p:nvPr>
            <p:ph type="sldNum" idx="12"/>
          </p:nvPr>
        </p:nvSpPr>
        <p:spPr/>
        <p:txBody>
          <a:bodyPr/>
          <a:lstStyle/>
          <a:p>
            <a:r>
              <a:rPr lang="en-GB"/>
              <a:t>Slide </a:t>
            </a:r>
            <a:fld id="{440F5867-744E-4AA6-B0ED-4C44D2DFBB7B}" type="slidenum">
              <a:rPr lang="en-GB" smtClean="0"/>
              <a:pPr/>
              <a:t>94</a:t>
            </a:fld>
            <a:endParaRPr lang="en-GB" dirty="0"/>
          </a:p>
        </p:txBody>
      </p:sp>
      <p:sp>
        <p:nvSpPr>
          <p:cNvPr id="8" name="Date Placeholder 7">
            <a:extLst>
              <a:ext uri="{FF2B5EF4-FFF2-40B4-BE49-F238E27FC236}">
                <a16:creationId xmlns:a16="http://schemas.microsoft.com/office/drawing/2014/main" id="{A88DFC63-5809-9235-F315-CADDCDBB2BA0}"/>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99470821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2127E-77C4-9A2B-6061-485A3EBE95B6}"/>
              </a:ext>
            </a:extLst>
          </p:cNvPr>
          <p:cNvSpPr>
            <a:spLocks noGrp="1"/>
          </p:cNvSpPr>
          <p:nvPr>
            <p:ph type="title"/>
          </p:nvPr>
        </p:nvSpPr>
        <p:spPr/>
        <p:txBody>
          <a:bodyPr/>
          <a:lstStyle/>
          <a:p>
            <a:r>
              <a:rPr lang="en-US" dirty="0"/>
              <a:t>IoT White Paper Discussion</a:t>
            </a:r>
          </a:p>
        </p:txBody>
      </p:sp>
      <p:sp>
        <p:nvSpPr>
          <p:cNvPr id="3" name="Content Placeholder 2">
            <a:extLst>
              <a:ext uri="{FF2B5EF4-FFF2-40B4-BE49-F238E27FC236}">
                <a16:creationId xmlns:a16="http://schemas.microsoft.com/office/drawing/2014/main" id="{440881B5-DAB3-D859-36C1-2B53B141F11D}"/>
              </a:ext>
            </a:extLst>
          </p:cNvPr>
          <p:cNvSpPr>
            <a:spLocks noGrp="1"/>
          </p:cNvSpPr>
          <p:nvPr>
            <p:ph idx="1"/>
          </p:nvPr>
        </p:nvSpPr>
        <p:spPr>
          <a:xfrm>
            <a:off x="914400" y="1981200"/>
            <a:ext cx="10363200" cy="4419600"/>
          </a:xfrm>
        </p:spPr>
        <p:txBody>
          <a:bodyPr>
            <a:normAutofit fontScale="70000" lnSpcReduction="20000"/>
          </a:bodyPr>
          <a:lstStyle/>
          <a:p>
            <a:r>
              <a:rPr lang="en-US" dirty="0"/>
              <a:t>Discussions Notes</a:t>
            </a:r>
          </a:p>
          <a:p>
            <a:pPr lvl="1"/>
            <a:r>
              <a:rPr lang="en-US" dirty="0"/>
              <a:t>Disambiguate the general poor state of available information on IoT, and highlight the IEEE 802 solutions that address them. (done) </a:t>
            </a:r>
          </a:p>
          <a:p>
            <a:pPr lvl="1"/>
            <a:r>
              <a:rPr lang="en-US" dirty="0"/>
              <a:t>Need to distinguish “Internet” public vs private. OT network for highly secure, isolated networks. (Done) </a:t>
            </a:r>
          </a:p>
          <a:p>
            <a:pPr lvl="1"/>
            <a:r>
              <a:rPr lang="en-US" dirty="0"/>
              <a:t>Embedded comments need text contributions</a:t>
            </a:r>
          </a:p>
          <a:p>
            <a:pPr lvl="1"/>
            <a:r>
              <a:rPr lang="en-US" dirty="0"/>
              <a:t>How to incorporate wired IoT – specifically Single Pair Ethernet. </a:t>
            </a:r>
          </a:p>
          <a:p>
            <a:pPr lvl="2"/>
            <a:r>
              <a:rPr lang="en-US" dirty="0"/>
              <a:t>Add section 5 for Connectivity Technologies  (needs review from WG experts)</a:t>
            </a:r>
          </a:p>
          <a:p>
            <a:pPr lvl="2"/>
            <a:endParaRPr lang="en-US" dirty="0"/>
          </a:p>
          <a:p>
            <a:r>
              <a:rPr lang="en-US" dirty="0"/>
              <a:t>Actions from March 2025</a:t>
            </a:r>
          </a:p>
          <a:p>
            <a:pPr lvl="1"/>
            <a:r>
              <a:rPr lang="en-US" dirty="0"/>
              <a:t>Smart City / Utility section – Ben will seek </a:t>
            </a:r>
            <a:r>
              <a:rPr lang="en-US" dirty="0" err="1"/>
              <a:t>Wi-Sun</a:t>
            </a:r>
            <a:r>
              <a:rPr lang="en-US" dirty="0"/>
              <a:t> text for this. </a:t>
            </a:r>
          </a:p>
          <a:p>
            <a:pPr lvl="1"/>
            <a:r>
              <a:rPr lang="en-US" dirty="0"/>
              <a:t>New section moved to conclusion: “7.Looking back at the Hype, and what has actually been delivered.”   (Ben will find a volunteer)</a:t>
            </a:r>
          </a:p>
          <a:p>
            <a:pPr lvl="1"/>
            <a:r>
              <a:rPr lang="en-US" dirty="0"/>
              <a:t>Fill in section on IoT with high reliability  (Tim) </a:t>
            </a:r>
          </a:p>
          <a:p>
            <a:pPr lvl="1"/>
            <a:r>
              <a:rPr lang="en-US" dirty="0"/>
              <a:t>Closing statement  (Ann)</a:t>
            </a:r>
          </a:p>
          <a:p>
            <a:endParaRPr lang="en-US" dirty="0"/>
          </a:p>
          <a:p>
            <a:r>
              <a:rPr lang="en-US" dirty="0"/>
              <a:t>Draft at end of March 2025: </a:t>
            </a:r>
            <a:r>
              <a:rPr lang="en-US" dirty="0">
                <a:hlinkClick r:id="rId2"/>
              </a:rPr>
              <a:t>24-22-0011-08-IoTg-internet-of-things-white-paper</a:t>
            </a:r>
            <a:endParaRPr lang="en-US" dirty="0"/>
          </a:p>
          <a:p>
            <a:endParaRPr lang="en-US" dirty="0"/>
          </a:p>
          <a:p>
            <a:r>
              <a:rPr lang="en-US" dirty="0"/>
              <a:t>Work on actions above, then we will create clean new version for 2025 after May meeting. </a:t>
            </a:r>
          </a:p>
          <a:p>
            <a:endParaRPr lang="en-US" dirty="0"/>
          </a:p>
        </p:txBody>
      </p:sp>
      <p:sp>
        <p:nvSpPr>
          <p:cNvPr id="6" name="Footer Placeholder 5">
            <a:extLst>
              <a:ext uri="{FF2B5EF4-FFF2-40B4-BE49-F238E27FC236}">
                <a16:creationId xmlns:a16="http://schemas.microsoft.com/office/drawing/2014/main" id="{8EB4CFC3-3460-C67C-A11F-ED12C57EA036}"/>
              </a:ext>
            </a:extLst>
          </p:cNvPr>
          <p:cNvSpPr>
            <a:spLocks noGrp="1"/>
          </p:cNvSpPr>
          <p:nvPr>
            <p:ph type="ftr" idx="14"/>
          </p:nvPr>
        </p:nvSpPr>
        <p:spPr/>
        <p:txBody>
          <a:bodyPr/>
          <a:lstStyle/>
          <a:p>
            <a:r>
              <a:rPr lang="en-GB"/>
              <a:t>Tim Godfrey, EPRI</a:t>
            </a:r>
            <a:endParaRPr lang="en-GB" dirty="0"/>
          </a:p>
        </p:txBody>
      </p:sp>
      <p:sp>
        <p:nvSpPr>
          <p:cNvPr id="7" name="Slide Number Placeholder 6">
            <a:extLst>
              <a:ext uri="{FF2B5EF4-FFF2-40B4-BE49-F238E27FC236}">
                <a16:creationId xmlns:a16="http://schemas.microsoft.com/office/drawing/2014/main" id="{46CB7CF2-2D8D-0264-ABE9-940D85F76C03}"/>
              </a:ext>
            </a:extLst>
          </p:cNvPr>
          <p:cNvSpPr>
            <a:spLocks noGrp="1"/>
          </p:cNvSpPr>
          <p:nvPr>
            <p:ph type="sldNum" idx="12"/>
          </p:nvPr>
        </p:nvSpPr>
        <p:spPr/>
        <p:txBody>
          <a:bodyPr/>
          <a:lstStyle/>
          <a:p>
            <a:r>
              <a:rPr lang="en-GB"/>
              <a:t>Slide </a:t>
            </a:r>
            <a:fld id="{440F5867-744E-4AA6-B0ED-4C44D2DFBB7B}" type="slidenum">
              <a:rPr lang="en-GB" smtClean="0"/>
              <a:pPr/>
              <a:t>95</a:t>
            </a:fld>
            <a:endParaRPr lang="en-GB" dirty="0"/>
          </a:p>
        </p:txBody>
      </p:sp>
      <p:sp>
        <p:nvSpPr>
          <p:cNvPr id="8" name="Date Placeholder 7">
            <a:extLst>
              <a:ext uri="{FF2B5EF4-FFF2-40B4-BE49-F238E27FC236}">
                <a16:creationId xmlns:a16="http://schemas.microsoft.com/office/drawing/2014/main" id="{4D7CD9B8-E3E1-CB3E-1C62-9B26A1A1A10B}"/>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409259299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9947B-1EDB-4267-BCE9-FF9BB8551370}"/>
              </a:ext>
            </a:extLst>
          </p:cNvPr>
          <p:cNvSpPr>
            <a:spLocks noGrp="1"/>
          </p:cNvSpPr>
          <p:nvPr>
            <p:ph type="title"/>
          </p:nvPr>
        </p:nvSpPr>
        <p:spPr/>
        <p:txBody>
          <a:bodyPr/>
          <a:lstStyle/>
          <a:p>
            <a:r>
              <a:rPr lang="en-US" dirty="0"/>
              <a:t>Smart Grid white paper revision</a:t>
            </a:r>
          </a:p>
        </p:txBody>
      </p:sp>
      <p:sp>
        <p:nvSpPr>
          <p:cNvPr id="3" name="Content Placeholder 2">
            <a:extLst>
              <a:ext uri="{FF2B5EF4-FFF2-40B4-BE49-F238E27FC236}">
                <a16:creationId xmlns:a16="http://schemas.microsoft.com/office/drawing/2014/main" id="{7C652FBF-CC55-4915-9C7F-4AC2887D9818}"/>
              </a:ext>
            </a:extLst>
          </p:cNvPr>
          <p:cNvSpPr>
            <a:spLocks noGrp="1"/>
          </p:cNvSpPr>
          <p:nvPr>
            <p:ph idx="1"/>
          </p:nvPr>
        </p:nvSpPr>
        <p:spPr>
          <a:xfrm>
            <a:off x="1219200" y="1828800"/>
            <a:ext cx="10363200" cy="4495800"/>
          </a:xfrm>
        </p:spPr>
        <p:txBody>
          <a:bodyPr>
            <a:normAutofit/>
          </a:bodyPr>
          <a:lstStyle/>
          <a:p>
            <a:r>
              <a:rPr lang="en-US" sz="2600" dirty="0"/>
              <a:t>Update of first Smart Grid white paper to address latest amendments of 802.15.4 u, v, w, x, y, Rev-me,  and new organization of documents to clarify UWB vs Narrowband</a:t>
            </a:r>
          </a:p>
          <a:p>
            <a:r>
              <a:rPr lang="en-US" sz="2800" dirty="0">
                <a:latin typeface="Calibri" panose="020F0502020204030204" pitchFamily="34" charset="0"/>
                <a:cs typeface="Times New Roman" panose="02020603050405020304" pitchFamily="18" charset="0"/>
              </a:rPr>
              <a:t>March 2025</a:t>
            </a:r>
          </a:p>
          <a:p>
            <a:pPr lvl="1"/>
            <a:r>
              <a:rPr lang="en-US" sz="1600" dirty="0">
                <a:latin typeface="Calibri" panose="020F0502020204030204" pitchFamily="34" charset="0"/>
                <a:cs typeface="Times New Roman" panose="02020603050405020304" pitchFamily="18" charset="0"/>
              </a:rPr>
              <a:t>Action for Ben </a:t>
            </a:r>
            <a:r>
              <a:rPr lang="en-US" sz="1600" dirty="0" err="1">
                <a:latin typeface="Calibri" panose="020F0502020204030204" pitchFamily="34" charset="0"/>
                <a:cs typeface="Times New Roman" panose="02020603050405020304" pitchFamily="18" charset="0"/>
              </a:rPr>
              <a:t>w.r.t.</a:t>
            </a:r>
            <a:r>
              <a:rPr lang="en-US" sz="1600" dirty="0">
                <a:latin typeface="Calibri" panose="020F0502020204030204" pitchFamily="34" charset="0"/>
                <a:cs typeface="Times New Roman" panose="02020603050405020304" pitchFamily="18" charset="0"/>
              </a:rPr>
              <a:t> spectrum sharing</a:t>
            </a:r>
          </a:p>
          <a:p>
            <a:pPr lvl="1"/>
            <a:r>
              <a:rPr lang="en-US" sz="1600" dirty="0">
                <a:latin typeface="Calibri" panose="020F0502020204030204" pitchFamily="34" charset="0"/>
                <a:cs typeface="Times New Roman" panose="02020603050405020304" pitchFamily="18" charset="0"/>
              </a:rPr>
              <a:t>Action – do we retain or remove OneM2M?  Is there any relevance? </a:t>
            </a:r>
          </a:p>
          <a:p>
            <a:pPr lvl="1"/>
            <a:r>
              <a:rPr lang="en-US" sz="1600" dirty="0">
                <a:latin typeface="Calibri" panose="020F0502020204030204" pitchFamily="34" charset="0"/>
                <a:cs typeface="Times New Roman" panose="02020603050405020304" pitchFamily="18" charset="0"/>
              </a:rPr>
              <a:t>Action – Tero to review security section</a:t>
            </a:r>
          </a:p>
          <a:p>
            <a:pPr lvl="1"/>
            <a:r>
              <a:rPr lang="en-US" sz="1600" dirty="0">
                <a:latin typeface="Calibri" panose="020F0502020204030204" pitchFamily="34" charset="0"/>
                <a:cs typeface="Times New Roman" panose="02020603050405020304" pitchFamily="18" charset="0"/>
              </a:rPr>
              <a:t>Action Phil Beecher – update on energy constrained, low power devices</a:t>
            </a:r>
          </a:p>
          <a:p>
            <a:pPr lvl="1"/>
            <a:r>
              <a:rPr lang="en-US" sz="1600" dirty="0">
                <a:latin typeface="Calibri" panose="020F0502020204030204" pitchFamily="34" charset="0"/>
                <a:cs typeface="Times New Roman" panose="02020603050405020304" pitchFamily="18" charset="0"/>
              </a:rPr>
              <a:t>Tim – review and update Companion document - 24-24-0029-00-sgtg-2025-update-package-of-802-smart-grid-standards.docx   (looks like equal or greater effort than the white paper) </a:t>
            </a:r>
          </a:p>
          <a:p>
            <a:pPr lvl="1"/>
            <a:endParaRPr lang="en-US" sz="1600" dirty="0">
              <a:latin typeface="Calibri" panose="020F0502020204030204" pitchFamily="34" charset="0"/>
              <a:cs typeface="Times New Roman" panose="02020603050405020304" pitchFamily="18" charset="0"/>
            </a:endParaRPr>
          </a:p>
          <a:p>
            <a:r>
              <a:rPr lang="en-US" sz="2400" dirty="0">
                <a:latin typeface="Calibri" panose="020F0502020204030204" pitchFamily="34" charset="0"/>
                <a:cs typeface="Times New Roman" panose="02020603050405020304" pitchFamily="18" charset="0"/>
              </a:rPr>
              <a:t>Output draft from March 2025: </a:t>
            </a:r>
            <a:r>
              <a:rPr lang="en-US" sz="2400" dirty="0">
                <a:hlinkClick r:id="rId2"/>
              </a:rPr>
              <a:t>24-24-0014-05-sgtg-802.24</a:t>
            </a:r>
            <a:r>
              <a:rPr lang="en-US" sz="2400" dirty="0"/>
              <a:t> </a:t>
            </a:r>
            <a:endParaRPr lang="en-US" sz="2400" dirty="0">
              <a:latin typeface="Calibri" panose="020F0502020204030204" pitchFamily="34" charset="0"/>
              <a:cs typeface="Times New Roman" panose="02020603050405020304" pitchFamily="18" charset="0"/>
            </a:endParaRPr>
          </a:p>
          <a:p>
            <a:pPr lvl="1"/>
            <a:endParaRPr lang="en-US" sz="2000" dirty="0">
              <a:latin typeface="Calibri" panose="020F0502020204030204" pitchFamily="34" charset="0"/>
              <a:cs typeface="Times New Roman" panose="02020603050405020304" pitchFamily="18" charset="0"/>
            </a:endParaRPr>
          </a:p>
          <a:p>
            <a:endParaRPr lang="en-US" dirty="0"/>
          </a:p>
          <a:p>
            <a:endParaRPr lang="en-US" dirty="0"/>
          </a:p>
          <a:p>
            <a:endParaRPr lang="en-US" dirty="0"/>
          </a:p>
          <a:p>
            <a:pPr lvl="1"/>
            <a:endParaRPr lang="en-US" dirty="0"/>
          </a:p>
          <a:p>
            <a:pPr lvl="1"/>
            <a:endParaRPr lang="en-US" dirty="0"/>
          </a:p>
        </p:txBody>
      </p:sp>
      <p:sp>
        <p:nvSpPr>
          <p:cNvPr id="6" name="Footer Placeholder 5">
            <a:extLst>
              <a:ext uri="{FF2B5EF4-FFF2-40B4-BE49-F238E27FC236}">
                <a16:creationId xmlns:a16="http://schemas.microsoft.com/office/drawing/2014/main" id="{82A0C517-C8C8-C7B8-B252-14972BD084EA}"/>
              </a:ext>
            </a:extLst>
          </p:cNvPr>
          <p:cNvSpPr>
            <a:spLocks noGrp="1"/>
          </p:cNvSpPr>
          <p:nvPr>
            <p:ph type="ftr" idx="14"/>
          </p:nvPr>
        </p:nvSpPr>
        <p:spPr/>
        <p:txBody>
          <a:bodyPr/>
          <a:lstStyle/>
          <a:p>
            <a:r>
              <a:rPr lang="en-GB"/>
              <a:t>Tim Godfrey, EPRI</a:t>
            </a:r>
            <a:endParaRPr lang="en-GB" dirty="0"/>
          </a:p>
        </p:txBody>
      </p:sp>
      <p:sp>
        <p:nvSpPr>
          <p:cNvPr id="7" name="Slide Number Placeholder 6">
            <a:extLst>
              <a:ext uri="{FF2B5EF4-FFF2-40B4-BE49-F238E27FC236}">
                <a16:creationId xmlns:a16="http://schemas.microsoft.com/office/drawing/2014/main" id="{AE4F63A4-B038-EA4C-6B23-10BFCB3956B9}"/>
              </a:ext>
            </a:extLst>
          </p:cNvPr>
          <p:cNvSpPr>
            <a:spLocks noGrp="1"/>
          </p:cNvSpPr>
          <p:nvPr>
            <p:ph type="sldNum" idx="12"/>
          </p:nvPr>
        </p:nvSpPr>
        <p:spPr/>
        <p:txBody>
          <a:bodyPr/>
          <a:lstStyle/>
          <a:p>
            <a:r>
              <a:rPr lang="en-GB"/>
              <a:t>Slide </a:t>
            </a:r>
            <a:fld id="{440F5867-744E-4AA6-B0ED-4C44D2DFBB7B}" type="slidenum">
              <a:rPr lang="en-GB" smtClean="0"/>
              <a:pPr/>
              <a:t>96</a:t>
            </a:fld>
            <a:endParaRPr lang="en-GB" dirty="0"/>
          </a:p>
        </p:txBody>
      </p:sp>
      <p:sp>
        <p:nvSpPr>
          <p:cNvPr id="8" name="Date Placeholder 7">
            <a:extLst>
              <a:ext uri="{FF2B5EF4-FFF2-40B4-BE49-F238E27FC236}">
                <a16:creationId xmlns:a16="http://schemas.microsoft.com/office/drawing/2014/main" id="{A2DC42B6-06CD-417F-2038-102D3BE27F22}"/>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95882138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4CD78-600B-427F-73DC-CB8195191C58}"/>
              </a:ext>
            </a:extLst>
          </p:cNvPr>
          <p:cNvSpPr>
            <a:spLocks noGrp="1"/>
          </p:cNvSpPr>
          <p:nvPr>
            <p:ph type="ctrTitle"/>
          </p:nvPr>
        </p:nvSpPr>
        <p:spPr/>
        <p:txBody>
          <a:bodyPr/>
          <a:lstStyle/>
          <a:p>
            <a:r>
              <a:rPr lang="en-GB"/>
              <a:t>802c status</a:t>
            </a:r>
          </a:p>
        </p:txBody>
      </p:sp>
      <p:sp>
        <p:nvSpPr>
          <p:cNvPr id="3" name="Subtitle 2">
            <a:extLst>
              <a:ext uri="{FF2B5EF4-FFF2-40B4-BE49-F238E27FC236}">
                <a16:creationId xmlns:a16="http://schemas.microsoft.com/office/drawing/2014/main" id="{EBA35F53-1F63-ACDA-C796-48D06FAEEB57}"/>
              </a:ext>
            </a:extLst>
          </p:cNvPr>
          <p:cNvSpPr>
            <a:spLocks noGrp="1"/>
          </p:cNvSpPr>
          <p:nvPr>
            <p:ph type="subTitle" idx="1"/>
          </p:nvPr>
        </p:nvSpPr>
        <p:spPr/>
        <p:txBody>
          <a:bodyPr/>
          <a:lstStyle/>
          <a:p>
            <a:r>
              <a:rPr lang="en-GB"/>
              <a:t>No report</a:t>
            </a:r>
          </a:p>
        </p:txBody>
      </p:sp>
      <p:sp>
        <p:nvSpPr>
          <p:cNvPr id="7" name="Footer Placeholder 6">
            <a:extLst>
              <a:ext uri="{FF2B5EF4-FFF2-40B4-BE49-F238E27FC236}">
                <a16:creationId xmlns:a16="http://schemas.microsoft.com/office/drawing/2014/main" id="{6BCD8D53-6374-922D-879B-15053C35E411}"/>
              </a:ext>
            </a:extLst>
          </p:cNvPr>
          <p:cNvSpPr>
            <a:spLocks noGrp="1"/>
          </p:cNvSpPr>
          <p:nvPr>
            <p:ph type="ftr" idx="11"/>
          </p:nvPr>
        </p:nvSpPr>
        <p:spPr/>
        <p:txBody>
          <a:bodyPr/>
          <a:lstStyle/>
          <a:p>
            <a:r>
              <a:rPr lang="en-GB"/>
              <a:t>Joseph Levy, InterDigital</a:t>
            </a:r>
          </a:p>
        </p:txBody>
      </p:sp>
      <p:sp>
        <p:nvSpPr>
          <p:cNvPr id="8" name="Slide Number Placeholder 7">
            <a:extLst>
              <a:ext uri="{FF2B5EF4-FFF2-40B4-BE49-F238E27FC236}">
                <a16:creationId xmlns:a16="http://schemas.microsoft.com/office/drawing/2014/main" id="{D83D7DE6-CF6E-39DC-7CD5-CB7E007F8267}"/>
              </a:ext>
            </a:extLst>
          </p:cNvPr>
          <p:cNvSpPr>
            <a:spLocks noGrp="1"/>
          </p:cNvSpPr>
          <p:nvPr>
            <p:ph type="sldNum" idx="12"/>
          </p:nvPr>
        </p:nvSpPr>
        <p:spPr/>
        <p:txBody>
          <a:bodyPr/>
          <a:lstStyle/>
          <a:p>
            <a:r>
              <a:rPr lang="en-GB"/>
              <a:t>Slide </a:t>
            </a:r>
            <a:fld id="{DE40C9FC-4879-4F20-9ECA-A574A90476B7}" type="slidenum">
              <a:rPr lang="en-GB" smtClean="0"/>
              <a:pPr/>
              <a:t>97</a:t>
            </a:fld>
            <a:endParaRPr lang="en-GB"/>
          </a:p>
        </p:txBody>
      </p:sp>
      <p:sp>
        <p:nvSpPr>
          <p:cNvPr id="9" name="Date Placeholder 8">
            <a:extLst>
              <a:ext uri="{FF2B5EF4-FFF2-40B4-BE49-F238E27FC236}">
                <a16:creationId xmlns:a16="http://schemas.microsoft.com/office/drawing/2014/main" id="{200F9E2B-BE52-CCE5-D760-69EEC0F77F97}"/>
              </a:ext>
            </a:extLst>
          </p:cNvPr>
          <p:cNvSpPr>
            <a:spLocks noGrp="1"/>
          </p:cNvSpPr>
          <p:nvPr>
            <p:ph type="dt" idx="10"/>
          </p:nvPr>
        </p:nvSpPr>
        <p:spPr/>
        <p:txBody>
          <a:bodyPr/>
          <a:lstStyle/>
          <a:p>
            <a:r>
              <a:rPr lang="en-US"/>
              <a:t>March 2025</a:t>
            </a:r>
            <a:endParaRPr lang="en-GB"/>
          </a:p>
        </p:txBody>
      </p:sp>
    </p:spTree>
    <p:extLst>
      <p:ext uri="{BB962C8B-B14F-4D97-AF65-F5344CB8AC3E}">
        <p14:creationId xmlns:p14="http://schemas.microsoft.com/office/powerpoint/2010/main" val="331372018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b="0" dirty="0"/>
              <a:t>Wi-Fi Alliance (WFA) Liaison March 2025 Update</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2025-03-12</a:t>
            </a:r>
          </a:p>
        </p:txBody>
      </p:sp>
      <p:graphicFrame>
        <p:nvGraphicFramePr>
          <p:cNvPr id="3075" name="Object 3"/>
          <p:cNvGraphicFramePr>
            <a:graphicFrameLocks noChangeAspect="1"/>
          </p:cNvGraphicFramePr>
          <p:nvPr>
            <p:extLst>
              <p:ext uri="{D42A27DB-BD31-4B8C-83A1-F6EECF244321}">
                <p14:modId xmlns:p14="http://schemas.microsoft.com/office/powerpoint/2010/main" val="3915551153"/>
              </p:ext>
            </p:extLst>
          </p:nvPr>
        </p:nvGraphicFramePr>
        <p:xfrm>
          <a:off x="993775" y="2414588"/>
          <a:ext cx="10218738" cy="2476500"/>
        </p:xfrm>
        <a:graphic>
          <a:graphicData uri="http://schemas.openxmlformats.org/presentationml/2006/ole">
            <mc:AlternateContent xmlns:mc="http://schemas.openxmlformats.org/markup-compatibility/2006">
              <mc:Choice xmlns:v="urn:schemas-microsoft-com:vml" Requires="v">
                <p:oleObj name="Document" r:id="rId3" imgW="10439485" imgH="2546686" progId="Word.Document.8">
                  <p:embed/>
                </p:oleObj>
              </mc:Choice>
              <mc:Fallback>
                <p:oleObj name="Document" r:id="rId3" imgW="10439485" imgH="2546686" progId="Word.Document.8">
                  <p:embed/>
                  <p:pic>
                    <p:nvPicPr>
                      <p:cNvPr id="3075" name="Object 3"/>
                      <p:cNvPicPr>
                        <a:picLocks noChangeAspect="1" noChangeArrowheads="1"/>
                      </p:cNvPicPr>
                      <p:nvPr/>
                    </p:nvPicPr>
                    <p:blipFill>
                      <a:blip r:embed="rId4"/>
                      <a:srcRect/>
                      <a:stretch>
                        <a:fillRect/>
                      </a:stretch>
                    </p:blipFill>
                    <p:spPr bwMode="auto">
                      <a:xfrm>
                        <a:off x="993775" y="2414588"/>
                        <a:ext cx="10218738" cy="2476500"/>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2E6D9BDF-FE92-DE3E-60EE-F68936DEE173}"/>
              </a:ext>
            </a:extLst>
          </p:cNvPr>
          <p:cNvSpPr>
            <a:spLocks noGrp="1"/>
          </p:cNvSpPr>
          <p:nvPr>
            <p:ph type="ftr" idx="11"/>
          </p:nvPr>
        </p:nvSpPr>
        <p:spPr/>
        <p:txBody>
          <a:bodyPr/>
          <a:lstStyle/>
          <a:p>
            <a:r>
              <a:rPr lang="en-GB"/>
              <a:t>Srinivas Kandala, Samsung</a:t>
            </a:r>
          </a:p>
        </p:txBody>
      </p:sp>
      <p:sp>
        <p:nvSpPr>
          <p:cNvPr id="3" name="Slide Number Placeholder 2">
            <a:extLst>
              <a:ext uri="{FF2B5EF4-FFF2-40B4-BE49-F238E27FC236}">
                <a16:creationId xmlns:a16="http://schemas.microsoft.com/office/drawing/2014/main" id="{B2FABEBB-58C2-843E-B463-D17C331E37E6}"/>
              </a:ext>
            </a:extLst>
          </p:cNvPr>
          <p:cNvSpPr>
            <a:spLocks noGrp="1"/>
          </p:cNvSpPr>
          <p:nvPr>
            <p:ph type="sldNum" idx="12"/>
          </p:nvPr>
        </p:nvSpPr>
        <p:spPr/>
        <p:txBody>
          <a:bodyPr/>
          <a:lstStyle/>
          <a:p>
            <a:r>
              <a:rPr lang="en-GB"/>
              <a:t>Slide </a:t>
            </a:r>
            <a:fld id="{DE40C9FC-4879-4F20-9ECA-A574A90476B7}" type="slidenum">
              <a:rPr lang="en-GB" smtClean="0"/>
              <a:pPr/>
              <a:t>98</a:t>
            </a:fld>
            <a:endParaRPr lang="en-GB"/>
          </a:p>
        </p:txBody>
      </p:sp>
      <p:sp>
        <p:nvSpPr>
          <p:cNvPr id="4" name="Date Placeholder 3">
            <a:extLst>
              <a:ext uri="{FF2B5EF4-FFF2-40B4-BE49-F238E27FC236}">
                <a16:creationId xmlns:a16="http://schemas.microsoft.com/office/drawing/2014/main" id="{33AA05E0-A62F-671A-E2E4-72B2B8FD4851}"/>
              </a:ext>
            </a:extLst>
          </p:cNvPr>
          <p:cNvSpPr>
            <a:spLocks noGrp="1"/>
          </p:cNvSpPr>
          <p:nvPr>
            <p:ph type="dt" idx="10"/>
          </p:nvPr>
        </p:nvSpPr>
        <p:spPr/>
        <p:txBody>
          <a:bodyPr/>
          <a:lstStyle/>
          <a:p>
            <a:r>
              <a:rPr lang="en-US"/>
              <a:t>March 2025</a:t>
            </a:r>
            <a:endParaRPr lang="en-GB"/>
          </a:p>
        </p:txBody>
      </p:sp>
    </p:spTree>
    <p:extLst>
      <p:ext uri="{BB962C8B-B14F-4D97-AF65-F5344CB8AC3E}">
        <p14:creationId xmlns:p14="http://schemas.microsoft.com/office/powerpoint/2010/main" val="166094773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marL="0" indent="0">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t>This presentation contains the Wi-Fi Alliance (WFA) liaison update for March 2025 IEEE 802.11 meeting</a:t>
            </a:r>
            <a:endParaRPr lang="en-GB" dirty="0"/>
          </a:p>
        </p:txBody>
      </p:sp>
      <p:sp>
        <p:nvSpPr>
          <p:cNvPr id="2" name="Footer Placeholder 1">
            <a:extLst>
              <a:ext uri="{FF2B5EF4-FFF2-40B4-BE49-F238E27FC236}">
                <a16:creationId xmlns:a16="http://schemas.microsoft.com/office/drawing/2014/main" id="{FA7362A6-D73C-A2F9-4197-260BC8DD0C60}"/>
              </a:ext>
            </a:extLst>
          </p:cNvPr>
          <p:cNvSpPr>
            <a:spLocks noGrp="1"/>
          </p:cNvSpPr>
          <p:nvPr>
            <p:ph type="ftr" idx="14"/>
          </p:nvPr>
        </p:nvSpPr>
        <p:spPr/>
        <p:txBody>
          <a:bodyPr/>
          <a:lstStyle/>
          <a:p>
            <a:r>
              <a:rPr lang="en-GB"/>
              <a:t>Srinivas Kandala, Samsung</a:t>
            </a:r>
            <a:endParaRPr lang="en-GB" dirty="0"/>
          </a:p>
        </p:txBody>
      </p:sp>
      <p:sp>
        <p:nvSpPr>
          <p:cNvPr id="3" name="Slide Number Placeholder 2">
            <a:extLst>
              <a:ext uri="{FF2B5EF4-FFF2-40B4-BE49-F238E27FC236}">
                <a16:creationId xmlns:a16="http://schemas.microsoft.com/office/drawing/2014/main" id="{4439255F-2C45-D0ED-191D-C4A66D35AB65}"/>
              </a:ext>
            </a:extLst>
          </p:cNvPr>
          <p:cNvSpPr>
            <a:spLocks noGrp="1"/>
          </p:cNvSpPr>
          <p:nvPr>
            <p:ph type="sldNum" idx="12"/>
          </p:nvPr>
        </p:nvSpPr>
        <p:spPr/>
        <p:txBody>
          <a:bodyPr/>
          <a:lstStyle/>
          <a:p>
            <a:r>
              <a:rPr lang="en-GB"/>
              <a:t>Slide </a:t>
            </a:r>
            <a:fld id="{440F5867-744E-4AA6-B0ED-4C44D2DFBB7B}" type="slidenum">
              <a:rPr lang="en-GB" smtClean="0"/>
              <a:pPr/>
              <a:t>99</a:t>
            </a:fld>
            <a:endParaRPr lang="en-GB" dirty="0"/>
          </a:p>
        </p:txBody>
      </p:sp>
      <p:sp>
        <p:nvSpPr>
          <p:cNvPr id="7" name="Date Placeholder 6">
            <a:extLst>
              <a:ext uri="{FF2B5EF4-FFF2-40B4-BE49-F238E27FC236}">
                <a16:creationId xmlns:a16="http://schemas.microsoft.com/office/drawing/2014/main" id="{FEEF32A1-828C-7E35-5A18-B121F1CFF0C1}"/>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09590409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070C0"/>
      </a:hlink>
      <a:folHlink>
        <a:srgbClr val="0070C0"/>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lace presentation subject title text here].potx" id="{9F2EEA62-9711-4D79-A2F1-C9EE3C92C099}" vid="{BDB7B821-D8C8-422B-824F-241F074B201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TotalTime>
  <Words>12218</Words>
  <Application>Microsoft Office PowerPoint</Application>
  <PresentationFormat>Widescreen</PresentationFormat>
  <Paragraphs>2048</Paragraphs>
  <Slides>136</Slides>
  <Notes>80</Notes>
  <HiddenSlides>0</HiddenSlides>
  <MMClips>0</MMClips>
  <ScaleCrop>false</ScaleCrop>
  <HeadingPairs>
    <vt:vector size="8" baseType="variant">
      <vt:variant>
        <vt:lpstr>Fonts Used</vt:lpstr>
      </vt:variant>
      <vt:variant>
        <vt:i4>14</vt:i4>
      </vt:variant>
      <vt:variant>
        <vt:lpstr>Theme</vt:lpstr>
      </vt:variant>
      <vt:variant>
        <vt:i4>1</vt:i4>
      </vt:variant>
      <vt:variant>
        <vt:lpstr>Embedded OLE Servers</vt:lpstr>
      </vt:variant>
      <vt:variant>
        <vt:i4>1</vt:i4>
      </vt:variant>
      <vt:variant>
        <vt:lpstr>Slide Titles</vt:lpstr>
      </vt:variant>
      <vt:variant>
        <vt:i4>136</vt:i4>
      </vt:variant>
    </vt:vector>
  </HeadingPairs>
  <TitlesOfParts>
    <vt:vector size="152" baseType="lpstr">
      <vt:lpstr>Gulim</vt:lpstr>
      <vt:lpstr>ＭＳ Ｐゴシック</vt:lpstr>
      <vt:lpstr>ＭＳ Ｐゴシック</vt:lpstr>
      <vt:lpstr>宋体</vt:lpstr>
      <vt:lpstr>Arial</vt:lpstr>
      <vt:lpstr>Arial Black</vt:lpstr>
      <vt:lpstr>Arial Unicode MS</vt:lpstr>
      <vt:lpstr>Asap</vt:lpstr>
      <vt:lpstr>Calibri</vt:lpstr>
      <vt:lpstr>Courier New</vt:lpstr>
      <vt:lpstr>Helvetica</vt:lpstr>
      <vt:lpstr>Segoe UI</vt:lpstr>
      <vt:lpstr>Times New Roman</vt:lpstr>
      <vt:lpstr>Wingdings</vt:lpstr>
      <vt:lpstr>Office Theme</vt:lpstr>
      <vt:lpstr>Document</vt:lpstr>
      <vt:lpstr>802.11 WG March 2025 Session Report</vt:lpstr>
      <vt:lpstr>Abstract</vt:lpstr>
      <vt:lpstr>802.11 WG Editor’s Meeting (March 2025)</vt:lpstr>
      <vt:lpstr>Volunteer Editor Contacts</vt:lpstr>
      <vt:lpstr>March meeting roundtable status report (to be updated)</vt:lpstr>
      <vt:lpstr>Editor Amendment Ordering</vt:lpstr>
      <vt:lpstr>Draft Development Snapshot</vt:lpstr>
      <vt:lpstr>Publication Review Committees</vt:lpstr>
      <vt:lpstr>802.11-2024 Revision Publication Review</vt:lpstr>
      <vt:lpstr>ANA managed number space</vt:lpstr>
      <vt:lpstr>March 2025 AIML SC Closing Report</vt:lpstr>
      <vt:lpstr>Work Completed</vt:lpstr>
      <vt:lpstr>Plans for May 2025</vt:lpstr>
      <vt:lpstr>ARC Closing Report </vt:lpstr>
      <vt:lpstr>Abstract</vt:lpstr>
      <vt:lpstr>Annex G update/replacement</vt:lpstr>
      <vt:lpstr>Std 802 update impacts on 802.11</vt:lpstr>
      <vt:lpstr>Other topics</vt:lpstr>
      <vt:lpstr>Plans</vt:lpstr>
      <vt:lpstr>Coex SC Closing Report</vt:lpstr>
      <vt:lpstr>Abstract</vt:lpstr>
      <vt:lpstr>Coex SC’s week at a glance</vt:lpstr>
      <vt:lpstr>Update from Bluetooth SIG Work</vt:lpstr>
      <vt:lpstr>ETSI BRAN Update to 802.11 (1/3)</vt:lpstr>
      <vt:lpstr>ETSI BRAN Update to 802.11 (2/3)</vt:lpstr>
      <vt:lpstr>ETST BRAN Update to 802.11 (3/3)</vt:lpstr>
      <vt:lpstr>Technical Discussions</vt:lpstr>
      <vt:lpstr>Plans for May</vt:lpstr>
      <vt:lpstr>Telcos</vt:lpstr>
      <vt:lpstr>References for this week</vt:lpstr>
      <vt:lpstr>PAR Review SC  Jon Rosdahl, Chair</vt:lpstr>
      <vt:lpstr>WNG SC Closing Report</vt:lpstr>
      <vt:lpstr>Abstract</vt:lpstr>
      <vt:lpstr>PowerPoint Presentation</vt:lpstr>
      <vt:lpstr>IEEE 802 JTC1 Standing Committee March 2025 (mixed-mode) closing report</vt:lpstr>
      <vt:lpstr>The IEEE 802 JTC1 SC reviewed the PSDO process status, including IPR issues holding up 802.11</vt:lpstr>
      <vt:lpstr>The IEEE 802 JTC1 SC will undertake its usual work at its mixed-mode meeting in Warsaw in May ’25</vt:lpstr>
      <vt:lpstr>REVmf Closing Report – March 2025</vt:lpstr>
      <vt:lpstr>Work Completed</vt:lpstr>
      <vt:lpstr>Plans for May</vt:lpstr>
      <vt:lpstr>TGmf Timeline</vt:lpstr>
      <vt:lpstr>PowerPoint Presentation</vt:lpstr>
      <vt:lpstr>TGbf (WLAN Sensing)– March 2025</vt:lpstr>
      <vt:lpstr>TGbf Timeline</vt:lpstr>
      <vt:lpstr>TGbi Closing Report</vt:lpstr>
      <vt:lpstr>IEEE 802.11 TGbi</vt:lpstr>
      <vt:lpstr>Timeline - Unchanged</vt:lpstr>
      <vt:lpstr>TGbk 320MHz Positioning March Meeting Closing Report</vt:lpstr>
      <vt:lpstr>Abstract</vt:lpstr>
      <vt:lpstr>March Meeting Progress and Targets Till the May Meeting</vt:lpstr>
      <vt:lpstr>Scheduled TGbk telecons</vt:lpstr>
      <vt:lpstr>TGbn March Closing Report</vt:lpstr>
      <vt:lpstr>TGbn (Ultra High Reliability)</vt:lpstr>
      <vt:lpstr>Teleconference Plan</vt:lpstr>
      <vt:lpstr>TGbn Timeline And Status</vt:lpstr>
      <vt:lpstr>IEEE 802.11 Mar 2025 Plenary TGbp Closing Report</vt:lpstr>
      <vt:lpstr>TGbp’s Progress during this week</vt:lpstr>
      <vt:lpstr>TGbp Timeline Plan (updated)</vt:lpstr>
      <vt:lpstr>TGbp Teleconference Plan</vt:lpstr>
      <vt:lpstr>Task Group BQ March 2025 Closing Report</vt:lpstr>
      <vt:lpstr>Work Completed</vt:lpstr>
      <vt:lpstr>Plans for May 2025 wireless interim</vt:lpstr>
      <vt:lpstr>Enhanced Light Communications Study Group (ELC)  March 2025 Closing Report</vt:lpstr>
      <vt:lpstr>Abstract</vt:lpstr>
      <vt:lpstr>ELC activities at the March 2025 meeting</vt:lpstr>
      <vt:lpstr>ELC SG moving forward</vt:lpstr>
      <vt:lpstr>Automotive TIG Closing Report</vt:lpstr>
      <vt:lpstr>Abstract</vt:lpstr>
      <vt:lpstr>PowerPoint Presentation</vt:lpstr>
      <vt:lpstr>802.15.4 Coexistence Feature Update TG 19.3a Contribution</vt:lpstr>
      <vt:lpstr>Summary</vt:lpstr>
      <vt:lpstr>802.15.4 Channel Access: 802.15.4-2024 (Revision E)</vt:lpstr>
      <vt:lpstr>Multiple CCA methods</vt:lpstr>
      <vt:lpstr>Random Access: multiple CSMA Variations</vt:lpstr>
      <vt:lpstr>Brief look at CSMA</vt:lpstr>
      <vt:lpstr>Optional backoff suspension in  CSMA-CA algorithm</vt:lpstr>
      <vt:lpstr>Added contention-based channel access introduced in (draft) P802.15.4ab: SSBD</vt:lpstr>
      <vt:lpstr>SSBD</vt:lpstr>
      <vt:lpstr>802.15.4s Spectrum resource measurement (SRM) (rolled into 802.15.4-2024)</vt:lpstr>
      <vt:lpstr>Other possibly interesting things: 802.15.9</vt:lpstr>
      <vt:lpstr>Conclusion</vt:lpstr>
      <vt:lpstr>802.18 Liaison Report – March 2025</vt:lpstr>
      <vt:lpstr>RR-TAG at a glance</vt:lpstr>
      <vt:lpstr>Progress since the 2025 January wireless interim</vt:lpstr>
      <vt:lpstr>Objectives this week (1)</vt:lpstr>
      <vt:lpstr>Objectives this week (2)</vt:lpstr>
      <vt:lpstr>802.19 WG  January 2025 Liaison Report</vt:lpstr>
      <vt:lpstr>IEEE 802.19 Overview</vt:lpstr>
      <vt:lpstr>Coexistence Assessment Documents</vt:lpstr>
      <vt:lpstr>FCC Consultation on Sub 1-GHZ Bands</vt:lpstr>
      <vt:lpstr>802.19.3a Task Group</vt:lpstr>
      <vt:lpstr>802.24 Vertical Applications TAG</vt:lpstr>
      <vt:lpstr>802.24 Overview</vt:lpstr>
      <vt:lpstr>AFV Communications - White Paper</vt:lpstr>
      <vt:lpstr>IoT White Paper Discussion</vt:lpstr>
      <vt:lpstr>Smart Grid white paper revision</vt:lpstr>
      <vt:lpstr>802c status</vt:lpstr>
      <vt:lpstr>Wi-Fi Alliance (WFA) Liaison March 2025 Update</vt:lpstr>
      <vt:lpstr>Abstract</vt:lpstr>
      <vt:lpstr>Meetings</vt:lpstr>
      <vt:lpstr>Activities</vt:lpstr>
      <vt:lpstr>Additional Work Areas</vt:lpstr>
      <vt:lpstr>Recent publications</vt:lpstr>
      <vt:lpstr>Further information</vt:lpstr>
      <vt:lpstr>Wireless Broadband Alliance (WBA) Liaison Report – March 2025</vt:lpstr>
      <vt:lpstr>Wireless Broadband Alliance (WBA)</vt:lpstr>
      <vt:lpstr>WBA Technical Activities &amp; Roadmap for 2025</vt:lpstr>
      <vt:lpstr>Wireless Global Congress &amp; Members Meetings</vt:lpstr>
      <vt:lpstr>Linux Foundation Broadband &amp; WBA Partners</vt:lpstr>
      <vt:lpstr>WBA Innovation Forum January</vt:lpstr>
      <vt:lpstr>Enterprise Connectivity Forum</vt:lpstr>
      <vt:lpstr>WBA Wi-Fi 7 Field Trials - CableLabs</vt:lpstr>
      <vt:lpstr>Operator-Managed Smart Home Industry Framework </vt:lpstr>
      <vt:lpstr>L4S Implementation Guidelines</vt:lpstr>
      <vt:lpstr>Further information</vt:lpstr>
      <vt:lpstr>Backup</vt:lpstr>
      <vt:lpstr>WBA ORGANIZATION</vt:lpstr>
      <vt:lpstr>WBA Focus Areas</vt:lpstr>
      <vt:lpstr>IEEE 802.11-IETF Liaison Report</vt:lpstr>
      <vt:lpstr>Abstract</vt:lpstr>
      <vt:lpstr>IETF Meetings</vt:lpstr>
      <vt:lpstr>IETF- IEEE 802 Liaison Activity  </vt:lpstr>
      <vt:lpstr>IETF protocol use with 802.11 technology</vt:lpstr>
      <vt:lpstr>BOFs at IETF 122 March 15-21, 2025</vt:lpstr>
      <vt:lpstr>IETF/IRTF groups being (re-)chartered</vt:lpstr>
      <vt:lpstr>YANG Model Catalog</vt:lpstr>
      <vt:lpstr>IoT-related work</vt:lpstr>
      <vt:lpstr>IoT-related work (cont.)</vt:lpstr>
      <vt:lpstr>MADINAS WG</vt:lpstr>
      <vt:lpstr>EAP Method Update (EMU)</vt:lpstr>
      <vt:lpstr>Operations Area Working Group</vt:lpstr>
      <vt:lpstr>Internet Area Working Group </vt:lpstr>
      <vt:lpstr>Transport Layer Security (TLS)</vt:lpstr>
      <vt:lpstr>Deterministic Networking (DETNET)</vt:lpstr>
      <vt:lpstr>Autonomic Networking Integrated Model and Approach (ANIMA) </vt:lpstr>
      <vt:lpstr>References</vt:lpstr>
    </vt:vector>
  </TitlesOfParts>
  <Company>Intel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Stacey, Robert</dc:creator>
  <cp:keywords>CTPClassification=CTP_PUBLIC:VisualMarkings=, CTPClassification=CTP_NT</cp:keywords>
  <cp:lastModifiedBy>Stephen McCann</cp:lastModifiedBy>
  <cp:revision>164</cp:revision>
  <cp:lastPrinted>1601-01-01T00:00:00Z</cp:lastPrinted>
  <dcterms:created xsi:type="dcterms:W3CDTF">2018-05-10T15:59:06Z</dcterms:created>
  <dcterms:modified xsi:type="dcterms:W3CDTF">2025-03-14T00:43:45Z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ce0d76af-a3b6-4e03-a421-b6b5e100c5c7</vt:lpwstr>
  </property>
  <property fmtid="{D5CDD505-2E9C-101B-9397-08002B2CF9AE}" pid="3" name="CTP_TimeStamp">
    <vt:lpwstr>2019-03-15 16:56:13Z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CTP_NT</vt:lpwstr>
  </property>
</Properties>
</file>