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57" r:id="rId3"/>
    <p:sldId id="259" r:id="rId4"/>
    <p:sldId id="260" r:id="rId5"/>
    <p:sldId id="261" r:id="rId6"/>
    <p:sldId id="262" r:id="rId7"/>
    <p:sldId id="263" r:id="rId8"/>
    <p:sldId id="283" r:id="rId9"/>
    <p:sldId id="284" r:id="rId10"/>
    <p:sldId id="287" r:id="rId11"/>
    <p:sldId id="288" r:id="rId12"/>
    <p:sldId id="289" r:id="rId13"/>
    <p:sldId id="285" r:id="rId14"/>
    <p:sldId id="286" r:id="rId15"/>
    <p:sldId id="266" r:id="rId16"/>
    <p:sldId id="267" r:id="rId17"/>
    <p:sldId id="281" r:id="rId18"/>
    <p:sldId id="268" r:id="rId19"/>
    <p:sldId id="271" r:id="rId20"/>
    <p:sldId id="273" r:id="rId21"/>
    <p:sldId id="291" r:id="rId22"/>
    <p:sldId id="274" r:id="rId23"/>
    <p:sldId id="275" r:id="rId24"/>
    <p:sldId id="276" r:id="rId25"/>
    <p:sldId id="290" r:id="rId26"/>
    <p:sldId id="279" r:id="rId27"/>
    <p:sldId id="280"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750" autoAdjust="0"/>
    <p:restoredTop sz="93785" autoAdjust="0"/>
  </p:normalViewPr>
  <p:slideViewPr>
    <p:cSldViewPr>
      <p:cViewPr varScale="1">
        <p:scale>
          <a:sx n="100" d="100"/>
          <a:sy n="100" d="100"/>
        </p:scale>
        <p:origin x="384"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802.11-25/0214r0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a:t>March 2025</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Stephen McCann, Huawei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802.11-25/0214r0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March 2025</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Stephen McCann, Huawei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802.11-25/0214r0</a:t>
            </a:r>
          </a:p>
        </p:txBody>
      </p:sp>
      <p:sp>
        <p:nvSpPr>
          <p:cNvPr id="5" name="Rectangle 3"/>
          <p:cNvSpPr>
            <a:spLocks noGrp="1" noChangeArrowheads="1"/>
          </p:cNvSpPr>
          <p:nvPr>
            <p:ph type="dt"/>
          </p:nvPr>
        </p:nvSpPr>
        <p:spPr>
          <a:ln/>
        </p:spPr>
        <p:txBody>
          <a:bodyPr/>
          <a:lstStyle/>
          <a:p>
            <a:r>
              <a:rPr lang="en-US" dirty="0"/>
              <a:t>March 2025</a:t>
            </a:r>
          </a:p>
        </p:txBody>
      </p:sp>
      <p:sp>
        <p:nvSpPr>
          <p:cNvPr id="6" name="Rectangle 6"/>
          <p:cNvSpPr>
            <a:spLocks noGrp="1" noChangeArrowheads="1"/>
          </p:cNvSpPr>
          <p:nvPr>
            <p:ph type="ftr"/>
          </p:nvPr>
        </p:nvSpPr>
        <p:spPr>
          <a:ln/>
        </p:spPr>
        <p:txBody>
          <a:bodyPr/>
          <a:lstStyle/>
          <a:p>
            <a:r>
              <a:rPr lang="en-US"/>
              <a:t>Stephen McCann, Huawei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802.11-25/0214r0</a:t>
            </a:r>
          </a:p>
        </p:txBody>
      </p:sp>
      <p:sp>
        <p:nvSpPr>
          <p:cNvPr id="5" name="Date Placeholder 4"/>
          <p:cNvSpPr>
            <a:spLocks noGrp="1"/>
          </p:cNvSpPr>
          <p:nvPr>
            <p:ph type="dt" idx="11"/>
          </p:nvPr>
        </p:nvSpPr>
        <p:spPr/>
        <p:txBody>
          <a:bodyPr/>
          <a:lstStyle/>
          <a:p>
            <a:pPr>
              <a:defRPr/>
            </a:pPr>
            <a:r>
              <a:rPr lang="en-US" dirty="0"/>
              <a:t>March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20</a:t>
            </a:fld>
            <a:endParaRPr lang="en-US"/>
          </a:p>
        </p:txBody>
      </p:sp>
    </p:spTree>
    <p:extLst>
      <p:ext uri="{BB962C8B-B14F-4D97-AF65-F5344CB8AC3E}">
        <p14:creationId xmlns:p14="http://schemas.microsoft.com/office/powerpoint/2010/main" val="168565451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2.1.2.8</a:t>
            </a:r>
          </a:p>
        </p:txBody>
      </p:sp>
      <p:sp>
        <p:nvSpPr>
          <p:cNvPr id="4" name="Header Placeholder 3"/>
          <p:cNvSpPr>
            <a:spLocks noGrp="1"/>
          </p:cNvSpPr>
          <p:nvPr>
            <p:ph type="hdr" sz="quarter" idx="10"/>
          </p:nvPr>
        </p:nvSpPr>
        <p:spPr/>
        <p:txBody>
          <a:bodyPr/>
          <a:lstStyle/>
          <a:p>
            <a:pPr>
              <a:defRPr/>
            </a:pPr>
            <a:r>
              <a:rPr lang="en-US"/>
              <a:t>doc.: IEEE 802.11-25/0214r0</a:t>
            </a:r>
          </a:p>
        </p:txBody>
      </p:sp>
      <p:sp>
        <p:nvSpPr>
          <p:cNvPr id="5" name="Date Placeholder 4"/>
          <p:cNvSpPr>
            <a:spLocks noGrp="1"/>
          </p:cNvSpPr>
          <p:nvPr>
            <p:ph type="dt" idx="11"/>
          </p:nvPr>
        </p:nvSpPr>
        <p:spPr/>
        <p:txBody>
          <a:bodyPr/>
          <a:lstStyle/>
          <a:p>
            <a:pPr>
              <a:defRPr/>
            </a:pPr>
            <a:r>
              <a:rPr lang="en-US" dirty="0"/>
              <a:t>March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21</a:t>
            </a:fld>
            <a:endParaRPr lang="en-US"/>
          </a:p>
        </p:txBody>
      </p:sp>
    </p:spTree>
    <p:extLst>
      <p:ext uri="{BB962C8B-B14F-4D97-AF65-F5344CB8AC3E}">
        <p14:creationId xmlns:p14="http://schemas.microsoft.com/office/powerpoint/2010/main" val="24578739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4026725" y="96238"/>
            <a:ext cx="2185983"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a:t>doc.: IEEE 802.11-25/0214r0</a:t>
            </a:r>
          </a:p>
        </p:txBody>
      </p:sp>
      <p:sp>
        <p:nvSpPr>
          <p:cNvPr id="26627" name="Rectangle 3"/>
          <p:cNvSpPr>
            <a:spLocks noGrp="1" noChangeArrowheads="1"/>
          </p:cNvSpPr>
          <p:nvPr>
            <p:ph type="dt" sz="quarter" idx="1"/>
          </p:nvPr>
        </p:nvSpPr>
        <p:spPr>
          <a:xfrm>
            <a:off x="646863" y="96238"/>
            <a:ext cx="743537"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400" dirty="0"/>
              <a:t>March 2025</a:t>
            </a:r>
          </a:p>
        </p:txBody>
      </p:sp>
      <p:sp>
        <p:nvSpPr>
          <p:cNvPr id="26628" name="Rectangle 6"/>
          <p:cNvSpPr>
            <a:spLocks noGrp="1" noChangeArrowheads="1"/>
          </p:cNvSpPr>
          <p:nvPr>
            <p:ph type="ftr" sz="quarter" idx="4"/>
          </p:nvPr>
        </p:nvSpPr>
        <p:spPr>
          <a:xfrm>
            <a:off x="3581860" y="9000620"/>
            <a:ext cx="263084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altLang="en-US" sz="1200" b="0"/>
              <a:t>Stephen McCann, Huawei</a:t>
            </a:r>
          </a:p>
        </p:txBody>
      </p:sp>
      <p:sp>
        <p:nvSpPr>
          <p:cNvPr id="26629" name="Rectangle 7"/>
          <p:cNvSpPr>
            <a:spLocks noGrp="1" noChangeArrowheads="1"/>
          </p:cNvSpPr>
          <p:nvPr>
            <p:ph type="sldNum" sz="quarter" idx="5"/>
          </p:nvPr>
        </p:nvSpPr>
        <p:spPr>
          <a:xfrm>
            <a:off x="3202218" y="9000620"/>
            <a:ext cx="49212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altLang="en-US" sz="1200" b="0"/>
              <a:t>Page </a:t>
            </a:r>
            <a:fld id="{EB4EB6DB-92D8-4AF6-8303-A3D3C62ADD1F}" type="slidenum">
              <a:rPr lang="en-US" altLang="en-US" sz="1200" b="0"/>
              <a:pPr/>
              <a:t>22</a:t>
            </a:fld>
            <a:endParaRPr lang="en-US" altLang="en-US" sz="1200" b="0"/>
          </a:p>
        </p:txBody>
      </p:sp>
      <p:sp>
        <p:nvSpPr>
          <p:cNvPr id="26630" name="Rectangle 2"/>
          <p:cNvSpPr>
            <a:spLocks noGrp="1" noRot="1" noChangeAspect="1" noChangeArrowheads="1" noTextEdit="1"/>
          </p:cNvSpPr>
          <p:nvPr>
            <p:ph type="sldImg"/>
          </p:nvPr>
        </p:nvSpPr>
        <p:spPr>
          <a:xfrm>
            <a:off x="342900" y="703263"/>
            <a:ext cx="6172200" cy="3473450"/>
          </a:xfrm>
          <a:ln/>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70436851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802.11-25/0214r0</a:t>
            </a:r>
          </a:p>
        </p:txBody>
      </p:sp>
      <p:sp>
        <p:nvSpPr>
          <p:cNvPr id="5" name="Date Placeholder 4"/>
          <p:cNvSpPr>
            <a:spLocks noGrp="1"/>
          </p:cNvSpPr>
          <p:nvPr>
            <p:ph type="dt" idx="11"/>
          </p:nvPr>
        </p:nvSpPr>
        <p:spPr/>
        <p:txBody>
          <a:bodyPr/>
          <a:lstStyle/>
          <a:p>
            <a:pPr>
              <a:defRPr/>
            </a:pPr>
            <a:r>
              <a:rPr lang="en-US" dirty="0"/>
              <a:t>March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504659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802.11-25/0214r0</a:t>
            </a:r>
          </a:p>
        </p:txBody>
      </p:sp>
      <p:sp>
        <p:nvSpPr>
          <p:cNvPr id="5" name="Date Placeholder 4"/>
          <p:cNvSpPr>
            <a:spLocks noGrp="1"/>
          </p:cNvSpPr>
          <p:nvPr>
            <p:ph type="dt" idx="11"/>
          </p:nvPr>
        </p:nvSpPr>
        <p:spPr/>
        <p:txBody>
          <a:bodyPr/>
          <a:lstStyle/>
          <a:p>
            <a:pPr>
              <a:defRPr/>
            </a:pPr>
            <a:r>
              <a:rPr lang="en-US" dirty="0"/>
              <a:t>March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24</a:t>
            </a:fld>
            <a:endParaRPr lang="en-US"/>
          </a:p>
        </p:txBody>
      </p:sp>
    </p:spTree>
    <p:extLst>
      <p:ext uri="{BB962C8B-B14F-4D97-AF65-F5344CB8AC3E}">
        <p14:creationId xmlns:p14="http://schemas.microsoft.com/office/powerpoint/2010/main" val="256545537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802.11-25/0214r0</a:t>
            </a:r>
          </a:p>
        </p:txBody>
      </p:sp>
      <p:sp>
        <p:nvSpPr>
          <p:cNvPr id="5" name="Date Placeholder 4"/>
          <p:cNvSpPr>
            <a:spLocks noGrp="1"/>
          </p:cNvSpPr>
          <p:nvPr>
            <p:ph type="dt" idx="11"/>
          </p:nvPr>
        </p:nvSpPr>
        <p:spPr/>
        <p:txBody>
          <a:bodyPr/>
          <a:lstStyle/>
          <a:p>
            <a:pPr>
              <a:defRPr/>
            </a:pPr>
            <a:r>
              <a:rPr lang="en-US" dirty="0"/>
              <a:t>March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26</a:t>
            </a:fld>
            <a:endParaRPr lang="en-US"/>
          </a:p>
        </p:txBody>
      </p:sp>
    </p:spTree>
    <p:extLst>
      <p:ext uri="{BB962C8B-B14F-4D97-AF65-F5344CB8AC3E}">
        <p14:creationId xmlns:p14="http://schemas.microsoft.com/office/powerpoint/2010/main" val="17785467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802.11-25/0214r0</a:t>
            </a:r>
          </a:p>
        </p:txBody>
      </p:sp>
      <p:sp>
        <p:nvSpPr>
          <p:cNvPr id="5" name="Date Placeholder 4"/>
          <p:cNvSpPr>
            <a:spLocks noGrp="1"/>
          </p:cNvSpPr>
          <p:nvPr>
            <p:ph type="dt" idx="11"/>
          </p:nvPr>
        </p:nvSpPr>
        <p:spPr/>
        <p:txBody>
          <a:bodyPr/>
          <a:lstStyle/>
          <a:p>
            <a:pPr>
              <a:defRPr/>
            </a:pPr>
            <a:r>
              <a:rPr lang="en-US" dirty="0"/>
              <a:t>March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27</a:t>
            </a:fld>
            <a:endParaRPr lang="en-US"/>
          </a:p>
        </p:txBody>
      </p:sp>
    </p:spTree>
    <p:extLst>
      <p:ext uri="{BB962C8B-B14F-4D97-AF65-F5344CB8AC3E}">
        <p14:creationId xmlns:p14="http://schemas.microsoft.com/office/powerpoint/2010/main" val="2245172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a:noFill/>
        </p:spPr>
        <p:txBody>
          <a:bodyPr/>
          <a:lstStyle/>
          <a:p>
            <a:r>
              <a:rPr lang="en-US"/>
              <a:t>doc.: IEEE 802.11-25/0214r0</a:t>
            </a:r>
          </a:p>
        </p:txBody>
      </p:sp>
      <p:sp>
        <p:nvSpPr>
          <p:cNvPr id="12291" name="Rectangle 3"/>
          <p:cNvSpPr>
            <a:spLocks noGrp="1" noChangeArrowheads="1"/>
          </p:cNvSpPr>
          <p:nvPr>
            <p:ph type="dt" sz="quarter" idx="1"/>
          </p:nvPr>
        </p:nvSpPr>
        <p:spPr>
          <a:noFill/>
        </p:spPr>
        <p:txBody>
          <a:bodyPr/>
          <a:lstStyle/>
          <a:p>
            <a:r>
              <a:rPr lang="en-US" dirty="0"/>
              <a:t>March 2025</a:t>
            </a:r>
          </a:p>
        </p:txBody>
      </p:sp>
      <p:sp>
        <p:nvSpPr>
          <p:cNvPr id="12292" name="Rectangle 6"/>
          <p:cNvSpPr>
            <a:spLocks noGrp="1" noChangeArrowheads="1"/>
          </p:cNvSpPr>
          <p:nvPr>
            <p:ph type="ftr" sz="quarter" idx="4"/>
          </p:nvPr>
        </p:nvSpPr>
        <p:spPr>
          <a:noFill/>
        </p:spPr>
        <p:txBody>
          <a:bodyPr/>
          <a:lstStyle/>
          <a:p>
            <a:pPr lvl="4"/>
            <a:r>
              <a:rPr lang="en-US"/>
              <a:t>Stephen McCann, Huawei</a:t>
            </a:r>
          </a:p>
        </p:txBody>
      </p:sp>
      <p:sp>
        <p:nvSpPr>
          <p:cNvPr id="12293" name="Rectangle 7"/>
          <p:cNvSpPr>
            <a:spLocks noGrp="1" noChangeArrowheads="1"/>
          </p:cNvSpPr>
          <p:nvPr>
            <p:ph type="sldNum" sz="quarter" idx="5"/>
          </p:nvPr>
        </p:nvSpPr>
        <p:spPr>
          <a:xfrm>
            <a:off x="3279163" y="9000621"/>
            <a:ext cx="415177" cy="184666"/>
          </a:xfrm>
          <a:noFill/>
        </p:spPr>
        <p:txBody>
          <a:bodyPr/>
          <a:lstStyle/>
          <a:p>
            <a:r>
              <a:rPr lang="en-US"/>
              <a:t>Page </a:t>
            </a:r>
            <a:fld id="{7A4FDB48-E15B-4B47-8687-1B7C1224EF6A}" type="slidenum">
              <a:rPr lang="en-US"/>
              <a:pPr/>
              <a:t>2</a:t>
            </a:fld>
            <a:endParaRPr lang="en-US"/>
          </a:p>
        </p:txBody>
      </p:sp>
      <p:sp>
        <p:nvSpPr>
          <p:cNvPr id="12294" name="Rectangle 2"/>
          <p:cNvSpPr>
            <a:spLocks noGrp="1" noRot="1" noChangeAspect="1" noChangeArrowheads="1" noTextEdit="1"/>
          </p:cNvSpPr>
          <p:nvPr>
            <p:ph type="sldImg"/>
          </p:nvPr>
        </p:nvSpPr>
        <p:spPr>
          <a:xfrm>
            <a:off x="342900" y="703263"/>
            <a:ext cx="6172200" cy="3473450"/>
          </a:xfrm>
          <a:ln cap="flat"/>
        </p:spPr>
      </p:sp>
      <p:sp>
        <p:nvSpPr>
          <p:cNvPr id="12295" name="Rectangle 3"/>
          <p:cNvSpPr>
            <a:spLocks noGrp="1" noChangeArrowheads="1"/>
          </p:cNvSpPr>
          <p:nvPr>
            <p:ph type="body" idx="1"/>
          </p:nvPr>
        </p:nvSpPr>
        <p:spPr>
          <a:noFill/>
          <a:ln/>
        </p:spPr>
        <p:txBody>
          <a:bodyPr lIns="95250" rIns="95250"/>
          <a:lstStyle/>
          <a:p>
            <a:endParaRPr lang="en-US"/>
          </a:p>
        </p:txBody>
      </p:sp>
    </p:spTree>
    <p:extLst>
      <p:ext uri="{BB962C8B-B14F-4D97-AF65-F5344CB8AC3E}">
        <p14:creationId xmlns:p14="http://schemas.microsoft.com/office/powerpoint/2010/main" val="30652553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3</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2902101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7</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802.11-25/0214r0</a:t>
            </a:r>
          </a:p>
        </p:txBody>
      </p:sp>
      <p:sp>
        <p:nvSpPr>
          <p:cNvPr id="5" name="Date Placeholder 4"/>
          <p:cNvSpPr>
            <a:spLocks noGrp="1"/>
          </p:cNvSpPr>
          <p:nvPr>
            <p:ph type="dt" idx="11"/>
          </p:nvPr>
        </p:nvSpPr>
        <p:spPr/>
        <p:txBody>
          <a:bodyPr/>
          <a:lstStyle/>
          <a:p>
            <a:r>
              <a:rPr lang="en-US" dirty="0"/>
              <a:t>March 2025</a:t>
            </a:r>
          </a:p>
        </p:txBody>
      </p:sp>
      <p:sp>
        <p:nvSpPr>
          <p:cNvPr id="6" name="Footer Placeholder 5"/>
          <p:cNvSpPr>
            <a:spLocks noGrp="1"/>
          </p:cNvSpPr>
          <p:nvPr>
            <p:ph type="ftr" idx="12"/>
          </p:nvPr>
        </p:nvSpPr>
        <p:spPr/>
        <p:txBody>
          <a:bodyPr/>
          <a:lstStyle/>
          <a:p>
            <a:r>
              <a:rPr lang="en-US"/>
              <a:t>Stephen McCann, Huawei</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a:p>
        </p:txBody>
      </p:sp>
    </p:spTree>
    <p:extLst>
      <p:ext uri="{BB962C8B-B14F-4D97-AF65-F5344CB8AC3E}">
        <p14:creationId xmlns:p14="http://schemas.microsoft.com/office/powerpoint/2010/main" val="11101809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802.11-25/0214r0</a:t>
            </a:r>
          </a:p>
        </p:txBody>
      </p:sp>
      <p:sp>
        <p:nvSpPr>
          <p:cNvPr id="5" name="Date Placeholder 4"/>
          <p:cNvSpPr>
            <a:spLocks noGrp="1"/>
          </p:cNvSpPr>
          <p:nvPr>
            <p:ph type="dt" idx="11"/>
          </p:nvPr>
        </p:nvSpPr>
        <p:spPr/>
        <p:txBody>
          <a:bodyPr/>
          <a:lstStyle/>
          <a:p>
            <a:pPr>
              <a:defRPr/>
            </a:pPr>
            <a:r>
              <a:rPr lang="en-US" dirty="0"/>
              <a:t>March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15</a:t>
            </a:fld>
            <a:endParaRPr lang="en-US"/>
          </a:p>
        </p:txBody>
      </p:sp>
    </p:spTree>
    <p:extLst>
      <p:ext uri="{BB962C8B-B14F-4D97-AF65-F5344CB8AC3E}">
        <p14:creationId xmlns:p14="http://schemas.microsoft.com/office/powerpoint/2010/main" val="17360688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802.11-25/0214r0</a:t>
            </a:r>
          </a:p>
        </p:txBody>
      </p:sp>
      <p:sp>
        <p:nvSpPr>
          <p:cNvPr id="5" name="Date Placeholder 4"/>
          <p:cNvSpPr>
            <a:spLocks noGrp="1"/>
          </p:cNvSpPr>
          <p:nvPr>
            <p:ph type="dt" idx="11"/>
          </p:nvPr>
        </p:nvSpPr>
        <p:spPr/>
        <p:txBody>
          <a:bodyPr/>
          <a:lstStyle/>
          <a:p>
            <a:pPr>
              <a:defRPr/>
            </a:pPr>
            <a:r>
              <a:rPr lang="en-US" dirty="0"/>
              <a:t>March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16</a:t>
            </a:fld>
            <a:endParaRPr lang="en-US"/>
          </a:p>
        </p:txBody>
      </p:sp>
    </p:spTree>
    <p:extLst>
      <p:ext uri="{BB962C8B-B14F-4D97-AF65-F5344CB8AC3E}">
        <p14:creationId xmlns:p14="http://schemas.microsoft.com/office/powerpoint/2010/main" val="2517620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802.11-25/0214r0</a:t>
            </a:r>
          </a:p>
        </p:txBody>
      </p:sp>
      <p:sp>
        <p:nvSpPr>
          <p:cNvPr id="5" name="Date Placeholder 4"/>
          <p:cNvSpPr>
            <a:spLocks noGrp="1"/>
          </p:cNvSpPr>
          <p:nvPr>
            <p:ph type="dt" idx="11"/>
          </p:nvPr>
        </p:nvSpPr>
        <p:spPr/>
        <p:txBody>
          <a:bodyPr/>
          <a:lstStyle/>
          <a:p>
            <a:pPr>
              <a:defRPr/>
            </a:pPr>
            <a:r>
              <a:rPr lang="en-US" dirty="0"/>
              <a:t>March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18</a:t>
            </a:fld>
            <a:endParaRPr lang="en-US"/>
          </a:p>
        </p:txBody>
      </p:sp>
    </p:spTree>
    <p:extLst>
      <p:ext uri="{BB962C8B-B14F-4D97-AF65-F5344CB8AC3E}">
        <p14:creationId xmlns:p14="http://schemas.microsoft.com/office/powerpoint/2010/main" val="41594990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802.11-25/0214r0</a:t>
            </a:r>
          </a:p>
        </p:txBody>
      </p:sp>
      <p:sp>
        <p:nvSpPr>
          <p:cNvPr id="5" name="Date Placeholder 4"/>
          <p:cNvSpPr>
            <a:spLocks noGrp="1"/>
          </p:cNvSpPr>
          <p:nvPr>
            <p:ph type="dt" idx="11"/>
          </p:nvPr>
        </p:nvSpPr>
        <p:spPr/>
        <p:txBody>
          <a:bodyPr/>
          <a:lstStyle/>
          <a:p>
            <a:pPr>
              <a:defRPr/>
            </a:pPr>
            <a:r>
              <a:rPr lang="en-US" dirty="0"/>
              <a:t>March 2025</a:t>
            </a:r>
          </a:p>
        </p:txBody>
      </p:sp>
      <p:sp>
        <p:nvSpPr>
          <p:cNvPr id="6" name="Footer Placeholder 5"/>
          <p:cNvSpPr>
            <a:spLocks noGrp="1"/>
          </p:cNvSpPr>
          <p:nvPr>
            <p:ph type="ftr" sz="quarter" idx="12"/>
          </p:nvPr>
        </p:nvSpPr>
        <p:spPr/>
        <p:txBody>
          <a:bodyPr/>
          <a:lstStyle/>
          <a:p>
            <a:pPr lvl="4">
              <a:defRPr/>
            </a:pPr>
            <a:r>
              <a:rPr lang="en-US"/>
              <a:t>Stephen McCann, Huawei</a:t>
            </a:r>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a:t>Page </a:t>
            </a:r>
            <a:fld id="{F4F34E98-D62A-4186-8764-CE3AA6FA445F}" type="slidenum">
              <a:rPr lang="en-US" smtClean="0"/>
              <a:pPr>
                <a:defRPr/>
              </a:pPr>
              <a:t>19</a:t>
            </a:fld>
            <a:endParaRPr lang="en-US"/>
          </a:p>
        </p:txBody>
      </p:sp>
    </p:spTree>
    <p:extLst>
      <p:ext uri="{BB962C8B-B14F-4D97-AF65-F5344CB8AC3E}">
        <p14:creationId xmlns:p14="http://schemas.microsoft.com/office/powerpoint/2010/main" val="23898400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2025</a:t>
            </a:r>
            <a:endParaRPr lang="en-GB" dirty="0"/>
          </a:p>
        </p:txBody>
      </p:sp>
      <p:sp>
        <p:nvSpPr>
          <p:cNvPr id="6" name="Footer Placeholder 5"/>
          <p:cNvSpPr>
            <a:spLocks noGrp="1"/>
          </p:cNvSpPr>
          <p:nvPr>
            <p:ph type="ftr" idx="11"/>
          </p:nvPr>
        </p:nvSpPr>
        <p:spPr/>
        <p:txBody>
          <a:bodyPr/>
          <a:lstStyle>
            <a:lvl1pPr>
              <a:defRPr/>
            </a:lvl1pPr>
          </a:lstStyle>
          <a:p>
            <a:r>
              <a:rPr lang="en-GB"/>
              <a:t>Stephen McCann, Huawei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March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Stephen McCann, Huawei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2025</a:t>
            </a:r>
            <a:endParaRPr lang="en-GB" dirty="0"/>
          </a:p>
        </p:txBody>
      </p:sp>
      <p:sp>
        <p:nvSpPr>
          <p:cNvPr id="4" name="Footer Placeholder 3"/>
          <p:cNvSpPr>
            <a:spLocks noGrp="1"/>
          </p:cNvSpPr>
          <p:nvPr>
            <p:ph type="ftr" idx="11"/>
          </p:nvPr>
        </p:nvSpPr>
        <p:spPr/>
        <p:txBody>
          <a:bodyPr/>
          <a:lstStyle>
            <a:lvl1pPr>
              <a:defRPr/>
            </a:lvl1pPr>
          </a:lstStyle>
          <a:p>
            <a:r>
              <a:rPr lang="en-GB"/>
              <a:t>Stephen McCann, Huawei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2025</a:t>
            </a:r>
            <a:endParaRPr lang="en-GB" dirty="0"/>
          </a:p>
        </p:txBody>
      </p:sp>
      <p:sp>
        <p:nvSpPr>
          <p:cNvPr id="3" name="Footer Placeholder 2"/>
          <p:cNvSpPr>
            <a:spLocks noGrp="1"/>
          </p:cNvSpPr>
          <p:nvPr>
            <p:ph type="ftr" idx="11"/>
          </p:nvPr>
        </p:nvSpPr>
        <p:spPr/>
        <p:txBody>
          <a:bodyPr/>
          <a:lstStyle>
            <a:lvl1pPr>
              <a:defRPr/>
            </a:lvl1pPr>
          </a:lstStyle>
          <a:p>
            <a:r>
              <a:rPr lang="en-GB"/>
              <a:t>Stephen McCann, Huawei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March 2025</a:t>
            </a:r>
            <a:endParaRPr lang="en-GB" dirty="0"/>
          </a:p>
        </p:txBody>
      </p:sp>
      <p:sp>
        <p:nvSpPr>
          <p:cNvPr id="5" name="Footer Placeholder 4"/>
          <p:cNvSpPr>
            <a:spLocks noGrp="1"/>
          </p:cNvSpPr>
          <p:nvPr>
            <p:ph type="ftr" idx="11"/>
          </p:nvPr>
        </p:nvSpPr>
        <p:spPr/>
        <p:txBody>
          <a:bodyPr/>
          <a:lstStyle>
            <a:lvl1pPr>
              <a:defRPr/>
            </a:lvl1pPr>
          </a:lstStyle>
          <a:p>
            <a:r>
              <a:rPr lang="en-GB"/>
              <a:t>Stephen McCann, Huawei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Stephen McCann, Huawei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19987"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802.11-25/0214r0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myproject/Public/mytools/mob/loa.pdf" TargetMode="External"/><Relationship Id="rId3" Type="http://schemas.openxmlformats.org/officeDocument/2006/relationships/hyperlink" Target="https://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standards.ieee.org/content/dam/ieee-standards/standards/web/documents/other/antitrust.pdf" TargetMode="External"/><Relationship Id="rId10" Type="http://schemas.openxmlformats.org/officeDocument/2006/relationships/hyperlink" Target="https://mentor.ieee.org/myproject/Public/mytools/mob/patut.pdf" TargetMode="External"/><Relationship Id="rId4" Type="http://schemas.openxmlformats.org/officeDocument/2006/relationships/hyperlink" Target="https://standards.ieee.org/faqs/affiliation.html" TargetMode="External"/><Relationship Id="rId9" Type="http://schemas.openxmlformats.org/officeDocument/2006/relationships/hyperlink" Target="https://standards.ieee.org/content/dam/ieee-standards/standards/web/documents/other/patents.pdf"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ec/dcn/17/ec-17-0093-05-0PNP-ieee-802-participation-slide-ppt.ppt" TargetMode="External"/><Relationship Id="rId3" Type="http://schemas.openxmlformats.org/officeDocument/2006/relationships/hyperlink" Target="https://ieee.box.com/v/PandP-LMSC" TargetMode="External"/><Relationship Id="rId7" Type="http://schemas.openxmlformats.org/officeDocument/2006/relationships/hyperlink" Target="https://mentor.ieee.org/802-ec/dcn/17/ec-17-0120-31-0PNP-ieee-802-lmsc-chairs-guideline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grouper.ieee.org/groups/802/PNP/approved/IEEE_802_LMSC_OM_approved_120725.pdf" TargetMode="External"/><Relationship Id="rId5" Type="http://schemas.openxmlformats.org/officeDocument/2006/relationships/hyperlink" Target="https://mentor.ieee.org/802-ec/dcn/21/ec-21-0207-25-0PNP-ieee-802-lmsc-working-group-policies-and-procedures.pdf" TargetMode="External"/><Relationship Id="rId10" Type="http://schemas.openxmlformats.org/officeDocument/2006/relationships/hyperlink" Target="http://www.ieee802.org/devdocs.shtml" TargetMode="External"/><Relationship Id="rId4" Type="http://schemas.openxmlformats.org/officeDocument/2006/relationships/hyperlink" Target="https://mentor.ieee.org/802-ec/dcn/17/ec-17-0090-24-0PNP-ieee-802-lmsc-operations-manual.pdf" TargetMode="External"/><Relationship Id="rId9" Type="http://schemas.openxmlformats.org/officeDocument/2006/relationships/hyperlink" Target="http://www.ieee802.org/11/Rules/rules.shtml"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2/11-22-1638-04-0000-802-11-operations-manual.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ec/dcn/21/ec-21-0207-25-0PNP-ieee-802-lmsc-working-group-policies-and-procedure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ieee802.org/11/Reflector.html"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www.ieee802.org/11"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mailto:listserv@listserv.ieee.org"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16/ec-16-0180-05-00EC-ieee-802-participation-slide.pptx"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967-02-0000-working-group-motions-templates.pptx"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mentor.ieee.org/802.11/dcn/13/11-13-0230-05-0000-comment-resolution-tutorial.ppt" TargetMode="External"/><Relationship Id="rId5" Type="http://schemas.openxmlformats.org/officeDocument/2006/relationships/hyperlink" Target="http://standards.ieee.org/about/sasb/revcom/guidelines.pdf"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2</a:t>
            </a:r>
            <a:r>
              <a:rPr lang="en-US" baseline="30000" dirty="0"/>
              <a:t>nd</a:t>
            </a:r>
            <a:r>
              <a:rPr lang="en-US" dirty="0"/>
              <a:t> Vice Chair Report March 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2025-03-10</a:t>
            </a:r>
          </a:p>
        </p:txBody>
      </p:sp>
      <p:sp>
        <p:nvSpPr>
          <p:cNvPr id="6" name="Date Placeholder 3"/>
          <p:cNvSpPr>
            <a:spLocks noGrp="1"/>
          </p:cNvSpPr>
          <p:nvPr>
            <p:ph type="dt" idx="10"/>
          </p:nvPr>
        </p:nvSpPr>
        <p:spPr/>
        <p:txBody>
          <a:bodyPr/>
          <a:lstStyle/>
          <a:p>
            <a:r>
              <a:rPr lang="en-US" dirty="0"/>
              <a:t>March 2025</a:t>
            </a:r>
            <a:endParaRPr lang="en-GB" dirty="0"/>
          </a:p>
        </p:txBody>
      </p:sp>
      <p:sp>
        <p:nvSpPr>
          <p:cNvPr id="7" name="Footer Placeholder 4"/>
          <p:cNvSpPr>
            <a:spLocks noGrp="1"/>
          </p:cNvSpPr>
          <p:nvPr>
            <p:ph type="ftr" idx="11"/>
          </p:nvPr>
        </p:nvSpPr>
        <p:spPr/>
        <p:txBody>
          <a:bodyPr/>
          <a:lstStyle/>
          <a:p>
            <a:r>
              <a:rPr lang="en-GB"/>
              <a:t>Stephen McCann, Huawei</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05681299"/>
              </p:ext>
            </p:extLst>
          </p:nvPr>
        </p:nvGraphicFramePr>
        <p:xfrm>
          <a:off x="992188" y="2416175"/>
          <a:ext cx="10163175" cy="2468563"/>
        </p:xfrm>
        <a:graphic>
          <a:graphicData uri="http://schemas.openxmlformats.org/presentationml/2006/ole">
            <mc:AlternateContent xmlns:mc="http://schemas.openxmlformats.org/markup-compatibility/2006">
              <mc:Choice xmlns:v="urn:schemas-microsoft-com:vml" Requires="v">
                <p:oleObj name="Document" r:id="rId3" imgW="10459112" imgH="2538262" progId="Word.Document.8">
                  <p:embed/>
                </p:oleObj>
              </mc:Choice>
              <mc:Fallback>
                <p:oleObj name="Document" r:id="rId3" imgW="10459112" imgH="2538262" progId="Word.Document.8">
                  <p:embed/>
                  <p:pic>
                    <p:nvPicPr>
                      <p:cNvPr id="3075" name="Object 3"/>
                      <p:cNvPicPr>
                        <a:picLocks noChangeAspect="1" noChangeArrowheads="1"/>
                      </p:cNvPicPr>
                      <p:nvPr/>
                    </p:nvPicPr>
                    <p:blipFill>
                      <a:blip r:embed="rId4"/>
                      <a:srcRect/>
                      <a:stretch>
                        <a:fillRect/>
                      </a:stretch>
                    </p:blipFill>
                    <p:spPr bwMode="auto">
                      <a:xfrm>
                        <a:off x="992188" y="2416175"/>
                        <a:ext cx="10163175" cy="24685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Slide Number Placeholder 1">
            <a:extLst>
              <a:ext uri="{FF2B5EF4-FFF2-40B4-BE49-F238E27FC236}">
                <a16:creationId xmlns:a16="http://schemas.microsoft.com/office/drawing/2014/main" id="{73F238A3-E0FF-BB01-C556-A416268D062A}"/>
              </a:ext>
            </a:extLst>
          </p:cNvPr>
          <p:cNvSpPr>
            <a:spLocks noGrp="1"/>
          </p:cNvSpPr>
          <p:nvPr>
            <p:ph type="sldNum" idx="12"/>
          </p:nvPr>
        </p:nvSpPr>
        <p:spPr/>
        <p:txBody>
          <a:bodyPr/>
          <a:lstStyle/>
          <a:p>
            <a:r>
              <a:rPr lang="en-GB"/>
              <a:t>Slide </a:t>
            </a:r>
            <a:fld id="{DE40C9FC-4879-4F20-9ECA-A574A90476B7}" type="slidenum">
              <a:rPr lang="en-GB" smtClean="0"/>
              <a:pPr/>
              <a:t>1</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March 2025</a:t>
            </a:r>
            <a:endParaRPr lang="en-GB" dirty="0"/>
          </a:p>
        </p:txBody>
      </p:sp>
      <p:sp>
        <p:nvSpPr>
          <p:cNvPr id="7" name="Slide Number Placeholder 6">
            <a:extLst>
              <a:ext uri="{FF2B5EF4-FFF2-40B4-BE49-F238E27FC236}">
                <a16:creationId xmlns:a16="http://schemas.microsoft.com/office/drawing/2014/main" id="{91138408-7600-2456-CCBC-D1B17DBC0BE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March 2025</a:t>
            </a:r>
            <a:endParaRPr lang="en-GB" dirty="0"/>
          </a:p>
        </p:txBody>
      </p:sp>
      <p:sp>
        <p:nvSpPr>
          <p:cNvPr id="7" name="Slide Number Placeholder 6">
            <a:extLst>
              <a:ext uri="{FF2B5EF4-FFF2-40B4-BE49-F238E27FC236}">
                <a16:creationId xmlns:a16="http://schemas.microsoft.com/office/drawing/2014/main" id="{110A89E2-3353-1C94-DAE7-643CC3BAFEB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March 2025</a:t>
            </a:r>
            <a:endParaRPr lang="en-GB" dirty="0"/>
          </a:p>
        </p:txBody>
      </p:sp>
      <p:sp>
        <p:nvSpPr>
          <p:cNvPr id="7" name="Slide Number Placeholder 6">
            <a:extLst>
              <a:ext uri="{FF2B5EF4-FFF2-40B4-BE49-F238E27FC236}">
                <a16:creationId xmlns:a16="http://schemas.microsoft.com/office/drawing/2014/main" id="{AB8863C5-F8EE-6769-140E-A6D37D005DA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4E429-8CBB-47AA-A76C-53DEE065DAB6}"/>
              </a:ext>
            </a:extLst>
          </p:cNvPr>
          <p:cNvSpPr>
            <a:spLocks noGrp="1"/>
          </p:cNvSpPr>
          <p:nvPr>
            <p:ph type="title"/>
          </p:nvPr>
        </p:nvSpPr>
        <p:spPr/>
        <p:txBody>
          <a:bodyPr/>
          <a:lstStyle/>
          <a:p>
            <a:r>
              <a:rPr lang="en-US" dirty="0"/>
              <a:t>IEEE Event Conduct and Safety Statement I </a:t>
            </a:r>
          </a:p>
        </p:txBody>
      </p:sp>
      <p:sp>
        <p:nvSpPr>
          <p:cNvPr id="3" name="Content Placeholder 2">
            <a:extLst>
              <a:ext uri="{FF2B5EF4-FFF2-40B4-BE49-F238E27FC236}">
                <a16:creationId xmlns:a16="http://schemas.microsoft.com/office/drawing/2014/main" id="{B89D95A9-3AFC-4A69-B066-4CBB6E9E0CAF}"/>
              </a:ext>
            </a:extLst>
          </p:cNvPr>
          <p:cNvSpPr>
            <a:spLocks noGrp="1"/>
          </p:cNvSpPr>
          <p:nvPr>
            <p:ph idx="1"/>
          </p:nvPr>
        </p:nvSpPr>
        <p:spPr/>
        <p:txBody>
          <a:bodyPr/>
          <a:lstStyle/>
          <a:p>
            <a:r>
              <a:rPr lang="en-US" sz="2800" dirty="0"/>
              <a:t>IEEE believes that science, technology, and engineering are fundamental human activities, for which openness, international collaboration, and the free flow of talent and ideas are essential. Its meetings, conferences, and other events seek to enable engaging, thought-provoking conversations that support IEEE’s core mission of advancing technology for humanity. Accordingly, IEEE is committed to providing a safe, productive, and welcoming environment to all participants, including staff and vendors, at IEEE-related events.</a:t>
            </a:r>
          </a:p>
        </p:txBody>
      </p:sp>
      <p:sp>
        <p:nvSpPr>
          <p:cNvPr id="7" name="Date Placeholder 6"/>
          <p:cNvSpPr>
            <a:spLocks noGrp="1"/>
          </p:cNvSpPr>
          <p:nvPr>
            <p:ph type="dt" idx="15"/>
          </p:nvPr>
        </p:nvSpPr>
        <p:spPr/>
        <p:txBody>
          <a:bodyPr/>
          <a:lstStyle/>
          <a:p>
            <a:r>
              <a:rPr lang="en-US" dirty="0"/>
              <a:t>March 2025</a:t>
            </a:r>
            <a:endParaRPr lang="en-GB" dirty="0"/>
          </a:p>
        </p:txBody>
      </p:sp>
      <p:sp>
        <p:nvSpPr>
          <p:cNvPr id="8" name="Footer Placeholder 7"/>
          <p:cNvSpPr>
            <a:spLocks noGrp="1"/>
          </p:cNvSpPr>
          <p:nvPr>
            <p:ph type="ftr" idx="14"/>
          </p:nvPr>
        </p:nvSpPr>
        <p:spPr/>
        <p:txBody>
          <a:bodyPr/>
          <a:lstStyle/>
          <a:p>
            <a:r>
              <a:rPr lang="en-GB"/>
              <a:t>Stephen McCann, Huawei</a:t>
            </a:r>
            <a:endParaRPr lang="en-GB" dirty="0"/>
          </a:p>
        </p:txBody>
      </p:sp>
      <p:sp>
        <p:nvSpPr>
          <p:cNvPr id="4" name="Slide Number Placeholder 3">
            <a:extLst>
              <a:ext uri="{FF2B5EF4-FFF2-40B4-BE49-F238E27FC236}">
                <a16:creationId xmlns:a16="http://schemas.microsoft.com/office/drawing/2014/main" id="{0FD66DB9-D1D1-6FDE-1F6E-188DB56003DB}"/>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6682737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26C3E9-A7B3-474D-A76C-34AAA84B1BE0}"/>
              </a:ext>
            </a:extLst>
          </p:cNvPr>
          <p:cNvSpPr>
            <a:spLocks noGrp="1"/>
          </p:cNvSpPr>
          <p:nvPr>
            <p:ph type="title"/>
          </p:nvPr>
        </p:nvSpPr>
        <p:spPr/>
        <p:txBody>
          <a:bodyPr/>
          <a:lstStyle/>
          <a:p>
            <a:pPr lvl="0"/>
            <a:r>
              <a:rPr lang="en-US" dirty="0"/>
              <a:t>IEEE Event Conduct and Safety Statement II</a:t>
            </a:r>
          </a:p>
        </p:txBody>
      </p:sp>
      <p:sp>
        <p:nvSpPr>
          <p:cNvPr id="3" name="Content Placeholder 2">
            <a:extLst>
              <a:ext uri="{FF2B5EF4-FFF2-40B4-BE49-F238E27FC236}">
                <a16:creationId xmlns:a16="http://schemas.microsoft.com/office/drawing/2014/main" id="{50C8884F-93AC-457D-910C-DF265A5F553A}"/>
              </a:ext>
            </a:extLst>
          </p:cNvPr>
          <p:cNvSpPr>
            <a:spLocks noGrp="1"/>
          </p:cNvSpPr>
          <p:nvPr>
            <p:ph idx="1"/>
          </p:nvPr>
        </p:nvSpPr>
        <p:spPr>
          <a:xfrm>
            <a:off x="334432" y="1830390"/>
            <a:ext cx="11247967" cy="4622796"/>
          </a:xfrm>
        </p:spPr>
        <p:txBody>
          <a:bodyPr/>
          <a:lstStyle/>
          <a:p>
            <a:pPr lvl="0"/>
            <a:r>
              <a:rPr lang="en-US" sz="2800" dirty="0"/>
              <a:t>IEEE has no tolerance for discrimination, harassment, or bullying in any form at IEEE-related events.  All participants have the right to pursue shared interests without harassment or discrimination in an environment that supports diversity and inclusion.  Participants are expected to adhere to these principles and respect the rights of others. </a:t>
            </a:r>
          </a:p>
          <a:p>
            <a:pPr lvl="0"/>
            <a:r>
              <a:rPr lang="en-US" sz="2800" dirty="0"/>
              <a:t>IEEE seeks to provide a secure environment at its events. Participants should report any behavior inconsistent with the principles outlined here, to onsite staff, security or venue personnel, or to eventconduct@ieee.org.</a:t>
            </a:r>
          </a:p>
        </p:txBody>
      </p:sp>
      <p:sp>
        <p:nvSpPr>
          <p:cNvPr id="7" name="Date Placeholder 6"/>
          <p:cNvSpPr>
            <a:spLocks noGrp="1"/>
          </p:cNvSpPr>
          <p:nvPr>
            <p:ph type="dt" idx="15"/>
          </p:nvPr>
        </p:nvSpPr>
        <p:spPr/>
        <p:txBody>
          <a:bodyPr/>
          <a:lstStyle/>
          <a:p>
            <a:r>
              <a:rPr lang="en-US" dirty="0"/>
              <a:t>March 2025</a:t>
            </a:r>
            <a:endParaRPr lang="en-GB" dirty="0"/>
          </a:p>
        </p:txBody>
      </p:sp>
      <p:sp>
        <p:nvSpPr>
          <p:cNvPr id="8" name="Footer Placeholder 7"/>
          <p:cNvSpPr>
            <a:spLocks noGrp="1"/>
          </p:cNvSpPr>
          <p:nvPr>
            <p:ph type="ftr" idx="14"/>
          </p:nvPr>
        </p:nvSpPr>
        <p:spPr/>
        <p:txBody>
          <a:bodyPr/>
          <a:lstStyle/>
          <a:p>
            <a:r>
              <a:rPr lang="en-GB"/>
              <a:t>Stephen McCann, Huawei</a:t>
            </a:r>
            <a:endParaRPr lang="en-GB" dirty="0"/>
          </a:p>
        </p:txBody>
      </p:sp>
      <p:sp>
        <p:nvSpPr>
          <p:cNvPr id="4" name="Slide Number Placeholder 3">
            <a:extLst>
              <a:ext uri="{FF2B5EF4-FFF2-40B4-BE49-F238E27FC236}">
                <a16:creationId xmlns:a16="http://schemas.microsoft.com/office/drawing/2014/main" id="{DB882461-7494-4B68-4411-47D99F67528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2758614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914401" y="1634490"/>
            <a:ext cx="10744198" cy="4840924"/>
          </a:xfrm>
        </p:spPr>
        <p:txBody>
          <a:bodyPr/>
          <a:lstStyle/>
          <a:p>
            <a:r>
              <a:rPr lang="en-US" dirty="0"/>
              <a:t>IEEE Code of Ethics</a:t>
            </a:r>
          </a:p>
          <a:p>
            <a:pPr lvl="1"/>
            <a:r>
              <a:rPr lang="en-US" dirty="0">
                <a:hlinkClick r:id="rId3"/>
              </a:rPr>
              <a:t>https://www.ieee.org/about/corporate/governance/p7-8.html</a:t>
            </a:r>
            <a:r>
              <a:rPr lang="en-US" dirty="0"/>
              <a:t> </a:t>
            </a:r>
          </a:p>
          <a:p>
            <a:r>
              <a:rPr lang="en-US" dirty="0"/>
              <a:t>IEEE Standards Association (IEEE-SA) Affiliation FAQ</a:t>
            </a:r>
          </a:p>
          <a:p>
            <a:pPr lvl="1"/>
            <a:r>
              <a:rPr lang="en-US" dirty="0">
                <a:hlinkClick r:id="rId4"/>
              </a:rPr>
              <a:t>https://standards.ieee.org/faqs/affiliation.html</a:t>
            </a:r>
            <a:r>
              <a:rPr lang="en-US" dirty="0"/>
              <a:t> </a:t>
            </a:r>
          </a:p>
          <a:p>
            <a:r>
              <a:rPr lang="en-US" dirty="0"/>
              <a:t>Antitrust and Competition Policy</a:t>
            </a:r>
          </a:p>
          <a:p>
            <a:pPr lvl="1"/>
            <a:r>
              <a:rPr lang="en-US" dirty="0">
                <a:hlinkClick r:id="rId5"/>
              </a:rPr>
              <a:t>https://standards.ieee.org/content/dam/ieee-standards/standards/web/documents/other/antitrust.pdf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8"/>
              </a:rPr>
              <a:t>https://mentor.ieee.org/myproject/Public//mytools/mob/loa.pdf</a:t>
            </a:r>
            <a:endParaRPr lang="en-US" dirty="0">
              <a:hlinkClick r:id="rId6"/>
            </a:endParaRPr>
          </a:p>
          <a:p>
            <a:r>
              <a:rPr lang="en-US" dirty="0"/>
              <a:t>IEEE SA Patent FAQ &amp; Patent policy tutorial</a:t>
            </a:r>
          </a:p>
          <a:p>
            <a:pPr lvl="1"/>
            <a:r>
              <a:rPr lang="en-US" dirty="0">
                <a:hlinkClick r:id="rId9"/>
              </a:rPr>
              <a:t>https://standards.ieee.org/content/dam/ieee-standards/standards/web/documents/other/patents.pdf</a:t>
            </a:r>
            <a:endParaRPr lang="en-US" dirty="0"/>
          </a:p>
          <a:p>
            <a:pPr lvl="1"/>
            <a:r>
              <a:rPr lang="en-US" dirty="0">
                <a:hlinkClick r:id="rId10"/>
              </a:rPr>
              <a:t>https://mentor.ieee.org/myproject/Public/mytools/mob/patut.pdf </a:t>
            </a:r>
            <a:endParaRPr lang="en-US" dirty="0"/>
          </a:p>
          <a:p>
            <a:pPr>
              <a:buNone/>
            </a:pPr>
            <a:endParaRPr lang="en-GB" sz="1200"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March 2025</a:t>
            </a:r>
          </a:p>
        </p:txBody>
      </p:sp>
      <p:sp>
        <p:nvSpPr>
          <p:cNvPr id="7" name="Slide Number Placeholder 6">
            <a:extLst>
              <a:ext uri="{FF2B5EF4-FFF2-40B4-BE49-F238E27FC236}">
                <a16:creationId xmlns:a16="http://schemas.microsoft.com/office/drawing/2014/main" id="{B381C2A9-2FF3-466E-C914-A2DD53EC1F30}"/>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898136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 SA Standards Board Bylaws is available at: </a:t>
            </a:r>
          </a:p>
          <a:p>
            <a:pPr lvl="1">
              <a:buNone/>
            </a:pPr>
            <a:r>
              <a:rPr lang="en-US" sz="1800" dirty="0">
                <a:hlinkClick r:id="rId3"/>
              </a:rPr>
              <a:t>http://standards.ieee.org/develop/policies/bylaws/index.html</a:t>
            </a:r>
            <a:r>
              <a:rPr lang="en-US" sz="1800" dirty="0"/>
              <a:t> (HTML version) </a:t>
            </a:r>
          </a:p>
          <a:p>
            <a:pPr lvl="1">
              <a:buNone/>
            </a:pPr>
            <a:r>
              <a:rPr lang="en-US" sz="1800" dirty="0">
                <a:hlinkClick r:id="rId4"/>
              </a:rPr>
              <a:t>http://standards.ieee.org/develop/policies/bylaws/sb_bylaws.pdf</a:t>
            </a:r>
            <a:r>
              <a:rPr lang="en-US" sz="1800" dirty="0"/>
              <a:t> (PDF version)</a:t>
            </a:r>
            <a:r>
              <a:rPr lang="en-US" sz="1400" dirty="0"/>
              <a:t> </a:t>
            </a:r>
          </a:p>
          <a:p>
            <a:pPr>
              <a:buNone/>
            </a:pPr>
            <a:br>
              <a:rPr lang="en-US" sz="1600" dirty="0"/>
            </a:br>
            <a:endParaRPr lang="en-US" sz="1600" dirty="0"/>
          </a:p>
          <a:p>
            <a:r>
              <a:rPr lang="en-US" dirty="0"/>
              <a:t>The current version of the IEEE SA Standards Board Operations Manual is available at: </a:t>
            </a:r>
          </a:p>
          <a:p>
            <a:pPr lvl="1">
              <a:buNone/>
            </a:pPr>
            <a:r>
              <a:rPr lang="en-US" sz="1800" dirty="0">
                <a:hlinkClick r:id="rId5"/>
              </a:rPr>
              <a:t>http://standards.ieee.org/develop/policies/opman/index.html</a:t>
            </a:r>
            <a:r>
              <a:rPr lang="en-US" sz="1800" dirty="0"/>
              <a:t> (HTML version) </a:t>
            </a:r>
          </a:p>
          <a:p>
            <a:pPr lvl="1">
              <a:buNone/>
            </a:pPr>
            <a:r>
              <a:rPr lang="en-US" sz="1800" dirty="0">
                <a:hlinkClick r:id="rId6"/>
              </a:rPr>
              <a:t>http://standards.ieee.org/develop/policies/opman/sb_om.pdf</a:t>
            </a:r>
            <a:r>
              <a:rPr lang="en-US" sz="1800" dirty="0"/>
              <a:t> (PDF version) </a:t>
            </a:r>
            <a:endParaRPr lang="en-US" sz="1600" dirty="0"/>
          </a:p>
          <a:p>
            <a:pPr>
              <a:buNone/>
            </a:pPr>
            <a:endParaRPr lang="en-GB" sz="1200"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March 2025</a:t>
            </a:r>
          </a:p>
        </p:txBody>
      </p:sp>
      <p:sp>
        <p:nvSpPr>
          <p:cNvPr id="7" name="Slide Number Placeholder 6">
            <a:extLst>
              <a:ext uri="{FF2B5EF4-FFF2-40B4-BE49-F238E27FC236}">
                <a16:creationId xmlns:a16="http://schemas.microsoft.com/office/drawing/2014/main" id="{4312C110-CED9-D565-6378-8800EEEAA876}"/>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22218055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 Ground Rules</a:t>
            </a:r>
          </a:p>
        </p:txBody>
      </p:sp>
      <p:sp>
        <p:nvSpPr>
          <p:cNvPr id="3" name="Content Placeholder 2"/>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confidentiality notices in email)</a:t>
            </a:r>
          </a:p>
          <a:p>
            <a:pPr indent="-457200">
              <a:buFont typeface="Arial" panose="020B0604020202020204" pitchFamily="34" charset="0"/>
              <a:buChar char="•"/>
            </a:pPr>
            <a:r>
              <a:rPr lang="en-US" dirty="0">
                <a:cs typeface="DejaVu Sans" pitchFamily="34" charset="0"/>
              </a:rPr>
              <a:t>Presentations must be openly available</a:t>
            </a:r>
          </a:p>
        </p:txBody>
      </p:sp>
      <p:sp>
        <p:nvSpPr>
          <p:cNvPr id="5" name="Footer Placeholder 4"/>
          <p:cNvSpPr>
            <a:spLocks noGrp="1"/>
          </p:cNvSpPr>
          <p:nvPr>
            <p:ph type="ftr" idx="14"/>
          </p:nvPr>
        </p:nvSpPr>
        <p:spPr/>
        <p:txBody>
          <a:bodyPr/>
          <a:lstStyle/>
          <a:p>
            <a:r>
              <a:rPr lang="en-GB"/>
              <a:t>Stephen McCann, Huawei</a:t>
            </a:r>
            <a:endParaRPr lang="en-GB" dirty="0"/>
          </a:p>
        </p:txBody>
      </p:sp>
      <p:sp>
        <p:nvSpPr>
          <p:cNvPr id="6" name="Date Placeholder 5"/>
          <p:cNvSpPr>
            <a:spLocks noGrp="1"/>
          </p:cNvSpPr>
          <p:nvPr>
            <p:ph type="dt" idx="15"/>
          </p:nvPr>
        </p:nvSpPr>
        <p:spPr/>
        <p:txBody>
          <a:bodyPr/>
          <a:lstStyle/>
          <a:p>
            <a:r>
              <a:rPr lang="en-US" dirty="0"/>
              <a:t>March 2025</a:t>
            </a:r>
            <a:endParaRPr lang="en-GB" dirty="0"/>
          </a:p>
        </p:txBody>
      </p:sp>
      <p:sp>
        <p:nvSpPr>
          <p:cNvPr id="7" name="Slide Number Placeholder 6">
            <a:extLst>
              <a:ext uri="{FF2B5EF4-FFF2-40B4-BE49-F238E27FC236}">
                <a16:creationId xmlns:a16="http://schemas.microsoft.com/office/drawing/2014/main" id="{AE6CBE8B-8A74-1154-1293-153193C2EA43}"/>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17719158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 Rules Documents </a:t>
            </a:r>
          </a:p>
        </p:txBody>
      </p:sp>
      <p:sp>
        <p:nvSpPr>
          <p:cNvPr id="8198" name="Rectangle 3"/>
          <p:cNvSpPr>
            <a:spLocks noGrp="1" noChangeArrowheads="1"/>
          </p:cNvSpPr>
          <p:nvPr>
            <p:ph idx="1"/>
          </p:nvPr>
        </p:nvSpPr>
        <p:spPr>
          <a:xfrm>
            <a:off x="914401" y="1751015"/>
            <a:ext cx="10361084" cy="4343400"/>
          </a:xfrm>
          <a:noFill/>
        </p:spPr>
        <p:txBody>
          <a:bodyPr/>
          <a:lstStyle/>
          <a:p>
            <a:r>
              <a:rPr lang="en-US" sz="2000" dirty="0"/>
              <a:t>IEEE 802 Policies &amp; Procedures (8 February 2021)</a:t>
            </a:r>
          </a:p>
          <a:p>
            <a:pPr lvl="1"/>
            <a:r>
              <a:rPr lang="en-US" sz="1800" dirty="0">
                <a:hlinkClick r:id="rId3"/>
              </a:rPr>
              <a:t>https://ieee.box.com/v/PandP-LMSC</a:t>
            </a:r>
            <a:endParaRPr lang="en-US" sz="1800" dirty="0"/>
          </a:p>
          <a:p>
            <a:r>
              <a:rPr lang="en-US" sz="2000" dirty="0"/>
              <a:t>IEEE 802 Operations Manual (4 August 2020)</a:t>
            </a:r>
          </a:p>
          <a:p>
            <a:pPr lvl="1">
              <a:lnSpc>
                <a:spcPct val="80000"/>
              </a:lnSpc>
              <a:defRPr/>
            </a:pPr>
            <a:r>
              <a:rPr lang="en-US" altLang="en-US" sz="1800" dirty="0">
                <a:hlinkClick r:id="rId4"/>
              </a:rPr>
              <a:t>https://mentor.ieee.org/802-ec/dcn/17/ec-17-0090-24-0PNP-ieee-802-lmsc-operations-manual.pdf</a:t>
            </a:r>
            <a:endParaRPr lang="en-US" altLang="en-US" sz="1800" dirty="0"/>
          </a:p>
          <a:p>
            <a:pPr>
              <a:lnSpc>
                <a:spcPct val="80000"/>
              </a:lnSpc>
              <a:defRPr/>
            </a:pPr>
            <a:r>
              <a:rPr lang="en-US" sz="2000" dirty="0"/>
              <a:t>IEEE 802 Working Group Policies &amp; Procedures (15 November 2022)</a:t>
            </a:r>
            <a:r>
              <a:rPr lang="en-US" altLang="en-US" sz="2000" dirty="0"/>
              <a:t> </a:t>
            </a:r>
          </a:p>
          <a:p>
            <a:pPr lvl="1"/>
            <a:r>
              <a:rPr lang="en-US" altLang="en-US" sz="1800" dirty="0">
                <a:hlinkClick r:id="rId5"/>
              </a:rPr>
              <a:t>https://mentor.ieee.org/802-ec/dcn/21/ec-21-0207-25-0PNP-ieee-802-lmsc-working-group-policies-and-procedures.pdf</a:t>
            </a:r>
            <a:endParaRPr lang="en-US" altLang="en-US" sz="1800" dirty="0"/>
          </a:p>
          <a:p>
            <a:r>
              <a:rPr lang="en-US" sz="2000" dirty="0"/>
              <a:t>IEEE 802 LMSC Chair's Guidelines (23 November 2021)</a:t>
            </a:r>
            <a:endParaRPr lang="en-US" sz="2000" dirty="0">
              <a:hlinkClick r:id="rId6"/>
            </a:endParaRPr>
          </a:p>
          <a:p>
            <a:pPr lvl="1"/>
            <a:r>
              <a:rPr lang="en-US" sz="1800" dirty="0">
                <a:hlinkClick r:id="rId7"/>
              </a:rPr>
              <a:t>https://mentor.ieee.org/802-ec/dcn/17/ec-17-0120-31-0PNP-ieee-802-lmsc-chairs-guidelines.pdf</a:t>
            </a:r>
            <a:endParaRPr lang="en-US" sz="1800" dirty="0"/>
          </a:p>
          <a:p>
            <a:r>
              <a:rPr lang="en-US" sz="2000" dirty="0"/>
              <a:t>Participation in IEEE 802 Meetings</a:t>
            </a:r>
          </a:p>
          <a:p>
            <a:pPr lvl="1"/>
            <a:r>
              <a:rPr lang="en-US" sz="1800" u="sng" dirty="0">
                <a:hlinkClick r:id="rId8"/>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9"/>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10"/>
              </a:rPr>
              <a:t>http://www.ieee802.org/devdocs.shtml</a:t>
            </a:r>
            <a:r>
              <a:rPr lang="en-US" altLang="en-US" sz="1600" dirty="0"/>
              <a:t> </a:t>
            </a:r>
          </a:p>
          <a:p>
            <a:endParaRPr lang="en-US" dirty="0"/>
          </a:p>
          <a:p>
            <a:pPr lvl="1"/>
            <a:endParaRPr lang="en-US" sz="1800" dirty="0"/>
          </a:p>
        </p:txBody>
      </p:sp>
      <p:sp>
        <p:nvSpPr>
          <p:cNvPr id="8195" name="Footer Placeholder 4"/>
          <p:cNvSpPr>
            <a:spLocks noGrp="1"/>
          </p:cNvSpPr>
          <p:nvPr>
            <p:ph type="ftr" idx="14"/>
          </p:nvPr>
        </p:nvSpPr>
        <p:spPr>
          <a:prstGeom prst="rect">
            <a:avLst/>
          </a:prstGeom>
          <a:noFill/>
        </p:spPr>
        <p:txBody>
          <a:bodyPr/>
          <a:lstStyle/>
          <a:p>
            <a:r>
              <a:rPr lang="en-US"/>
              <a:t>Stephen McCann, Huawei</a:t>
            </a:r>
          </a:p>
        </p:txBody>
      </p:sp>
      <p:sp>
        <p:nvSpPr>
          <p:cNvPr id="8194" name="Date Placeholder 3"/>
          <p:cNvSpPr>
            <a:spLocks noGrp="1"/>
          </p:cNvSpPr>
          <p:nvPr>
            <p:ph type="dt" idx="15"/>
          </p:nvPr>
        </p:nvSpPr>
        <p:spPr>
          <a:prstGeom prst="rect">
            <a:avLst/>
          </a:prstGeom>
          <a:noFill/>
        </p:spPr>
        <p:txBody>
          <a:bodyPr/>
          <a:lstStyle/>
          <a:p>
            <a:r>
              <a:rPr lang="en-US" dirty="0"/>
              <a:t>March 2025</a:t>
            </a:r>
          </a:p>
        </p:txBody>
      </p:sp>
      <p:sp>
        <p:nvSpPr>
          <p:cNvPr id="3" name="Slide Number Placeholder 2">
            <a:extLst>
              <a:ext uri="{FF2B5EF4-FFF2-40B4-BE49-F238E27FC236}">
                <a16:creationId xmlns:a16="http://schemas.microsoft.com/office/drawing/2014/main" id="{3919A9F1-93BD-EF1D-3C4F-E47D83B35C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32869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p:txBody>
          <a:bodyPr/>
          <a:lstStyle/>
          <a:p>
            <a:r>
              <a:rPr lang="en-US" dirty="0"/>
              <a:t>IEEE 802.11 Operations Manual</a:t>
            </a:r>
          </a:p>
        </p:txBody>
      </p:sp>
      <p:sp>
        <p:nvSpPr>
          <p:cNvPr id="8198" name="Rectangle 3"/>
          <p:cNvSpPr>
            <a:spLocks noGrp="1" noChangeArrowheads="1"/>
          </p:cNvSpPr>
          <p:nvPr>
            <p:ph idx="1"/>
          </p:nvPr>
        </p:nvSpPr>
        <p:spPr>
          <a:noFill/>
        </p:spPr>
        <p:txBody>
          <a:bodyPr/>
          <a:lstStyle/>
          <a:p>
            <a:r>
              <a:rPr lang="en-US" dirty="0"/>
              <a:t>IEEE 802.11 WG Operations Manual (Approved July 2024):</a:t>
            </a:r>
          </a:p>
          <a:p>
            <a:endParaRPr lang="en-US" dirty="0"/>
          </a:p>
          <a:p>
            <a:r>
              <a:rPr lang="en-US" sz="2000" b="0" dirty="0">
                <a:hlinkClick r:id="rId3"/>
              </a:rPr>
              <a:t>https://mentor.ieee.org/802.11/dcn/22/11-22-1638-04-0000-802-11-operations-manual.docx</a:t>
            </a:r>
            <a:r>
              <a:rPr lang="en-US" sz="2000" b="0" dirty="0"/>
              <a:t> </a:t>
            </a:r>
          </a:p>
          <a:p>
            <a:endParaRPr lang="en-US" altLang="en-US" b="0" dirty="0"/>
          </a:p>
          <a:p>
            <a:endParaRPr lang="en-US" altLang="en-US" dirty="0"/>
          </a:p>
          <a:p>
            <a:endParaRPr lang="en-US" dirty="0"/>
          </a:p>
        </p:txBody>
      </p:sp>
      <p:sp>
        <p:nvSpPr>
          <p:cNvPr id="8195" name="Footer Placeholder 4"/>
          <p:cNvSpPr>
            <a:spLocks noGrp="1"/>
          </p:cNvSpPr>
          <p:nvPr>
            <p:ph type="ftr" idx="14"/>
          </p:nvPr>
        </p:nvSpPr>
        <p:spPr>
          <a:prstGeom prst="rect">
            <a:avLst/>
          </a:prstGeom>
          <a:noFill/>
        </p:spPr>
        <p:txBody>
          <a:bodyPr/>
          <a:lstStyle/>
          <a:p>
            <a:r>
              <a:rPr lang="en-US"/>
              <a:t>Stephen McCann, Huawei</a:t>
            </a:r>
          </a:p>
        </p:txBody>
      </p:sp>
      <p:sp>
        <p:nvSpPr>
          <p:cNvPr id="8194" name="Date Placeholder 3"/>
          <p:cNvSpPr>
            <a:spLocks noGrp="1"/>
          </p:cNvSpPr>
          <p:nvPr>
            <p:ph type="dt" idx="15"/>
          </p:nvPr>
        </p:nvSpPr>
        <p:spPr>
          <a:prstGeom prst="rect">
            <a:avLst/>
          </a:prstGeom>
          <a:noFill/>
        </p:spPr>
        <p:txBody>
          <a:bodyPr/>
          <a:lstStyle/>
          <a:p>
            <a:r>
              <a:rPr lang="en-US" dirty="0"/>
              <a:t>March 2025</a:t>
            </a:r>
          </a:p>
        </p:txBody>
      </p:sp>
      <p:sp>
        <p:nvSpPr>
          <p:cNvPr id="3" name="Slide Number Placeholder 2">
            <a:extLst>
              <a:ext uri="{FF2B5EF4-FFF2-40B4-BE49-F238E27FC236}">
                <a16:creationId xmlns:a16="http://schemas.microsoft.com/office/drawing/2014/main" id="{38FF494F-5CAC-88EF-9D15-7F4AE15880B9}"/>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Tree>
    <p:extLst>
      <p:ext uri="{BB962C8B-B14F-4D97-AF65-F5344CB8AC3E}">
        <p14:creationId xmlns:p14="http://schemas.microsoft.com/office/powerpoint/2010/main" val="9259290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Rectangle 2"/>
          <p:cNvSpPr>
            <a:spLocks noGrp="1" noChangeArrowheads="1"/>
          </p:cNvSpPr>
          <p:nvPr>
            <p:ph type="title"/>
          </p:nvPr>
        </p:nvSpPr>
        <p:spPr>
          <a:noFill/>
        </p:spPr>
        <p:txBody>
          <a:bodyPr/>
          <a:lstStyle/>
          <a:p>
            <a:r>
              <a:rPr lang="en-US" dirty="0"/>
              <a:t>Abstract</a:t>
            </a:r>
          </a:p>
        </p:txBody>
      </p:sp>
      <p:sp>
        <p:nvSpPr>
          <p:cNvPr id="3078" name="Rectangle 3"/>
          <p:cNvSpPr>
            <a:spLocks noGrp="1" noChangeArrowheads="1"/>
          </p:cNvSpPr>
          <p:nvPr>
            <p:ph idx="1"/>
          </p:nvPr>
        </p:nvSpPr>
        <p:spPr>
          <a:xfrm>
            <a:off x="762000" y="1981201"/>
            <a:ext cx="10627783" cy="4113213"/>
          </a:xfrm>
          <a:noFill/>
        </p:spPr>
        <p:txBody>
          <a:bodyPr/>
          <a:lstStyle/>
          <a:p>
            <a:pPr>
              <a:buFontTx/>
              <a:buNone/>
            </a:pPr>
            <a:r>
              <a:rPr lang="en-US" dirty="0"/>
              <a:t>This slide contains requested reports and status from the 802.11 2</a:t>
            </a:r>
            <a:r>
              <a:rPr lang="en-US" baseline="30000" dirty="0"/>
              <a:t>nd</a:t>
            </a:r>
            <a:r>
              <a:rPr lang="en-US" dirty="0"/>
              <a:t> Vice-Chair:</a:t>
            </a:r>
          </a:p>
          <a:p>
            <a:pPr marL="800100" lvl="1" indent="-342900">
              <a:buFont typeface="Arial" panose="020B0604020202020204" pitchFamily="34" charset="0"/>
              <a:buChar char="•"/>
            </a:pPr>
            <a:r>
              <a:rPr lang="en-US" dirty="0"/>
              <a:t>IEEE SA Patent Policy</a:t>
            </a:r>
          </a:p>
          <a:p>
            <a:pPr marL="800100" lvl="1" indent="-342900">
              <a:buFont typeface="Arial" panose="020B0604020202020204" pitchFamily="34" charset="0"/>
              <a:buChar char="•"/>
            </a:pPr>
            <a:r>
              <a:rPr lang="en-US" dirty="0"/>
              <a:t>IEEE SA Copyright Policy</a:t>
            </a:r>
          </a:p>
          <a:p>
            <a:pPr marL="800100" lvl="1" indent="-342900">
              <a:buFont typeface="Arial" panose="020B0604020202020204" pitchFamily="34" charset="0"/>
              <a:buChar char="•"/>
            </a:pPr>
            <a:r>
              <a:rPr lang="en-US" dirty="0"/>
              <a:t>IEEE SA Participation and Policy Documents</a:t>
            </a:r>
          </a:p>
          <a:p>
            <a:pPr marL="800100" lvl="1" indent="-342900">
              <a:buFont typeface="Arial" panose="020B0604020202020204" pitchFamily="34" charset="0"/>
              <a:buChar char="•"/>
            </a:pPr>
            <a:r>
              <a:rPr lang="en-US" dirty="0"/>
              <a:t>IEEE 802 Rules Documents</a:t>
            </a:r>
          </a:p>
          <a:p>
            <a:pPr marL="800100" lvl="1" indent="-342900">
              <a:buFont typeface="Arial" panose="020B0604020202020204" pitchFamily="34" charset="0"/>
              <a:buChar char="•"/>
            </a:pPr>
            <a:r>
              <a:rPr lang="en-US" dirty="0"/>
              <a:t>IEEE 802.11 Rules Documents</a:t>
            </a:r>
          </a:p>
          <a:p>
            <a:pPr marL="800100" lvl="1" indent="-342900">
              <a:buFont typeface="Arial" panose="020B0604020202020204" pitchFamily="34" charset="0"/>
              <a:buChar char="•"/>
            </a:pPr>
            <a:r>
              <a:rPr lang="en-US" dirty="0"/>
              <a:t>Reminder to vote on WG ballots</a:t>
            </a:r>
          </a:p>
          <a:p>
            <a:pPr marL="800100" lvl="1" indent="-342900">
              <a:buFont typeface="Arial" panose="020B0604020202020204" pitchFamily="34" charset="0"/>
              <a:buChar char="•"/>
            </a:pPr>
            <a:r>
              <a:rPr lang="en-US" dirty="0"/>
              <a:t>Joining the 802.11 email reflectors </a:t>
            </a:r>
          </a:p>
          <a:p>
            <a:pPr marL="800100" lvl="1" indent="-342900">
              <a:buFont typeface="Arial" panose="020B0604020202020204" pitchFamily="34" charset="0"/>
              <a:buChar char="•"/>
            </a:pPr>
            <a:r>
              <a:rPr lang="en-US" dirty="0"/>
              <a:t>Joining 802 All List Server</a:t>
            </a:r>
          </a:p>
          <a:p>
            <a:pPr marL="800100" lvl="1" indent="-342900">
              <a:buFont typeface="Arial" panose="020B0604020202020204" pitchFamily="34" charset="0"/>
              <a:buChar char="•"/>
            </a:pPr>
            <a:r>
              <a:rPr lang="en-US" dirty="0"/>
              <a:t>Reminder on Posting Documents</a:t>
            </a:r>
          </a:p>
          <a:p>
            <a:pPr marL="800100" lvl="1" indent="-342900">
              <a:buFont typeface="Arial" panose="020B0604020202020204" pitchFamily="34" charset="0"/>
              <a:buChar char="•"/>
            </a:pPr>
            <a:r>
              <a:rPr lang="en-US" dirty="0"/>
              <a:t>IEEE Event Conduct and Safety</a:t>
            </a:r>
          </a:p>
          <a:p>
            <a:pPr lvl="1">
              <a:buNone/>
            </a:pPr>
            <a:endParaRPr lang="en-US" dirty="0"/>
          </a:p>
          <a:p>
            <a:pPr lvl="1">
              <a:buNone/>
            </a:pPr>
            <a:r>
              <a:rPr lang="en-US" dirty="0"/>
              <a:t>	</a:t>
            </a:r>
          </a:p>
          <a:p>
            <a:pPr lvl="1">
              <a:buFontTx/>
              <a:buNone/>
            </a:pPr>
            <a:endParaRPr lang="en-US" dirty="0"/>
          </a:p>
          <a:p>
            <a:pPr>
              <a:buFontTx/>
              <a:buNone/>
            </a:pPr>
            <a:r>
              <a:rPr lang="en-US" dirty="0"/>
              <a:t>	</a:t>
            </a:r>
          </a:p>
        </p:txBody>
      </p:sp>
      <p:sp>
        <p:nvSpPr>
          <p:cNvPr id="3075" name="Footer Placeholder 4"/>
          <p:cNvSpPr>
            <a:spLocks noGrp="1"/>
          </p:cNvSpPr>
          <p:nvPr>
            <p:ph type="ftr" idx="14"/>
          </p:nvPr>
        </p:nvSpPr>
        <p:spPr>
          <a:prstGeom prst="rect">
            <a:avLst/>
          </a:prstGeom>
          <a:noFill/>
        </p:spPr>
        <p:txBody>
          <a:bodyPr/>
          <a:lstStyle/>
          <a:p>
            <a:r>
              <a:rPr lang="en-US"/>
              <a:t>Stephen McCann, Huawei</a:t>
            </a:r>
          </a:p>
        </p:txBody>
      </p:sp>
      <p:sp>
        <p:nvSpPr>
          <p:cNvPr id="3074" name="Date Placeholder 3"/>
          <p:cNvSpPr>
            <a:spLocks noGrp="1"/>
          </p:cNvSpPr>
          <p:nvPr>
            <p:ph type="dt" idx="15"/>
          </p:nvPr>
        </p:nvSpPr>
        <p:spPr>
          <a:prstGeom prst="rect">
            <a:avLst/>
          </a:prstGeom>
          <a:noFill/>
        </p:spPr>
        <p:txBody>
          <a:bodyPr/>
          <a:lstStyle/>
          <a:p>
            <a:r>
              <a:rPr lang="en-US" dirty="0"/>
              <a:t>March 2025</a:t>
            </a:r>
          </a:p>
        </p:txBody>
      </p:sp>
      <p:sp>
        <p:nvSpPr>
          <p:cNvPr id="3" name="Slide Number Placeholder 2">
            <a:extLst>
              <a:ext uri="{FF2B5EF4-FFF2-40B4-BE49-F238E27FC236}">
                <a16:creationId xmlns:a16="http://schemas.microsoft.com/office/drawing/2014/main" id="{7C099B69-FA65-9F13-DBDD-223AC295BE8C}"/>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Tree>
    <p:extLst>
      <p:ext uri="{BB962C8B-B14F-4D97-AF65-F5344CB8AC3E}">
        <p14:creationId xmlns:p14="http://schemas.microsoft.com/office/powerpoint/2010/main" val="236736350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Please respond to WG ballots to avoid loss of voting rights</a:t>
            </a:r>
          </a:p>
        </p:txBody>
      </p:sp>
      <p:sp>
        <p:nvSpPr>
          <p:cNvPr id="3" name="Content Placeholder 2"/>
          <p:cNvSpPr>
            <a:spLocks noGrp="1"/>
          </p:cNvSpPr>
          <p:nvPr>
            <p:ph idx="1"/>
          </p:nvPr>
        </p:nvSpPr>
        <p:spPr/>
        <p:txBody>
          <a:bodyPr/>
          <a:lstStyle/>
          <a:p>
            <a:r>
              <a:rPr lang="en-US" dirty="0"/>
              <a:t>802.11 OM (</a:t>
            </a:r>
            <a:r>
              <a:rPr lang="en-US" dirty="0">
                <a:hlinkClick r:id="rId3"/>
              </a:rPr>
              <a:t>11-22-1638-04</a:t>
            </a:r>
            <a:r>
              <a:rPr lang="en-US" dirty="0"/>
              <a:t>), see Section 7.1</a:t>
            </a:r>
          </a:p>
          <a:p>
            <a:pPr lvl="1"/>
            <a:r>
              <a:rPr lang="en-US" i="1" dirty="0"/>
              <a:t>•	The Voter responds to 2 of the last 3 WG letter ballot series for which they are eligible, where a WG letter ballot series is the initial WG letter ballot plus its recirculation ballots. </a:t>
            </a:r>
          </a:p>
          <a:p>
            <a:pPr lvl="1"/>
            <a:r>
              <a:rPr lang="en-US" i="1" dirty="0"/>
              <a:t>•	NOTE – A voter’s status is evaluated at completion of a WG letter ballot series.</a:t>
            </a:r>
          </a:p>
          <a:p>
            <a:r>
              <a:rPr lang="en-US" dirty="0"/>
              <a:t>The length of a WG letter ballot series is “1” if the initial WGLB fails</a:t>
            </a:r>
          </a:p>
          <a:p>
            <a:endParaRPr lang="en-US"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March 2025</a:t>
            </a:r>
          </a:p>
        </p:txBody>
      </p:sp>
      <p:sp>
        <p:nvSpPr>
          <p:cNvPr id="7" name="Slide Number Placeholder 6">
            <a:extLst>
              <a:ext uri="{FF2B5EF4-FFF2-40B4-BE49-F238E27FC236}">
                <a16:creationId xmlns:a16="http://schemas.microsoft.com/office/drawing/2014/main" id="{48D7FA31-7AC3-64D4-B3E1-C8AA27ACDE35}"/>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33664311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Valid Abstain responses, see 802 WG P&amp;P</a:t>
            </a:r>
          </a:p>
        </p:txBody>
      </p:sp>
      <p:sp>
        <p:nvSpPr>
          <p:cNvPr id="3" name="Content Placeholder 2"/>
          <p:cNvSpPr>
            <a:spLocks noGrp="1"/>
          </p:cNvSpPr>
          <p:nvPr>
            <p:ph idx="1"/>
          </p:nvPr>
        </p:nvSpPr>
        <p:spPr/>
        <p:txBody>
          <a:bodyPr/>
          <a:lstStyle/>
          <a:p>
            <a:r>
              <a:rPr lang="en-US" dirty="0">
                <a:hlinkClick r:id="rId3"/>
              </a:rPr>
              <a:t>https://mentor.ieee.org/802-ec/dcn/21/ec-21-0207-25-0PNP-ieee-802-lmsc-working-group-policies-and-procedures.pdf</a:t>
            </a:r>
            <a:endParaRPr lang="en-US" dirty="0"/>
          </a:p>
          <a:p>
            <a:r>
              <a:rPr lang="en-GB" dirty="0"/>
              <a:t>4.2.1 </a:t>
            </a:r>
            <a:r>
              <a:rPr lang="en-US" dirty="0"/>
              <a:t>Requirements to Maintain Voting Membership</a:t>
            </a:r>
            <a:endParaRPr lang="en-GB" dirty="0"/>
          </a:p>
          <a:p>
            <a:r>
              <a:rPr lang="en-US" sz="2000" b="0" dirty="0"/>
              <a:t>“Abstaining, other than for ‘lack of technical expertise’, is not considered returning a ballot.”</a:t>
            </a:r>
          </a:p>
          <a:p>
            <a:pPr lvl="1"/>
            <a:endParaRPr lang="en-US" dirty="0"/>
          </a:p>
          <a:p>
            <a:pPr lvl="1"/>
            <a:endParaRPr lang="en-US"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March 2025</a:t>
            </a:r>
          </a:p>
        </p:txBody>
      </p:sp>
      <p:sp>
        <p:nvSpPr>
          <p:cNvPr id="7" name="Slide Number Placeholder 6">
            <a:extLst>
              <a:ext uri="{FF2B5EF4-FFF2-40B4-BE49-F238E27FC236}">
                <a16:creationId xmlns:a16="http://schemas.microsoft.com/office/drawing/2014/main" id="{A5E3F30C-02C4-E24E-79D3-706258E0EF3C}"/>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6556776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Rectangle 2"/>
          <p:cNvSpPr>
            <a:spLocks noGrp="1" noChangeArrowheads="1"/>
          </p:cNvSpPr>
          <p:nvPr>
            <p:ph type="title"/>
          </p:nvPr>
        </p:nvSpPr>
        <p:spPr/>
        <p:txBody>
          <a:bodyPr/>
          <a:lstStyle/>
          <a:p>
            <a:r>
              <a:rPr lang="en-GB" altLang="en-US"/>
              <a:t>Email Reflectors</a:t>
            </a:r>
          </a:p>
        </p:txBody>
      </p:sp>
      <p:sp>
        <p:nvSpPr>
          <p:cNvPr id="25606" name="Rectangle 3"/>
          <p:cNvSpPr>
            <a:spLocks noGrp="1" noChangeArrowheads="1"/>
          </p:cNvSpPr>
          <p:nvPr>
            <p:ph idx="1"/>
          </p:nvPr>
        </p:nvSpPr>
        <p:spPr>
          <a:xfrm>
            <a:off x="914401" y="1981201"/>
            <a:ext cx="10361084" cy="4494213"/>
          </a:xfrm>
        </p:spPr>
        <p:txBody>
          <a:bodyPr/>
          <a:lstStyle/>
          <a:p>
            <a:r>
              <a:rPr lang="en-GB" altLang="en-US" dirty="0"/>
              <a:t>There is an email reflector for the working group,  plus one for each task group. </a:t>
            </a:r>
          </a:p>
          <a:p>
            <a:r>
              <a:rPr lang="en-GB" altLang="en-US" dirty="0"/>
              <a:t>Write access to the reflectors allowed for those who are members with status: aspirant, nearly-voter, potential-voter, voter.</a:t>
            </a:r>
          </a:p>
          <a:p>
            <a:r>
              <a:rPr lang="en-GB" altLang="en-US" dirty="0"/>
              <a:t>To make a request, visit the reflector request page:</a:t>
            </a:r>
            <a:br>
              <a:rPr lang="en-GB" altLang="en-US" dirty="0"/>
            </a:br>
            <a:r>
              <a:rPr lang="en-GB" altLang="en-US" dirty="0"/>
              <a:t>	</a:t>
            </a:r>
            <a:r>
              <a:rPr lang="en-GB" altLang="en-US" dirty="0">
                <a:hlinkClick r:id="rId3"/>
              </a:rPr>
              <a:t>http://www.ieee802.org/11/Reflector.html</a:t>
            </a:r>
            <a:endParaRPr lang="en-GB" altLang="en-US" dirty="0"/>
          </a:p>
          <a:p>
            <a:pPr lvl="1"/>
            <a:r>
              <a:rPr lang="en-GB" altLang="en-US" b="1" dirty="0"/>
              <a:t>It gathers information and sends an email to the officers.</a:t>
            </a:r>
          </a:p>
          <a:p>
            <a:r>
              <a:rPr lang="en-GB" altLang="en-US" dirty="0"/>
              <a:t>If you change your email address – </a:t>
            </a:r>
            <a:r>
              <a:rPr lang="en-GB" altLang="en-US" u="sng" dirty="0"/>
              <a:t>please let us know</a:t>
            </a:r>
            <a:r>
              <a:rPr lang="en-GB" altLang="en-US" dirty="0"/>
              <a:t>.  The officers will perform a global change to the list servers.</a:t>
            </a:r>
          </a:p>
          <a:p>
            <a:r>
              <a:rPr lang="en-GB" altLang="en-US" dirty="0"/>
              <a:t>Public read access to all reflectors is available via the 802.11 home page </a:t>
            </a:r>
            <a:r>
              <a:rPr lang="en-GB" altLang="en-US" dirty="0">
                <a:hlinkClick r:id="rId4"/>
              </a:rPr>
              <a:t>http://www.ieee802.org/11</a:t>
            </a:r>
            <a:r>
              <a:rPr lang="en-GB" altLang="en-US" dirty="0"/>
              <a:t> on the “</a:t>
            </a:r>
            <a:r>
              <a:rPr lang="en-GB" altLang="en-US" i="1" dirty="0"/>
              <a:t>WG Email</a:t>
            </a:r>
            <a:r>
              <a:rPr lang="en-GB" altLang="en-US" dirty="0"/>
              <a:t>” menu.</a:t>
            </a:r>
          </a:p>
        </p:txBody>
      </p:sp>
      <p:sp>
        <p:nvSpPr>
          <p:cNvPr id="25603" name="Footer Placeholder 4"/>
          <p:cNvSpPr>
            <a:spLocks noGrp="1"/>
          </p:cNvSpPr>
          <p:nvPr>
            <p:ph type="ftr" idx="14"/>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200" b="0"/>
              <a:t>Stephen McCann, Huawei</a:t>
            </a:r>
          </a:p>
        </p:txBody>
      </p:sp>
      <p:sp>
        <p:nvSpPr>
          <p:cNvPr id="25602" name="Date Placeholder 3"/>
          <p:cNvSpPr>
            <a:spLocks noGrp="1"/>
          </p:cNvSpPr>
          <p:nvPr>
            <p:ph type="dt" idx="15"/>
          </p:nvPr>
        </p:nvSpPr>
        <p:spPr>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itchFamily="18" charset="0"/>
              </a:defRPr>
            </a:lvl1pPr>
            <a:lvl2pPr marL="742950" indent="-285750">
              <a:spcBef>
                <a:spcPct val="20000"/>
              </a:spcBef>
              <a:buChar char="–"/>
              <a:defRPr sz="2000">
                <a:solidFill>
                  <a:schemeClr val="tx1"/>
                </a:solidFill>
                <a:latin typeface="Times New Roman" pitchFamily="18" charset="0"/>
              </a:defRPr>
            </a:lvl2pPr>
            <a:lvl3pPr marL="1143000" indent="-228600">
              <a:spcBef>
                <a:spcPct val="20000"/>
              </a:spcBef>
              <a:buChar char="•"/>
              <a:defRPr>
                <a:solidFill>
                  <a:schemeClr val="tx1"/>
                </a:solidFill>
                <a:latin typeface="Times New Roman" pitchFamily="18" charset="0"/>
              </a:defRPr>
            </a:lvl3pPr>
            <a:lvl4pPr marL="1600200" indent="-228600">
              <a:spcBef>
                <a:spcPct val="20000"/>
              </a:spcBef>
              <a:buChar char="–"/>
              <a:defRPr sz="1600">
                <a:solidFill>
                  <a:schemeClr val="tx1"/>
                </a:solidFill>
                <a:latin typeface="Times New Roman" pitchFamily="18" charset="0"/>
              </a:defRPr>
            </a:lvl4pPr>
            <a:lvl5pPr marL="2057400" indent="-22860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spcBef>
                <a:spcPct val="0"/>
              </a:spcBef>
              <a:buFontTx/>
              <a:buNone/>
            </a:pPr>
            <a:r>
              <a:rPr lang="en-US" altLang="en-US" sz="1800" dirty="0"/>
              <a:t>March 2025</a:t>
            </a:r>
          </a:p>
        </p:txBody>
      </p:sp>
      <p:sp>
        <p:nvSpPr>
          <p:cNvPr id="3" name="Slide Number Placeholder 2">
            <a:extLst>
              <a:ext uri="{FF2B5EF4-FFF2-40B4-BE49-F238E27FC236}">
                <a16:creationId xmlns:a16="http://schemas.microsoft.com/office/drawing/2014/main" id="{928F9099-292F-1F10-9D72-EDE87D8A403B}"/>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64101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802-ALL EMAIL List Server</a:t>
            </a:r>
          </a:p>
        </p:txBody>
      </p:sp>
      <p:sp>
        <p:nvSpPr>
          <p:cNvPr id="3" name="Content Placeholder 2"/>
          <p:cNvSpPr>
            <a:spLocks noGrp="1"/>
          </p:cNvSpPr>
          <p:nvPr>
            <p:ph idx="1"/>
          </p:nvPr>
        </p:nvSpPr>
        <p:spPr/>
        <p:txBody>
          <a:bodyPr/>
          <a:lstStyle/>
          <a:p>
            <a:pPr>
              <a:buNone/>
            </a:pPr>
            <a:r>
              <a:rPr lang="en-US" dirty="0"/>
              <a:t>IEEE 802-ALL EMAIL List Server</a:t>
            </a:r>
          </a:p>
          <a:p>
            <a:r>
              <a:rPr lang="en-US" b="0" dirty="0"/>
              <a:t>IEEE 802 only provides e-mailed session announcements. To join this list and stay informed about upcoming sessions, send email to </a:t>
            </a:r>
            <a:r>
              <a:rPr lang="en-US" b="0" u="sng" dirty="0">
                <a:hlinkClick r:id="rId3"/>
              </a:rPr>
              <a:t>listserv@listserv.ieee.org</a:t>
            </a:r>
            <a:r>
              <a:rPr lang="en-US" b="0" dirty="0"/>
              <a:t> with no subject and with the following 2 lines appearing first in the body of the message: </a:t>
            </a:r>
          </a:p>
          <a:p>
            <a:endParaRPr lang="en-US" sz="2400" b="1" dirty="0"/>
          </a:p>
          <a:p>
            <a:r>
              <a:rPr lang="en-US" sz="2400" b="1" dirty="0"/>
              <a:t>subscribe  stds-802-all</a:t>
            </a:r>
          </a:p>
          <a:p>
            <a:r>
              <a:rPr lang="en-US" sz="2400" b="1" dirty="0"/>
              <a:t>end</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March 2025</a:t>
            </a:r>
          </a:p>
        </p:txBody>
      </p:sp>
      <p:sp>
        <p:nvSpPr>
          <p:cNvPr id="7" name="Slide Number Placeholder 6">
            <a:extLst>
              <a:ext uri="{FF2B5EF4-FFF2-40B4-BE49-F238E27FC236}">
                <a16:creationId xmlns:a16="http://schemas.microsoft.com/office/drawing/2014/main" id="{AFD1B883-22F9-5CBA-A3FA-2E9674E0B5A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68942429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for Posting Documents</a:t>
            </a:r>
          </a:p>
        </p:txBody>
      </p:sp>
      <p:sp>
        <p:nvSpPr>
          <p:cNvPr id="3" name="Content Placeholder 2"/>
          <p:cNvSpPr>
            <a:spLocks noGrp="1"/>
          </p:cNvSpPr>
          <p:nvPr>
            <p:ph idx="1"/>
          </p:nvPr>
        </p:nvSpPr>
        <p:spPr/>
        <p:txBody>
          <a:bodyPr/>
          <a:lstStyle/>
          <a:p>
            <a:r>
              <a:rPr lang="en-US" dirty="0"/>
              <a:t>From the 802.11 Operations Manual – </a:t>
            </a:r>
          </a:p>
          <a:p>
            <a:pPr lvl="1"/>
            <a:r>
              <a:rPr lang="en-US" sz="2800" dirty="0"/>
              <a:t>All submissions presented to and all minutes shall be posted to the 802.11 document server.</a:t>
            </a:r>
          </a:p>
          <a:p>
            <a:pPr lvl="1"/>
            <a:r>
              <a:rPr lang="en-US" sz="2800" dirty="0"/>
              <a:t>Please check to ensure all documents are posted</a:t>
            </a:r>
          </a:p>
          <a:p>
            <a:pPr lvl="2"/>
            <a:r>
              <a:rPr lang="en-US" sz="2600" dirty="0"/>
              <a:t>If you have a “pending” document that is in error, let one of the 802.11 working group officers know.</a:t>
            </a:r>
          </a:p>
          <a:p>
            <a:pPr lvl="1"/>
            <a:r>
              <a:rPr lang="en-US" sz="2800" dirty="0"/>
              <a:t>Secretaries should put “Minutes” in the lower left corner for “minutes” of meetings.</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March 2025</a:t>
            </a:r>
          </a:p>
        </p:txBody>
      </p:sp>
      <p:sp>
        <p:nvSpPr>
          <p:cNvPr id="7" name="Slide Number Placeholder 6">
            <a:extLst>
              <a:ext uri="{FF2B5EF4-FFF2-40B4-BE49-F238E27FC236}">
                <a16:creationId xmlns:a16="http://schemas.microsoft.com/office/drawing/2014/main" id="{93B58101-BEC5-64F0-B7D9-683116963FDA}"/>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253829471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5E51A-19CC-4D2C-8AFC-EB543EA55216}"/>
              </a:ext>
            </a:extLst>
          </p:cNvPr>
          <p:cNvSpPr>
            <a:spLocks noGrp="1"/>
          </p:cNvSpPr>
          <p:nvPr>
            <p:ph type="title"/>
          </p:nvPr>
        </p:nvSpPr>
        <p:spPr/>
        <p:txBody>
          <a:bodyPr/>
          <a:lstStyle/>
          <a:p>
            <a:r>
              <a:rPr lang="en-US" dirty="0"/>
              <a:t>Closed captioning on teleconferences</a:t>
            </a:r>
          </a:p>
        </p:txBody>
      </p:sp>
      <p:sp>
        <p:nvSpPr>
          <p:cNvPr id="3" name="Content Placeholder 2">
            <a:extLst>
              <a:ext uri="{FF2B5EF4-FFF2-40B4-BE49-F238E27FC236}">
                <a16:creationId xmlns:a16="http://schemas.microsoft.com/office/drawing/2014/main" id="{CC99EB3F-953E-4742-ACE9-5C31B0F06DD5}"/>
              </a:ext>
            </a:extLst>
          </p:cNvPr>
          <p:cNvSpPr>
            <a:spLocks noGrp="1"/>
          </p:cNvSpPr>
          <p:nvPr>
            <p:ph idx="1"/>
          </p:nvPr>
        </p:nvSpPr>
        <p:spPr>
          <a:xfrm>
            <a:off x="695326" y="1866901"/>
            <a:ext cx="10361084" cy="4113213"/>
          </a:xfrm>
        </p:spPr>
        <p:txBody>
          <a:bodyPr/>
          <a:lstStyle/>
          <a:p>
            <a:r>
              <a:rPr lang="en-US" dirty="0"/>
              <a:t>Closed captioning is available on the telecons this session.</a:t>
            </a:r>
          </a:p>
          <a:p>
            <a:endParaRPr lang="en-US" dirty="0"/>
          </a:p>
          <a:p>
            <a:r>
              <a:rPr lang="en-US" dirty="0"/>
              <a:t>Closed captioning is for the convenience of the members but the Working Group makes no guarantee for the accuracy of the text as it appears.</a:t>
            </a:r>
          </a:p>
          <a:p>
            <a:endParaRPr lang="en-US" dirty="0"/>
          </a:p>
          <a:p>
            <a:r>
              <a:rPr lang="en-US" dirty="0"/>
              <a:t>It is possible to turn this on and off in the Webex app – </a:t>
            </a:r>
          </a:p>
          <a:p>
            <a:r>
              <a:rPr lang="en-US" dirty="0"/>
              <a:t>	look for the          icon in the lower left corner.</a:t>
            </a:r>
          </a:p>
        </p:txBody>
      </p:sp>
      <p:sp>
        <p:nvSpPr>
          <p:cNvPr id="5" name="Footer Placeholder 4">
            <a:extLst>
              <a:ext uri="{FF2B5EF4-FFF2-40B4-BE49-F238E27FC236}">
                <a16:creationId xmlns:a16="http://schemas.microsoft.com/office/drawing/2014/main" id="{C649781A-65A3-4F1B-9C30-01A22584510A}"/>
              </a:ext>
            </a:extLst>
          </p:cNvPr>
          <p:cNvSpPr>
            <a:spLocks noGrp="1"/>
          </p:cNvSpPr>
          <p:nvPr>
            <p:ph type="ftr" idx="14"/>
          </p:nvPr>
        </p:nvSpPr>
        <p:spPr/>
        <p:txBody>
          <a:bodyPr/>
          <a:lstStyle/>
          <a:p>
            <a:r>
              <a:rPr lang="en-GB"/>
              <a:t>Stephen McCann, Huawei</a:t>
            </a:r>
            <a:endParaRPr lang="en-GB" dirty="0"/>
          </a:p>
        </p:txBody>
      </p:sp>
      <p:sp>
        <p:nvSpPr>
          <p:cNvPr id="6" name="Date Placeholder 5">
            <a:extLst>
              <a:ext uri="{FF2B5EF4-FFF2-40B4-BE49-F238E27FC236}">
                <a16:creationId xmlns:a16="http://schemas.microsoft.com/office/drawing/2014/main" id="{319C1D66-74E7-435D-9CE5-6D0728928DE5}"/>
              </a:ext>
            </a:extLst>
          </p:cNvPr>
          <p:cNvSpPr>
            <a:spLocks noGrp="1"/>
          </p:cNvSpPr>
          <p:nvPr>
            <p:ph type="dt" idx="15"/>
          </p:nvPr>
        </p:nvSpPr>
        <p:spPr/>
        <p:txBody>
          <a:bodyPr/>
          <a:lstStyle/>
          <a:p>
            <a:r>
              <a:rPr lang="en-US" dirty="0"/>
              <a:t>March 2025</a:t>
            </a:r>
            <a:endParaRPr lang="en-GB" dirty="0"/>
          </a:p>
        </p:txBody>
      </p:sp>
      <p:pic>
        <p:nvPicPr>
          <p:cNvPr id="2050" name="Picture 2" descr="Show closed caption">
            <a:extLst>
              <a:ext uri="{FF2B5EF4-FFF2-40B4-BE49-F238E27FC236}">
                <a16:creationId xmlns:a16="http://schemas.microsoft.com/office/drawing/2014/main" id="{01D68956-4DB8-4551-B6EC-258935B3908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43200" y="4495800"/>
            <a:ext cx="628650" cy="381000"/>
          </a:xfrm>
          <a:prstGeom prst="rect">
            <a:avLst/>
          </a:prstGeom>
          <a:noFill/>
          <a:extLst>
            <a:ext uri="{909E8E84-426E-40DD-AFC4-6F175D3DCCD1}">
              <a14:hiddenFill xmlns:a14="http://schemas.microsoft.com/office/drawing/2010/main">
                <a:solidFill>
                  <a:srgbClr val="FFFFFF"/>
                </a:solidFill>
              </a14:hiddenFill>
            </a:ext>
          </a:extLst>
        </p:spPr>
      </p:pic>
      <p:sp>
        <p:nvSpPr>
          <p:cNvPr id="7" name="Slide Number Placeholder 6">
            <a:extLst>
              <a:ext uri="{FF2B5EF4-FFF2-40B4-BE49-F238E27FC236}">
                <a16:creationId xmlns:a16="http://schemas.microsoft.com/office/drawing/2014/main" id="{5C3C9AEF-F958-D7D6-9BE6-19370FDEAAF3}"/>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50633159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- 1</a:t>
            </a:r>
          </a:p>
        </p:txBody>
      </p:sp>
      <p:sp>
        <p:nvSpPr>
          <p:cNvPr id="3" name="Content Placeholder 2"/>
          <p:cNvSpPr>
            <a:spLocks noGrp="1"/>
          </p:cNvSpPr>
          <p:nvPr>
            <p:ph idx="1"/>
          </p:nvPr>
        </p:nvSpPr>
        <p:spPr/>
        <p:txBody>
          <a:bodyPr/>
          <a:lstStyle/>
          <a:p>
            <a:r>
              <a:rPr lang="en-US" dirty="0"/>
              <a:t>IEEE 802 Participation slide </a:t>
            </a:r>
            <a:r>
              <a:rPr lang="en-US" dirty="0">
                <a:hlinkClick r:id="rId3"/>
              </a:rPr>
              <a:t>https://mentor.ieee.org/802-ec/dcn/16/ec-16-0180-05-00EC-ieee-802-participation-slide.pptx</a:t>
            </a:r>
            <a:r>
              <a:rPr lang="en-US" dirty="0"/>
              <a:t> </a:t>
            </a:r>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March 2025</a:t>
            </a:r>
          </a:p>
        </p:txBody>
      </p:sp>
      <p:sp>
        <p:nvSpPr>
          <p:cNvPr id="7" name="Slide Number Placeholder 6">
            <a:extLst>
              <a:ext uri="{FF2B5EF4-FFF2-40B4-BE49-F238E27FC236}">
                <a16:creationId xmlns:a16="http://schemas.microsoft.com/office/drawing/2014/main" id="{02CBE34A-FB3A-CD50-DE8B-7B9238D76BC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90056294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 - 2</a:t>
            </a:r>
          </a:p>
        </p:txBody>
      </p:sp>
      <p:sp>
        <p:nvSpPr>
          <p:cNvPr id="3" name="Content Placeholder 2"/>
          <p:cNvSpPr>
            <a:spLocks noGrp="1"/>
          </p:cNvSpPr>
          <p:nvPr>
            <p:ph idx="1"/>
          </p:nvPr>
        </p:nvSpPr>
        <p:spPr/>
        <p:txBody>
          <a:bodyPr/>
          <a:lstStyle/>
          <a:p>
            <a:r>
              <a:rPr lang="en-GB" dirty="0"/>
              <a:t>Motion Preparation:</a:t>
            </a:r>
          </a:p>
          <a:p>
            <a:pPr lvl="1"/>
            <a:r>
              <a:rPr lang="en-GB" dirty="0"/>
              <a:t>802.11 Motion templates: </a:t>
            </a:r>
            <a:r>
              <a:rPr lang="en-GB" u="sng" dirty="0">
                <a:hlinkClick r:id="rId3"/>
              </a:rPr>
              <a:t>https://mentor.ieee.org/802.11/dcn/22/11-22-1967-02-0000-working-group-motions-templates.pptx</a:t>
            </a:r>
            <a:r>
              <a:rPr lang="en-GB" dirty="0"/>
              <a:t> </a:t>
            </a:r>
          </a:p>
          <a:p>
            <a:pPr lvl="1"/>
            <a:r>
              <a:rPr lang="en-GB" dirty="0"/>
              <a:t>EC Motion templates: </a:t>
            </a:r>
            <a:r>
              <a:rPr lang="en-GB" u="sng" dirty="0">
                <a:hlinkClick r:id="rId4"/>
              </a:rPr>
              <a:t>https://mentor.ieee.org/802-ec/dcn/16/ec-16-0170-04-00EC-802-ec-motion-template.pptx</a:t>
            </a:r>
            <a:r>
              <a:rPr lang="en-GB" dirty="0"/>
              <a:t> </a:t>
            </a:r>
          </a:p>
          <a:p>
            <a:r>
              <a:rPr lang="en-GB" dirty="0"/>
              <a:t>Comment Resolution guidance:</a:t>
            </a:r>
          </a:p>
          <a:p>
            <a:pPr lvl="1"/>
            <a:r>
              <a:rPr lang="en-GB" dirty="0"/>
              <a:t>SASB </a:t>
            </a:r>
            <a:r>
              <a:rPr lang="en-GB" dirty="0" err="1"/>
              <a:t>RevCom</a:t>
            </a:r>
            <a:r>
              <a:rPr lang="en-GB" dirty="0"/>
              <a:t> Comment resolution guidelines:  </a:t>
            </a:r>
            <a:r>
              <a:rPr lang="en-GB" u="sng" dirty="0">
                <a:hlinkClick r:id="rId5"/>
              </a:rPr>
              <a:t>http://standards.ieee.org/about/sasb/revcom/guidelines.pdf</a:t>
            </a:r>
            <a:r>
              <a:rPr lang="en-GB" dirty="0"/>
              <a:t> </a:t>
            </a:r>
          </a:p>
          <a:p>
            <a:pPr lvl="1"/>
            <a:r>
              <a:rPr lang="en-GB" dirty="0"/>
              <a:t>802.11 WG comment resolution tutorial: </a:t>
            </a:r>
            <a:r>
              <a:rPr lang="en-GB" u="sng" dirty="0">
                <a:hlinkClick r:id="rId6"/>
              </a:rPr>
              <a:t>https://mentor.ieee.org/802.11/dcn/13/11-13-0230-05-0000-comment-resolution-tutorial.ppt</a:t>
            </a:r>
            <a:endParaRPr lang="en-GB" dirty="0"/>
          </a:p>
        </p:txBody>
      </p:sp>
      <p:sp>
        <p:nvSpPr>
          <p:cNvPr id="5" name="Footer Placeholder 4"/>
          <p:cNvSpPr>
            <a:spLocks noGrp="1"/>
          </p:cNvSpPr>
          <p:nvPr>
            <p:ph type="ftr" idx="14"/>
          </p:nvPr>
        </p:nvSpPr>
        <p:spPr>
          <a:prstGeom prst="rect">
            <a:avLst/>
          </a:prstGeom>
        </p:spPr>
        <p:txBody>
          <a:bodyPr/>
          <a:lstStyle/>
          <a:p>
            <a:pPr>
              <a:defRPr/>
            </a:pPr>
            <a:r>
              <a:rPr lang="en-US"/>
              <a:t>Stephen McCann, Huawei</a:t>
            </a:r>
          </a:p>
        </p:txBody>
      </p:sp>
      <p:sp>
        <p:nvSpPr>
          <p:cNvPr id="4" name="Date Placeholder 3"/>
          <p:cNvSpPr>
            <a:spLocks noGrp="1"/>
          </p:cNvSpPr>
          <p:nvPr>
            <p:ph type="dt" idx="15"/>
          </p:nvPr>
        </p:nvSpPr>
        <p:spPr>
          <a:prstGeom prst="rect">
            <a:avLst/>
          </a:prstGeom>
        </p:spPr>
        <p:txBody>
          <a:bodyPr/>
          <a:lstStyle/>
          <a:p>
            <a:pPr>
              <a:defRPr/>
            </a:pPr>
            <a:r>
              <a:rPr lang="en-US" dirty="0"/>
              <a:t>March 2025</a:t>
            </a:r>
          </a:p>
        </p:txBody>
      </p:sp>
      <p:sp>
        <p:nvSpPr>
          <p:cNvPr id="7" name="Slide Number Placeholder 6">
            <a:extLst>
              <a:ext uri="{FF2B5EF4-FFF2-40B4-BE49-F238E27FC236}">
                <a16:creationId xmlns:a16="http://schemas.microsoft.com/office/drawing/2014/main" id="{897DA729-E904-4D97-59B9-6FBA0B5824E9}"/>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13411714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381000" y="1520826"/>
            <a:ext cx="11353800" cy="4954588"/>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March 2025</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1524001" y="6553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5" name="Slide Number Placeholder 4">
            <a:extLst>
              <a:ext uri="{FF2B5EF4-FFF2-40B4-BE49-F238E27FC236}">
                <a16:creationId xmlns:a16="http://schemas.microsoft.com/office/drawing/2014/main" id="{33A7D363-3690-79B7-2E27-AEEBB3FB3676}"/>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67087913"/>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a:xfrm>
            <a:off x="457200" y="1981201"/>
            <a:ext cx="10818285"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March 2025</a:t>
            </a:r>
          </a:p>
        </p:txBody>
      </p:sp>
      <p:sp>
        <p:nvSpPr>
          <p:cNvPr id="5" name="Slide Number Placeholder 4">
            <a:extLst>
              <a:ext uri="{FF2B5EF4-FFF2-40B4-BE49-F238E27FC236}">
                <a16:creationId xmlns:a16="http://schemas.microsoft.com/office/drawing/2014/main" id="{E30F08E6-3A1B-A048-7729-87374B0D758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March 2025</a:t>
            </a:r>
          </a:p>
        </p:txBody>
      </p:sp>
      <p:sp>
        <p:nvSpPr>
          <p:cNvPr id="5" name="Slide Number Placeholder 4">
            <a:extLst>
              <a:ext uri="{FF2B5EF4-FFF2-40B4-BE49-F238E27FC236}">
                <a16:creationId xmlns:a16="http://schemas.microsoft.com/office/drawing/2014/main" id="{1DAA24F8-E07F-F9FF-1A6B-0F35789A15C5}"/>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March 2025</a:t>
            </a:r>
          </a:p>
        </p:txBody>
      </p:sp>
      <p:sp>
        <p:nvSpPr>
          <p:cNvPr id="5" name="Slide Number Placeholder 4">
            <a:extLst>
              <a:ext uri="{FF2B5EF4-FFF2-40B4-BE49-F238E27FC236}">
                <a16:creationId xmlns:a16="http://schemas.microsoft.com/office/drawing/2014/main" id="{1898A35C-4421-23EB-97A0-8D997DF39801}"/>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12952854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a:xfrm>
            <a:off x="381000" y="1981201"/>
            <a:ext cx="10894485" cy="4113213"/>
          </a:xfrm>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3" name="Footer Placeholder 2"/>
          <p:cNvSpPr>
            <a:spLocks noGrp="1"/>
          </p:cNvSpPr>
          <p:nvPr>
            <p:ph type="ftr" idx="14"/>
          </p:nvPr>
        </p:nvSpPr>
        <p:spPr>
          <a:prstGeom prst="rect">
            <a:avLst/>
          </a:prstGeom>
        </p:spPr>
        <p:txBody>
          <a:bodyPr/>
          <a:lstStyle/>
          <a:p>
            <a:pPr>
              <a:defRPr/>
            </a:pPr>
            <a:r>
              <a:rPr lang="en-US"/>
              <a:t>Stephen McCann, Huawei</a:t>
            </a:r>
          </a:p>
        </p:txBody>
      </p:sp>
      <p:sp>
        <p:nvSpPr>
          <p:cNvPr id="2" name="Date Placeholder 1"/>
          <p:cNvSpPr>
            <a:spLocks noGrp="1"/>
          </p:cNvSpPr>
          <p:nvPr>
            <p:ph type="dt" idx="15"/>
          </p:nvPr>
        </p:nvSpPr>
        <p:spPr>
          <a:prstGeom prst="rect">
            <a:avLst/>
          </a:prstGeom>
        </p:spPr>
        <p:txBody>
          <a:bodyPr/>
          <a:lstStyle/>
          <a:p>
            <a:pPr>
              <a:defRPr/>
            </a:pPr>
            <a:r>
              <a:rPr lang="en-US" dirty="0"/>
              <a:t>March 2025</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6" name="Slide Number Placeholder 5">
            <a:extLst>
              <a:ext uri="{FF2B5EF4-FFF2-40B4-BE49-F238E27FC236}">
                <a16:creationId xmlns:a16="http://schemas.microsoft.com/office/drawing/2014/main" id="{650B3BC2-D94E-717C-970C-D0412B503F8D}"/>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2090664063"/>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5" name="Date Placeholder 4"/>
          <p:cNvSpPr>
            <a:spLocks noGrp="1"/>
          </p:cNvSpPr>
          <p:nvPr>
            <p:ph type="dt" idx="15"/>
          </p:nvPr>
        </p:nvSpPr>
        <p:spPr/>
        <p:txBody>
          <a:bodyPr/>
          <a:lstStyle/>
          <a:p>
            <a:r>
              <a:rPr lang="en-US" dirty="0"/>
              <a:t>March 2025</a:t>
            </a:r>
            <a:endParaRPr lang="en-GB"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7" name="Slide Number Placeholder 6">
            <a:extLst>
              <a:ext uri="{FF2B5EF4-FFF2-40B4-BE49-F238E27FC236}">
                <a16:creationId xmlns:a16="http://schemas.microsoft.com/office/drawing/2014/main" id="{03F642B0-A622-B878-EE01-BC60F860775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0" y="1752600"/>
            <a:ext cx="11734800"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4"/>
          </p:nvPr>
        </p:nvSpPr>
        <p:spPr/>
        <p:txBody>
          <a:bodyPr/>
          <a:lstStyle/>
          <a:p>
            <a:r>
              <a:rPr lang="en-GB"/>
              <a:t>Stephen McCann, Huawei</a:t>
            </a:r>
            <a:endParaRPr lang="en-GB" dirty="0"/>
          </a:p>
        </p:txBody>
      </p:sp>
      <p:sp>
        <p:nvSpPr>
          <p:cNvPr id="5" name="Date Placeholder 4"/>
          <p:cNvSpPr>
            <a:spLocks noGrp="1"/>
          </p:cNvSpPr>
          <p:nvPr>
            <p:ph type="dt" idx="15"/>
          </p:nvPr>
        </p:nvSpPr>
        <p:spPr/>
        <p:txBody>
          <a:bodyPr/>
          <a:lstStyle/>
          <a:p>
            <a:r>
              <a:rPr lang="en-US" dirty="0"/>
              <a:t>March 2025</a:t>
            </a:r>
            <a:endParaRPr lang="en-GB"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7">
            <a:extLst>
              <a:ext uri="{FF2B5EF4-FFF2-40B4-BE49-F238E27FC236}">
                <a16:creationId xmlns:a16="http://schemas.microsoft.com/office/drawing/2014/main" id="{AAC1A0D9-34EB-4421-F61A-F8271375435C}"/>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54</TotalTime>
  <Words>3385</Words>
  <Application>Microsoft Office PowerPoint</Application>
  <PresentationFormat>Widescreen</PresentationFormat>
  <Paragraphs>344</Paragraphs>
  <Slides>27</Slides>
  <Notes>16</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7" baseType="lpstr">
      <vt:lpstr>Arial Unicode MS</vt:lpstr>
      <vt:lpstr>Arial</vt:lpstr>
      <vt:lpstr>Calibri</vt:lpstr>
      <vt:lpstr>DejaVu Sans</vt:lpstr>
      <vt:lpstr>Helvetica</vt:lpstr>
      <vt:lpstr>Lucida Grande</vt:lpstr>
      <vt:lpstr>Monotype Sorts</vt:lpstr>
      <vt:lpstr>Times New Roman</vt:lpstr>
      <vt:lpstr>Office Theme</vt:lpstr>
      <vt:lpstr>Document</vt:lpstr>
      <vt:lpstr>2nd Vice Chair Report March 2025</vt:lpstr>
      <vt:lpstr>Abstract</vt:lpstr>
      <vt:lpstr>Instructions for the WG Chair</vt:lpstr>
      <vt:lpstr>Participants have a duty to inform the IEEE</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Event Conduct and Safety Statement I </vt:lpstr>
      <vt:lpstr>IEEE Event Conduct and Safety Statement II</vt:lpstr>
      <vt:lpstr>IEEE SA Policy Documents</vt:lpstr>
      <vt:lpstr>IEEE SA Rules Documents</vt:lpstr>
      <vt:lpstr>IEEE 802 Ground Rules</vt:lpstr>
      <vt:lpstr>IEEE 802 Rules Documents </vt:lpstr>
      <vt:lpstr>IEEE 802.11 Operations Manual</vt:lpstr>
      <vt:lpstr>Please respond to WG ballots to avoid loss of voting rights</vt:lpstr>
      <vt:lpstr>Valid Abstain responses, see 802 WG P&amp;P</vt:lpstr>
      <vt:lpstr>Email Reflectors</vt:lpstr>
      <vt:lpstr>IEEE 802-ALL EMAIL List Server</vt:lpstr>
      <vt:lpstr>Reminder for Posting Documents</vt:lpstr>
      <vt:lpstr>Closed captioning on teleconferences</vt:lpstr>
      <vt:lpstr>References - 1</vt:lpstr>
      <vt:lpstr>References - 2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2nd Vice Chair Report May 2018</dc:title>
  <dc:creator>Stacey, Robert</dc:creator>
  <cp:keywords>CTPClassification=CTP_PUBLIC:VisualMarkings=, CTPClassification=CTP_NT</cp:keywords>
  <cp:lastModifiedBy>Stephen McCann</cp:lastModifiedBy>
  <cp:revision>127</cp:revision>
  <cp:lastPrinted>1601-01-01T00:00:00Z</cp:lastPrinted>
  <dcterms:created xsi:type="dcterms:W3CDTF">2018-05-05T22:00:08Z</dcterms:created>
  <dcterms:modified xsi:type="dcterms:W3CDTF">2025-02-12T14:42:17Z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