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1121" r:id="rId3"/>
    <p:sldId id="1119" r:id="rId4"/>
    <p:sldId id="1046" r:id="rId5"/>
    <p:sldId id="1117" r:id="rId6"/>
    <p:sldId id="1083" r:id="rId7"/>
    <p:sldId id="1101" r:id="rId8"/>
    <p:sldId id="1102" r:id="rId9"/>
    <p:sldId id="1118" r:id="rId10"/>
    <p:sldId id="1100" r:id="rId11"/>
    <p:sldId id="1103" r:id="rId12"/>
    <p:sldId id="1115" r:id="rId13"/>
    <p:sldId id="1116" r:id="rId14"/>
    <p:sldId id="1120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D85471-7D31-43C6-90F4-07DA25FE5582}">
          <p14:sldIdLst>
            <p14:sldId id="256"/>
            <p14:sldId id="1121"/>
            <p14:sldId id="1119"/>
            <p14:sldId id="1046"/>
            <p14:sldId id="1117"/>
            <p14:sldId id="1083"/>
            <p14:sldId id="1101"/>
            <p14:sldId id="1102"/>
            <p14:sldId id="1118"/>
            <p14:sldId id="1100"/>
            <p14:sldId id="1103"/>
            <p14:sldId id="1115"/>
            <p14:sldId id="1116"/>
          </p14:sldIdLst>
        </p14:section>
        <p14:section name="Backup - Roaming" id="{C05D64DD-326D-4F82-8EF7-757D1F6191A8}">
          <p14:sldIdLst>
            <p14:sldId id="11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k Klein" initials="AK" lastIdx="4" clrIdx="0">
    <p:extLst>
      <p:ext uri="{19B8F6BF-5375-455C-9EA6-DF929625EA0E}">
        <p15:presenceInfo xmlns:p15="http://schemas.microsoft.com/office/powerpoint/2012/main" userId="Arik Klein" providerId="None"/>
      </p:ext>
    </p:extLst>
  </p:cmAuthor>
  <p:cmAuthor id="2" name="Michael Montemurro" initials="MM" lastIdx="5" clrIdx="1">
    <p:extLst>
      <p:ext uri="{19B8F6BF-5375-455C-9EA6-DF929625EA0E}">
        <p15:presenceInfo xmlns:p15="http://schemas.microsoft.com/office/powerpoint/2012/main" userId="S-1-5-21-147214757-305610072-1517763936-7933829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Oren Hencinski (TRC)" initials="OH(" lastIdx="2" clrIdx="3">
    <p:extLst>
      <p:ext uri="{19B8F6BF-5375-455C-9EA6-DF929625EA0E}">
        <p15:presenceInfo xmlns:p15="http://schemas.microsoft.com/office/powerpoint/2012/main" userId="S-1-5-21-147214757-305610072-1517763936-4623458" providerId="AD"/>
      </p:ext>
    </p:extLst>
  </p:cmAuthor>
  <p:cmAuthor id="5" name="Arik Klein" initials="AK [2]" lastIdx="7" clrIdx="4">
    <p:extLst>
      <p:ext uri="{19B8F6BF-5375-455C-9EA6-DF929625EA0E}">
        <p15:presenceInfo xmlns:p15="http://schemas.microsoft.com/office/powerpoint/2012/main" userId="S-1-5-21-147214757-305610072-1517763936-75252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1" autoAdjust="0"/>
    <p:restoredTop sz="94681"/>
  </p:normalViewPr>
  <p:slideViewPr>
    <p:cSldViewPr>
      <p:cViewPr varScale="1">
        <p:scale>
          <a:sx n="116" d="100"/>
          <a:sy n="116" d="100"/>
        </p:scale>
        <p:origin x="108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8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99B265E-6ECF-044F-A73F-570404AE54A8}"/>
    <pc:docChg chg="addSld modSld modSection">
      <pc:chgData name="Mike Montemurro" userId="40c20c913ca7511e" providerId="LiveId" clId="{A99B265E-6ECF-044F-A73F-570404AE54A8}" dt="2025-03-12T17:59:55.382" v="80" actId="20577"/>
      <pc:docMkLst>
        <pc:docMk/>
      </pc:docMkLst>
      <pc:sldChg chg="modSp new mod">
        <pc:chgData name="Mike Montemurro" userId="40c20c913ca7511e" providerId="LiveId" clId="{A99B265E-6ECF-044F-A73F-570404AE54A8}" dt="2025-03-12T17:59:55.382" v="80" actId="20577"/>
        <pc:sldMkLst>
          <pc:docMk/>
          <pc:sldMk cId="3633140177" sldId="1121"/>
        </pc:sldMkLst>
        <pc:spChg chg="mod">
          <ac:chgData name="Mike Montemurro" userId="40c20c913ca7511e" providerId="LiveId" clId="{A99B265E-6ECF-044F-A73F-570404AE54A8}" dt="2025-03-12T17:59:40.004" v="7" actId="20577"/>
          <ac:spMkLst>
            <pc:docMk/>
            <pc:sldMk cId="3633140177" sldId="1121"/>
            <ac:spMk id="2" creationId="{879E6E4E-8E9F-4FAF-3BC9-5B2EF12B3D32}"/>
          </ac:spMkLst>
        </pc:spChg>
        <pc:spChg chg="mod">
          <ac:chgData name="Mike Montemurro" userId="40c20c913ca7511e" providerId="LiveId" clId="{A99B265E-6ECF-044F-A73F-570404AE54A8}" dt="2025-03-12T17:59:55.382" v="80" actId="20577"/>
          <ac:spMkLst>
            <pc:docMk/>
            <pc:sldMk cId="3633140177" sldId="1121"/>
            <ac:spMk id="3" creationId="{CA735C29-31FB-301D-4AC6-D2B3E7F6C5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1CFB9-2A59-CD1A-F62C-DEC30C57F9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6297A7A-887E-43A2-511B-7C43D46F7C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5838646-ECFF-7BE3-3E75-951C6F18D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52B26ED-7DB9-9298-10C0-43DDA2EDE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95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2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3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65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1550" y="6474188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802.11-25/201r0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temurro.Michae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ren.hencinski@huawei.com" TargetMode="External"/><Relationship Id="rId5" Type="http://schemas.openxmlformats.org/officeDocument/2006/relationships/hyperlink" Target="mailto:arik.klein@huawei.com" TargetMode="External"/><Relationship Id="rId4" Type="http://schemas.openxmlformats.org/officeDocument/2006/relationships/hyperlink" Target="mailto:stephen.mccann@ie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Frame Processing Enhancements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43669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3 February 2025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DB0F56-F89B-474F-8DB6-A2FAFA10A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05865"/>
              </p:ext>
            </p:extLst>
          </p:nvPr>
        </p:nvGraphicFramePr>
        <p:xfrm>
          <a:off x="1271464" y="2414035"/>
          <a:ext cx="99871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02307260"/>
                    </a:ext>
                  </a:extLst>
                </a:gridCol>
                <a:gridCol w="2073397">
                  <a:extLst>
                    <a:ext uri="{9D8B030D-6E8A-4147-A177-3AD203B41FA5}">
                      <a16:colId xmlns:a16="http://schemas.microsoft.com/office/drawing/2014/main" val="714421449"/>
                    </a:ext>
                  </a:extLst>
                </a:gridCol>
                <a:gridCol w="2053098">
                  <a:extLst>
                    <a:ext uri="{9D8B030D-6E8A-4147-A177-3AD203B41FA5}">
                      <a16:colId xmlns:a16="http://schemas.microsoft.com/office/drawing/2014/main" val="332432233"/>
                    </a:ext>
                  </a:extLst>
                </a:gridCol>
                <a:gridCol w="1230967">
                  <a:extLst>
                    <a:ext uri="{9D8B030D-6E8A-4147-A177-3AD203B41FA5}">
                      <a16:colId xmlns:a16="http://schemas.microsoft.com/office/drawing/2014/main" val="1766876728"/>
                    </a:ext>
                  </a:extLst>
                </a:gridCol>
                <a:gridCol w="2875230">
                  <a:extLst>
                    <a:ext uri="{9D8B030D-6E8A-4147-A177-3AD203B41FA5}">
                      <a16:colId xmlns:a16="http://schemas.microsoft.com/office/drawing/2014/main" val="132252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Michael Montemurro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Toronto,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Montemurro.Michael@gmail.com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Southampton, 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stephen.mccann@ieee.org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8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Arik Klein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arik.klein@huawei.com</a:t>
                      </a: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6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Oren Hencinski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Datacom</a:t>
                      </a:r>
                      <a:r>
                        <a:rPr lang="en-C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PL</a:t>
                      </a:r>
                      <a:endParaRPr lang="en-CA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oren.hencinski@huawei.com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746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877162-DED7-4029-BE6C-4B9F06F7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Frame Processing at the NC MLD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EBE1ED-74B4-4201-BC5F-04426602B8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A5834-49D9-4401-A5F3-18A8F6FF1EC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637685" y="6527116"/>
            <a:ext cx="3752099" cy="129273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5B48-5AA2-4329-B2A8-853FF2A115F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75311" y="6579269"/>
            <a:ext cx="622856" cy="259681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4A1B2EE7-9FA2-4A38-99A2-040790AF1D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389424"/>
              </p:ext>
            </p:extLst>
          </p:nvPr>
        </p:nvGraphicFramePr>
        <p:xfrm>
          <a:off x="2292616" y="2056011"/>
          <a:ext cx="8051856" cy="3584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57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802.1X port filtering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57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RX/TX MSDU rate limiting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A-MSDU Aggregation/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Deaggregation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02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 Deferred Queuing for MSDU, A-MSDU, or MMPDU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267625"/>
                  </a:ext>
                </a:extLst>
              </a:tr>
              <a:tr h="3015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SYNRA Receive Filtering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75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MSDU, A-MSDU, or MMPDU Encryption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(TX) / Decryption (RX)</a:t>
                      </a:r>
                    </a:p>
                    <a:p>
                      <a:pPr algn="ctr"/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(individually addressed only)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MSDU, A-MSDU, or MMPDU Reordering /Duplicate Detection by PN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3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Affiliated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 encrypted MSDU, A-MSDU, or MMPDU distribution / PN Sync messaging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Affiliated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 MSDU, A-MSDU, or MMPDU reception / PN Sync messaging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DBD1AC7-5BE7-4309-BE2B-DFD164A59502}"/>
              </a:ext>
            </a:extLst>
          </p:cNvPr>
          <p:cNvSpPr txBox="1">
            <a:spLocks/>
          </p:cNvSpPr>
          <p:nvPr/>
        </p:nvSpPr>
        <p:spPr bwMode="auto">
          <a:xfrm>
            <a:off x="8933196" y="6460660"/>
            <a:ext cx="2425039" cy="260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589EBE17-21CC-479F-A5D6-4D16023CABE4}" type="slidenum">
              <a:rPr lang="en-CA" smtClean="0"/>
              <a:pPr/>
              <a:t>10</a:t>
            </a:fld>
            <a:endParaRPr lang="en-CA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018CEDD-2958-4269-9D8C-A07D79A6B364}"/>
              </a:ext>
            </a:extLst>
          </p:cNvPr>
          <p:cNvCxnSpPr>
            <a:cxnSpLocks/>
          </p:cNvCxnSpPr>
          <p:nvPr/>
        </p:nvCxnSpPr>
        <p:spPr>
          <a:xfrm>
            <a:off x="2063552" y="2442692"/>
            <a:ext cx="0" cy="257892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5D77F8-5127-4FC8-B6C7-F8E6733D3426}"/>
              </a:ext>
            </a:extLst>
          </p:cNvPr>
          <p:cNvCxnSpPr>
            <a:cxnSpLocks/>
          </p:cNvCxnSpPr>
          <p:nvPr/>
        </p:nvCxnSpPr>
        <p:spPr>
          <a:xfrm flipH="1">
            <a:off x="10420472" y="2425690"/>
            <a:ext cx="118" cy="2595930"/>
          </a:xfrm>
          <a:prstGeom prst="straightConnector1">
            <a:avLst/>
          </a:prstGeom>
          <a:ln w="635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7075B41-532F-4972-9BC7-2FC418A54A0F}"/>
              </a:ext>
            </a:extLst>
          </p:cNvPr>
          <p:cNvSpPr txBox="1"/>
          <p:nvPr/>
        </p:nvSpPr>
        <p:spPr>
          <a:xfrm rot="16200000">
            <a:off x="-341219" y="3407708"/>
            <a:ext cx="41859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Transmitting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EE2365-1149-42BF-A7AB-857DD5604A4C}"/>
              </a:ext>
            </a:extLst>
          </p:cNvPr>
          <p:cNvSpPr txBox="1"/>
          <p:nvPr/>
        </p:nvSpPr>
        <p:spPr>
          <a:xfrm rot="5400000">
            <a:off x="9050202" y="3629024"/>
            <a:ext cx="3515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Receiving</a:t>
            </a:r>
          </a:p>
        </p:txBody>
      </p:sp>
      <p:sp>
        <p:nvSpPr>
          <p:cNvPr id="14" name="Up-Down Arrow 15">
            <a:extLst>
              <a:ext uri="{FF2B5EF4-FFF2-40B4-BE49-F238E27FC236}">
                <a16:creationId xmlns:a16="http://schemas.microsoft.com/office/drawing/2014/main" id="{40487E71-BBCA-40C4-9CD9-71553BF696F6}"/>
              </a:ext>
            </a:extLst>
          </p:cNvPr>
          <p:cNvSpPr/>
          <p:nvPr/>
        </p:nvSpPr>
        <p:spPr>
          <a:xfrm>
            <a:off x="3076674" y="5672913"/>
            <a:ext cx="6036538" cy="617214"/>
          </a:xfrm>
          <a:prstGeom prst="upDownArrow">
            <a:avLst>
              <a:gd name="adj1" fmla="val 54963"/>
              <a:gd name="adj2" fmla="val 37444"/>
            </a:avLst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To/From Affiliated STA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18F1D3-1711-4872-BBE6-4E4EEB064DF6}"/>
              </a:ext>
            </a:extLst>
          </p:cNvPr>
          <p:cNvSpPr txBox="1"/>
          <p:nvPr/>
        </p:nvSpPr>
        <p:spPr>
          <a:xfrm>
            <a:off x="344228" y="6211988"/>
            <a:ext cx="91844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1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NOTE: Modified frame processing steps indicated in bold.</a:t>
            </a:r>
            <a:endParaRPr kumimoji="1" 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474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877162-DED7-4029-BE6C-4B9F06F7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Frame Processing at the Affiliated STA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EBE1ED-74B4-4201-BC5F-04426602B8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A5834-49D9-4401-A5F3-18A8F6FF1EC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637685" y="6527116"/>
            <a:ext cx="3752099" cy="129273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DBD1AC7-5BE7-4309-BE2B-DFD164A59502}"/>
              </a:ext>
            </a:extLst>
          </p:cNvPr>
          <p:cNvSpPr txBox="1">
            <a:spLocks/>
          </p:cNvSpPr>
          <p:nvPr/>
        </p:nvSpPr>
        <p:spPr bwMode="auto">
          <a:xfrm>
            <a:off x="8933196" y="6460660"/>
            <a:ext cx="2425039" cy="260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589EBE17-21CC-479F-A5D6-4D16023CABE4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18F1D3-1711-4872-BBE6-4E4EEB064DF6}"/>
              </a:ext>
            </a:extLst>
          </p:cNvPr>
          <p:cNvSpPr txBox="1"/>
          <p:nvPr/>
        </p:nvSpPr>
        <p:spPr>
          <a:xfrm>
            <a:off x="1448049" y="6252334"/>
            <a:ext cx="91844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1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NOTE: Modified frame processing steps indicated in bold.</a:t>
            </a:r>
            <a:endParaRPr kumimoji="1" 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16" name="Content Placeholder 4">
            <a:extLst>
              <a:ext uri="{FF2B5EF4-FFF2-40B4-BE49-F238E27FC236}">
                <a16:creationId xmlns:a16="http://schemas.microsoft.com/office/drawing/2014/main" id="{CEFFCCE9-8803-4896-8819-FB6DE77333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927967"/>
              </p:ext>
            </p:extLst>
          </p:nvPr>
        </p:nvGraphicFramePr>
        <p:xfrm>
          <a:off x="2229887" y="2132856"/>
          <a:ext cx="732249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5482">
                  <a:extLst>
                    <a:ext uri="{9D8B030D-6E8A-4147-A177-3AD203B41FA5}">
                      <a16:colId xmlns:a16="http://schemas.microsoft.com/office/drawing/2014/main" val="3304542291"/>
                    </a:ext>
                  </a:extLst>
                </a:gridCol>
              </a:tblGrid>
              <a:tr h="38028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 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encrypted MSDU, A-MSDU, or MMPDU reception /</a:t>
                      </a:r>
                    </a:p>
                    <a:p>
                      <a:pPr algn="ctr"/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 Sync messaging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 encrypted MSDU, A-MSDU, or MMPDU 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distribution/ PN Sync messaging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 and TX addresses to MPDU header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 and TX address to MLD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address swap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Sequence Number (SN) Assignment</a:t>
                      </a:r>
                    </a:p>
                    <a:p>
                      <a:pPr algn="ct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ACK buffering and reordering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634192"/>
                  </a:ext>
                </a:extLst>
              </a:tr>
              <a:tr h="3802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MSDU, A-MSDU, or MMPDU Encryption</a:t>
                      </a:r>
                      <a:r>
                        <a:rPr lang="en-US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(TX) / Decryption (RX)</a:t>
                      </a:r>
                    </a:p>
                    <a:p>
                      <a:pPr algn="ctr"/>
                      <a:r>
                        <a:rPr lang="en-US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(only for group addressed MSDU payload)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76419"/>
                  </a:ext>
                </a:extLst>
              </a:tr>
              <a:tr h="2721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Fragmentation (TX) / Defragmentation (RX)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1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ACK </a:t>
                      </a:r>
                      <a:r>
                        <a:rPr lang="en-US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scoreboarding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7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address filtering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2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MPDU Header + CRC</a:t>
                      </a:r>
                    </a:p>
                    <a:p>
                      <a:pPr algn="ctr"/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Creation (TX) / Validation (RX)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2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A-MPDU</a:t>
                      </a:r>
                    </a:p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Aggregation (TX) /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Deaggregation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(RX)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8D2BF2-2C95-4D9E-A508-A1C53F24D142}"/>
              </a:ext>
            </a:extLst>
          </p:cNvPr>
          <p:cNvCxnSpPr/>
          <p:nvPr/>
        </p:nvCxnSpPr>
        <p:spPr>
          <a:xfrm>
            <a:off x="1919536" y="2097097"/>
            <a:ext cx="0" cy="361034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5C0B2EB-7D66-435C-9C80-CA9181AFF89D}"/>
              </a:ext>
            </a:extLst>
          </p:cNvPr>
          <p:cNvCxnSpPr/>
          <p:nvPr/>
        </p:nvCxnSpPr>
        <p:spPr>
          <a:xfrm flipH="1">
            <a:off x="9696400" y="2276872"/>
            <a:ext cx="34002" cy="3634145"/>
          </a:xfrm>
          <a:prstGeom prst="straightConnector1">
            <a:avLst/>
          </a:prstGeom>
          <a:ln w="635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FE61367-C083-42CD-81AB-06383C70F01E}"/>
              </a:ext>
            </a:extLst>
          </p:cNvPr>
          <p:cNvSpPr txBox="1"/>
          <p:nvPr/>
        </p:nvSpPr>
        <p:spPr>
          <a:xfrm rot="16200000">
            <a:off x="-367847" y="3732957"/>
            <a:ext cx="386964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Transmitting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581598-4973-4E1A-A9C8-12961F8915FC}"/>
              </a:ext>
            </a:extLst>
          </p:cNvPr>
          <p:cNvSpPr txBox="1"/>
          <p:nvPr/>
        </p:nvSpPr>
        <p:spPr>
          <a:xfrm rot="5400000">
            <a:off x="8328777" y="3903194"/>
            <a:ext cx="34403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Receiving</a:t>
            </a:r>
          </a:p>
        </p:txBody>
      </p:sp>
      <p:sp>
        <p:nvSpPr>
          <p:cNvPr id="21" name="Up-Down Arrow 10">
            <a:extLst>
              <a:ext uri="{FF2B5EF4-FFF2-40B4-BE49-F238E27FC236}">
                <a16:creationId xmlns:a16="http://schemas.microsoft.com/office/drawing/2014/main" id="{62736C4C-F81A-4FEC-8966-4BBE5D72E6AE}"/>
              </a:ext>
            </a:extLst>
          </p:cNvPr>
          <p:cNvSpPr/>
          <p:nvPr/>
        </p:nvSpPr>
        <p:spPr>
          <a:xfrm>
            <a:off x="3088159" y="1556792"/>
            <a:ext cx="5672137" cy="496541"/>
          </a:xfrm>
          <a:prstGeom prst="upDownArrow">
            <a:avLst>
              <a:gd name="adj1" fmla="val 54963"/>
              <a:gd name="adj2" fmla="val 37444"/>
            </a:avLst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To/From NC-MLD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165BCC-96F8-47C0-8C92-E927FD745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2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07603"/>
            <a:ext cx="10361084" cy="1065213"/>
          </a:xfrm>
        </p:spPr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52AEA-F95F-46DF-B44C-219204BA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 cryptographic encapsulation and assign a PN to an </a:t>
            </a:r>
            <a:r>
              <a:rPr lang="en-CA" sz="2400" dirty="0"/>
              <a:t>MSDU, A-MSDU, or MMPDU</a:t>
            </a:r>
            <a:r>
              <a:rPr lang="en-US" dirty="0"/>
              <a:t> before the Sequence Counter is assigned.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 agreements can now be done on a link by link basis (i.e. a 160 MHz link does not have to use the same BA agreement as a 40 MHz 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Fragmentation and reassembly can be applied on a link by link basis.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 that some of these benefits apply to both MLO and NC MLO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884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29EA1C-ECF1-4959-B36C-41D084749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Microsoft YaHei" panose="020B0503020204020204" pitchFamily="34" charset="-122"/>
              </a:rPr>
              <a:t>Do you agree to consider </a:t>
            </a:r>
            <a:r>
              <a:rPr lang="en-CA" dirty="0"/>
              <a:t>a new optional NC MLD frame processing mechanism where the </a:t>
            </a:r>
            <a:r>
              <a:rPr lang="en-US" altLang="zh-CN" dirty="0">
                <a:ea typeface="Microsoft YaHei" panose="020B0503020204020204" pitchFamily="34" charset="-122"/>
              </a:rPr>
              <a:t>PN is assigned to an </a:t>
            </a:r>
            <a:r>
              <a:rPr lang="en-CA" sz="2400" dirty="0"/>
              <a:t>MSDU, A-MSDU, or MMPDU </a:t>
            </a:r>
            <a:r>
              <a:rPr lang="en-US" altLang="zh-CN" dirty="0">
                <a:ea typeface="Microsoft YaHei" panose="020B0503020204020204" pitchFamily="34" charset="-122"/>
              </a:rPr>
              <a:t>before the </a:t>
            </a:r>
            <a:r>
              <a:rPr lang="en-US" altLang="zh-CN" dirty="0">
                <a:solidFill>
                  <a:srgbClr val="0066FF"/>
                </a:solidFill>
                <a:ea typeface="Microsoft YaHei" panose="020B0503020204020204" pitchFamily="34" charset="-122"/>
              </a:rPr>
              <a:t>assignment of</a:t>
            </a:r>
            <a:r>
              <a:rPr lang="en-US" altLang="zh-CN" dirty="0">
                <a:ea typeface="Microsoft YaHei" panose="020B0503020204020204" pitchFamily="34" charset="-122"/>
              </a:rPr>
              <a:t> SN?  </a:t>
            </a:r>
          </a:p>
          <a:p>
            <a:endParaRPr lang="en-GB" dirty="0"/>
          </a:p>
          <a:p>
            <a:r>
              <a:rPr lang="en-GB" dirty="0"/>
              <a:t>Y</a:t>
            </a:r>
            <a:r>
              <a:rPr lang="en-US" dirty="0"/>
              <a:t>es:</a:t>
            </a:r>
          </a:p>
          <a:p>
            <a:r>
              <a:rPr lang="en-GB" dirty="0"/>
              <a:t>N</a:t>
            </a:r>
            <a:r>
              <a:rPr lang="en-US" dirty="0"/>
              <a:t>o:</a:t>
            </a:r>
          </a:p>
          <a:p>
            <a:r>
              <a:rPr lang="en-GB" dirty="0"/>
              <a:t>A</a:t>
            </a:r>
            <a:r>
              <a:rPr lang="en-US" dirty="0" err="1"/>
              <a:t>bstain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55292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33D5-C511-4E7B-8CD1-BCA96562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 PN Management and reordering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21ED-5B61-4FFD-9130-167A32F0C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If an MLD is receiving frames that are duplicated across multiple links or interleaved on multiple links, it may have to re-order the received frames prior to performing replay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This is distinctly different from score-boarding and (block) acknowledgment procedures.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Per-link reordering is still performed, based on the SN values.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In the baseline, clause 10.25.6.6.2 states “</a:t>
            </a:r>
            <a:r>
              <a:rPr lang="en-US" dirty="0">
                <a:solidFill>
                  <a:schemeClr val="tx1"/>
                </a:solidFill>
              </a:rPr>
              <a:t>Gaps may exist in the Sequence Number subfield values of the MSDUs or A-MSDUs that are passed up to the next MAC process”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frames are received from a single link/affiliated AP, no further PN-based re-ordering is required.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duplicate frames are received from multiple links, duplicates need to be discarded (based on their PN values, per TID) prior to replay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frames are received interleaved from multiple links, the MLD may have to re-order frames according to the PN value, per TID, prior to replay detection.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2B123-1686-4C5C-B5A9-2903D98E0A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1B344-4B03-4C0A-AAA1-25A2813815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384E2-DCDA-48D4-AC97-1E2273EA5B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4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E6E4E-8E9F-4FAF-3BC9-5B2EF12B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35C29-31FB-301D-4AC6-D2B3E7F6C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an optional mechanism to address CID 1023.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56D6E-4673-3C67-A5F1-9F8CDC1EDC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06266-56D7-1F25-07D7-F2AAF35801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C11F35-1F1E-FE98-46DA-F0B623385B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14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0BB94-AD45-6165-977A-18952A9D9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D3B214-09D5-60DF-A137-5A869998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Motivation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58764A-2B36-9C60-A6BB-0C132B59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64059"/>
            <a:ext cx="10361084" cy="4473253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One of the key advantages of WLAN technology is that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STAs are mobile and can maintain connectivity with the network as they move through coverage.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11be multi-link operation (MLO) introduces the ability for a non-AP MLD to re-configure links with its associated AP MLD, while maintaining its association.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we can extend ML Reconfiguration beyond the single AP MLD, a non-AP MLD could seamlessly roam through the AP MLD coverage without ever losing data connectivity</a:t>
            </a:r>
            <a:r>
              <a:rPr lang="en-CA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non-AP MLD could be configured to communicate with links to affiliated APs on different AP MLDs simultaneously (with a centralized framework).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7414D-295F-8FCF-B85F-D7D53279B2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2CDEA-2976-39ED-2F8C-F9C7108513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049C6-1D03-1039-21C1-153AC4F47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79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Scope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556792"/>
            <a:ext cx="10361084" cy="4752528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Previously submission 11-24/778 discussed issues related to non-collocated multi-link operation, including: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Block-ACK operation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need for synchronization when traffic is transmitted on multiple links simultaneously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need for an interface between the NC MLD upper MAC Layer and the affiliated AP lower MAC layer</a:t>
            </a:r>
            <a:endParaRPr lang="en-US" strike="sngStrike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submission also mentioned the following key use cases: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need for </a:t>
            </a:r>
            <a:r>
              <a:rPr lang="en-US" b="1" dirty="0">
                <a:solidFill>
                  <a:schemeClr val="tx1"/>
                </a:solidFill>
              </a:rPr>
              <a:t>high reliability</a:t>
            </a:r>
            <a:r>
              <a:rPr lang="en-US" dirty="0">
                <a:solidFill>
                  <a:schemeClr val="tx1"/>
                </a:solidFill>
              </a:rPr>
              <a:t> traffic delivery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Seamless roaming </a:t>
            </a:r>
            <a:r>
              <a:rPr lang="en-US" dirty="0">
                <a:solidFill>
                  <a:schemeClr val="tx1"/>
                </a:solidFill>
              </a:rPr>
              <a:t>with no data loss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ability to </a:t>
            </a:r>
            <a:r>
              <a:rPr lang="en-US" b="1" dirty="0">
                <a:solidFill>
                  <a:schemeClr val="tx1"/>
                </a:solidFill>
              </a:rPr>
              <a:t>relay traffic</a:t>
            </a:r>
            <a:r>
              <a:rPr lang="en-US" dirty="0">
                <a:solidFill>
                  <a:schemeClr val="tx1"/>
                </a:solidFill>
              </a:rPr>
              <a:t> through another affiliated STA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contribution seeks to address these issues and builds on the NC MLO SMD Architecture </a:t>
            </a:r>
            <a:r>
              <a:rPr lang="en-US" dirty="0">
                <a:solidFill>
                  <a:srgbClr val="0066FF"/>
                </a:solidFill>
              </a:rPr>
              <a:t>presented</a:t>
            </a:r>
            <a:r>
              <a:rPr lang="en-US" dirty="0">
                <a:solidFill>
                  <a:schemeClr val="tx1"/>
                </a:solidFill>
              </a:rPr>
              <a:t> in 11-24/2072 and the consensus on seamless mobility from motions #279 and #280.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A106-0B4D-4387-8CBB-6BFAF32C0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Example UHR non-AP MLD communication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CD6A77-07EF-4093-A272-C241C20C0A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C8F1B-2D8E-4ACB-BDDE-28BE947753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3EE18-79F4-415E-B9DE-DA5176726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654924-CA6C-40AB-AFE5-79F3B781E361}"/>
              </a:ext>
            </a:extLst>
          </p:cNvPr>
          <p:cNvSpPr txBox="1"/>
          <p:nvPr/>
        </p:nvSpPr>
        <p:spPr>
          <a:xfrm>
            <a:off x="804608" y="5693628"/>
            <a:ext cx="1058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The UHR non-AP MLD associates to the SMD ME and communicates through an AP MLD that is a member of the SMD-ME. The AP MLD can provide connectivity to non-UHR non-AP MLDs and non-AP STAs.</a:t>
            </a:r>
          </a:p>
        </p:txBody>
      </p:sp>
      <p:pic>
        <p:nvPicPr>
          <p:cNvPr id="8" name="pic">
            <a:extLst>
              <a:ext uri="{FF2B5EF4-FFF2-40B4-BE49-F238E27FC236}">
                <a16:creationId xmlns:a16="http://schemas.microsoft.com/office/drawing/2014/main" id="{74D9656E-67F1-4594-99F0-57C4B790E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46" y="1578999"/>
            <a:ext cx="12101626" cy="398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Current MLO processing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1014"/>
            <a:ext cx="10361084" cy="44142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For WLAN (on the downlink), MSDUs are received from the DS, processed into MPDUs and then transmitted as PPDUs.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MSDUs can be fragmented into multiple 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Sequence Counters and Duplicate Detection caches are assigned to MSDUs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Cryptographic encapsulation is performed on 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Packet numbers are assigned to 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For MLO, when cryptographic encapsulation is done at the MLD, both the Sequence Counter and the PN need to be assigned at the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ALL PROCESSING IS DONE BY THE MLD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i="1" dirty="0"/>
              <a:t>What about performing cryptographic encapsulation and assigning a PN to an MSDU before the Sequence Counter is assigned?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91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PN before 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52AEA-F95F-46DF-B44C-219204BA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sz="2000" dirty="0"/>
              <a:t>For MLO, cryptographic encapsulation needs to be done at the NC MLD, since the Security Association is at the NC MLD. </a:t>
            </a:r>
          </a:p>
          <a:p>
            <a:pPr marL="0" indent="0"/>
            <a:r>
              <a:rPr lang="en-CA" sz="2000" dirty="0"/>
              <a:t>NOTE: For simplicity, MSDU below refers to an MSDU, A-MSDU, or MMPDU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So process </a:t>
            </a:r>
            <a:r>
              <a:rPr lang="en-CA" sz="2000" dirty="0">
                <a:solidFill>
                  <a:schemeClr val="tx1"/>
                </a:solidFill>
              </a:rPr>
              <a:t>the </a:t>
            </a:r>
            <a:r>
              <a:rPr lang="en-CA" sz="2000" dirty="0"/>
              <a:t>frames as follows (downlink as an example):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At the NC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An MSDU is received from the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assigned a PN and cryptographically encapsulated.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distributed to an affiliated AP for further processing and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At the affiliated STA,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delivered from the NC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assigned an SN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processed to create one or more MPDUs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affiliated STA converts the MPDUs to PPDUs and transmits them on the medium.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CA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90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57267-8103-40BB-90A6-AC9E49DD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CA" dirty="0"/>
              <a:t>This sounds radical, but really it isn’t.</a:t>
            </a:r>
          </a:p>
        </p:txBody>
      </p:sp>
      <p:pic>
        <p:nvPicPr>
          <p:cNvPr id="12" name="Picture 11" descr="A diagram of a flowchart&#10;&#10;AI-generated content may be incorrect.">
            <a:extLst>
              <a:ext uri="{FF2B5EF4-FFF2-40B4-BE49-F238E27FC236}">
                <a16:creationId xmlns:a16="http://schemas.microsoft.com/office/drawing/2014/main" id="{487E7082-7500-68B2-634C-A91442B550A6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2689" y="1599533"/>
            <a:ext cx="4414520" cy="4861574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53C4-7AB9-4248-A53C-CA197AC2D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3951" y="1594868"/>
            <a:ext cx="5611533" cy="4714451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With this new processing: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processing at the NC MLD involves assigning a PN and encrypting frames.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header for an encrypted frame is already designed.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processing of the </a:t>
            </a:r>
            <a:r>
              <a:rPr lang="en-CA" sz="1600" dirty="0">
                <a:solidFill>
                  <a:schemeClr val="tx1"/>
                </a:solidFill>
              </a:rPr>
              <a:t>MPDUs </a:t>
            </a:r>
            <a:r>
              <a:rPr lang="en-CA" sz="1600" dirty="0"/>
              <a:t>in the affiliated STA does not involve encryption/decryption since the MSDUs are encrypted at the NC MLD level. The only difference is that the encryption header is present in the frame.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receiving NC MLD will have to perform any re-ordering, if necessary and replay detection using the PN (note that with a BA agreement, when retries occur, a similar re-ordering exercise needs to be done). Note that reordering would only occur for MSDUs received across MLDs.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new processing mechanism would be negotiated: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By specifying a new cipher suite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By specifying new capabilities.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815318-4F7E-4A3F-AAA4-ADCDD11C8D6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CE683-1BDF-4C06-8266-75C3E35A2AC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Michael Montemurro, Huawei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3D35A-BCD3-4B47-8A20-2AEEED3F2C7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2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Acknowledgement, Duplicate Detection and Re-ordering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52AEA-F95F-46DF-B44C-219204BA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Acknowledgement and BA </a:t>
            </a:r>
            <a:r>
              <a:rPr lang="en-CA" sz="2000" dirty="0" err="1"/>
              <a:t>scoreboarding</a:t>
            </a:r>
            <a:r>
              <a:rPr lang="en-CA" sz="2000" dirty="0"/>
              <a:t> are handled at each affiliated STA.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affiliated STA transmitter performs all BA operation and retransmissions if necessary.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affiliated STA receiver performs all BA operation, acknowledgment, BA </a:t>
            </a:r>
            <a:r>
              <a:rPr lang="en-CA" dirty="0" err="1"/>
              <a:t>scoreboarding</a:t>
            </a:r>
            <a:r>
              <a:rPr lang="en-CA" dirty="0"/>
              <a:t>, duplicate detection, and any re-ordering required based on SN and MPDU retransmissions.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Replay detection and re-ordering across links are handled by the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MLD assigns a PN to the </a:t>
            </a:r>
            <a:r>
              <a:rPr lang="en-US" sz="2000" dirty="0"/>
              <a:t>MSDU, A-MSDU, or MMPDU </a:t>
            </a:r>
            <a:r>
              <a:rPr lang="en-CA" dirty="0"/>
              <a:t>and distributes them to an affiliated STA(s) for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receiving MLD processes the PN of the </a:t>
            </a:r>
            <a:r>
              <a:rPr lang="en-US" sz="2000" dirty="0"/>
              <a:t>MSDU, A-MSDU, or MMPDU </a:t>
            </a:r>
            <a:r>
              <a:rPr lang="en-CA" dirty="0"/>
              <a:t>received from an affiliated STA to perform replay detection, and re-ordering if necessary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If a TID is mapped to multiple links, the </a:t>
            </a:r>
            <a:r>
              <a:rPr lang="en-US" sz="1800" dirty="0"/>
              <a:t>MSDU, A-MSDU, or MMPDU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could be received out of orde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en-CA" dirty="0"/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receiving MLD maintains a window for each replay counter and re-orders </a:t>
            </a:r>
            <a:r>
              <a:rPr lang="en-US" sz="1800" dirty="0"/>
              <a:t>MSDU, A-MSDU, or MMPDUs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that arrive within that window according to the PN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, for a given TID.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22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7516</TotalTime>
  <Words>1627</Words>
  <Application>Microsoft Macintosh PowerPoint</Application>
  <PresentationFormat>Widescreen</PresentationFormat>
  <Paragraphs>195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Microsoft YaHei</vt:lpstr>
      <vt:lpstr>Arial</vt:lpstr>
      <vt:lpstr>Calibri</vt:lpstr>
      <vt:lpstr>Times New Roman</vt:lpstr>
      <vt:lpstr>Wingdings</vt:lpstr>
      <vt:lpstr>Office Theme</vt:lpstr>
      <vt:lpstr>UHR Frame Processing Enhancements</vt:lpstr>
      <vt:lpstr>Purpose</vt:lpstr>
      <vt:lpstr>Motivation</vt:lpstr>
      <vt:lpstr>Scope</vt:lpstr>
      <vt:lpstr>Example UHR non-AP MLD communication</vt:lpstr>
      <vt:lpstr>Current MLO processing</vt:lpstr>
      <vt:lpstr>PN before SN</vt:lpstr>
      <vt:lpstr>This sounds radical, but really it isn’t.</vt:lpstr>
      <vt:lpstr>Acknowledgement, Duplicate Detection and Re-ordering</vt:lpstr>
      <vt:lpstr>Example Frame Processing at the NC MLD</vt:lpstr>
      <vt:lpstr>Example Frame Processing at the Affiliated STA</vt:lpstr>
      <vt:lpstr>Summary</vt:lpstr>
      <vt:lpstr>SP1</vt:lpstr>
      <vt:lpstr> PN Management and reordering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11-24-xxxx-00-00bn-NC-MLO-Operation</dc:title>
  <dc:creator>Michael Montemurro</dc:creator>
  <cp:keywords/>
  <cp:lastModifiedBy>Mike Montemurro</cp:lastModifiedBy>
  <cp:revision>234</cp:revision>
  <cp:lastPrinted>1601-01-01T00:00:00Z</cp:lastPrinted>
  <dcterms:created xsi:type="dcterms:W3CDTF">2023-12-13T21:40:58Z</dcterms:created>
  <dcterms:modified xsi:type="dcterms:W3CDTF">2025-03-12T17:59:59Z</dcterms:modified>
  <cp:category>Michael Montemurro,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(3)cvXEjiklBVTa5xpbyYl5e7KFZ8uF4AZFSk0uUpounDrC6Y9U/jO8a2WeQOOb4gdiVHjWNUQL
HShfXfVBm9ZugbGRK1X8isaz53naWGgzVrNMTs2QWycZfslIqZOC68f03y2CV52hEcG3U7r7
1L15pVvYSuYZZmWBZLn9uavDxr5vbEgXXk1o2Zy0VsoWxIvSF6sgP0WxP+3hoBqaav4XL+y8
Rdjiiv+RLULeS+YBw8</vt:lpwstr>
  </property>
  <property fmtid="{D5CDD505-2E9C-101B-9397-08002B2CF9AE}" pid="3" name="_2015_ms_pID_7253431">
    <vt:lpwstr>abPO8ZXyOtktzC6hW0VPBuN3Rx/ynqPOP2d1aO7VkIstH7wYoAqfhD
xCLtSwVvNWtcxAlKM/D3+91PAThSlr9WAjqOeG8+UFnR9CQ8vMINcaE1fDxc89GNwvgl4W8b
m821GXHtFaHadvMiqG+5Bf4Eaf1yHPaAJXLFoKlkJ7x39RW2FIs1LZEdmNVirbUKPiqwkZcR
8CExL5dYXVYn6aNcTlaYwqPcYV2FrJ2W6gZc</vt:lpwstr>
  </property>
  <property fmtid="{D5CDD505-2E9C-101B-9397-08002B2CF9AE}" pid="4" name="_2015_ms_pID_7253432">
    <vt:lpwstr>3w==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1738081353</vt:lpwstr>
  </property>
</Properties>
</file>