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4"/>
  </p:notesMasterIdLst>
  <p:handoutMasterIdLst>
    <p:handoutMasterId r:id="rId35"/>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74" r:id="rId25"/>
    <p:sldId id="575" r:id="rId26"/>
    <p:sldId id="550" r:id="rId27"/>
    <p:sldId id="573" r:id="rId28"/>
    <p:sldId id="576" r:id="rId29"/>
    <p:sldId id="577" r:id="rId30"/>
    <p:sldId id="489" r:id="rId31"/>
    <p:sldId id="458" r:id="rId32"/>
    <p:sldId id="562" r:id="rId33"/>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021EE3-1F84-4DBF-A372-67EF20E8FFE6}" v="10" dt="2025-03-10T12:15:46.2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2269" autoAdjust="0"/>
  </p:normalViewPr>
  <p:slideViewPr>
    <p:cSldViewPr>
      <p:cViewPr varScale="1">
        <p:scale>
          <a:sx n="95" d="100"/>
          <a:sy n="95" d="100"/>
        </p:scale>
        <p:origin x="485"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29</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March 2025</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March 2025</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802.11-25/0197r2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March 2025</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waa-alliance.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calendar.google.com/calendar/ical/802.11calendar%40gmail.com/public/basic.ics?start-min=2025-01-01" TargetMode="External"/><Relationship Id="rId2" Type="http://schemas.openxmlformats.org/officeDocument/2006/relationships/hyperlink" Target="https://support.microsoft.com/en-us/office/see-your-google-calendar-in-outlook-c1dab514-0ad4-4811-824a-7d02c5e77126#:~:text=In%20your%20Google%20Calendar%20account,right%20of%20the%20calendar%20name.&amp;text=Switch%20to%20your%20new%20Outlook,address%20bar%2C%20then%20select%20Impor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Liaisons-and-External-Communica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5/ec-25-0001" TargetMode="External"/><Relationship Id="rId3" Type="http://schemas.openxmlformats.org/officeDocument/2006/relationships/hyperlink" Target="https://mentor.ieee.org/802.11/dcn/25/11-25-0196" TargetMode="External"/><Relationship Id="rId7" Type="http://schemas.openxmlformats.org/officeDocument/2006/relationships/hyperlink" Target="https://mentor.ieee.org/802.11/dcn/25/11-25-0214" TargetMode="External"/><Relationship Id="rId12" Type="http://schemas.openxmlformats.org/officeDocument/2006/relationships/hyperlink" Target="https://mentor.ieee.org/802.11/dcn/24/11-24-213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5/11-25-0006" TargetMode="External"/><Relationship Id="rId11" Type="http://schemas.openxmlformats.org/officeDocument/2006/relationships/hyperlink" Target="https://mentor.ieee.org/802.11/dcn/25/11-25-0215" TargetMode="External"/><Relationship Id="rId5" Type="http://schemas.openxmlformats.org/officeDocument/2006/relationships/hyperlink" Target="https://mentor.ieee.org/802.11/dcn/25/11-25-0216" TargetMode="External"/><Relationship Id="rId10" Type="http://schemas.openxmlformats.org/officeDocument/2006/relationships/hyperlink" Target="https://mentor.ieee.org/802.11/dcn/25/11-25-0217" TargetMode="External"/><Relationship Id="rId4" Type="http://schemas.openxmlformats.org/officeDocument/2006/relationships/hyperlink" Target="https://mentor.ieee.org/802.11/dcn/25/11-25-0197" TargetMode="External"/><Relationship Id="rId9" Type="http://schemas.openxmlformats.org/officeDocument/2006/relationships/hyperlink" Target="https://mentor.ieee.org/802.11/dcn/25/11-25-019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ofcom.org.uk/spectrum/radio-equipment/consultation-updating-wireless-telegraphy-licence-exemptions/"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 Id="rId5" Type="http://schemas.openxmlformats.org/officeDocument/2006/relationships/hyperlink" Target="https://www.acma.gov.au/consultations/2025-03/draft-five-year-spectrum-outlook-2025-30-consultation" TargetMode="External"/><Relationship Id="rId4" Type="http://schemas.openxmlformats.org/officeDocument/2006/relationships/hyperlink" Target="https://tdra.gov.ae/en/Participation/consultations/details?id=381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March 2025</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2025-03-10</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March 2025</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06351689"/>
              </p:ext>
            </p:extLst>
          </p:nvPr>
        </p:nvGraphicFramePr>
        <p:xfrm>
          <a:off x="1981200" y="2362200"/>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62200"/>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(Wireless Coexistence WG)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PM2 and Thursday 6:30pm</a:t>
            </a:r>
            <a:endParaRPr lang="en-US" altLang="en-US" sz="2400"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FCC discussion Monday PM2</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March 2025</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1025037535"/>
              </p:ext>
            </p:extLst>
          </p:nvPr>
        </p:nvGraphicFramePr>
        <p:xfrm>
          <a:off x="533401" y="39624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Light Communications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137485823"/>
              </p:ext>
            </p:extLst>
          </p:nvPr>
        </p:nvGraphicFramePr>
        <p:xfrm>
          <a:off x="6248400" y="1719575"/>
          <a:ext cx="5744499" cy="259175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 (UHR)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 (AMP)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BQ</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Integrated </a:t>
                      </a:r>
                      <a:r>
                        <a:rPr kumimoji="0" lang="en-US" sz="1600" b="0" i="0" u="none" strike="noStrike" cap="none" normalizeH="0" baseline="0" dirty="0" err="1">
                          <a:ln>
                            <a:noFill/>
                          </a:ln>
                          <a:solidFill>
                            <a:schemeClr val="tx1"/>
                          </a:solidFill>
                          <a:effectLst/>
                          <a:latin typeface="Times New Roman" pitchFamily="18" charset="0"/>
                        </a:rPr>
                        <a:t>mmWave</a:t>
                      </a:r>
                      <a:r>
                        <a:rPr kumimoji="0" lang="en-US" sz="1600" b="0" i="0" u="none" strike="noStrike" cap="none" normalizeH="0" baseline="0" dirty="0">
                          <a:ln>
                            <a:noFill/>
                          </a:ln>
                          <a:solidFill>
                            <a:schemeClr val="tx1"/>
                          </a:solidFill>
                          <a:effectLst/>
                          <a:latin typeface="Times New Roman" pitchFamily="18" charset="0"/>
                        </a:rPr>
                        <a:t> (IMMW)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234967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REVmf</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p:txBody>
          <a:bodyPr/>
          <a:lstStyle/>
          <a:p>
            <a:r>
              <a:rPr lang="en-GB" dirty="0"/>
              <a:t>M4.1.2</a:t>
            </a:r>
            <a:r>
              <a:rPr lang="en-US" dirty="0"/>
              <a:t> PAR Expiration/Renewal Schedule</a:t>
            </a:r>
          </a:p>
        </p:txBody>
      </p:sp>
      <p:graphicFrame>
        <p:nvGraphicFramePr>
          <p:cNvPr id="3247205" name="Group 101"/>
          <p:cNvGraphicFramePr>
            <a:graphicFrameLocks noGrp="1"/>
          </p:cNvGraphicFramePr>
          <p:nvPr>
            <p:ph type="tbl" idx="1"/>
            <p:extLst>
              <p:ext uri="{D42A27DB-BD31-4B8C-83A1-F6EECF244321}">
                <p14:modId xmlns:p14="http://schemas.microsoft.com/office/powerpoint/2010/main" val="1521948119"/>
              </p:ext>
            </p:extLst>
          </p:nvPr>
        </p:nvGraphicFramePr>
        <p:xfrm>
          <a:off x="2933700" y="2108856"/>
          <a:ext cx="6324600" cy="3014298"/>
        </p:xfrm>
        <a:graphic>
          <a:graphicData uri="http://schemas.openxmlformats.org/drawingml/2006/table">
            <a:tbl>
              <a:tblPr/>
              <a:tblGrid>
                <a:gridCol w="21336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REVmf</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 Dec 2026</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36738379"/>
                  </a:ext>
                </a:extLst>
              </a:tr>
            </a:tbl>
          </a:graphicData>
        </a:graphic>
      </p:graphicFrame>
      <p:sp>
        <p:nvSpPr>
          <p:cNvPr id="2" name="Date Placeholder 1"/>
          <p:cNvSpPr>
            <a:spLocks noGrp="1"/>
          </p:cNvSpPr>
          <p:nvPr>
            <p:ph type="dt" sz="half" idx="10"/>
          </p:nvPr>
        </p:nvSpPr>
        <p:spPr/>
        <p:txBody>
          <a:bodyPr/>
          <a:lstStyle/>
          <a:p>
            <a:pPr>
              <a:defRPr/>
            </a:pPr>
            <a:r>
              <a:rPr lang="en-US"/>
              <a:t>March 2025</a:t>
            </a:r>
            <a:endParaRPr lang="en-US"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13345" name="Text Box 83"/>
          <p:cNvSpPr txBox="1">
            <a:spLocks noChangeArrowheads="1"/>
          </p:cNvSpPr>
          <p:nvPr/>
        </p:nvSpPr>
        <p:spPr bwMode="auto">
          <a:xfrm>
            <a:off x="838200" y="60198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 Carol Ansley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March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14400" y="685800"/>
            <a:ext cx="10363200" cy="673705"/>
          </a:xfrm>
        </p:spPr>
        <p:txBody>
          <a:bodyPr/>
          <a:lstStyle/>
          <a:p>
            <a:r>
              <a:rPr lang="en-GB" sz="2800" dirty="0"/>
              <a:t>M4.1.3</a:t>
            </a:r>
            <a:r>
              <a:rPr lang="en-US" sz="2800" dirty="0"/>
              <a:t> Officers</a:t>
            </a:r>
          </a:p>
        </p:txBody>
      </p:sp>
      <p:sp>
        <p:nvSpPr>
          <p:cNvPr id="2" name="Date Placeholder 1"/>
          <p:cNvSpPr>
            <a:spLocks noGrp="1"/>
          </p:cNvSpPr>
          <p:nvPr>
            <p:ph type="dt" sz="half" idx="10"/>
          </p:nvPr>
        </p:nvSpPr>
        <p:spPr/>
        <p:txBody>
          <a:bodyPr/>
          <a:lstStyle/>
          <a:p>
            <a:pPr>
              <a:defRPr/>
            </a:pPr>
            <a:r>
              <a:rPr lang="en-US"/>
              <a:t>March 2025</a:t>
            </a:r>
            <a:endParaRPr lang="en-US"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
        <p:nvSpPr>
          <p:cNvPr id="4" name="TextBox 3"/>
          <p:cNvSpPr txBox="1"/>
          <p:nvPr/>
        </p:nvSpPr>
        <p:spPr>
          <a:xfrm>
            <a:off x="9719940" y="6097516"/>
            <a:ext cx="216726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514798120"/>
              </p:ext>
            </p:extLst>
          </p:nvPr>
        </p:nvGraphicFramePr>
        <p:xfrm>
          <a:off x="228600" y="1444568"/>
          <a:ext cx="11734800" cy="427043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 Manish KUMAR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MF</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 Edward AU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Jerome HENRY, Antonio DE LA OLIVA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Ali RAISSINIA,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Jianhan LIU,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Kiseon RYU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Yusuke ASAI</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Rakesh TAORI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Yinan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BQ</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Jonghoe Koo</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6292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ELC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Mohamed ISLIM</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2025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AUTO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Azin</a:t>
                      </a:r>
                      <a:r>
                        <a:rPr kumimoji="0" lang="en-US" sz="1400" b="1" i="0" u="none" strike="noStrike" kern="1200" cap="none" normalizeH="0" baseline="0" dirty="0">
                          <a:ln>
                            <a:noFill/>
                          </a:ln>
                          <a:solidFill>
                            <a:schemeClr val="tx1"/>
                          </a:solidFill>
                          <a:effectLst/>
                          <a:latin typeface="Times New Roman" pitchFamily="18" charset="0"/>
                          <a:ea typeface="+mn-ea"/>
                          <a:cs typeface="+mn-cs"/>
                        </a:rPr>
                        <a:t> NEISHABOORI, Jing MA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616664695"/>
                  </a:ext>
                </a:extLst>
              </a:tr>
            </a:tbl>
          </a:graphicData>
        </a:graphic>
      </p:graphicFrame>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54">
            <a:extLst>
              <a:ext uri="{FF2B5EF4-FFF2-40B4-BE49-F238E27FC236}">
                <a16:creationId xmlns:a16="http://schemas.microsoft.com/office/drawing/2014/main" id="{E7C5F7FC-7D0F-8C3C-CA3A-F78946AD86C3}"/>
              </a:ext>
            </a:extLst>
          </p:cNvPr>
          <p:cNvSpPr/>
          <p:nvPr/>
        </p:nvSpPr>
        <p:spPr bwMode="auto">
          <a:xfrm>
            <a:off x="106680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1" name="Rectangle: Rounded Corners 32810">
            <a:extLst>
              <a:ext uri="{FF2B5EF4-FFF2-40B4-BE49-F238E27FC236}">
                <a16:creationId xmlns:a16="http://schemas.microsoft.com/office/drawing/2014/main" id="{9337C62F-EA74-2DC4-1C0A-0181C489EE4B}"/>
              </a:ext>
            </a:extLst>
          </p:cNvPr>
          <p:cNvSpPr/>
          <p:nvPr/>
        </p:nvSpPr>
        <p:spPr bwMode="auto">
          <a:xfrm>
            <a:off x="1036281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802.11-2024</a:t>
            </a:r>
          </a:p>
        </p:txBody>
      </p:sp>
      <p:sp>
        <p:nvSpPr>
          <p:cNvPr id="16" name="Rectangle: Rounded Corners 15">
            <a:extLst>
              <a:ext uri="{FF2B5EF4-FFF2-40B4-BE49-F238E27FC236}">
                <a16:creationId xmlns:a16="http://schemas.microsoft.com/office/drawing/2014/main" id="{EAD7E861-BC6F-FBD8-A5DE-7C1C51949318}"/>
              </a:ext>
            </a:extLst>
          </p:cNvPr>
          <p:cNvSpPr/>
          <p:nvPr/>
        </p:nvSpPr>
        <p:spPr bwMode="auto">
          <a:xfrm>
            <a:off x="198120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802.11-2003</a:t>
            </a:r>
          </a:p>
        </p:txBody>
      </p:sp>
      <p:sp>
        <p:nvSpPr>
          <p:cNvPr id="32770" name="Rectangle 2"/>
          <p:cNvSpPr>
            <a:spLocks noGrp="1" noChangeArrowheads="1"/>
          </p:cNvSpPr>
          <p:nvPr>
            <p:ph type="title"/>
          </p:nvPr>
        </p:nvSpPr>
        <p:spPr>
          <a:xfrm>
            <a:off x="914400" y="685800"/>
            <a:ext cx="10363200" cy="477786"/>
          </a:xfrm>
        </p:spPr>
        <p:txBody>
          <a:bodyPr/>
          <a:lstStyle/>
          <a:p>
            <a:r>
              <a:rPr lang="en-GB" sz="2400" dirty="0"/>
              <a:t>M4.1.4</a:t>
            </a:r>
            <a:r>
              <a:rPr lang="en-US" sz="2400" dirty="0"/>
              <a:t> IEEE 802.11 Revisions</a:t>
            </a:r>
          </a:p>
        </p:txBody>
      </p:sp>
      <p:sp>
        <p:nvSpPr>
          <p:cNvPr id="7" name="Date Placeholder 6"/>
          <p:cNvSpPr>
            <a:spLocks noGrp="1"/>
          </p:cNvSpPr>
          <p:nvPr>
            <p:ph type="dt" sz="half" idx="10"/>
          </p:nvPr>
        </p:nvSpPr>
        <p:spPr>
          <a:xfrm>
            <a:off x="929218" y="304800"/>
            <a:ext cx="1541128" cy="276999"/>
          </a:xfrm>
        </p:spPr>
        <p:txBody>
          <a:bodyPr/>
          <a:lstStyle/>
          <a:p>
            <a:pPr>
              <a:defRPr/>
            </a:pPr>
            <a:r>
              <a:rPr lang="en-US"/>
              <a:t>March 2025</a:t>
            </a:r>
            <a:endParaRPr lang="en-US" dirty="0"/>
          </a:p>
        </p:txBody>
      </p:sp>
      <p:sp>
        <p:nvSpPr>
          <p:cNvPr id="6" name="Footer Placeholder 5"/>
          <p:cNvSpPr>
            <a:spLocks noGrp="1"/>
          </p:cNvSpPr>
          <p:nvPr>
            <p:ph type="ftr" sz="quarter" idx="11"/>
          </p:nvPr>
        </p:nvSpPr>
        <p:spPr>
          <a:xfrm>
            <a:off x="9529442" y="6475413"/>
            <a:ext cx="2167260" cy="184666"/>
          </a:xfrm>
        </p:spPr>
        <p:txBody>
          <a:bodyPr/>
          <a:lstStyle/>
          <a:p>
            <a:pPr>
              <a:defRPr/>
            </a:pPr>
            <a:r>
              <a:rPr lang="en-US"/>
              <a:t>Robert Stacey, Intel</a:t>
            </a:r>
          </a:p>
        </p:txBody>
      </p:sp>
      <p:sp>
        <p:nvSpPr>
          <p:cNvPr id="9" name="Slide Number Placeholder 8"/>
          <p:cNvSpPr>
            <a:spLocks noGrp="1"/>
          </p:cNvSpPr>
          <p:nvPr>
            <p:ph type="sldNum" sz="quarter" idx="12"/>
          </p:nvPr>
        </p:nvSpPr>
        <p:spPr>
          <a:xfrm>
            <a:off x="6183901" y="6475413"/>
            <a:ext cx="535403" cy="184666"/>
          </a:xfrm>
        </p:spPr>
        <p:txBody>
          <a:bodyPr/>
          <a:lstStyle/>
          <a:p>
            <a:pPr>
              <a:defRPr/>
            </a:pPr>
            <a:r>
              <a:rPr lang="en-US"/>
              <a:t>Slide </a:t>
            </a:r>
            <a:fld id="{3FBD1F51-5136-477F-A21E-BB3B46CB0CD8}" type="slidenum">
              <a:rPr lang="en-US" smtClean="0"/>
              <a:pPr>
                <a:defRPr/>
              </a:pPr>
              <a:t>16</a:t>
            </a:fld>
            <a:endParaRPr lang="en-US"/>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1" name="Group 10">
            <a:extLst>
              <a:ext uri="{FF2B5EF4-FFF2-40B4-BE49-F238E27FC236}">
                <a16:creationId xmlns:a16="http://schemas.microsoft.com/office/drawing/2014/main" id="{DD742E5E-03CC-6473-4CF9-EBBE5E5829C0}"/>
              </a:ext>
            </a:extLst>
          </p:cNvPr>
          <p:cNvGrpSpPr/>
          <p:nvPr/>
        </p:nvGrpSpPr>
        <p:grpSpPr>
          <a:xfrm>
            <a:off x="153662" y="1250342"/>
            <a:ext cx="307779" cy="4703571"/>
            <a:chOff x="76200" y="686094"/>
            <a:chExt cx="307779" cy="5267819"/>
          </a:xfrm>
        </p:grpSpPr>
        <p:sp>
          <p:nvSpPr>
            <p:cNvPr id="32787" name="Text Box 6"/>
            <p:cNvSpPr txBox="1">
              <a:spLocks noChangeArrowheads="1"/>
            </p:cNvSpPr>
            <p:nvPr/>
          </p:nvSpPr>
          <p:spPr bwMode="auto">
            <a:xfrm rot="16200000">
              <a:off x="-635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7" name="Text Box 6"/>
            <p:cNvSpPr txBox="1">
              <a:spLocks noChangeArrowheads="1"/>
            </p:cNvSpPr>
            <p:nvPr/>
          </p:nvSpPr>
          <p:spPr bwMode="auto">
            <a:xfrm rot="16200000">
              <a:off x="-37600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Connector 20"/>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5" name="Right Arrow 54"/>
          <p:cNvSpPr/>
          <p:nvPr/>
        </p:nvSpPr>
        <p:spPr bwMode="auto">
          <a:xfrm>
            <a:off x="1767910" y="1195479"/>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12" name="Rectangle 11">
            <a:extLst>
              <a:ext uri="{FF2B5EF4-FFF2-40B4-BE49-F238E27FC236}">
                <a16:creationId xmlns:a16="http://schemas.microsoft.com/office/drawing/2014/main" id="{AF381527-B80C-950E-1530-BCA23A2D5ADF}"/>
              </a:ext>
            </a:extLst>
          </p:cNvPr>
          <p:cNvSpPr/>
          <p:nvPr/>
        </p:nvSpPr>
        <p:spPr bwMode="auto">
          <a:xfrm>
            <a:off x="2301240" y="1726812"/>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Intl Roaming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4321B7A-1DC8-896A-73A5-500A54FD3F50}"/>
              </a:ext>
            </a:extLst>
          </p:cNvPr>
          <p:cNvSpPr/>
          <p:nvPr/>
        </p:nvSpPr>
        <p:spPr bwMode="auto">
          <a:xfrm>
            <a:off x="2072640" y="5653647"/>
            <a:ext cx="124486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HR/DSSS</a:t>
            </a:r>
            <a:endParaRPr kumimoji="0" lang="en-US" sz="1100" b="1" i="0" u="none" strike="noStrike" cap="none" normalizeH="0" baseline="0" dirty="0">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 Mb/s in 2.4 GHz</a:t>
            </a:r>
          </a:p>
        </p:txBody>
      </p:sp>
      <p:sp>
        <p:nvSpPr>
          <p:cNvPr id="15" name="Rectangle 14">
            <a:extLst>
              <a:ext uri="{FF2B5EF4-FFF2-40B4-BE49-F238E27FC236}">
                <a16:creationId xmlns:a16="http://schemas.microsoft.com/office/drawing/2014/main" id="{E0E7B3CF-23FA-EEA3-70CE-A130F0F6F53A}"/>
              </a:ext>
            </a:extLst>
          </p:cNvPr>
          <p:cNvSpPr/>
          <p:nvPr/>
        </p:nvSpPr>
        <p:spPr bwMode="auto">
          <a:xfrm>
            <a:off x="2072640" y="4948848"/>
            <a:ext cx="1269230" cy="60955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OFDM</a:t>
            </a:r>
            <a:r>
              <a:rPr kumimoji="0" lang="en-US" sz="1100" b="1" i="0" u="none" strike="noStrike" cap="none" normalizeH="0" baseline="0" dirty="0">
                <a:latin typeface="Arial" panose="020B0604020202020204" pitchFamily="34" charset="0"/>
                <a:cs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5 GHz</a:t>
            </a:r>
          </a:p>
        </p:txBody>
      </p:sp>
      <p:sp>
        <p:nvSpPr>
          <p:cNvPr id="17" name="Rectangle: Rounded Corners 16">
            <a:extLst>
              <a:ext uri="{FF2B5EF4-FFF2-40B4-BE49-F238E27FC236}">
                <a16:creationId xmlns:a16="http://schemas.microsoft.com/office/drawing/2014/main" id="{2F3FAA36-8C16-057F-73BA-DFC1EC09B57E}"/>
              </a:ext>
            </a:extLst>
          </p:cNvPr>
          <p:cNvSpPr/>
          <p:nvPr/>
        </p:nvSpPr>
        <p:spPr bwMode="auto">
          <a:xfrm>
            <a:off x="609600" y="1150154"/>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802.11-1997</a:t>
            </a:r>
          </a:p>
        </p:txBody>
      </p:sp>
      <p:sp>
        <p:nvSpPr>
          <p:cNvPr id="18" name="Rectangle: Rounded Corners 17">
            <a:extLst>
              <a:ext uri="{FF2B5EF4-FFF2-40B4-BE49-F238E27FC236}">
                <a16:creationId xmlns:a16="http://schemas.microsoft.com/office/drawing/2014/main" id="{20D1B6D3-E11F-26B2-8556-7887820B9293}"/>
              </a:ext>
            </a:extLst>
          </p:cNvPr>
          <p:cNvSpPr/>
          <p:nvPr/>
        </p:nvSpPr>
        <p:spPr bwMode="auto">
          <a:xfrm>
            <a:off x="3644320" y="1150154"/>
            <a:ext cx="146304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802.11-2007</a:t>
            </a:r>
          </a:p>
        </p:txBody>
      </p:sp>
      <p:sp>
        <p:nvSpPr>
          <p:cNvPr id="19" name="Rectangle 18">
            <a:extLst>
              <a:ext uri="{FF2B5EF4-FFF2-40B4-BE49-F238E27FC236}">
                <a16:creationId xmlns:a16="http://schemas.microsoft.com/office/drawing/2014/main" id="{2A43A4AB-2AC0-7459-8F56-598D6FB6F348}"/>
              </a:ext>
            </a:extLst>
          </p:cNvPr>
          <p:cNvSpPr/>
          <p:nvPr/>
        </p:nvSpPr>
        <p:spPr bwMode="auto">
          <a:xfrm>
            <a:off x="3926067" y="17356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342BBF2-518C-2F5F-3702-D121CB36FCDB}"/>
              </a:ext>
            </a:extLst>
          </p:cNvPr>
          <p:cNvSpPr/>
          <p:nvPr/>
        </p:nvSpPr>
        <p:spPr bwMode="auto">
          <a:xfrm>
            <a:off x="3926067" y="2224036"/>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DFS &amp; TPC</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AE4FC70-D089-B6CE-73E6-6178A313F0CB}"/>
              </a:ext>
            </a:extLst>
          </p:cNvPr>
          <p:cNvSpPr/>
          <p:nvPr/>
        </p:nvSpPr>
        <p:spPr bwMode="auto">
          <a:xfrm>
            <a:off x="3928228" y="2726294"/>
            <a:ext cx="85909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B13284B-433E-2DDD-8D31-3B1C09C4AF68}"/>
              </a:ext>
            </a:extLst>
          </p:cNvPr>
          <p:cNvSpPr/>
          <p:nvPr/>
        </p:nvSpPr>
        <p:spPr bwMode="auto">
          <a:xfrm>
            <a:off x="3921071" y="3245790"/>
            <a:ext cx="859094" cy="426058"/>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rPr>
              <a:t>11f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alpha val="50000"/>
                  </a:schemeClr>
                </a:solidFill>
                <a:latin typeface="Arial" panose="020B0604020202020204" pitchFamily="34" charset="0"/>
                <a:cs typeface="Arial" panose="020B0604020202020204" pitchFamily="34" charset="0"/>
              </a:rPr>
              <a:t>Inter AP</a:t>
            </a:r>
            <a:endPar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7A22540F-BB68-E595-588D-541EAC49C8F7}"/>
              </a:ext>
            </a:extLst>
          </p:cNvPr>
          <p:cNvSpPr/>
          <p:nvPr/>
        </p:nvSpPr>
        <p:spPr bwMode="auto">
          <a:xfrm>
            <a:off x="3749040" y="5732300"/>
            <a:ext cx="1295400" cy="54514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11j</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JP bands</a:t>
            </a:r>
          </a:p>
        </p:txBody>
      </p:sp>
      <p:sp>
        <p:nvSpPr>
          <p:cNvPr id="25" name="Rectangle 24">
            <a:extLst>
              <a:ext uri="{FF2B5EF4-FFF2-40B4-BE49-F238E27FC236}">
                <a16:creationId xmlns:a16="http://schemas.microsoft.com/office/drawing/2014/main" id="{5302E5ED-5963-B670-1C1A-A88D6550F41A}"/>
              </a:ext>
            </a:extLst>
          </p:cNvPr>
          <p:cNvSpPr/>
          <p:nvPr/>
        </p:nvSpPr>
        <p:spPr bwMode="auto">
          <a:xfrm>
            <a:off x="3749040" y="5017455"/>
            <a:ext cx="1295400" cy="54514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2.4 GHz</a:t>
            </a:r>
          </a:p>
        </p:txBody>
      </p:sp>
      <p:sp>
        <p:nvSpPr>
          <p:cNvPr id="26" name="Rectangle: Rounded Corners 25">
            <a:extLst>
              <a:ext uri="{FF2B5EF4-FFF2-40B4-BE49-F238E27FC236}">
                <a16:creationId xmlns:a16="http://schemas.microsoft.com/office/drawing/2014/main" id="{A63BA1AF-B68E-2042-DF43-CCF98CB53481}"/>
              </a:ext>
            </a:extLst>
          </p:cNvPr>
          <p:cNvSpPr/>
          <p:nvPr/>
        </p:nvSpPr>
        <p:spPr bwMode="auto">
          <a:xfrm>
            <a:off x="5320330" y="1150154"/>
            <a:ext cx="1463430" cy="5257800"/>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802.11-2012</a:t>
            </a:r>
          </a:p>
        </p:txBody>
      </p:sp>
      <p:sp>
        <p:nvSpPr>
          <p:cNvPr id="27" name="Rectangle 26">
            <a:extLst>
              <a:ext uri="{FF2B5EF4-FFF2-40B4-BE49-F238E27FC236}">
                <a16:creationId xmlns:a16="http://schemas.microsoft.com/office/drawing/2014/main" id="{BEC366E6-2192-398E-D88B-44F6599E4E14}"/>
              </a:ext>
            </a:extLst>
          </p:cNvPr>
          <p:cNvSpPr/>
          <p:nvPr/>
        </p:nvSpPr>
        <p:spPr bwMode="auto">
          <a:xfrm>
            <a:off x="5411736" y="1774585"/>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RRM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73854F03-62B8-B7D0-99EE-EB94C5453325}"/>
              </a:ext>
            </a:extLst>
          </p:cNvPr>
          <p:cNvSpPr/>
          <p:nvPr/>
        </p:nvSpPr>
        <p:spPr bwMode="auto">
          <a:xfrm>
            <a:off x="6101118" y="17563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Mesh</a:t>
            </a:r>
          </a:p>
        </p:txBody>
      </p:sp>
      <p:sp>
        <p:nvSpPr>
          <p:cNvPr id="29" name="Rectangle 28">
            <a:extLst>
              <a:ext uri="{FF2B5EF4-FFF2-40B4-BE49-F238E27FC236}">
                <a16:creationId xmlns:a16="http://schemas.microsoft.com/office/drawing/2014/main" id="{BDCF8E13-D187-B083-9B07-2FBA03F74A9D}"/>
              </a:ext>
            </a:extLst>
          </p:cNvPr>
          <p:cNvSpPr/>
          <p:nvPr/>
        </p:nvSpPr>
        <p:spPr bwMode="auto">
          <a:xfrm>
            <a:off x="5428072" y="2267432"/>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11u</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WIEN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B242521-CBFD-D673-1A23-6C330F45CB97}"/>
              </a:ext>
            </a:extLst>
          </p:cNvPr>
          <p:cNvSpPr/>
          <p:nvPr/>
        </p:nvSpPr>
        <p:spPr bwMode="auto">
          <a:xfrm>
            <a:off x="6128721" y="2263278"/>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11v</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WNM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8753F80C-ECF8-E509-1496-54FEB5D8AFAA}"/>
              </a:ext>
            </a:extLst>
          </p:cNvPr>
          <p:cNvSpPr/>
          <p:nvPr/>
        </p:nvSpPr>
        <p:spPr bwMode="auto">
          <a:xfrm>
            <a:off x="5374160" y="2788406"/>
            <a:ext cx="572024"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TDLS</a:t>
            </a:r>
          </a:p>
        </p:txBody>
      </p:sp>
      <p:sp>
        <p:nvSpPr>
          <p:cNvPr id="32" name="Rectangle 31">
            <a:extLst>
              <a:ext uri="{FF2B5EF4-FFF2-40B4-BE49-F238E27FC236}">
                <a16:creationId xmlns:a16="http://schemas.microsoft.com/office/drawing/2014/main" id="{42B462DC-5F85-6001-BFEC-158758BF895A}"/>
              </a:ext>
            </a:extLst>
          </p:cNvPr>
          <p:cNvSpPr/>
          <p:nvPr/>
        </p:nvSpPr>
        <p:spPr bwMode="auto">
          <a:xfrm>
            <a:off x="6016323" y="2792644"/>
            <a:ext cx="737566"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Roam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09AB246-76FF-5219-31F2-8DB56BE12C27}"/>
              </a:ext>
            </a:extLst>
          </p:cNvPr>
          <p:cNvSpPr/>
          <p:nvPr/>
        </p:nvSpPr>
        <p:spPr bwMode="auto">
          <a:xfrm>
            <a:off x="5551312" y="3337739"/>
            <a:ext cx="1055762"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11w</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Management Frame 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879AF7C-F5DC-895F-BED7-56DC0724DFA9}"/>
              </a:ext>
            </a:extLst>
          </p:cNvPr>
          <p:cNvSpPr/>
          <p:nvPr/>
        </p:nvSpPr>
        <p:spPr bwMode="auto">
          <a:xfrm>
            <a:off x="5411736" y="4544457"/>
            <a:ext cx="1289009"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11n</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Throughput (&gt;100 Mb/s)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6673A914-C427-A11A-C3A9-7FC517B074EA}"/>
              </a:ext>
            </a:extLst>
          </p:cNvPr>
          <p:cNvSpPr/>
          <p:nvPr/>
        </p:nvSpPr>
        <p:spPr bwMode="auto">
          <a:xfrm>
            <a:off x="5431655" y="5196174"/>
            <a:ext cx="1241487" cy="426058"/>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11p</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8C75610F-54A5-B16C-2B51-D4A59A1FC5D9}"/>
              </a:ext>
            </a:extLst>
          </p:cNvPr>
          <p:cNvSpPr/>
          <p:nvPr/>
        </p:nvSpPr>
        <p:spPr bwMode="auto">
          <a:xfrm>
            <a:off x="5444842" y="5720656"/>
            <a:ext cx="1253300" cy="55619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Contention Based Protocol</a:t>
            </a:r>
          </a:p>
        </p:txBody>
      </p:sp>
      <p:sp>
        <p:nvSpPr>
          <p:cNvPr id="39" name="Rectangle: Rounded Corners 38">
            <a:extLst>
              <a:ext uri="{FF2B5EF4-FFF2-40B4-BE49-F238E27FC236}">
                <a16:creationId xmlns:a16="http://schemas.microsoft.com/office/drawing/2014/main" id="{1A107310-38B9-3485-4ED4-611DF97F70B4}"/>
              </a:ext>
            </a:extLst>
          </p:cNvPr>
          <p:cNvSpPr/>
          <p:nvPr/>
        </p:nvSpPr>
        <p:spPr bwMode="auto">
          <a:xfrm>
            <a:off x="6996730" y="1150154"/>
            <a:ext cx="1463430" cy="5257800"/>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802.11-2016</a:t>
            </a:r>
          </a:p>
        </p:txBody>
      </p:sp>
      <p:sp>
        <p:nvSpPr>
          <p:cNvPr id="41" name="Rectangle 40">
            <a:extLst>
              <a:ext uri="{FF2B5EF4-FFF2-40B4-BE49-F238E27FC236}">
                <a16:creationId xmlns:a16="http://schemas.microsoft.com/office/drawing/2014/main" id="{12F257D4-9AC6-E050-F5CC-7BCE30B175F8}"/>
              </a:ext>
            </a:extLst>
          </p:cNvPr>
          <p:cNvSpPr/>
          <p:nvPr/>
        </p:nvSpPr>
        <p:spPr bwMode="auto">
          <a:xfrm>
            <a:off x="7096821" y="4507976"/>
            <a:ext cx="1245067"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TV Whitespace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36846AF2-B864-8846-85BD-945ABEA4D2CF}"/>
              </a:ext>
            </a:extLst>
          </p:cNvPr>
          <p:cNvSpPr/>
          <p:nvPr/>
        </p:nvSpPr>
        <p:spPr bwMode="auto">
          <a:xfrm>
            <a:off x="7096821" y="5041369"/>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5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36154909-F253-23C0-DB31-7804DB292167}"/>
              </a:ext>
            </a:extLst>
          </p:cNvPr>
          <p:cNvSpPr/>
          <p:nvPr/>
        </p:nvSpPr>
        <p:spPr bwMode="auto">
          <a:xfrm>
            <a:off x="7096821" y="5695823"/>
            <a:ext cx="1245067" cy="59101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60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72742DD-CD69-FD50-D891-B12DE5E39450}"/>
              </a:ext>
            </a:extLst>
          </p:cNvPr>
          <p:cNvSpPr/>
          <p:nvPr/>
        </p:nvSpPr>
        <p:spPr bwMode="auto">
          <a:xfrm>
            <a:off x="7186415" y="2323646"/>
            <a:ext cx="1127958" cy="43992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 Mgt Frames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D903D52-B9D6-D071-6B46-30200547BD8C}"/>
              </a:ext>
            </a:extLst>
          </p:cNvPr>
          <p:cNvSpPr/>
          <p:nvPr/>
        </p:nvSpPr>
        <p:spPr bwMode="auto">
          <a:xfrm>
            <a:off x="7200563" y="1772250"/>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Video Transport</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B05EC2A-6E0C-1602-9274-E0B332EEC0B3}"/>
              </a:ext>
            </a:extLst>
          </p:cNvPr>
          <p:cNvSpPr/>
          <p:nvPr/>
        </p:nvSpPr>
        <p:spPr bwMode="auto">
          <a:xfrm>
            <a:off x="8673130" y="1150154"/>
            <a:ext cx="1463430" cy="5257800"/>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802.11-2020</a:t>
            </a:r>
          </a:p>
        </p:txBody>
      </p:sp>
      <p:sp>
        <p:nvSpPr>
          <p:cNvPr id="61" name="Rectangle 60">
            <a:extLst>
              <a:ext uri="{FF2B5EF4-FFF2-40B4-BE49-F238E27FC236}">
                <a16:creationId xmlns:a16="http://schemas.microsoft.com/office/drawing/2014/main" id="{F0521D45-C49D-D7FD-E3E0-75B2512A66B2}"/>
              </a:ext>
            </a:extLst>
          </p:cNvPr>
          <p:cNvSpPr/>
          <p:nvPr/>
        </p:nvSpPr>
        <p:spPr bwMode="auto">
          <a:xfrm>
            <a:off x="8799639" y="5290257"/>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Sub-1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B1603C8D-AE2A-7D98-E3C2-59D736C56C81}"/>
              </a:ext>
            </a:extLst>
          </p:cNvPr>
          <p:cNvSpPr/>
          <p:nvPr/>
        </p:nvSpPr>
        <p:spPr bwMode="auto">
          <a:xfrm>
            <a:off x="8804765" y="5837811"/>
            <a:ext cx="1200155"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11aj</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China </a:t>
            </a:r>
            <a:r>
              <a:rPr lang="en-US" sz="1100" dirty="0" err="1">
                <a:latin typeface="Arial" panose="020B0604020202020204" pitchFamily="34" charset="0"/>
                <a:cs typeface="Arial" panose="020B0604020202020204" pitchFamily="34" charset="0"/>
              </a:rPr>
              <a:t>mmWave</a:t>
            </a: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C2EEC0F-7F0F-8B4E-F54E-D4942D00705A}"/>
              </a:ext>
            </a:extLst>
          </p:cNvPr>
          <p:cNvSpPr/>
          <p:nvPr/>
        </p:nvSpPr>
        <p:spPr bwMode="auto">
          <a:xfrm>
            <a:off x="8840865" y="2988266"/>
            <a:ext cx="1127958" cy="5729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Initial Link Setup</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8" name="Rectangle 32767">
            <a:extLst>
              <a:ext uri="{FF2B5EF4-FFF2-40B4-BE49-F238E27FC236}">
                <a16:creationId xmlns:a16="http://schemas.microsoft.com/office/drawing/2014/main" id="{CC401F5C-642D-F822-09C6-50A76DA58382}"/>
              </a:ext>
            </a:extLst>
          </p:cNvPr>
          <p:cNvSpPr/>
          <p:nvPr/>
        </p:nvSpPr>
        <p:spPr bwMode="auto">
          <a:xfrm>
            <a:off x="8824854" y="2434664"/>
            <a:ext cx="1127959" cy="4420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General Link</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9" name="Rectangle 32768">
            <a:extLst>
              <a:ext uri="{FF2B5EF4-FFF2-40B4-BE49-F238E27FC236}">
                <a16:creationId xmlns:a16="http://schemas.microsoft.com/office/drawing/2014/main" id="{6110C004-AC22-2840-9235-44AA4CBF99FB}"/>
              </a:ext>
            </a:extLst>
          </p:cNvPr>
          <p:cNvSpPr/>
          <p:nvPr/>
        </p:nvSpPr>
        <p:spPr bwMode="auto">
          <a:xfrm>
            <a:off x="8840864" y="1751848"/>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11aq</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Pre-association Discovery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6" name="Rectangle 32785">
            <a:extLst>
              <a:ext uri="{FF2B5EF4-FFF2-40B4-BE49-F238E27FC236}">
                <a16:creationId xmlns:a16="http://schemas.microsoft.com/office/drawing/2014/main" id="{A49F691E-995D-8954-2540-BC01C00B7F44}"/>
              </a:ext>
            </a:extLst>
          </p:cNvPr>
          <p:cNvSpPr/>
          <p:nvPr/>
        </p:nvSpPr>
        <p:spPr bwMode="auto">
          <a:xfrm>
            <a:off x="10533100" y="1769495"/>
            <a:ext cx="1127959"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Broadcast Services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9" name="Rectangle 32788">
            <a:extLst>
              <a:ext uri="{FF2B5EF4-FFF2-40B4-BE49-F238E27FC236}">
                <a16:creationId xmlns:a16="http://schemas.microsoft.com/office/drawing/2014/main" id="{AD814AFD-4957-01F6-813A-B6D116567ACF}"/>
              </a:ext>
            </a:extLst>
          </p:cNvPr>
          <p:cNvSpPr/>
          <p:nvPr/>
        </p:nvSpPr>
        <p:spPr bwMode="auto">
          <a:xfrm>
            <a:off x="10481168" y="5249565"/>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Light Communications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0" name="Rectangle 32789">
            <a:extLst>
              <a:ext uri="{FF2B5EF4-FFF2-40B4-BE49-F238E27FC236}">
                <a16:creationId xmlns:a16="http://schemas.microsoft.com/office/drawing/2014/main" id="{BB578AD8-D133-757C-D8B8-0374DADAA03B}"/>
              </a:ext>
            </a:extLst>
          </p:cNvPr>
          <p:cNvSpPr/>
          <p:nvPr/>
        </p:nvSpPr>
        <p:spPr bwMode="auto">
          <a:xfrm>
            <a:off x="10481168" y="4124847"/>
            <a:ext cx="1200155" cy="5653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11az</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Positioning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4" name="Rectangle 32793">
            <a:extLst>
              <a:ext uri="{FF2B5EF4-FFF2-40B4-BE49-F238E27FC236}">
                <a16:creationId xmlns:a16="http://schemas.microsoft.com/office/drawing/2014/main" id="{61FDA3E1-922D-08C3-303F-3C39D0B7E8BF}"/>
              </a:ext>
            </a:extLst>
          </p:cNvPr>
          <p:cNvSpPr/>
          <p:nvPr/>
        </p:nvSpPr>
        <p:spPr bwMode="auto">
          <a:xfrm>
            <a:off x="10481168" y="4766137"/>
            <a:ext cx="1200155" cy="425655"/>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Wake-up Radio</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6" name="Rectangle 32795">
            <a:extLst>
              <a:ext uri="{FF2B5EF4-FFF2-40B4-BE49-F238E27FC236}">
                <a16:creationId xmlns:a16="http://schemas.microsoft.com/office/drawing/2014/main" id="{83209EBE-A40F-C650-223B-320F93BCBB10}"/>
              </a:ext>
            </a:extLst>
          </p:cNvPr>
          <p:cNvSpPr/>
          <p:nvPr/>
        </p:nvSpPr>
        <p:spPr bwMode="auto">
          <a:xfrm>
            <a:off x="10481168" y="2895600"/>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11ax</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Efficiency WLAN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5" name="Rectangle 32804">
            <a:extLst>
              <a:ext uri="{FF2B5EF4-FFF2-40B4-BE49-F238E27FC236}">
                <a16:creationId xmlns:a16="http://schemas.microsoft.com/office/drawing/2014/main" id="{73F7CD68-B4F7-A24A-0085-F58A0BA5B2DA}"/>
              </a:ext>
            </a:extLst>
          </p:cNvPr>
          <p:cNvSpPr/>
          <p:nvPr/>
        </p:nvSpPr>
        <p:spPr bwMode="auto">
          <a:xfrm>
            <a:off x="10481168" y="3508552"/>
            <a:ext cx="1200155" cy="552702"/>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11ay</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a:t>
            </a:r>
            <a:r>
              <a:rPr lang="en-US" sz="1100" dirty="0" err="1">
                <a:latin typeface="Arial" panose="020B0604020202020204" pitchFamily="34" charset="0"/>
                <a:cs typeface="Arial" panose="020B0604020202020204" pitchFamily="34" charset="0"/>
              </a:rPr>
              <a:t>mmWave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6" name="Right Arrow 54">
            <a:extLst>
              <a:ext uri="{FF2B5EF4-FFF2-40B4-BE49-F238E27FC236}">
                <a16:creationId xmlns:a16="http://schemas.microsoft.com/office/drawing/2014/main" id="{2E33D2E8-1600-7041-0FE5-572332BEAEC9}"/>
              </a:ext>
            </a:extLst>
          </p:cNvPr>
          <p:cNvSpPr/>
          <p:nvPr/>
        </p:nvSpPr>
        <p:spPr bwMode="auto">
          <a:xfrm>
            <a:off x="101365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7" name="Right Arrow 54">
            <a:extLst>
              <a:ext uri="{FF2B5EF4-FFF2-40B4-BE49-F238E27FC236}">
                <a16:creationId xmlns:a16="http://schemas.microsoft.com/office/drawing/2014/main" id="{7E698398-269D-655C-737F-E048D2D00B65}"/>
              </a:ext>
            </a:extLst>
          </p:cNvPr>
          <p:cNvSpPr/>
          <p:nvPr/>
        </p:nvSpPr>
        <p:spPr bwMode="auto">
          <a:xfrm>
            <a:off x="8460160" y="122587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8" name="Right Arrow 54">
            <a:extLst>
              <a:ext uri="{FF2B5EF4-FFF2-40B4-BE49-F238E27FC236}">
                <a16:creationId xmlns:a16="http://schemas.microsoft.com/office/drawing/2014/main" id="{1988CE12-E7E8-009F-1598-34F67C4F7B4A}"/>
              </a:ext>
            </a:extLst>
          </p:cNvPr>
          <p:cNvSpPr/>
          <p:nvPr/>
        </p:nvSpPr>
        <p:spPr bwMode="auto">
          <a:xfrm>
            <a:off x="6783760" y="121920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9" name="Right Arrow 54">
            <a:extLst>
              <a:ext uri="{FF2B5EF4-FFF2-40B4-BE49-F238E27FC236}">
                <a16:creationId xmlns:a16="http://schemas.microsoft.com/office/drawing/2014/main" id="{C54BC831-4C5A-C1B6-8397-55B664927F2D}"/>
              </a:ext>
            </a:extLst>
          </p:cNvPr>
          <p:cNvSpPr/>
          <p:nvPr/>
        </p:nvSpPr>
        <p:spPr bwMode="auto">
          <a:xfrm>
            <a:off x="509173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2" name="Right Arrow 54">
            <a:extLst>
              <a:ext uri="{FF2B5EF4-FFF2-40B4-BE49-F238E27FC236}">
                <a16:creationId xmlns:a16="http://schemas.microsoft.com/office/drawing/2014/main" id="{9CEAB345-E2E5-5B08-7D29-B5AE865AE327}"/>
              </a:ext>
            </a:extLst>
          </p:cNvPr>
          <p:cNvSpPr/>
          <p:nvPr/>
        </p:nvSpPr>
        <p:spPr bwMode="auto">
          <a:xfrm>
            <a:off x="3444240" y="1204430"/>
            <a:ext cx="228600" cy="426058"/>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3" name="Rectangle 32812">
            <a:extLst>
              <a:ext uri="{FF2B5EF4-FFF2-40B4-BE49-F238E27FC236}">
                <a16:creationId xmlns:a16="http://schemas.microsoft.com/office/drawing/2014/main" id="{C52DED23-ACA3-E507-2A52-6B83E3A0FF8B}"/>
              </a:ext>
            </a:extLst>
          </p:cNvPr>
          <p:cNvSpPr/>
          <p:nvPr/>
        </p:nvSpPr>
        <p:spPr bwMode="auto">
          <a:xfrm>
            <a:off x="10481168" y="5896950"/>
            <a:ext cx="1200155" cy="418247"/>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Next Gen V2X</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929D032C-D36E-EEE3-AF0A-BCB8C5E0B6E1}"/>
              </a:ext>
            </a:extLst>
          </p:cNvPr>
          <p:cNvSpPr/>
          <p:nvPr/>
        </p:nvSpPr>
        <p:spPr bwMode="auto">
          <a:xfrm>
            <a:off x="1295400" y="1143000"/>
            <a:ext cx="472510" cy="5257800"/>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802.11-1999</a:t>
            </a: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a:t>
            </a:r>
            <a:r>
              <a:rPr lang="en-US" dirty="0"/>
              <a:t> IEEE 802.11 Standards Pipeline</a:t>
            </a:r>
          </a:p>
        </p:txBody>
      </p:sp>
      <p:sp>
        <p:nvSpPr>
          <p:cNvPr id="30723" name="Text Box 3"/>
          <p:cNvSpPr txBox="1">
            <a:spLocks noChangeArrowheads="1"/>
          </p:cNvSpPr>
          <p:nvPr/>
        </p:nvSpPr>
        <p:spPr bwMode="auto">
          <a:xfrm rot="5400000">
            <a:off x="10884397" y="3556431"/>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rot="5400000">
            <a:off x="11187547" y="2557141"/>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30480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2079625"/>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3095622"/>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51" name="AutoShape 11"/>
          <p:cNvSpPr>
            <a:spLocks noChangeArrowheads="1"/>
          </p:cNvSpPr>
          <p:nvPr/>
        </p:nvSpPr>
        <p:spPr bwMode="auto">
          <a:xfrm>
            <a:off x="10291992" y="1442538"/>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-2024</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March 2025</a:t>
            </a:r>
            <a:endParaRPr lang="en-US" dirty="0"/>
          </a:p>
        </p:txBody>
      </p:sp>
      <p:sp>
        <p:nvSpPr>
          <p:cNvPr id="48" name="AutoShape 46"/>
          <p:cNvSpPr>
            <a:spLocks noChangeArrowheads="1"/>
          </p:cNvSpPr>
          <p:nvPr/>
        </p:nvSpPr>
        <p:spPr bwMode="auto">
          <a:xfrm>
            <a:off x="9000233" y="3138166"/>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1" name="AutoShape 46"/>
          <p:cNvSpPr>
            <a:spLocks noChangeArrowheads="1"/>
          </p:cNvSpPr>
          <p:nvPr/>
        </p:nvSpPr>
        <p:spPr bwMode="auto">
          <a:xfrm>
            <a:off x="6544424" y="240082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782983" y="3817817"/>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345186" y="3143853"/>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57" name="AutoShape 46"/>
          <p:cNvSpPr>
            <a:spLocks noChangeArrowheads="1"/>
          </p:cNvSpPr>
          <p:nvPr/>
        </p:nvSpPr>
        <p:spPr bwMode="auto">
          <a:xfrm>
            <a:off x="5337046" y="3810000"/>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7801971" y="3148671"/>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 MHz Pos</a:t>
            </a: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8991600" y="2360167"/>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26138" y="316865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ELC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15547" y="239753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
        <p:nvSpPr>
          <p:cNvPr id="10" name="AutoShape 46">
            <a:extLst>
              <a:ext uri="{FF2B5EF4-FFF2-40B4-BE49-F238E27FC236}">
                <a16:creationId xmlns:a16="http://schemas.microsoft.com/office/drawing/2014/main" id="{9C1A2EB6-EAC7-7BCD-6BC8-920666D092D9}"/>
              </a:ext>
            </a:extLst>
          </p:cNvPr>
          <p:cNvSpPr>
            <a:spLocks noChangeArrowheads="1"/>
          </p:cNvSpPr>
          <p:nvPr/>
        </p:nvSpPr>
        <p:spPr bwMode="auto">
          <a:xfrm>
            <a:off x="5334000" y="5105400"/>
            <a:ext cx="929946" cy="5651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100" dirty="0" err="1">
                <a:latin typeface="Tahoma" pitchFamily="34" charset="0"/>
                <a:ea typeface="ＭＳ Ｐゴシック" charset="-128"/>
                <a:cs typeface="Arial" pitchFamily="34" charset="0"/>
              </a:rPr>
              <a:t>REVmf</a:t>
            </a:r>
            <a:endParaRPr lang="en-US" sz="1100" dirty="0">
              <a:latin typeface="Tahoma" pitchFamily="34" charset="0"/>
              <a:ea typeface="ＭＳ Ｐゴシック" charset="-128"/>
              <a:cs typeface="Arial" pitchFamily="34" charset="0"/>
            </a:endParaRPr>
          </a:p>
        </p:txBody>
      </p:sp>
      <p:sp>
        <p:nvSpPr>
          <p:cNvPr id="8" name="AutoShape 46">
            <a:extLst>
              <a:ext uri="{FF2B5EF4-FFF2-40B4-BE49-F238E27FC236}">
                <a16:creationId xmlns:a16="http://schemas.microsoft.com/office/drawing/2014/main" id="{2537BA34-960E-DA88-F1A5-94E5AEFBF022}"/>
              </a:ext>
            </a:extLst>
          </p:cNvPr>
          <p:cNvSpPr>
            <a:spLocks noChangeArrowheads="1"/>
          </p:cNvSpPr>
          <p:nvPr/>
        </p:nvSpPr>
        <p:spPr bwMode="auto">
          <a:xfrm>
            <a:off x="5334000" y="4459645"/>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802.11bq</a:t>
            </a:r>
          </a:p>
          <a:p>
            <a:pPr algn="ctr"/>
            <a:r>
              <a:rPr lang="en-US" sz="1100" dirty="0">
                <a:latin typeface="Tahoma" pitchFamily="34" charset="0"/>
                <a:ea typeface="ＭＳ Ｐゴシック" charset="-128"/>
                <a:cs typeface="Arial" pitchFamily="34" charset="0"/>
              </a:rPr>
              <a:t>IMMW</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3206967630"/>
              </p:ext>
            </p:extLst>
          </p:nvPr>
        </p:nvGraphicFramePr>
        <p:xfrm>
          <a:off x="750357" y="1445418"/>
          <a:ext cx="10908243" cy="3529134"/>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3</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01-06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360706043"/>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1</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01-23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62269733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WG initial</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TGbi</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01-27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1072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640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40248936"/>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CC</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TGbn</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02-07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3970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181</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742968455"/>
                  </a:ext>
                </a:extLst>
              </a:tr>
            </a:tbl>
          </a:graphicData>
        </a:graphic>
      </p:graphicFrame>
      <p:sp>
        <p:nvSpPr>
          <p:cNvPr id="6" name="Date Placeholder 5"/>
          <p:cNvSpPr>
            <a:spLocks noGrp="1"/>
          </p:cNvSpPr>
          <p:nvPr>
            <p:ph type="dt" sz="half" idx="10"/>
          </p:nvPr>
        </p:nvSpPr>
        <p:spPr/>
        <p:txBody>
          <a:bodyPr/>
          <a:lstStyle/>
          <a:p>
            <a:pPr>
              <a:defRPr/>
            </a:pPr>
            <a:r>
              <a:rPr lang="en-US"/>
              <a:t>March 2025</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Current Membership Status</a:t>
            </a:r>
          </a:p>
        </p:txBody>
      </p:sp>
      <p:sp>
        <p:nvSpPr>
          <p:cNvPr id="22534" name="Text Box 3"/>
          <p:cNvSpPr txBox="1">
            <a:spLocks noChangeArrowheads="1"/>
          </p:cNvSpPr>
          <p:nvPr/>
        </p:nvSpPr>
        <p:spPr bwMode="auto">
          <a:xfrm>
            <a:off x="685800" y="1524000"/>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January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3334164590"/>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103</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76</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630</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March 2025</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March 2025</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March 2025</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7" name="Content Placeholder 6">
            <a:extLst>
              <a:ext uri="{FF2B5EF4-FFF2-40B4-BE49-F238E27FC236}">
                <a16:creationId xmlns:a16="http://schemas.microsoft.com/office/drawing/2014/main" id="{079F54B6-2578-D8B7-43DE-85259498BDF8}"/>
              </a:ext>
            </a:extLst>
          </p:cNvPr>
          <p:cNvPicPr>
            <a:picLocks noGrp="1" noChangeAspect="1"/>
          </p:cNvPicPr>
          <p:nvPr>
            <p:ph idx="1"/>
          </p:nvPr>
        </p:nvPicPr>
        <p:blipFill>
          <a:blip r:embed="rId2"/>
          <a:stretch>
            <a:fillRect/>
          </a:stretch>
        </p:blipFill>
        <p:spPr>
          <a:xfrm>
            <a:off x="848024" y="651243"/>
            <a:ext cx="10658176" cy="5824170"/>
          </a:xfr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M4.1.7 Members by affiliation</a:t>
            </a:r>
          </a:p>
        </p:txBody>
      </p:sp>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9" name="Content Placeholder 8">
            <a:extLst>
              <a:ext uri="{FF2B5EF4-FFF2-40B4-BE49-F238E27FC236}">
                <a16:creationId xmlns:a16="http://schemas.microsoft.com/office/drawing/2014/main" id="{C46C8012-A404-B830-C234-01D13CBD1F47}"/>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652914" y="1524001"/>
            <a:ext cx="9028000" cy="4951412"/>
          </a:xfrm>
        </p:spPr>
      </p:pic>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M4.1.7 Telecon attendance (January to March)</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8" name="Content Placeholder 7">
            <a:extLst>
              <a:ext uri="{FF2B5EF4-FFF2-40B4-BE49-F238E27FC236}">
                <a16:creationId xmlns:a16="http://schemas.microsoft.com/office/drawing/2014/main" id="{658302C4-BB23-B9E7-9236-53CDCAB3BE1C}"/>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52600" y="1524001"/>
            <a:ext cx="8813798" cy="4957762"/>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952C-5415-9A4C-C5B4-9249C67FFA79}"/>
              </a:ext>
            </a:extLst>
          </p:cNvPr>
          <p:cNvSpPr>
            <a:spLocks noGrp="1"/>
          </p:cNvSpPr>
          <p:nvPr>
            <p:ph type="title"/>
          </p:nvPr>
        </p:nvSpPr>
        <p:spPr/>
        <p:txBody>
          <a:bodyPr/>
          <a:lstStyle/>
          <a:p>
            <a:r>
              <a:rPr lang="en-US" dirty="0"/>
              <a:t>M4.1.7 Percentage of attendees: In-person vs Remote</a:t>
            </a:r>
          </a:p>
        </p:txBody>
      </p:sp>
      <p:sp>
        <p:nvSpPr>
          <p:cNvPr id="4" name="Date Placeholder 3">
            <a:extLst>
              <a:ext uri="{FF2B5EF4-FFF2-40B4-BE49-F238E27FC236}">
                <a16:creationId xmlns:a16="http://schemas.microsoft.com/office/drawing/2014/main" id="{32F56F01-A0EC-FC66-619E-DF0BECDC8DC9}"/>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9BE3DF77-6013-EE5E-A411-534D48F95FF9}"/>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A9BF9A32-49F4-4AC1-C9CF-FE2EF34B6C24}"/>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7" name="Content Placeholder 10">
            <a:extLst>
              <a:ext uri="{FF2B5EF4-FFF2-40B4-BE49-F238E27FC236}">
                <a16:creationId xmlns:a16="http://schemas.microsoft.com/office/drawing/2014/main" id="{4AD0E45F-D929-E7FE-439D-F7B0F91F72A3}"/>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67190" y="1523999"/>
            <a:ext cx="8795802" cy="4951413"/>
          </a:xfrm>
        </p:spPr>
      </p:pic>
    </p:spTree>
    <p:extLst>
      <p:ext uri="{BB962C8B-B14F-4D97-AF65-F5344CB8AC3E}">
        <p14:creationId xmlns:p14="http://schemas.microsoft.com/office/powerpoint/2010/main" val="2340875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BE7B5-D183-D4A9-E3B3-81C815F62094}"/>
              </a:ext>
            </a:extLst>
          </p:cNvPr>
          <p:cNvSpPr>
            <a:spLocks noGrp="1"/>
          </p:cNvSpPr>
          <p:nvPr>
            <p:ph type="title"/>
          </p:nvPr>
        </p:nvSpPr>
        <p:spPr>
          <a:xfrm>
            <a:off x="609600" y="685800"/>
            <a:ext cx="11049000" cy="1066800"/>
          </a:xfrm>
        </p:spPr>
        <p:txBody>
          <a:bodyPr/>
          <a:lstStyle/>
          <a:p>
            <a:r>
              <a:rPr lang="en-US" dirty="0"/>
              <a:t>M4.1.7 In-person vs Remote by number of sessions attended</a:t>
            </a:r>
            <a:br>
              <a:rPr lang="en-US" dirty="0"/>
            </a:br>
            <a:r>
              <a:rPr lang="en-US" dirty="0"/>
              <a:t>(voting members only)</a:t>
            </a:r>
          </a:p>
        </p:txBody>
      </p:sp>
      <p:sp>
        <p:nvSpPr>
          <p:cNvPr id="4" name="Date Placeholder 3">
            <a:extLst>
              <a:ext uri="{FF2B5EF4-FFF2-40B4-BE49-F238E27FC236}">
                <a16:creationId xmlns:a16="http://schemas.microsoft.com/office/drawing/2014/main" id="{12DE4915-1244-6B3A-1B49-C9278CEC6BD8}"/>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85AB06C1-C1AC-091F-BD7A-AEDA0875489A}"/>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869FA86F-5B05-8EC8-68F7-0464CF25858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7" name="Content Placeholder 7">
            <a:extLst>
              <a:ext uri="{FF2B5EF4-FFF2-40B4-BE49-F238E27FC236}">
                <a16:creationId xmlns:a16="http://schemas.microsoft.com/office/drawing/2014/main" id="{698BC9F1-DEAF-5A7B-FDAC-B030F130B74B}"/>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329147" y="1219200"/>
            <a:ext cx="9338853" cy="5256213"/>
          </a:xfrm>
        </p:spPr>
      </p:pic>
    </p:spTree>
    <p:extLst>
      <p:ext uri="{BB962C8B-B14F-4D97-AF65-F5344CB8AC3E}">
        <p14:creationId xmlns:p14="http://schemas.microsoft.com/office/powerpoint/2010/main" val="929384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a:t>
            </a:r>
            <a:r>
              <a:rPr lang="en-US" sz="1600" dirty="0" err="1"/>
              <a:t>Alphan</a:t>
            </a:r>
            <a:r>
              <a:rPr lang="en-US" sz="1600" dirty="0"/>
              <a:t> Sahin, University of South Carolina, AIML</a:t>
            </a:r>
          </a:p>
          <a:p>
            <a:pPr lvl="1"/>
            <a:r>
              <a:rPr lang="en-US" sz="1600" dirty="0"/>
              <a:t>Alex Lungu, Samsung Cambridge Solution Centre, WNG and Mid-week plenary</a:t>
            </a:r>
          </a:p>
          <a:p>
            <a:pPr lvl="1"/>
            <a:r>
              <a:rPr lang="en-US" sz="1600" dirty="0"/>
              <a:t>Emily Qi, Self, Editors</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M6.1 Announcements: 2025 March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D6779-BBB0-D5A1-6368-99869FF40835}"/>
              </a:ext>
            </a:extLst>
          </p:cNvPr>
          <p:cNvSpPr>
            <a:spLocks noGrp="1"/>
          </p:cNvSpPr>
          <p:nvPr>
            <p:ph type="title"/>
          </p:nvPr>
        </p:nvSpPr>
        <p:spPr/>
        <p:txBody>
          <a:bodyPr/>
          <a:lstStyle/>
          <a:p>
            <a:r>
              <a:rPr lang="en-GB" altLang="en-US" dirty="0"/>
              <a:t>M6.1 Announcements: </a:t>
            </a:r>
            <a:r>
              <a:rPr lang="en-US" dirty="0"/>
              <a:t>WAA liaison relationship</a:t>
            </a:r>
          </a:p>
        </p:txBody>
      </p:sp>
      <p:sp>
        <p:nvSpPr>
          <p:cNvPr id="3" name="Content Placeholder 2">
            <a:extLst>
              <a:ext uri="{FF2B5EF4-FFF2-40B4-BE49-F238E27FC236}">
                <a16:creationId xmlns:a16="http://schemas.microsoft.com/office/drawing/2014/main" id="{F028384A-8621-24F9-C8DE-2373EA07BBB4}"/>
              </a:ext>
            </a:extLst>
          </p:cNvPr>
          <p:cNvSpPr>
            <a:spLocks noGrp="1"/>
          </p:cNvSpPr>
          <p:nvPr>
            <p:ph idx="1"/>
          </p:nvPr>
        </p:nvSpPr>
        <p:spPr>
          <a:xfrm>
            <a:off x="914400" y="1981200"/>
            <a:ext cx="10363200" cy="4191000"/>
          </a:xfrm>
        </p:spPr>
        <p:txBody>
          <a:bodyPr/>
          <a:lstStyle/>
          <a:p>
            <a:r>
              <a:rPr lang="en-US" dirty="0"/>
              <a:t>The WLAN Application Alliance (WAA) would like to setup a liaison relationship with 802.11</a:t>
            </a:r>
          </a:p>
          <a:p>
            <a:r>
              <a:rPr lang="en-US" dirty="0"/>
              <a:t>Website here: </a:t>
            </a:r>
            <a:r>
              <a:rPr lang="en-US" dirty="0">
                <a:hlinkClick r:id="rId2"/>
              </a:rPr>
              <a:t>https://www.waa-alliance.org/</a:t>
            </a:r>
            <a:endParaRPr lang="en-US" dirty="0"/>
          </a:p>
          <a:p>
            <a:r>
              <a:rPr lang="en-US" dirty="0"/>
              <a:t>From the IEEE Standards Board Operations Manual:</a:t>
            </a:r>
            <a:br>
              <a:rPr lang="en-US" b="0" dirty="0"/>
            </a:br>
            <a:r>
              <a:rPr lang="en-US" sz="1600" b="1" i="0" dirty="0">
                <a:solidFill>
                  <a:srgbClr val="000000"/>
                </a:solidFill>
                <a:effectLst/>
                <a:latin typeface="Open Sans" panose="020B0606030504020204" pitchFamily="34" charset="0"/>
              </a:rPr>
              <a:t>7.1.4 Establishing a Standards Committee/Subgroup External Liaison</a:t>
            </a:r>
            <a:br>
              <a:rPr lang="en-US" sz="1600" b="1" i="0" dirty="0">
                <a:solidFill>
                  <a:srgbClr val="000000"/>
                </a:solidFill>
                <a:effectLst/>
                <a:latin typeface="Open Sans" panose="020B0606030504020204" pitchFamily="34" charset="0"/>
              </a:rPr>
            </a:br>
            <a:r>
              <a:rPr lang="en-US" sz="1600" b="0" i="0" dirty="0">
                <a:solidFill>
                  <a:srgbClr val="000000"/>
                </a:solidFill>
                <a:effectLst/>
                <a:latin typeface="Open Sans" panose="020B0606030504020204" pitchFamily="34" charset="0"/>
              </a:rPr>
              <a:t>A Standards Committee/Subgroup interested in establishing a liaison with an organization external to IEEE shall vote to establish the liaison relationship and shall coordinate with the IEEE Standards Department to establish the liaison relationship.</a:t>
            </a:r>
            <a:endParaRPr lang="en-US" dirty="0"/>
          </a:p>
          <a:p>
            <a:r>
              <a:rPr lang="en-US" dirty="0"/>
              <a:t>I will run a motion on Friday to establish a “statement liaison” with the WAA</a:t>
            </a:r>
          </a:p>
          <a:p>
            <a:endParaRPr lang="en-US" dirty="0"/>
          </a:p>
        </p:txBody>
      </p:sp>
      <p:sp>
        <p:nvSpPr>
          <p:cNvPr id="4" name="Date Placeholder 3">
            <a:extLst>
              <a:ext uri="{FF2B5EF4-FFF2-40B4-BE49-F238E27FC236}">
                <a16:creationId xmlns:a16="http://schemas.microsoft.com/office/drawing/2014/main" id="{668C02A8-DEDC-506E-A541-7026C165938A}"/>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7EE79743-88D9-32DA-8F7B-463292800129}"/>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C6761D08-50EA-B5DB-9CA2-FE141808981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3834634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6D9EE-CE8C-55AF-AE14-6101EA1BD007}"/>
              </a:ext>
            </a:extLst>
          </p:cNvPr>
          <p:cNvSpPr>
            <a:spLocks noGrp="1"/>
          </p:cNvSpPr>
          <p:nvPr>
            <p:ph type="title"/>
          </p:nvPr>
        </p:nvSpPr>
        <p:spPr/>
        <p:txBody>
          <a:bodyPr/>
          <a:lstStyle/>
          <a:p>
            <a:r>
              <a:rPr lang="en-US" dirty="0"/>
              <a:t>M6.1 Announcements: 802.11 Calendar in Outlook</a:t>
            </a:r>
          </a:p>
        </p:txBody>
      </p:sp>
      <p:sp>
        <p:nvSpPr>
          <p:cNvPr id="3" name="Content Placeholder 2">
            <a:extLst>
              <a:ext uri="{FF2B5EF4-FFF2-40B4-BE49-F238E27FC236}">
                <a16:creationId xmlns:a16="http://schemas.microsoft.com/office/drawing/2014/main" id="{66ACFC8B-9FCA-D546-91AC-BBB40C3A266B}"/>
              </a:ext>
            </a:extLst>
          </p:cNvPr>
          <p:cNvSpPr>
            <a:spLocks noGrp="1"/>
          </p:cNvSpPr>
          <p:nvPr>
            <p:ph idx="1"/>
          </p:nvPr>
        </p:nvSpPr>
        <p:spPr>
          <a:xfrm>
            <a:off x="914400" y="1752601"/>
            <a:ext cx="10363200" cy="4722812"/>
          </a:xfrm>
        </p:spPr>
        <p:txBody>
          <a:bodyPr/>
          <a:lstStyle/>
          <a:p>
            <a:r>
              <a:rPr lang="en-US" dirty="0"/>
              <a:t>Many of you use the Microsoft Outlook calendar</a:t>
            </a:r>
          </a:p>
          <a:p>
            <a:r>
              <a:rPr lang="en-US" dirty="0"/>
              <a:t>It is possible to synchronize the 802.11 calendar with Outlook</a:t>
            </a:r>
          </a:p>
          <a:p>
            <a:pPr lvl="1"/>
            <a:r>
              <a:rPr lang="en-US" dirty="0"/>
              <a:t>Instructions here: </a:t>
            </a:r>
            <a:r>
              <a:rPr lang="en-US" dirty="0">
                <a:hlinkClick r:id="rId2"/>
              </a:rPr>
              <a:t>See your Google Calendar in Outlook</a:t>
            </a:r>
            <a:endParaRPr lang="en-US" dirty="0"/>
          </a:p>
          <a:p>
            <a:r>
              <a:rPr lang="en-US" dirty="0"/>
              <a:t>However, historically there has been a problem with the size of the public iCal file for our calendar</a:t>
            </a:r>
          </a:p>
          <a:p>
            <a:r>
              <a:rPr lang="en-US" dirty="0"/>
              <a:t>To reduce the size of this file, use a start-min parameter:</a:t>
            </a:r>
            <a:br>
              <a:rPr lang="en-US" dirty="0"/>
            </a:br>
            <a:r>
              <a:rPr lang="en-US" dirty="0">
                <a:hlinkClick r:id="rId3"/>
              </a:rPr>
              <a:t>https://calendar.google.com/calendar/ical/802.11calendar%40gmail.com/public/basic.ics?start-min=2025-01-01</a:t>
            </a:r>
            <a:endParaRPr lang="en-US" dirty="0"/>
          </a:p>
          <a:p>
            <a:r>
              <a:rPr lang="en-US" dirty="0"/>
              <a:t>This limits updates to events occurring after 2025-01-01</a:t>
            </a:r>
          </a:p>
          <a:p>
            <a:r>
              <a:rPr lang="en-US" dirty="0"/>
              <a:t>If you have had this problem in the past, try using the above link.</a:t>
            </a:r>
          </a:p>
          <a:p>
            <a:r>
              <a:rPr lang="en-US" dirty="0"/>
              <a:t>I have also added this link to our web page</a:t>
            </a:r>
          </a:p>
        </p:txBody>
      </p:sp>
      <p:sp>
        <p:nvSpPr>
          <p:cNvPr id="4" name="Date Placeholder 3">
            <a:extLst>
              <a:ext uri="{FF2B5EF4-FFF2-40B4-BE49-F238E27FC236}">
                <a16:creationId xmlns:a16="http://schemas.microsoft.com/office/drawing/2014/main" id="{D95F5048-9084-F554-28EE-9751EE6D33F1}"/>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F6E640EE-D3AB-84D5-CB68-252A38E09FC7}"/>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94269192-0B9B-01F0-BCDE-8B4E84112998}"/>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972515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44D97-AB5B-1D67-18E9-6FDC31039688}"/>
              </a:ext>
            </a:extLst>
          </p:cNvPr>
          <p:cNvSpPr>
            <a:spLocks noGrp="1"/>
          </p:cNvSpPr>
          <p:nvPr>
            <p:ph type="title"/>
          </p:nvPr>
        </p:nvSpPr>
        <p:spPr/>
        <p:txBody>
          <a:bodyPr/>
          <a:lstStyle/>
          <a:p>
            <a:r>
              <a:rPr lang="en-US" dirty="0"/>
              <a:t>M6.1 Announcements: IEEE SA Awards</a:t>
            </a:r>
          </a:p>
        </p:txBody>
      </p:sp>
      <p:pic>
        <p:nvPicPr>
          <p:cNvPr id="8" name="Content Placeholder 7">
            <a:extLst>
              <a:ext uri="{FF2B5EF4-FFF2-40B4-BE49-F238E27FC236}">
                <a16:creationId xmlns:a16="http://schemas.microsoft.com/office/drawing/2014/main" id="{733C01BF-E4B2-23C3-E3B8-57C2F8B4DF8A}"/>
              </a:ext>
            </a:extLst>
          </p:cNvPr>
          <p:cNvPicPr>
            <a:picLocks noGrp="1" noChangeAspect="1"/>
          </p:cNvPicPr>
          <p:nvPr>
            <p:ph idx="1"/>
          </p:nvPr>
        </p:nvPicPr>
        <p:blipFill>
          <a:blip r:embed="rId2"/>
          <a:stretch>
            <a:fillRect/>
          </a:stretch>
        </p:blipFill>
        <p:spPr>
          <a:xfrm>
            <a:off x="2289728" y="1524000"/>
            <a:ext cx="7921072" cy="4936544"/>
          </a:xfrm>
        </p:spPr>
      </p:pic>
      <p:sp>
        <p:nvSpPr>
          <p:cNvPr id="4" name="Date Placeholder 3">
            <a:extLst>
              <a:ext uri="{FF2B5EF4-FFF2-40B4-BE49-F238E27FC236}">
                <a16:creationId xmlns:a16="http://schemas.microsoft.com/office/drawing/2014/main" id="{21888438-FB48-96B8-9375-443FAEF3E5A4}"/>
              </a:ext>
            </a:extLst>
          </p:cNvPr>
          <p:cNvSpPr>
            <a:spLocks noGrp="1"/>
          </p:cNvSpPr>
          <p:nvPr>
            <p:ph type="dt" sz="half" idx="10"/>
          </p:nvPr>
        </p:nvSpPr>
        <p:spPr/>
        <p:txBody>
          <a:bodyPr/>
          <a:lstStyle/>
          <a:p>
            <a:pPr>
              <a:defRPr/>
            </a:pPr>
            <a:r>
              <a:rPr lang="en-US"/>
              <a:t>March 2025</a:t>
            </a:r>
          </a:p>
        </p:txBody>
      </p:sp>
      <p:sp>
        <p:nvSpPr>
          <p:cNvPr id="5" name="Footer Placeholder 4">
            <a:extLst>
              <a:ext uri="{FF2B5EF4-FFF2-40B4-BE49-F238E27FC236}">
                <a16:creationId xmlns:a16="http://schemas.microsoft.com/office/drawing/2014/main" id="{A6FA2D6E-1374-3428-3822-19684D3B3E06}"/>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C31E2D97-6A07-63DE-CDBD-AA052DE1D6D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2554757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March 2025</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29</a:t>
            </a:fld>
            <a:endParaRPr lang="en-US"/>
          </a:p>
        </p:txBody>
      </p:sp>
    </p:spTree>
    <p:extLst>
      <p:ext uri="{BB962C8B-B14F-4D97-AF65-F5344CB8AC3E}">
        <p14:creationId xmlns:p14="http://schemas.microsoft.com/office/powerpoint/2010/main" val="149751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8382508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30</a:t>
            </a:fld>
            <a:endParaRPr lang="en-US"/>
          </a:p>
        </p:txBody>
      </p:sp>
    </p:spTree>
    <p:extLst>
      <p:ext uri="{BB962C8B-B14F-4D97-AF65-F5344CB8AC3E}">
        <p14:creationId xmlns:p14="http://schemas.microsoft.com/office/powerpoint/2010/main" val="3783999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31</a:t>
            </a:fld>
            <a:endParaRPr lang="en-US"/>
          </a:p>
        </p:txBody>
      </p:sp>
    </p:spTree>
    <p:extLst>
      <p:ext uri="{BB962C8B-B14F-4D97-AF65-F5344CB8AC3E}">
        <p14:creationId xmlns:p14="http://schemas.microsoft.com/office/powerpoint/2010/main" val="373395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t>No liaisons since January 2025</a:t>
            </a:r>
          </a:p>
          <a:p>
            <a:pPr marL="0" indent="0">
              <a:buNone/>
            </a:pPr>
            <a:endParaRPr lang="en-US" dirty="0"/>
          </a:p>
          <a:p>
            <a:pPr marL="0" indent="0">
              <a:buNone/>
            </a:pPr>
            <a:r>
              <a:rPr lang="en-US" dirty="0"/>
              <a:t>Liaisons website, see </a:t>
            </a:r>
            <a:r>
              <a:rPr lang="en-US" dirty="0">
                <a:hlinkClick r:id="rId3"/>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LMSC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March 2025</a:t>
            </a:r>
          </a:p>
          <a:p>
            <a:pPr marL="0" indent="0">
              <a:buNone/>
            </a:pPr>
            <a:r>
              <a:rPr lang="en-US" altLang="en-US" sz="2400" b="0" dirty="0"/>
              <a:t>P802.11bf and P802.11bk (conditional) to RevCom</a:t>
            </a:r>
          </a:p>
          <a:p>
            <a:pPr marL="0" indent="0">
              <a:buNone/>
            </a:pPr>
            <a:r>
              <a:rPr lang="en-US" altLang="en-US" sz="2400" b="0" dirty="0"/>
              <a:t>P802.11br PAR to </a:t>
            </a:r>
            <a:r>
              <a:rPr lang="en-US" altLang="en-US" sz="2400" b="0" dirty="0" err="1"/>
              <a:t>NesCom</a:t>
            </a:r>
            <a:endParaRPr lang="en-US" altLang="en-US" sz="2400" b="0" dirty="0"/>
          </a:p>
          <a:p>
            <a:pPr marL="0" indent="0">
              <a:buNone/>
            </a:pPr>
            <a:endParaRPr lang="en-US" altLang="en-US" sz="2400" b="0" dirty="0"/>
          </a:p>
          <a:p>
            <a:pPr marL="0" indent="0">
              <a:buNone/>
            </a:pPr>
            <a:r>
              <a:rPr lang="en-US" altLang="en-US" sz="2400" dirty="0"/>
              <a:t>July 2025</a:t>
            </a:r>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sz="2000" dirty="0"/>
              <a:t>January 29, 2025 – </a:t>
            </a:r>
            <a:r>
              <a:rPr lang="en-US" altLang="en-US" sz="2000" dirty="0" err="1"/>
              <a:t>NesCom</a:t>
            </a:r>
            <a:r>
              <a:rPr lang="en-US" altLang="en-US" sz="2000" dirty="0"/>
              <a:t>/RevCom telecon (Dec 20, 2024, submission deadline)</a:t>
            </a:r>
          </a:p>
          <a:p>
            <a:pPr marL="0" indent="0">
              <a:buNone/>
            </a:pPr>
            <a:r>
              <a:rPr lang="en-US" altLang="en-US" sz="2000" b="0" dirty="0"/>
              <a:t>Nothing</a:t>
            </a:r>
          </a:p>
          <a:p>
            <a:pPr marL="0" indent="0">
              <a:buNone/>
            </a:pPr>
            <a:endParaRPr lang="en-US" altLang="en-US" sz="2000" dirty="0"/>
          </a:p>
          <a:p>
            <a:pPr marL="0" indent="0">
              <a:buNone/>
            </a:pPr>
            <a:r>
              <a:rPr lang="en-US" altLang="en-US" sz="2000" dirty="0"/>
              <a:t>March 24-28, 2025 – </a:t>
            </a:r>
            <a:r>
              <a:rPr lang="en-US" altLang="en-US" sz="2000" dirty="0" err="1"/>
              <a:t>NesCom</a:t>
            </a:r>
            <a:r>
              <a:rPr lang="en-US" altLang="en-US" sz="2000" dirty="0"/>
              <a:t>/RevCom/SASB (Feb 15, 2025, submission deadline)</a:t>
            </a:r>
          </a:p>
          <a:p>
            <a:pPr marL="0" indent="0">
              <a:buNone/>
            </a:pPr>
            <a:r>
              <a:rPr lang="en-US" altLang="en-US" sz="2000" b="0" dirty="0"/>
              <a:t>P802.11br PAR</a:t>
            </a:r>
          </a:p>
          <a:p>
            <a:pPr marL="0" indent="0">
              <a:buNone/>
            </a:pPr>
            <a:endParaRPr lang="en-US" altLang="en-US" sz="2000" b="0" dirty="0"/>
          </a:p>
          <a:p>
            <a:pPr marL="0" indent="0">
              <a:buNone/>
            </a:pPr>
            <a:r>
              <a:rPr lang="en-US" altLang="en-US" sz="2000" dirty="0"/>
              <a:t>May 7, 2025, </a:t>
            </a:r>
            <a:r>
              <a:rPr lang="en-US" altLang="en-US" sz="2000" dirty="0" err="1"/>
              <a:t>NesCom</a:t>
            </a:r>
            <a:r>
              <a:rPr lang="en-US" altLang="en-US" sz="2000" dirty="0"/>
              <a:t>/RevCom telecon (Mar 28, 2025, submission deadline)</a:t>
            </a:r>
          </a:p>
          <a:p>
            <a:pPr marL="0" indent="0">
              <a:buNone/>
            </a:pPr>
            <a:r>
              <a:rPr lang="en-US" altLang="en-US" sz="2000" b="0" dirty="0"/>
              <a:t>P802.11bk and P802.11bf</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graphicFrame>
        <p:nvGraphicFramePr>
          <p:cNvPr id="6" name="Content Placeholder 5">
            <a:extLst>
              <a:ext uri="{FF2B5EF4-FFF2-40B4-BE49-F238E27FC236}">
                <a16:creationId xmlns:a16="http://schemas.microsoft.com/office/drawing/2014/main" id="{3FD16AC4-A0F9-42F5-AB33-67DCDE79803E}"/>
              </a:ext>
            </a:extLst>
          </p:cNvPr>
          <p:cNvGraphicFramePr>
            <a:graphicFrameLocks noGrp="1"/>
          </p:cNvGraphicFramePr>
          <p:nvPr>
            <p:ph idx="1"/>
            <p:extLst>
              <p:ext uri="{D42A27DB-BD31-4B8C-83A1-F6EECF244321}">
                <p14:modId xmlns:p14="http://schemas.microsoft.com/office/powerpoint/2010/main" val="3848308381"/>
              </p:ext>
            </p:extLst>
          </p:nvPr>
        </p:nvGraphicFramePr>
        <p:xfrm>
          <a:off x="1828800" y="2209800"/>
          <a:ext cx="8915400" cy="3452612"/>
        </p:xfrm>
        <a:graphic>
          <a:graphicData uri="http://schemas.openxmlformats.org/drawingml/2006/table">
            <a:tbl>
              <a:tblPr>
                <a:tableStyleId>{5C22544A-7EE6-4342-B048-85BDC9FD1C3A}</a:tableStyleId>
              </a:tblPr>
              <a:tblGrid>
                <a:gridCol w="3352800">
                  <a:extLst>
                    <a:ext uri="{9D8B030D-6E8A-4147-A177-3AD203B41FA5}">
                      <a16:colId xmlns:a16="http://schemas.microsoft.com/office/drawing/2014/main" val="322234217"/>
                    </a:ext>
                  </a:extLst>
                </a:gridCol>
                <a:gridCol w="5562600">
                  <a:extLst>
                    <a:ext uri="{9D8B030D-6E8A-4147-A177-3AD203B41FA5}">
                      <a16:colId xmlns:a16="http://schemas.microsoft.com/office/drawing/2014/main" val="3953026649"/>
                    </a:ext>
                  </a:extLst>
                </a:gridCol>
              </a:tblGrid>
              <a:tr h="313922">
                <a:tc>
                  <a:txBody>
                    <a:bodyPr/>
                    <a:lstStyle/>
                    <a:p>
                      <a:pPr algn="l" fontAlgn="b"/>
                      <a:r>
                        <a:rPr lang="en-US" sz="2000" u="none" strike="noStrike" dirty="0">
                          <a:effectLst/>
                        </a:rPr>
                        <a:t>WG Session Reports</a:t>
                      </a:r>
                      <a:endParaRPr lang="en-US" sz="2000" b="1" i="1" u="none" strike="noStrike" dirty="0">
                        <a:effectLst/>
                        <a:latin typeface="Arial" panose="020B0604020202020204" pitchFamily="34" charset="0"/>
                      </a:endParaRPr>
                    </a:p>
                  </a:txBody>
                  <a:tcPr marL="0" marR="0" marT="0" marB="0" anchor="b">
                    <a:solidFill>
                      <a:srgbClr val="FFC000"/>
                    </a:solidFill>
                  </a:tcPr>
                </a:tc>
                <a:tc>
                  <a:txBody>
                    <a:bodyPr/>
                    <a:lstStyle/>
                    <a:p>
                      <a:pPr algn="l" fontAlgn="b"/>
                      <a:r>
                        <a:rPr lang="en-US" sz="2000" u="sng" strike="noStrike" dirty="0">
                          <a:effectLst/>
                        </a:rPr>
                        <a:t> </a:t>
                      </a:r>
                      <a:endParaRPr lang="en-US" sz="2000" b="0" i="1" u="sng" strike="noStrike" dirty="0">
                        <a:solidFill>
                          <a:srgbClr val="0000D4"/>
                        </a:solidFill>
                        <a:effectLst/>
                        <a:latin typeface="Arial" panose="020B0604020202020204" pitchFamily="34" charset="0"/>
                      </a:endParaRPr>
                    </a:p>
                  </a:txBody>
                  <a:tcPr marL="0" marR="0" marT="0" marB="0" anchor="b">
                    <a:solidFill>
                      <a:srgbClr val="FFC000"/>
                    </a:solidFill>
                  </a:tcPr>
                </a:tc>
                <a:extLst>
                  <a:ext uri="{0D108BD9-81ED-4DB2-BD59-A6C34878D82A}">
                    <a16:rowId xmlns:a16="http://schemas.microsoft.com/office/drawing/2014/main" val="516987332"/>
                  </a:ext>
                </a:extLst>
              </a:tr>
              <a:tr h="301849">
                <a:tc>
                  <a:txBody>
                    <a:bodyPr/>
                    <a:lstStyle/>
                    <a:p>
                      <a:pPr algn="l" fontAlgn="b"/>
                      <a:r>
                        <a:rPr lang="en-US" sz="2000" u="none" strike="noStrike">
                          <a:effectLst/>
                        </a:rPr>
                        <a:t>WG Agenda</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3"/>
                        </a:rPr>
                        <a:t>https://mentor.ieee.org/802.11/dcn/25/11-25-0196</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937584790"/>
                  </a:ext>
                </a:extLst>
              </a:tr>
              <a:tr h="301849">
                <a:tc>
                  <a:txBody>
                    <a:bodyPr/>
                    <a:lstStyle/>
                    <a:p>
                      <a:pPr algn="l" fontAlgn="b"/>
                      <a:r>
                        <a:rPr lang="en-US" sz="2000" u="none" strike="noStrike">
                          <a:effectLst/>
                        </a:rPr>
                        <a:t>Opening report</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4"/>
                        </a:rPr>
                        <a:t>https://mentor.ieee.org/802.11/dcn/25/11-25-0197</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021714293"/>
                  </a:ext>
                </a:extLst>
              </a:tr>
              <a:tr h="301849">
                <a:tc>
                  <a:txBody>
                    <a:bodyPr/>
                    <a:lstStyle/>
                    <a:p>
                      <a:pPr algn="l" fontAlgn="b"/>
                      <a:r>
                        <a:rPr lang="en-US" sz="2000" u="none" strike="noStrike">
                          <a:effectLst/>
                        </a:rPr>
                        <a:t>Snapshot slides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5"/>
                        </a:rPr>
                        <a:t>https://mentor.ieee.org/802.11/dcn/25/11-25-0216</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244607177"/>
                  </a:ext>
                </a:extLst>
              </a:tr>
              <a:tr h="350145">
                <a:tc>
                  <a:txBody>
                    <a:bodyPr/>
                    <a:lstStyle/>
                    <a:p>
                      <a:pPr algn="l" fontAlgn="b"/>
                      <a:r>
                        <a:rPr lang="en-US" sz="2000" u="none" strike="noStrike" dirty="0">
                          <a:effectLst/>
                        </a:rPr>
                        <a:t>1</a:t>
                      </a:r>
                      <a:r>
                        <a:rPr lang="en-US" sz="2000" u="none" strike="noStrike" baseline="30000" dirty="0">
                          <a:effectLst/>
                        </a:rPr>
                        <a:t>st</a:t>
                      </a:r>
                      <a:r>
                        <a:rPr lang="en-US" sz="2000" u="none" strike="noStrike" dirty="0">
                          <a:effectLst/>
                        </a:rPr>
                        <a:t> vice chair</a:t>
                      </a:r>
                      <a:endParaRPr lang="en-US" sz="2000" b="0" i="0" u="none" strike="noStrike" dirty="0">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6"/>
                        </a:rPr>
                        <a:t>https://mentor.ieee.org/802.11/dcn/25/11-25-0006</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353720264"/>
                  </a:ext>
                </a:extLst>
              </a:tr>
              <a:tr h="350145">
                <a:tc>
                  <a:txBody>
                    <a:bodyPr/>
                    <a:lstStyle/>
                    <a:p>
                      <a:pPr algn="l" fontAlgn="b"/>
                      <a:r>
                        <a:rPr lang="en-US" sz="2000" u="none" strike="noStrike">
                          <a:effectLst/>
                        </a:rPr>
                        <a:t>2</a:t>
                      </a:r>
                      <a:r>
                        <a:rPr lang="en-US" sz="2000" u="none" strike="noStrike" baseline="30000">
                          <a:effectLst/>
                        </a:rPr>
                        <a:t>nd</a:t>
                      </a:r>
                      <a:r>
                        <a:rPr lang="en-US" sz="2000" u="none" strike="noStrike">
                          <a:effectLst/>
                        </a:rPr>
                        <a:t> vice chair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7"/>
                        </a:rPr>
                        <a:t>https://mentor.ieee.org/802.11/dcn/25/11-25-0214</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881355277"/>
                  </a:ext>
                </a:extLst>
              </a:tr>
              <a:tr h="301849">
                <a:tc>
                  <a:txBody>
                    <a:bodyPr/>
                    <a:lstStyle/>
                    <a:p>
                      <a:pPr algn="l" fontAlgn="b"/>
                      <a:r>
                        <a:rPr lang="en-US" sz="2000" u="none" strike="noStrike">
                          <a:effectLst/>
                        </a:rPr>
                        <a:t>Treasurer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8"/>
                        </a:rPr>
                        <a:t>https://mentor.ieee.org/802-ec/dcn/25/ec-25-0001</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57458227"/>
                  </a:ext>
                </a:extLst>
              </a:tr>
              <a:tr h="301849">
                <a:tc>
                  <a:txBody>
                    <a:bodyPr/>
                    <a:lstStyle/>
                    <a:p>
                      <a:pPr algn="l" fontAlgn="b"/>
                      <a:r>
                        <a:rPr lang="en-US" sz="2000" u="none" strike="noStrike">
                          <a:effectLst/>
                        </a:rPr>
                        <a:t>Chair's Supplementary Material</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9"/>
                        </a:rPr>
                        <a:t>https://mentor.ieee.org/802.11/dcn/25/11-25-0198</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673250651"/>
                  </a:ext>
                </a:extLst>
              </a:tr>
              <a:tr h="301849">
                <a:tc>
                  <a:txBody>
                    <a:bodyPr/>
                    <a:lstStyle/>
                    <a:p>
                      <a:pPr algn="l" fontAlgn="b"/>
                      <a:r>
                        <a:rPr lang="en-US" sz="2000" u="none" strike="noStrike">
                          <a:effectLst/>
                        </a:rPr>
                        <a:t>Motions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10"/>
                        </a:rPr>
                        <a:t>https://mentor.ieee.org/802.11/dcn/25/11-25-0217</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23796881"/>
                  </a:ext>
                </a:extLst>
              </a:tr>
              <a:tr h="301849">
                <a:tc>
                  <a:txBody>
                    <a:bodyPr/>
                    <a:lstStyle/>
                    <a:p>
                      <a:pPr algn="l" fontAlgn="b"/>
                      <a:r>
                        <a:rPr lang="en-US" sz="2000" u="none" strike="noStrike">
                          <a:effectLst/>
                        </a:rPr>
                        <a:t>Session report</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11"/>
                        </a:rPr>
                        <a:t>https://mentor.ieee.org/802.11/dcn/25/11-25-0215</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447818556"/>
                  </a:ext>
                </a:extLst>
              </a:tr>
              <a:tr h="301849">
                <a:tc>
                  <a:txBody>
                    <a:bodyPr/>
                    <a:lstStyle/>
                    <a:p>
                      <a:pPr algn="l" fontAlgn="b"/>
                      <a:r>
                        <a:rPr lang="en-US" sz="2000" u="none" strike="noStrike">
                          <a:effectLst/>
                        </a:rPr>
                        <a:t>Previous Session Minutes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dirty="0">
                          <a:effectLst/>
                          <a:hlinkClick r:id="rId12"/>
                        </a:rPr>
                        <a:t>https://mentor.ieee.org/802.11/dcn/24/11-24-2130</a:t>
                      </a:r>
                      <a:endParaRPr lang="en-US" sz="20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89606903"/>
                  </a:ext>
                </a:extLst>
              </a:tr>
            </a:tbl>
          </a:graphicData>
        </a:graphic>
      </p:graphicFrame>
      <p:sp>
        <p:nvSpPr>
          <p:cNvPr id="3" name="Date Placeholder 2"/>
          <p:cNvSpPr>
            <a:spLocks noGrp="1"/>
          </p:cNvSpPr>
          <p:nvPr>
            <p:ph type="dt" sz="half" idx="10"/>
          </p:nvPr>
        </p:nvSpPr>
        <p:spPr/>
        <p:txBody>
          <a:bodyPr/>
          <a:lstStyle/>
          <a:p>
            <a:pPr>
              <a:defRPr/>
            </a:pPr>
            <a:r>
              <a:rPr lang="en-US"/>
              <a:t>March 2025</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676400"/>
            <a:ext cx="10363200" cy="4800600"/>
          </a:xfrm>
        </p:spPr>
        <p:txBody>
          <a:bodyPr/>
          <a:lstStyle/>
          <a:p>
            <a:r>
              <a:rPr lang="en-US" altLang="en-US" dirty="0"/>
              <a:t>Attendance at the March 2025 session DOES count toward maintaining 802.11 voting rights. Attending 12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(Radio Regulatory TAG)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r>
              <a:rPr lang="en-US" altLang="en-US" dirty="0"/>
              <a:t>Meeting times: Tuesday AM2, Thursday AM1</a:t>
            </a:r>
            <a:endParaRPr lang="en-US" altLang="en-US" sz="2400" dirty="0"/>
          </a:p>
          <a:p>
            <a:pPr>
              <a:spcBef>
                <a:spcPts val="0"/>
              </a:spcBef>
              <a:buFont typeface="Arial" panose="020B0604020202020204" pitchFamily="34" charset="0"/>
              <a:buChar char="•"/>
            </a:pPr>
            <a:r>
              <a:rPr lang="en-US" altLang="en-US" dirty="0"/>
              <a:t>Agenda</a:t>
            </a:r>
          </a:p>
          <a:p>
            <a:pPr lvl="1" algn="just">
              <a:spcBef>
                <a:spcPts val="1800"/>
              </a:spcBef>
              <a:buFont typeface="Arial" panose="020B0604020202020204" pitchFamily="34" charset="0"/>
              <a:buChar char="•"/>
            </a:pPr>
            <a:r>
              <a:rPr lang="en-US" altLang="en-US" dirty="0">
                <a:cs typeface="Arial" panose="020B0604020202020204" pitchFamily="34" charset="0"/>
              </a:rPr>
              <a:t>Review and approve draft responses to the following consultations:</a:t>
            </a:r>
          </a:p>
          <a:p>
            <a:pPr marL="97313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UK Ofcom:  </a:t>
            </a:r>
            <a:r>
              <a:rPr lang="en-US" sz="1600" spc="-5" dirty="0">
                <a:solidFill>
                  <a:schemeClr val="tx1"/>
                </a:solidFill>
                <a:cs typeface="Arial"/>
                <a:hlinkClick r:id="rId3"/>
              </a:rPr>
              <a:t>Updating Wireless Telegraphy </a:t>
            </a:r>
            <a:r>
              <a:rPr lang="en-US" sz="1600" spc="-5" dirty="0" err="1">
                <a:solidFill>
                  <a:schemeClr val="tx1"/>
                </a:solidFill>
                <a:cs typeface="Arial"/>
                <a:hlinkClick r:id="rId3"/>
              </a:rPr>
              <a:t>Licence</a:t>
            </a:r>
            <a:r>
              <a:rPr lang="en-US" sz="1600" spc="-5" dirty="0">
                <a:solidFill>
                  <a:schemeClr val="tx1"/>
                </a:solidFill>
                <a:cs typeface="Arial"/>
                <a:hlinkClick r:id="rId3"/>
              </a:rPr>
              <a:t> Exemptions</a:t>
            </a:r>
            <a:endParaRPr lang="en-US" sz="1600" spc="-5" dirty="0">
              <a:solidFill>
                <a:schemeClr val="tx1"/>
              </a:solidFill>
              <a:cs typeface="Arial"/>
            </a:endParaRPr>
          </a:p>
          <a:p>
            <a:pPr marL="97313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UAE TDRA:  </a:t>
            </a:r>
            <a:r>
              <a:rPr lang="en-US" sz="1600" spc="-5" dirty="0">
                <a:solidFill>
                  <a:schemeClr val="tx1"/>
                </a:solidFill>
                <a:cs typeface="Arial"/>
                <a:hlinkClick r:id="rId4"/>
              </a:rPr>
              <a:t>UAE Spectrum Outlook 2026 – 2031 </a:t>
            </a:r>
            <a:endParaRPr lang="en-US" sz="1600" spc="-5" dirty="0">
              <a:solidFill>
                <a:schemeClr val="tx1"/>
              </a:solidFill>
              <a:cs typeface="Arial"/>
            </a:endParaRPr>
          </a:p>
          <a:p>
            <a:pPr marL="97313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Australia ACMA:  </a:t>
            </a:r>
            <a:r>
              <a:rPr lang="en-US" sz="1600" spc="-5" dirty="0">
                <a:solidFill>
                  <a:schemeClr val="tx1"/>
                </a:solidFill>
                <a:cs typeface="Arial"/>
                <a:hlinkClick r:id="rId5"/>
              </a:rPr>
              <a:t>Draft Five-year spectrum outlook 2025-30</a:t>
            </a:r>
            <a:endParaRPr lang="en-US" sz="1600" spc="-5" dirty="0">
              <a:solidFill>
                <a:schemeClr val="tx1"/>
              </a:solidFill>
              <a:cs typeface="Arial"/>
            </a:endParaRPr>
          </a:p>
          <a:p>
            <a:pPr lvl="1" algn="just">
              <a:spcBef>
                <a:spcPts val="1800"/>
              </a:spcBef>
              <a:buFont typeface="Arial" panose="020B0604020202020204" pitchFamily="34" charset="0"/>
              <a:buChar char="•"/>
            </a:pPr>
            <a:r>
              <a:rPr lang="en-US" altLang="en-US" dirty="0">
                <a:cs typeface="Arial" panose="020B0604020202020204" pitchFamily="34" charset="0"/>
              </a:rPr>
              <a:t>Discuss the latest topics related to spectrum and regulation in Europe, North America, and Asia Pacific, including </a:t>
            </a:r>
          </a:p>
          <a:p>
            <a:pPr marL="968375" lvl="2" indent="-173038" algn="just">
              <a:spcBef>
                <a:spcPts val="600"/>
              </a:spcBef>
              <a:buFont typeface="Arial" panose="020B0604020202020204" pitchFamily="34" charset="0"/>
              <a:buChar char="•"/>
            </a:pPr>
            <a:r>
              <a:rPr lang="en-US" altLang="en-US" sz="1600" dirty="0">
                <a:cs typeface="Arial" panose="020B0604020202020204" pitchFamily="34" charset="0"/>
              </a:rPr>
              <a:t> ETSI BRAN update</a:t>
            </a:r>
            <a:endParaRPr lang="en-US" sz="2400" dirty="0">
              <a:cs typeface="Arial" panose="020B0604020202020204" pitchFamily="34" charset="0"/>
            </a:endParaRPr>
          </a:p>
          <a:p>
            <a:pPr marL="630238" marR="117475" lvl="1" indent="-230188" algn="just">
              <a:buFont typeface="Times New Roman" pitchFamily="16" charset="0"/>
              <a:buChar char="•"/>
              <a:tabLst>
                <a:tab pos="230188" algn="l"/>
              </a:tabLst>
            </a:pPr>
            <a:r>
              <a:rPr lang="en-US" dirty="0"/>
              <a:t>Invited presentation on Tuesday AM2: Canada Spectrum Outlook, Yan </a:t>
            </a:r>
            <a:r>
              <a:rPr lang="en-US" dirty="0" err="1"/>
              <a:t>Losier</a:t>
            </a:r>
            <a:endParaRPr 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276312</TotalTime>
  <Words>2712</Words>
  <Application>Microsoft Office PowerPoint</Application>
  <PresentationFormat>Widescreen</PresentationFormat>
  <Paragraphs>670</Paragraphs>
  <Slides>31</Slides>
  <Notes>15</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40" baseType="lpstr">
      <vt:lpstr>Arial</vt:lpstr>
      <vt:lpstr>Arial Narrow</vt:lpstr>
      <vt:lpstr>Calibri</vt:lpstr>
      <vt:lpstr>Open Sans</vt:lpstr>
      <vt:lpstr>Tahoma</vt:lpstr>
      <vt:lpstr>Times New Roman</vt:lpstr>
      <vt:lpstr>Default Design</vt:lpstr>
      <vt:lpstr>Custom Design</vt:lpstr>
      <vt:lpstr>Document</vt:lpstr>
      <vt:lpstr>802.11 Working Group Opening Report March 2025</vt:lpstr>
      <vt:lpstr>Introduction</vt:lpstr>
      <vt:lpstr>M1.3 Meeting Decorum</vt:lpstr>
      <vt:lpstr>M2.2.1 Summary of Liaisons </vt:lpstr>
      <vt:lpstr>M2.3 Recent and anticipated 802 LMSC actions</vt:lpstr>
      <vt:lpstr>M2.3 IEEE SA Standards Board (SASB)</vt:lpstr>
      <vt:lpstr>M3.1 802.11 Working Group Session Documents</vt:lpstr>
      <vt:lpstr>M3.2 Joint meetings and Reciprocal Credit</vt:lpstr>
      <vt:lpstr>M3.2 802.18 (Radio Regulatory TAG) details</vt:lpstr>
      <vt:lpstr>M3.2 802.19 (Wireless Coexistence WG) details</vt:lpstr>
      <vt:lpstr>M3.2 Other 802 WG meetings</vt:lpstr>
      <vt:lpstr>M4.1.1 IEEE 802.11 Groups </vt:lpstr>
      <vt:lpstr>M4.1.2 PAR Expiration/Renewal Schedule</vt:lpstr>
      <vt:lpstr>M4.1.3 802.11 WG Appointed positions</vt:lpstr>
      <vt:lpstr>M4.1.3 Officers</vt:lpstr>
      <vt:lpstr>M4.1.4 IEEE 802.11 Revisions</vt:lpstr>
      <vt:lpstr>M4.1.4 IEEE 802.11 Standards Pipeline</vt:lpstr>
      <vt:lpstr>M4.1.5 Summary of ballots and comment collections</vt:lpstr>
      <vt:lpstr>M4.1.6 Current Membership Status</vt:lpstr>
      <vt:lpstr>PowerPoint Presentation</vt:lpstr>
      <vt:lpstr>M4.1.7 Members by affiliation</vt:lpstr>
      <vt:lpstr>M4.1.7 Telecon attendance (January to March)</vt:lpstr>
      <vt:lpstr>M4.1.7 Percentage of attendees: In-person vs Remote</vt:lpstr>
      <vt:lpstr>M4.1.7 In-person vs Remote by number of sessions attended (voting members only)</vt:lpstr>
      <vt:lpstr>M6.1 Announcements: 2025 March Designation of Individual experts</vt:lpstr>
      <vt:lpstr>M6.1 Announcements: WAA liaison relationship</vt:lpstr>
      <vt:lpstr>M6.1 Announcements: 802.11 Calendar in Outlook</vt:lpstr>
      <vt:lpstr>M6.1 Announcements: IEEE SA Awards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November 2024</cp:keywords>
  <cp:lastModifiedBy>Stacey, Robert</cp:lastModifiedBy>
  <cp:revision>2605</cp:revision>
  <cp:lastPrinted>1998-02-10T13:28:06Z</cp:lastPrinted>
  <dcterms:created xsi:type="dcterms:W3CDTF">1998-02-10T13:07:52Z</dcterms:created>
  <dcterms:modified xsi:type="dcterms:W3CDTF">2025-03-10T16:08:30Z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