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75" r:id="rId3"/>
    <p:sldId id="352" r:id="rId4"/>
    <p:sldId id="681" r:id="rId5"/>
    <p:sldId id="677" r:id="rId6"/>
    <p:sldId id="672" r:id="rId7"/>
    <p:sldId id="674" r:id="rId8"/>
    <p:sldId id="680" r:id="rId9"/>
    <p:sldId id="676" r:id="rId10"/>
    <p:sldId id="312" r:id="rId11"/>
    <p:sldId id="62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yunbo" initials="L" lastIdx="4" clrIdx="0">
    <p:extLst>
      <p:ext uri="{19B8F6BF-5375-455C-9EA6-DF929625EA0E}">
        <p15:presenceInfo xmlns:p15="http://schemas.microsoft.com/office/powerpoint/2012/main" userId="S-1-5-21-147214757-305610072-1517763936-6162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2618" autoAdjust="0"/>
  </p:normalViewPr>
  <p:slideViewPr>
    <p:cSldViewPr>
      <p:cViewPr varScale="1">
        <p:scale>
          <a:sx n="107" d="100"/>
          <a:sy n="107" d="100"/>
        </p:scale>
        <p:origin x="618" y="10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90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32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8570030-1CF3-42B6-9507-22C6D4175F48}" type="datetime1">
              <a:rPr lang="zh-CN" altLang="en-US" smtClean="0"/>
              <a:pPr>
                <a:defRPr/>
              </a:pPr>
              <a:t>2025/1/8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CD5B6B-8286-4069-9923-9E016C9883E7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731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Txop</a:t>
            </a:r>
            <a:r>
              <a:rPr lang="en-US" altLang="zh-CN" dirty="0"/>
              <a:t> </a:t>
            </a:r>
            <a:r>
              <a:rPr lang="en-US" altLang="zh-CN"/>
              <a:t>return modification.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785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72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875" y="706395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354722" y="332601"/>
            <a:ext cx="31034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802.11-25/0194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February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28777"/>
            <a:ext cx="8686800" cy="1066800"/>
          </a:xfrm>
        </p:spPr>
        <p:txBody>
          <a:bodyPr/>
          <a:lstStyle/>
          <a:p>
            <a:r>
              <a:rPr lang="en-US" altLang="zh-CN" sz="3600" b="1" dirty="0">
                <a:effectLst/>
                <a:latin typeface="Calibri" panose="020F0502020204030204" pitchFamily="34" charset="0"/>
                <a:ea typeface="宋体" panose="02010600030101010101" pitchFamily="2" charset="-122"/>
              </a:rPr>
              <a:t>Support NPCA in CTDMA</a:t>
            </a:r>
            <a:endParaRPr lang="en-US" altLang="zh-C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6660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2025-01-7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09600" y="191740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865073"/>
              </p:ext>
            </p:extLst>
          </p:nvPr>
        </p:nvGraphicFramePr>
        <p:xfrm>
          <a:off x="678511" y="2420241"/>
          <a:ext cx="8272462" cy="30204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1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155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</a:t>
                      </a:r>
                      <a:r>
                        <a:rPr lang="en-US" altLang="zh-CN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yutianyang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Zhang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Huawei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zhanglyutianyang</a:t>
                      </a: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@huawei.com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Z</a:t>
                      </a:r>
                      <a:r>
                        <a:rPr lang="en-US" altLang="zh-CN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henpeng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Shi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</a:t>
                      </a:r>
                      <a:r>
                        <a:rPr lang="en-US" altLang="zh-CN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unbo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2429262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ing Gan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Jason Yuchen Guo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54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Yue Zhao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107779"/>
                  </a:ext>
                </a:extLst>
              </a:tr>
              <a:tr h="2345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Maolin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Zhang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4026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896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dirty="0"/>
              <a:t>[1]:</a:t>
            </a:r>
            <a:r>
              <a:rPr lang="en-US" altLang="zh-CN" sz="1600" dirty="0" err="1"/>
              <a:t>Sanket</a:t>
            </a:r>
            <a:r>
              <a:rPr lang="en-US" altLang="zh-CN" sz="1600" dirty="0"/>
              <a:t> </a:t>
            </a:r>
            <a:r>
              <a:rPr lang="en-US" altLang="zh-CN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Kalamkar</a:t>
            </a:r>
            <a:r>
              <a:rPr lang="en-US" altLang="zh-C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“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Initial Control Frames in C-TDMA”</a:t>
            </a:r>
            <a:r>
              <a:rPr lang="en-US" altLang="zh-CN" sz="1600" dirty="0">
                <a:cs typeface="Times New Roman"/>
              </a:rPr>
              <a:t>,</a:t>
            </a:r>
            <a:r>
              <a:rPr lang="zh-CN" altLang="en-US" sz="1600" dirty="0">
                <a:cs typeface="Times New Roman"/>
              </a:rPr>
              <a:t> </a:t>
            </a:r>
            <a:r>
              <a:rPr lang="en-US" altLang="zh-CN" sz="1600" b="1" dirty="0">
                <a:solidFill>
                  <a:schemeClr val="tx1"/>
                </a:solidFill>
                <a:cs typeface="+mn-cs"/>
              </a:rPr>
              <a:t>IEEE 802.11-24/1225r1,  June 2024</a:t>
            </a:r>
            <a:endParaRPr lang="en-US" altLang="zh-CN" sz="1600" dirty="0">
              <a:latin typeface="+mn-lt"/>
              <a:ea typeface="+mn-ea"/>
            </a:endParaRPr>
          </a:p>
          <a:p>
            <a:pPr marL="0" indent="0">
              <a:buNone/>
            </a:pPr>
            <a:r>
              <a:rPr lang="en-US" altLang="zh-CN" sz="1600" dirty="0">
                <a:latin typeface="+mn-lt"/>
                <a:ea typeface="+mn-ea"/>
              </a:rPr>
              <a:t>[2]:</a:t>
            </a:r>
            <a:r>
              <a:rPr lang="en-US" altLang="zh-CN" sz="1600" dirty="0"/>
              <a:t> </a:t>
            </a:r>
            <a:r>
              <a:rPr lang="en-US" altLang="zh-CN" sz="1600" dirty="0" err="1"/>
              <a:t>Sanket</a:t>
            </a:r>
            <a:r>
              <a:rPr lang="en-US" altLang="zh-CN" sz="1600" dirty="0"/>
              <a:t> </a:t>
            </a:r>
            <a:r>
              <a:rPr lang="en-US" altLang="zh-CN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Kalamkar</a:t>
            </a:r>
            <a:r>
              <a:rPr lang="en-US" altLang="zh-C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 “</a:t>
            </a:r>
            <a:r>
              <a:rPr lang="en-US" altLang="zh-CN" sz="1600" dirty="0">
                <a:solidFill>
                  <a:schemeClr val="tx1"/>
                </a:solidFill>
                <a:cs typeface="Times New Roman"/>
              </a:rPr>
              <a:t>C-TDMA Follow-up: Additional Details on Framing Sequence”</a:t>
            </a:r>
            <a:r>
              <a:rPr lang="zh-CN" altLang="en-US" sz="1600" dirty="0">
                <a:solidFill>
                  <a:schemeClr val="tx1"/>
                </a:solidFill>
                <a:cs typeface="Times New Roman"/>
              </a:rPr>
              <a:t>， </a:t>
            </a:r>
            <a:endParaRPr lang="en-US" altLang="zh-CN" sz="1600" dirty="0">
              <a:solidFill>
                <a:schemeClr val="tx1"/>
              </a:solidFill>
              <a:cs typeface="Times New Roman"/>
            </a:endParaRPr>
          </a:p>
          <a:p>
            <a:pPr marL="0" indent="0">
              <a:buNone/>
            </a:pPr>
            <a:r>
              <a:rPr lang="en-US" altLang="zh-CN" sz="1600" b="1" dirty="0">
                <a:solidFill>
                  <a:schemeClr val="tx1"/>
                </a:solidFill>
                <a:cs typeface="+mn-cs"/>
              </a:rPr>
              <a:t>IEEE 802.11-24/1016r,  Feb 2024</a:t>
            </a:r>
          </a:p>
          <a:p>
            <a:pPr marL="0" indent="0">
              <a:buNone/>
            </a:pPr>
            <a:r>
              <a:rPr lang="en-US" altLang="ko-KR" sz="1600" dirty="0">
                <a:ea typeface="+mn-ea"/>
                <a:cs typeface="+mn-cs"/>
              </a:rPr>
              <a:t>[3]: </a:t>
            </a:r>
            <a:r>
              <a:rPr lang="en-US" altLang="zh-CN" sz="1600" dirty="0" err="1"/>
              <a:t>Sanket</a:t>
            </a:r>
            <a:r>
              <a:rPr lang="en-US" altLang="zh-CN" sz="1600" dirty="0"/>
              <a:t> </a:t>
            </a:r>
            <a:r>
              <a:rPr lang="en-US" altLang="zh-CN" sz="16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Kalamkar</a:t>
            </a:r>
            <a:r>
              <a:rPr lang="en-US" altLang="zh-C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altLang="ko-KR" sz="1600" dirty="0">
                <a:ea typeface="+mn-ea"/>
                <a:cs typeface="+mn-cs"/>
              </a:rPr>
              <a:t> </a:t>
            </a:r>
            <a:r>
              <a:rPr lang="zh-CN" altLang="en-US" sz="1600" dirty="0">
                <a:ea typeface="+mn-ea"/>
                <a:cs typeface="+mn-cs"/>
              </a:rPr>
              <a:t>“</a:t>
            </a:r>
            <a:r>
              <a:rPr lang="en-US" altLang="ko-KR" sz="1600" dirty="0">
                <a:ea typeface="+mn-ea"/>
                <a:cs typeface="+mn-cs"/>
              </a:rPr>
              <a:t>PD</a:t>
            </a:r>
            <a:r>
              <a:rPr lang="en-GB" altLang="zh-CN" sz="16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T MAC Co-TDMA</a:t>
            </a:r>
            <a:r>
              <a:rPr lang="en-US" altLang="zh-CN" sz="16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”,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2024-12-19</a:t>
            </a:r>
            <a:endParaRPr lang="en-US" altLang="ko-KR" sz="1600" dirty="0">
              <a:latin typeface="+mn-lt"/>
              <a:ea typeface="+mn-ea"/>
            </a:endParaRPr>
          </a:p>
          <a:p>
            <a:endParaRPr lang="en-GB" altLang="zh-CN" sz="800" kern="0" dirty="0"/>
          </a:p>
          <a:p>
            <a:pPr marL="0" indent="0">
              <a:buNone/>
            </a:pPr>
            <a:endParaRPr lang="en-US" altLang="zh-CN" sz="1600" dirty="0">
              <a:effectLst/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597729"/>
            <a:ext cx="80187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1: Do you agree that AP notify its AP ID to its associated non-AP STAs?</a:t>
            </a:r>
          </a:p>
          <a:p>
            <a:pPr marL="287655" indent="-28765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2: Do you agree that NPCA operation can operate within CTDMA under TBD conditions.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FC9168-B4D4-4B12-8BF3-7A09BBED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 of CTDMA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EBF020-78C0-44AC-98E2-3E9037222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22" y="15240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[Motion #135] </a:t>
            </a:r>
            <a:r>
              <a:rPr lang="en-GB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sharing AP, that transmits a Trigger frame as part of a transmission sequence in a Multi-AP coordinated transmission scheme, identifies the shared AP via an AP ID carried in the AID12 field of the User Info field of the frame.</a:t>
            </a: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Negotiated AP ID is used to share TXOP portion to shared AP.</a:t>
            </a: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</a:rPr>
              <a:t>[Motion #156]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The Duration field of the frame is set to the length of time required to transmit the solicited response frame plus one SIFS.</a:t>
            </a:r>
            <a:endParaRPr lang="zh-CN" altLang="zh-CN" sz="18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sz="1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Short NAV set by duration field in ICF polling frame, need to indicate the CTDMA operation duration for NPCA.</a:t>
            </a: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zh-CN" sz="18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E16CEFF-68A0-4A2D-A5A2-73F531504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17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11FD62-256E-43BF-AFC1-93DB1CDC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66" y="586390"/>
            <a:ext cx="8064103" cy="475059"/>
          </a:xfrm>
        </p:spPr>
        <p:txBody>
          <a:bodyPr/>
          <a:lstStyle/>
          <a:p>
            <a:r>
              <a:rPr lang="en-US" altLang="zh-CN" dirty="0"/>
              <a:t>Recap of CTDMA 	</a:t>
            </a:r>
            <a:endParaRPr lang="zh-CN" altLang="en-US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BDA23710-A0EF-43F3-A209-2B8B874961C0}"/>
              </a:ext>
            </a:extLst>
          </p:cNvPr>
          <p:cNvSpPr txBox="1"/>
          <p:nvPr/>
        </p:nvSpPr>
        <p:spPr>
          <a:xfrm>
            <a:off x="421808" y="2413497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7F7B6687-0A8F-4E50-B107-073082698305}"/>
              </a:ext>
            </a:extLst>
          </p:cNvPr>
          <p:cNvSpPr txBox="1"/>
          <p:nvPr/>
        </p:nvSpPr>
        <p:spPr>
          <a:xfrm>
            <a:off x="421808" y="305526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BF988505-5BEF-40FA-AB2E-8CFABBCFC61B}"/>
              </a:ext>
            </a:extLst>
          </p:cNvPr>
          <p:cNvSpPr txBox="1"/>
          <p:nvPr/>
        </p:nvSpPr>
        <p:spPr>
          <a:xfrm>
            <a:off x="421808" y="3731714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CC00"/>
                </a:solidFill>
              </a:rPr>
              <a:t>AP3</a:t>
            </a:r>
            <a:endParaRPr lang="zh-CN" altLang="en-US" sz="900" dirty="0">
              <a:solidFill>
                <a:srgbClr val="00CC00"/>
              </a:solidFill>
            </a:endParaRPr>
          </a:p>
        </p:txBody>
      </p:sp>
      <p:cxnSp>
        <p:nvCxnSpPr>
          <p:cNvPr id="71" name="直接箭头连接符 70">
            <a:extLst>
              <a:ext uri="{FF2B5EF4-FFF2-40B4-BE49-F238E27FC236}">
                <a16:creationId xmlns:a16="http://schemas.microsoft.com/office/drawing/2014/main" id="{3AEC4AF9-9683-4244-BB53-9581BC44F43E}"/>
              </a:ext>
            </a:extLst>
          </p:cNvPr>
          <p:cNvCxnSpPr>
            <a:cxnSpLocks/>
          </p:cNvCxnSpPr>
          <p:nvPr/>
        </p:nvCxnSpPr>
        <p:spPr>
          <a:xfrm>
            <a:off x="975483" y="2667000"/>
            <a:ext cx="7838815" cy="4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id="{E7C99689-3FFA-426E-BC69-9BD2D772FBFE}"/>
              </a:ext>
            </a:extLst>
          </p:cNvPr>
          <p:cNvCxnSpPr>
            <a:cxnSpLocks/>
          </p:cNvCxnSpPr>
          <p:nvPr/>
        </p:nvCxnSpPr>
        <p:spPr>
          <a:xfrm>
            <a:off x="968555" y="3214224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接箭头连接符 72">
            <a:extLst>
              <a:ext uri="{FF2B5EF4-FFF2-40B4-BE49-F238E27FC236}">
                <a16:creationId xmlns:a16="http://schemas.microsoft.com/office/drawing/2014/main" id="{D4E1BA10-2240-4CD7-BC2F-B2DFE3D4615B}"/>
              </a:ext>
            </a:extLst>
          </p:cNvPr>
          <p:cNvCxnSpPr>
            <a:cxnSpLocks/>
          </p:cNvCxnSpPr>
          <p:nvPr/>
        </p:nvCxnSpPr>
        <p:spPr>
          <a:xfrm>
            <a:off x="975483" y="3851880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矩形 73">
            <a:extLst>
              <a:ext uri="{FF2B5EF4-FFF2-40B4-BE49-F238E27FC236}">
                <a16:creationId xmlns:a16="http://schemas.microsoft.com/office/drawing/2014/main" id="{1E2F6E0D-167C-4F8D-9645-DF4834DEAB92}"/>
              </a:ext>
            </a:extLst>
          </p:cNvPr>
          <p:cNvSpPr/>
          <p:nvPr/>
        </p:nvSpPr>
        <p:spPr>
          <a:xfrm>
            <a:off x="1051049" y="2285185"/>
            <a:ext cx="756084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99E9360C-DBFC-4841-B597-FF9AE469E77A}"/>
              </a:ext>
            </a:extLst>
          </p:cNvPr>
          <p:cNvSpPr/>
          <p:nvPr/>
        </p:nvSpPr>
        <p:spPr>
          <a:xfrm>
            <a:off x="2000784" y="3455504"/>
            <a:ext cx="619946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Resp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693CFC84-DA3C-4719-B831-E5122EB627EA}"/>
              </a:ext>
            </a:extLst>
          </p:cNvPr>
          <p:cNvSpPr/>
          <p:nvPr/>
        </p:nvSpPr>
        <p:spPr>
          <a:xfrm>
            <a:off x="4310871" y="2304315"/>
            <a:ext cx="993147" cy="3711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PPDU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AP1 &lt;-&gt; STA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2D7CDDED-0BED-4530-A8AF-8FBCBBF3D86E}"/>
              </a:ext>
            </a:extLst>
          </p:cNvPr>
          <p:cNvSpPr/>
          <p:nvPr/>
        </p:nvSpPr>
        <p:spPr>
          <a:xfrm>
            <a:off x="5453712" y="2306771"/>
            <a:ext cx="1134126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TXOP sharing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MU-RTS TXS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92" name="直接箭头连接符 91">
            <a:extLst>
              <a:ext uri="{FF2B5EF4-FFF2-40B4-BE49-F238E27FC236}">
                <a16:creationId xmlns:a16="http://schemas.microsoft.com/office/drawing/2014/main" id="{D45307CA-F3E5-4F00-BBD0-C2719D716695}"/>
              </a:ext>
            </a:extLst>
          </p:cNvPr>
          <p:cNvCxnSpPr>
            <a:cxnSpLocks/>
            <a:stCxn id="84" idx="2"/>
          </p:cNvCxnSpPr>
          <p:nvPr/>
        </p:nvCxnSpPr>
        <p:spPr>
          <a:xfrm>
            <a:off x="6020775" y="2688587"/>
            <a:ext cx="0" cy="11671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矩形 93">
            <a:extLst>
              <a:ext uri="{FF2B5EF4-FFF2-40B4-BE49-F238E27FC236}">
                <a16:creationId xmlns:a16="http://schemas.microsoft.com/office/drawing/2014/main" id="{1BBF0343-E1A4-4B6B-896B-43FE0BA8ACB1}"/>
              </a:ext>
            </a:extLst>
          </p:cNvPr>
          <p:cNvSpPr/>
          <p:nvPr/>
        </p:nvSpPr>
        <p:spPr>
          <a:xfrm>
            <a:off x="6760686" y="3545284"/>
            <a:ext cx="511127" cy="3092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CTS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A06D3365-AA24-49BC-AD86-736AD9B74346}"/>
              </a:ext>
            </a:extLst>
          </p:cNvPr>
          <p:cNvSpPr/>
          <p:nvPr/>
        </p:nvSpPr>
        <p:spPr>
          <a:xfrm>
            <a:off x="7463614" y="3490266"/>
            <a:ext cx="1086839" cy="379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PPDU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AP3 &lt;-&gt; STA 3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4" name="灯片编号占位符 4">
            <a:extLst>
              <a:ext uri="{FF2B5EF4-FFF2-40B4-BE49-F238E27FC236}">
                <a16:creationId xmlns:a16="http://schemas.microsoft.com/office/drawing/2014/main" id="{AC1D24A7-BB55-45A1-AF82-8579BCB1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41775" y="6553200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9859436-673A-48C0-959D-93E365030C1B}"/>
              </a:ext>
            </a:extLst>
          </p:cNvPr>
          <p:cNvCxnSpPr>
            <a:cxnSpLocks/>
          </p:cNvCxnSpPr>
          <p:nvPr/>
        </p:nvCxnSpPr>
        <p:spPr bwMode="auto">
          <a:xfrm>
            <a:off x="1807133" y="2159772"/>
            <a:ext cx="9242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58A70BE8-F8A3-4294-9E7A-B00C5DD6BF48}"/>
              </a:ext>
            </a:extLst>
          </p:cNvPr>
          <p:cNvSpPr txBox="1"/>
          <p:nvPr/>
        </p:nvSpPr>
        <p:spPr>
          <a:xfrm>
            <a:off x="1872218" y="1907719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1E2F6E0D-167C-4F8D-9645-DF4834DEAB92}"/>
              </a:ext>
            </a:extLst>
          </p:cNvPr>
          <p:cNvSpPr/>
          <p:nvPr/>
        </p:nvSpPr>
        <p:spPr>
          <a:xfrm>
            <a:off x="2731357" y="2306234"/>
            <a:ext cx="1002180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Announcement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D3CA17BD-DC7A-416A-A9CB-367ECC9DD4CA}"/>
              </a:ext>
            </a:extLst>
          </p:cNvPr>
          <p:cNvCxnSpPr>
            <a:cxnSpLocks/>
          </p:cNvCxnSpPr>
          <p:nvPr/>
        </p:nvCxnSpPr>
        <p:spPr bwMode="auto">
          <a:xfrm>
            <a:off x="3730468" y="2159772"/>
            <a:ext cx="58040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F2DA97F0-A1A3-4B3F-A358-2F43DAAB2D8D}"/>
              </a:ext>
            </a:extLst>
          </p:cNvPr>
          <p:cNvSpPr txBox="1"/>
          <p:nvPr/>
        </p:nvSpPr>
        <p:spPr>
          <a:xfrm>
            <a:off x="3642252" y="1908293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CD62B6B-0415-4676-861F-0E62263E0F8C}"/>
              </a:ext>
            </a:extLst>
          </p:cNvPr>
          <p:cNvSpPr txBox="1"/>
          <p:nvPr/>
        </p:nvSpPr>
        <p:spPr>
          <a:xfrm>
            <a:off x="665285" y="4297823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/>
              <a:t>Sharing AP sends Polling to ask if AP is willing to join CTDMA with Response. Then sharing AP make announcement about the shared TXOP portion to shared 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/>
              <a:t>ICF frame exchanges are all short NAV.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b="1" dirty="0"/>
          </a:p>
        </p:txBody>
      </p: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2E762BC7-5094-4ECF-8CAA-304FCCB0C010}"/>
              </a:ext>
            </a:extLst>
          </p:cNvPr>
          <p:cNvCxnSpPr>
            <a:cxnSpLocks/>
          </p:cNvCxnSpPr>
          <p:nvPr/>
        </p:nvCxnSpPr>
        <p:spPr bwMode="auto">
          <a:xfrm>
            <a:off x="1027668" y="1556061"/>
            <a:ext cx="75595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494983F2-5387-4314-B634-7822512A95E1}"/>
              </a:ext>
            </a:extLst>
          </p:cNvPr>
          <p:cNvSpPr txBox="1"/>
          <p:nvPr/>
        </p:nvSpPr>
        <p:spPr>
          <a:xfrm>
            <a:off x="3429000" y="1229530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2"/>
                </a:solidFill>
              </a:rPr>
              <a:t>Whole TXOP duration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9AB3A0CA-7DA0-485B-8E17-1B94FD63E02A}"/>
              </a:ext>
            </a:extLst>
          </p:cNvPr>
          <p:cNvCxnSpPr>
            <a:cxnSpLocks/>
          </p:cNvCxnSpPr>
          <p:nvPr/>
        </p:nvCxnSpPr>
        <p:spPr bwMode="auto">
          <a:xfrm>
            <a:off x="3730468" y="1872898"/>
            <a:ext cx="4856751" cy="251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8751F0AD-2354-4AF5-9279-3A56AE45184C}"/>
              </a:ext>
            </a:extLst>
          </p:cNvPr>
          <p:cNvSpPr txBox="1"/>
          <p:nvPr/>
        </p:nvSpPr>
        <p:spPr>
          <a:xfrm>
            <a:off x="5331727" y="1565121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Whole CTDMA duration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8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83AC74-BDD7-40C8-A658-A14904AE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6803"/>
            <a:ext cx="7772400" cy="742805"/>
          </a:xfrm>
        </p:spPr>
        <p:txBody>
          <a:bodyPr/>
          <a:lstStyle/>
          <a:p>
            <a:r>
              <a:rPr lang="en-US" altLang="zh-CN" dirty="0"/>
              <a:t>Motivation 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EE43527-A799-4F18-83F6-61148237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Yanchun Li (</a:t>
            </a:r>
            <a:r>
              <a:rPr lang="en-US" altLang="zh-CN"/>
              <a:t>Huawei</a:t>
            </a:r>
            <a:r>
              <a:rPr lang="en-US" altLang="ko-KR"/>
              <a:t>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D765EC8-8D16-4855-A11B-EAE383A01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06BE809-2345-4555-8273-CAD40ED7511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0" y="1219200"/>
            <a:ext cx="7772400" cy="5023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Case 1: AP 2 is not polled (no AP 2 ID in ICF Polling).</a:t>
            </a:r>
          </a:p>
          <a:p>
            <a:endParaRPr lang="en-US" altLang="zh-CN" sz="1800" dirty="0"/>
          </a:p>
          <a:p>
            <a:r>
              <a:rPr lang="en-US" altLang="zh-CN" sz="1800" dirty="0"/>
              <a:t>Case 2: AP 1 polls AP 2 but AP 2 decides to not participate in CTDMA (No AP 2 ICR)</a:t>
            </a:r>
          </a:p>
          <a:p>
            <a:endParaRPr lang="en-US" altLang="zh-CN" sz="1800" dirty="0"/>
          </a:p>
          <a:p>
            <a:r>
              <a:rPr lang="en-US" altLang="zh-CN" sz="1800" dirty="0"/>
              <a:t>Case 3: AP 1 polls AP 2 and AP 2 decides to participate in CTDMA (AP 2 ICR)</a:t>
            </a:r>
          </a:p>
          <a:p>
            <a:endParaRPr lang="en-US" altLang="zh-CN" sz="1800" dirty="0"/>
          </a:p>
          <a:p>
            <a:r>
              <a:rPr lang="en-US" altLang="zh-CN" sz="1800" dirty="0"/>
              <a:t>All above cases, there are exploitable unavailable medium duration for AP 1, 2 and 3, to which NPCA operation can take advantage of with additional information provided, i.e., CTDMA duration.</a:t>
            </a:r>
          </a:p>
          <a:p>
            <a:endParaRPr lang="en-US" altLang="zh-CN" sz="1800" dirty="0"/>
          </a:p>
          <a:p>
            <a:r>
              <a:rPr lang="en-GB" altLang="zh-CN" sz="1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NPCA operation requires that both STA and AP to use the AP ID and CTDMA duration/shared TXOP duration to do NPCA when they are not shared with TXOP within CTDMA.</a:t>
            </a:r>
          </a:p>
          <a:p>
            <a:pPr marL="0" indent="0">
              <a:buNone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4182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C00C24-DA91-4CB0-83F4-E37232391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074" y="493109"/>
            <a:ext cx="7772400" cy="1066800"/>
          </a:xfrm>
        </p:spPr>
        <p:txBody>
          <a:bodyPr/>
          <a:lstStyle/>
          <a:p>
            <a:pPr algn="l"/>
            <a:r>
              <a:rPr lang="en-US" altLang="zh-CN" dirty="0"/>
              <a:t>ICF Announcement Signaling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FFA837-AB01-4F99-BB7D-FC5BE818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9191" y="6146307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graphicFrame>
        <p:nvGraphicFramePr>
          <p:cNvPr id="6" name="表格 11">
            <a:extLst>
              <a:ext uri="{FF2B5EF4-FFF2-40B4-BE49-F238E27FC236}">
                <a16:creationId xmlns:a16="http://schemas.microsoft.com/office/drawing/2014/main" id="{258B907C-959D-4687-8BA7-666C494AE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198128"/>
              </p:ext>
            </p:extLst>
          </p:nvPr>
        </p:nvGraphicFramePr>
        <p:xfrm>
          <a:off x="653013" y="5130501"/>
          <a:ext cx="7467126" cy="447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0015">
                  <a:extLst>
                    <a:ext uri="{9D8B030D-6E8A-4147-A177-3AD203B41FA5}">
                      <a16:colId xmlns:a16="http://schemas.microsoft.com/office/drawing/2014/main" val="3821640018"/>
                    </a:ext>
                  </a:extLst>
                </a:gridCol>
                <a:gridCol w="3015218">
                  <a:extLst>
                    <a:ext uri="{9D8B030D-6E8A-4147-A177-3AD203B41FA5}">
                      <a16:colId xmlns:a16="http://schemas.microsoft.com/office/drawing/2014/main" val="4185903747"/>
                    </a:ext>
                  </a:extLst>
                </a:gridCol>
                <a:gridCol w="3081893">
                  <a:extLst>
                    <a:ext uri="{9D8B030D-6E8A-4147-A177-3AD203B41FA5}">
                      <a16:colId xmlns:a16="http://schemas.microsoft.com/office/drawing/2014/main" val="113280600"/>
                    </a:ext>
                  </a:extLst>
                </a:gridCol>
              </a:tblGrid>
              <a:tr h="447487">
                <a:tc>
                  <a:txBody>
                    <a:bodyPr/>
                    <a:lstStyle/>
                    <a:p>
                      <a:r>
                        <a:rPr lang="en-US" altLang="zh-CN" dirty="0"/>
                        <a:t>AP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Start time of Shared TXOP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Duration of Shared TXOP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0932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0D33BE56-A950-4DF4-AFB6-74543D8240BD}"/>
              </a:ext>
            </a:extLst>
          </p:cNvPr>
          <p:cNvSpPr txBox="1"/>
          <p:nvPr/>
        </p:nvSpPr>
        <p:spPr>
          <a:xfrm>
            <a:off x="608785" y="4567306"/>
            <a:ext cx="5194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ICF Announcement frame  - User Info</a:t>
            </a:r>
            <a:endParaRPr lang="zh-CN" altLang="en-US" sz="1800" b="1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2278D18-53D6-4D83-95F8-481C839B1518}"/>
              </a:ext>
            </a:extLst>
          </p:cNvPr>
          <p:cNvSpPr txBox="1"/>
          <p:nvPr/>
        </p:nvSpPr>
        <p:spPr>
          <a:xfrm>
            <a:off x="610074" y="3116747"/>
            <a:ext cx="6740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/>
              <a:t>ICF Polling Frame– Common/Special User Info</a:t>
            </a:r>
            <a:endParaRPr lang="zh-CN" altLang="en-US" sz="1800" b="1" dirty="0"/>
          </a:p>
        </p:txBody>
      </p:sp>
      <p:graphicFrame>
        <p:nvGraphicFramePr>
          <p:cNvPr id="9" name="表格 11">
            <a:extLst>
              <a:ext uri="{FF2B5EF4-FFF2-40B4-BE49-F238E27FC236}">
                <a16:creationId xmlns:a16="http://schemas.microsoft.com/office/drawing/2014/main" id="{7ACCF825-F1F6-43F3-8E3C-5444EEEBB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981183"/>
              </p:ext>
            </p:extLst>
          </p:nvPr>
        </p:nvGraphicFramePr>
        <p:xfrm>
          <a:off x="676468" y="3580231"/>
          <a:ext cx="3692947" cy="37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947">
                  <a:extLst>
                    <a:ext uri="{9D8B030D-6E8A-4147-A177-3AD203B41FA5}">
                      <a16:colId xmlns:a16="http://schemas.microsoft.com/office/drawing/2014/main" val="3821640018"/>
                    </a:ext>
                  </a:extLst>
                </a:gridCol>
              </a:tblGrid>
              <a:tr h="378930">
                <a:tc>
                  <a:txBody>
                    <a:bodyPr/>
                    <a:lstStyle/>
                    <a:p>
                      <a:r>
                        <a:rPr lang="en-US" altLang="zh-CN" dirty="0"/>
                        <a:t>Whole TXOP/CTDMA Duration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0932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C2BFD282-9569-4D30-8554-9F210F26C4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93030"/>
              </p:ext>
            </p:extLst>
          </p:nvPr>
        </p:nvGraphicFramePr>
        <p:xfrm>
          <a:off x="4572000" y="3570901"/>
          <a:ext cx="281985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850">
                  <a:extLst>
                    <a:ext uri="{9D8B030D-6E8A-4147-A177-3AD203B41FA5}">
                      <a16:colId xmlns:a16="http://schemas.microsoft.com/office/drawing/2014/main" val="3821640018"/>
                    </a:ext>
                  </a:extLst>
                </a:gridCol>
              </a:tblGrid>
              <a:tr h="356431">
                <a:tc>
                  <a:txBody>
                    <a:bodyPr/>
                    <a:lstStyle/>
                    <a:p>
                      <a:r>
                        <a:rPr lang="en-US" altLang="zh-CN" dirty="0"/>
                        <a:t>NPCA enable bit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780932"/>
                  </a:ext>
                </a:extLst>
              </a:tr>
            </a:tbl>
          </a:graphicData>
        </a:graphic>
      </p:graphicFrame>
      <p:pic>
        <p:nvPicPr>
          <p:cNvPr id="10" name="Picture 6">
            <a:extLst>
              <a:ext uri="{FF2B5EF4-FFF2-40B4-BE49-F238E27FC236}">
                <a16:creationId xmlns:a16="http://schemas.microsoft.com/office/drawing/2014/main" id="{D0CF8E09-242C-4DC2-910F-F2E7556F6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12" y="1946426"/>
            <a:ext cx="8158478" cy="1066799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8C285943-9739-4CBC-A273-BC94C111EBE9}"/>
              </a:ext>
            </a:extLst>
          </p:cNvPr>
          <p:cNvSpPr txBox="1"/>
          <p:nvPr/>
        </p:nvSpPr>
        <p:spPr>
          <a:xfrm>
            <a:off x="990600" y="141927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/>
              <a:t>BSRP Trigger Frame: EHT Variant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1233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7B57195-B35B-4E42-8ABE-7BEB03CAE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82" y="287633"/>
            <a:ext cx="7772400" cy="1066800"/>
          </a:xfrm>
        </p:spPr>
        <p:txBody>
          <a:bodyPr/>
          <a:lstStyle/>
          <a:p>
            <a:r>
              <a:rPr lang="en-US" altLang="zh-CN" dirty="0"/>
              <a:t>NPCA in CTDMA case 1</a:t>
            </a:r>
            <a:endParaRPr lang="zh-CN" altLang="en-US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CF338E32-37B3-4E76-9F6E-D8E5ABF52D33}"/>
              </a:ext>
            </a:extLst>
          </p:cNvPr>
          <p:cNvSpPr txBox="1"/>
          <p:nvPr/>
        </p:nvSpPr>
        <p:spPr>
          <a:xfrm>
            <a:off x="507935" y="181293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0E947A58-2DBD-4F37-B984-03A6C0ECBF2E}"/>
              </a:ext>
            </a:extLst>
          </p:cNvPr>
          <p:cNvSpPr txBox="1"/>
          <p:nvPr/>
        </p:nvSpPr>
        <p:spPr>
          <a:xfrm>
            <a:off x="507935" y="245469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B7546929-159D-4214-BA0B-EDC42BADF9BE}"/>
              </a:ext>
            </a:extLst>
          </p:cNvPr>
          <p:cNvSpPr txBox="1"/>
          <p:nvPr/>
        </p:nvSpPr>
        <p:spPr>
          <a:xfrm>
            <a:off x="474958" y="376474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CC00"/>
                </a:solidFill>
              </a:rPr>
              <a:t>AP3</a:t>
            </a:r>
            <a:endParaRPr lang="zh-CN" altLang="en-US" sz="900" dirty="0">
              <a:solidFill>
                <a:srgbClr val="00CC00"/>
              </a:solidFill>
            </a:endParaRPr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3142E955-3FBA-43DE-8172-E3AB865BD05D}"/>
              </a:ext>
            </a:extLst>
          </p:cNvPr>
          <p:cNvCxnSpPr>
            <a:cxnSpLocks/>
          </p:cNvCxnSpPr>
          <p:nvPr/>
        </p:nvCxnSpPr>
        <p:spPr>
          <a:xfrm>
            <a:off x="1061610" y="2066433"/>
            <a:ext cx="7838815" cy="4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BACDDEE8-9DDE-4950-80AC-02BD0254958D}"/>
              </a:ext>
            </a:extLst>
          </p:cNvPr>
          <p:cNvCxnSpPr>
            <a:cxnSpLocks/>
          </p:cNvCxnSpPr>
          <p:nvPr/>
        </p:nvCxnSpPr>
        <p:spPr>
          <a:xfrm>
            <a:off x="1061610" y="2613714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3BB99718-5678-4A91-90A1-E9534559656F}"/>
              </a:ext>
            </a:extLst>
          </p:cNvPr>
          <p:cNvCxnSpPr>
            <a:cxnSpLocks/>
          </p:cNvCxnSpPr>
          <p:nvPr/>
        </p:nvCxnSpPr>
        <p:spPr>
          <a:xfrm>
            <a:off x="1028633" y="3884915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矩形 40">
            <a:extLst>
              <a:ext uri="{FF2B5EF4-FFF2-40B4-BE49-F238E27FC236}">
                <a16:creationId xmlns:a16="http://schemas.microsoft.com/office/drawing/2014/main" id="{0272E5E8-4959-4E2E-9DF4-E6D7B829ED24}"/>
              </a:ext>
            </a:extLst>
          </p:cNvPr>
          <p:cNvSpPr/>
          <p:nvPr/>
        </p:nvSpPr>
        <p:spPr>
          <a:xfrm>
            <a:off x="3511369" y="3527714"/>
            <a:ext cx="662053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Resp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61ACC9E-3FBD-4515-AAA1-3F212AC9D568}"/>
              </a:ext>
            </a:extLst>
          </p:cNvPr>
          <p:cNvSpPr/>
          <p:nvPr/>
        </p:nvSpPr>
        <p:spPr>
          <a:xfrm>
            <a:off x="4521175" y="1708124"/>
            <a:ext cx="993147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AP1 &lt;-&gt; STA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80BF0814-5E64-41BD-8D99-19C87B38FE2C}"/>
              </a:ext>
            </a:extLst>
          </p:cNvPr>
          <p:cNvSpPr/>
          <p:nvPr/>
        </p:nvSpPr>
        <p:spPr>
          <a:xfrm>
            <a:off x="5627395" y="1728551"/>
            <a:ext cx="1134126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TXOP sharing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MU-RTS TXS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0C45B53F-4D8B-4E56-BB27-F27FD6E67BAB}"/>
              </a:ext>
            </a:extLst>
          </p:cNvPr>
          <p:cNvSpPr txBox="1"/>
          <p:nvPr/>
        </p:nvSpPr>
        <p:spPr>
          <a:xfrm>
            <a:off x="276885" y="2634614"/>
            <a:ext cx="1402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Not interested in CTDMA in this TXOP Unpolled</a:t>
            </a:r>
            <a:endParaRPr lang="zh-CN" altLang="en-US" sz="900" dirty="0"/>
          </a:p>
        </p:txBody>
      </p: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8FC95930-EFE1-4423-A2B9-10539723C840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6194458" y="2110366"/>
            <a:ext cx="0" cy="18081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id="{BE6C582B-35BB-45CC-ADB5-2EDE400CF55E}"/>
              </a:ext>
            </a:extLst>
          </p:cNvPr>
          <p:cNvSpPr/>
          <p:nvPr/>
        </p:nvSpPr>
        <p:spPr>
          <a:xfrm>
            <a:off x="6874717" y="3574273"/>
            <a:ext cx="511127" cy="305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CTS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821FB6A3-7695-43AD-9943-BEF1DC318687}"/>
              </a:ext>
            </a:extLst>
          </p:cNvPr>
          <p:cNvSpPr/>
          <p:nvPr/>
        </p:nvSpPr>
        <p:spPr>
          <a:xfrm>
            <a:off x="7538970" y="3527208"/>
            <a:ext cx="1086839" cy="379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AP3 &lt;-&gt; STA 3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88C6D952-1DF3-465B-A942-24017F942321}"/>
              </a:ext>
            </a:extLst>
          </p:cNvPr>
          <p:cNvCxnSpPr>
            <a:cxnSpLocks/>
          </p:cNvCxnSpPr>
          <p:nvPr/>
        </p:nvCxnSpPr>
        <p:spPr>
          <a:xfrm>
            <a:off x="1038602" y="3176931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3F092C68-9A0D-4C8A-A158-CAF9B631EE6B}"/>
              </a:ext>
            </a:extLst>
          </p:cNvPr>
          <p:cNvSpPr txBox="1"/>
          <p:nvPr/>
        </p:nvSpPr>
        <p:spPr>
          <a:xfrm>
            <a:off x="507935" y="297163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D446B228-310A-4790-BF1B-A5D2B34F4942}"/>
              </a:ext>
            </a:extLst>
          </p:cNvPr>
          <p:cNvCxnSpPr>
            <a:cxnSpLocks/>
          </p:cNvCxnSpPr>
          <p:nvPr/>
        </p:nvCxnSpPr>
        <p:spPr>
          <a:xfrm>
            <a:off x="2448912" y="2642452"/>
            <a:ext cx="341408" cy="179987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032655A0-2BE3-4354-90D8-1987ABFA9BE4}"/>
              </a:ext>
            </a:extLst>
          </p:cNvPr>
          <p:cNvCxnSpPr>
            <a:cxnSpLocks/>
          </p:cNvCxnSpPr>
          <p:nvPr/>
        </p:nvCxnSpPr>
        <p:spPr>
          <a:xfrm>
            <a:off x="2421893" y="3225162"/>
            <a:ext cx="299868" cy="178851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矩形 54">
            <a:extLst>
              <a:ext uri="{FF2B5EF4-FFF2-40B4-BE49-F238E27FC236}">
                <a16:creationId xmlns:a16="http://schemas.microsoft.com/office/drawing/2014/main" id="{9BB3408D-BB1F-42B3-984A-DDB9081303A9}"/>
              </a:ext>
            </a:extLst>
          </p:cNvPr>
          <p:cNvSpPr/>
          <p:nvPr/>
        </p:nvSpPr>
        <p:spPr>
          <a:xfrm>
            <a:off x="359532" y="4538033"/>
            <a:ext cx="665326" cy="386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NPCH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A7F922A9-B274-4C5C-B7B4-F044D2EFC277}"/>
              </a:ext>
            </a:extLst>
          </p:cNvPr>
          <p:cNvCxnSpPr>
            <a:cxnSpLocks/>
          </p:cNvCxnSpPr>
          <p:nvPr/>
        </p:nvCxnSpPr>
        <p:spPr>
          <a:xfrm>
            <a:off x="2394873" y="1686829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E502EE4B-31CA-4A92-BA31-F94AD949EF23}"/>
              </a:ext>
            </a:extLst>
          </p:cNvPr>
          <p:cNvCxnSpPr>
            <a:cxnSpLocks/>
          </p:cNvCxnSpPr>
          <p:nvPr/>
        </p:nvCxnSpPr>
        <p:spPr>
          <a:xfrm>
            <a:off x="1028632" y="443466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C088AA94-0B21-4183-8959-398EB568B564}"/>
              </a:ext>
            </a:extLst>
          </p:cNvPr>
          <p:cNvCxnSpPr>
            <a:cxnSpLocks/>
          </p:cNvCxnSpPr>
          <p:nvPr/>
        </p:nvCxnSpPr>
        <p:spPr>
          <a:xfrm>
            <a:off x="1021085" y="499184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2909D761-B1B8-4961-90C6-15F2919CCF09}"/>
              </a:ext>
            </a:extLst>
          </p:cNvPr>
          <p:cNvSpPr txBox="1"/>
          <p:nvPr/>
        </p:nvSpPr>
        <p:spPr>
          <a:xfrm>
            <a:off x="474958" y="4211499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503D3800-738B-429C-8999-16D5DED2AAF2}"/>
              </a:ext>
            </a:extLst>
          </p:cNvPr>
          <p:cNvSpPr txBox="1"/>
          <p:nvPr/>
        </p:nvSpPr>
        <p:spPr>
          <a:xfrm>
            <a:off x="474958" y="488142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95AB31E-0E37-4A85-AA85-AEBD3C925A33}"/>
              </a:ext>
            </a:extLst>
          </p:cNvPr>
          <p:cNvSpPr txBox="1"/>
          <p:nvPr/>
        </p:nvSpPr>
        <p:spPr>
          <a:xfrm>
            <a:off x="683603" y="5222681"/>
            <a:ext cx="7838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1) both AP 2 and STA 2 to know AP 2 ID beforehand, they both know that AP 2 is not polled by AP 1</a:t>
            </a:r>
          </a:p>
          <a:p>
            <a:endParaRPr lang="en-US" altLang="zh-CN" sz="1400" dirty="0"/>
          </a:p>
          <a:p>
            <a:r>
              <a:rPr lang="en-US" altLang="zh-CN" sz="1400" dirty="0"/>
              <a:t>2) ICF polling frame include the whole TXOP duration so that AP2 and STA 2 can use it for NPCA operation</a:t>
            </a:r>
            <a:endParaRPr lang="zh-CN" altLang="en-US" sz="1400" dirty="0"/>
          </a:p>
        </p:txBody>
      </p: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3F68F89F-0DDD-43DC-883F-E4C4679EF41F}"/>
              </a:ext>
            </a:extLst>
          </p:cNvPr>
          <p:cNvCxnSpPr>
            <a:cxnSpLocks/>
          </p:cNvCxnSpPr>
          <p:nvPr/>
        </p:nvCxnSpPr>
        <p:spPr>
          <a:xfrm flipV="1">
            <a:off x="7918245" y="2640085"/>
            <a:ext cx="646474" cy="181640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箭头连接符 62">
            <a:extLst>
              <a:ext uri="{FF2B5EF4-FFF2-40B4-BE49-F238E27FC236}">
                <a16:creationId xmlns:a16="http://schemas.microsoft.com/office/drawing/2014/main" id="{324A4775-E547-4B58-99A7-3160BBFB8A3F}"/>
              </a:ext>
            </a:extLst>
          </p:cNvPr>
          <p:cNvCxnSpPr>
            <a:cxnSpLocks/>
          </p:cNvCxnSpPr>
          <p:nvPr/>
        </p:nvCxnSpPr>
        <p:spPr>
          <a:xfrm flipV="1">
            <a:off x="7986804" y="3196872"/>
            <a:ext cx="639005" cy="18168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A49DC716-804B-4D24-B09C-59EBF69F95C1}"/>
              </a:ext>
            </a:extLst>
          </p:cNvPr>
          <p:cNvCxnSpPr>
            <a:cxnSpLocks/>
          </p:cNvCxnSpPr>
          <p:nvPr/>
        </p:nvCxnSpPr>
        <p:spPr>
          <a:xfrm>
            <a:off x="8657674" y="1704316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矩形 67">
            <a:extLst>
              <a:ext uri="{FF2B5EF4-FFF2-40B4-BE49-F238E27FC236}">
                <a16:creationId xmlns:a16="http://schemas.microsoft.com/office/drawing/2014/main" id="{ED3E03DA-02E7-42E3-9DF5-EA8CC0ECA420}"/>
              </a:ext>
            </a:extLst>
          </p:cNvPr>
          <p:cNvSpPr/>
          <p:nvPr/>
        </p:nvSpPr>
        <p:spPr>
          <a:xfrm>
            <a:off x="1796105" y="1723859"/>
            <a:ext cx="599548" cy="3199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C58C12CE-79D4-45E4-910A-EE6892C97AD1}"/>
              </a:ext>
            </a:extLst>
          </p:cNvPr>
          <p:cNvCxnSpPr>
            <a:cxnSpLocks/>
          </p:cNvCxnSpPr>
          <p:nvPr/>
        </p:nvCxnSpPr>
        <p:spPr bwMode="auto">
          <a:xfrm>
            <a:off x="2412481" y="1564427"/>
            <a:ext cx="9242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0" name="文本框 69">
            <a:extLst>
              <a:ext uri="{FF2B5EF4-FFF2-40B4-BE49-F238E27FC236}">
                <a16:creationId xmlns:a16="http://schemas.microsoft.com/office/drawing/2014/main" id="{0938F8C5-7034-440D-B02B-132180D951B7}"/>
              </a:ext>
            </a:extLst>
          </p:cNvPr>
          <p:cNvSpPr txBox="1"/>
          <p:nvPr/>
        </p:nvSpPr>
        <p:spPr>
          <a:xfrm>
            <a:off x="2456400" y="1309616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A1872577-8745-4666-8752-957B39026841}"/>
              </a:ext>
            </a:extLst>
          </p:cNvPr>
          <p:cNvSpPr/>
          <p:nvPr/>
        </p:nvSpPr>
        <p:spPr>
          <a:xfrm>
            <a:off x="3336705" y="1710889"/>
            <a:ext cx="1002180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Announcement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CE71A78-835B-45BA-B7D1-3594755846E4}"/>
              </a:ext>
            </a:extLst>
          </p:cNvPr>
          <p:cNvSpPr/>
          <p:nvPr/>
        </p:nvSpPr>
        <p:spPr bwMode="auto">
          <a:xfrm>
            <a:off x="186370" y="770216"/>
            <a:ext cx="1163829" cy="6442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 dirty="0"/>
              <a:t>AP ID Notification before CTDMA</a:t>
            </a:r>
            <a:endParaRPr lang="zh-CN" alt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4" name="连接符: 肘形 13">
            <a:extLst>
              <a:ext uri="{FF2B5EF4-FFF2-40B4-BE49-F238E27FC236}">
                <a16:creationId xmlns:a16="http://schemas.microsoft.com/office/drawing/2014/main" id="{03D6DD70-6798-444F-900A-5A408ABA760D}"/>
              </a:ext>
            </a:extLst>
          </p:cNvPr>
          <p:cNvCxnSpPr>
            <a:stCxn id="12" idx="3"/>
          </p:cNvCxnSpPr>
          <p:nvPr/>
        </p:nvCxnSpPr>
        <p:spPr bwMode="auto">
          <a:xfrm>
            <a:off x="1350199" y="1092330"/>
            <a:ext cx="115482" cy="96646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73" name="直接箭头连接符 72">
            <a:extLst>
              <a:ext uri="{FF2B5EF4-FFF2-40B4-BE49-F238E27FC236}">
                <a16:creationId xmlns:a16="http://schemas.microsoft.com/office/drawing/2014/main" id="{33A868EC-A7B2-4E4F-AECE-D137080A03FE}"/>
              </a:ext>
            </a:extLst>
          </p:cNvPr>
          <p:cNvCxnSpPr>
            <a:cxnSpLocks/>
          </p:cNvCxnSpPr>
          <p:nvPr/>
        </p:nvCxnSpPr>
        <p:spPr bwMode="auto">
          <a:xfrm>
            <a:off x="1796105" y="1303067"/>
            <a:ext cx="6861569" cy="124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4" name="文本框 73">
            <a:extLst>
              <a:ext uri="{FF2B5EF4-FFF2-40B4-BE49-F238E27FC236}">
                <a16:creationId xmlns:a16="http://schemas.microsoft.com/office/drawing/2014/main" id="{D44BE904-AFA1-4675-B085-E3508791EE4F}"/>
              </a:ext>
            </a:extLst>
          </p:cNvPr>
          <p:cNvSpPr txBox="1"/>
          <p:nvPr/>
        </p:nvSpPr>
        <p:spPr>
          <a:xfrm>
            <a:off x="3967923" y="1034356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2"/>
                </a:solidFill>
              </a:rPr>
              <a:t>Whole TXOP duration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9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A9690C-08D7-4980-9EDE-3A3F8B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133" y="320109"/>
            <a:ext cx="7772400" cy="1066800"/>
          </a:xfrm>
        </p:spPr>
        <p:txBody>
          <a:bodyPr/>
          <a:lstStyle/>
          <a:p>
            <a:r>
              <a:rPr lang="en-US" altLang="zh-CN" dirty="0"/>
              <a:t>NPCA in CTDMA case 2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92F894-C42D-41E8-A32E-9034AC9E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AF2765E-6A26-4CA3-A9B1-4BC1C78D38D1}"/>
              </a:ext>
            </a:extLst>
          </p:cNvPr>
          <p:cNvSpPr txBox="1"/>
          <p:nvPr/>
        </p:nvSpPr>
        <p:spPr>
          <a:xfrm>
            <a:off x="531319" y="1839432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880A13C-FE0A-428B-B20D-9359DED0B737}"/>
              </a:ext>
            </a:extLst>
          </p:cNvPr>
          <p:cNvSpPr txBox="1"/>
          <p:nvPr/>
        </p:nvSpPr>
        <p:spPr>
          <a:xfrm>
            <a:off x="507935" y="245469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06A3AA06-AC0E-436A-B74F-8B13DA3A47B6}"/>
              </a:ext>
            </a:extLst>
          </p:cNvPr>
          <p:cNvCxnSpPr>
            <a:cxnSpLocks/>
          </p:cNvCxnSpPr>
          <p:nvPr/>
        </p:nvCxnSpPr>
        <p:spPr>
          <a:xfrm>
            <a:off x="1061610" y="2066433"/>
            <a:ext cx="7838815" cy="46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7173816-D7BF-468E-8906-4C4B5E3DD6CE}"/>
              </a:ext>
            </a:extLst>
          </p:cNvPr>
          <p:cNvCxnSpPr>
            <a:cxnSpLocks/>
          </p:cNvCxnSpPr>
          <p:nvPr/>
        </p:nvCxnSpPr>
        <p:spPr>
          <a:xfrm>
            <a:off x="1061610" y="2613714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93424574-7F98-48E9-9C22-171D51C8D395}"/>
              </a:ext>
            </a:extLst>
          </p:cNvPr>
          <p:cNvSpPr/>
          <p:nvPr/>
        </p:nvSpPr>
        <p:spPr>
          <a:xfrm>
            <a:off x="3406665" y="1678813"/>
            <a:ext cx="4739021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AP1 &lt;-&gt; STA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23A09FAA-C9BA-46F7-8B1A-EE5A67F20023}"/>
              </a:ext>
            </a:extLst>
          </p:cNvPr>
          <p:cNvCxnSpPr>
            <a:cxnSpLocks/>
          </p:cNvCxnSpPr>
          <p:nvPr/>
        </p:nvCxnSpPr>
        <p:spPr>
          <a:xfrm>
            <a:off x="1038602" y="3176931"/>
            <a:ext cx="7838815" cy="29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22E3ECCF-0C24-4A52-BDC8-B14B03BAC218}"/>
              </a:ext>
            </a:extLst>
          </p:cNvPr>
          <p:cNvSpPr txBox="1"/>
          <p:nvPr/>
        </p:nvSpPr>
        <p:spPr>
          <a:xfrm>
            <a:off x="507935" y="297163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35EB8026-B0AC-4423-B1BF-8FA3D887E1B9}"/>
              </a:ext>
            </a:extLst>
          </p:cNvPr>
          <p:cNvCxnSpPr>
            <a:cxnSpLocks/>
          </p:cNvCxnSpPr>
          <p:nvPr/>
        </p:nvCxnSpPr>
        <p:spPr>
          <a:xfrm>
            <a:off x="3024275" y="2634614"/>
            <a:ext cx="299868" cy="184349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1C27F2C2-F6BF-4735-B0AE-289EC89AF736}"/>
              </a:ext>
            </a:extLst>
          </p:cNvPr>
          <p:cNvCxnSpPr>
            <a:cxnSpLocks/>
          </p:cNvCxnSpPr>
          <p:nvPr/>
        </p:nvCxnSpPr>
        <p:spPr>
          <a:xfrm>
            <a:off x="2985396" y="3191868"/>
            <a:ext cx="274266" cy="179419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B210FF17-95F2-4C0A-994D-C49ECC6F29A8}"/>
              </a:ext>
            </a:extLst>
          </p:cNvPr>
          <p:cNvSpPr/>
          <p:nvPr/>
        </p:nvSpPr>
        <p:spPr>
          <a:xfrm>
            <a:off x="359532" y="4538033"/>
            <a:ext cx="665326" cy="386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NPCH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ED42EEC7-4E3C-4091-8206-2FA6F7007222}"/>
              </a:ext>
            </a:extLst>
          </p:cNvPr>
          <p:cNvCxnSpPr>
            <a:cxnSpLocks/>
          </p:cNvCxnSpPr>
          <p:nvPr/>
        </p:nvCxnSpPr>
        <p:spPr>
          <a:xfrm>
            <a:off x="2971800" y="1722144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42162E85-5342-44F3-9958-42B1412B0C3C}"/>
              </a:ext>
            </a:extLst>
          </p:cNvPr>
          <p:cNvCxnSpPr>
            <a:cxnSpLocks/>
          </p:cNvCxnSpPr>
          <p:nvPr/>
        </p:nvCxnSpPr>
        <p:spPr>
          <a:xfrm>
            <a:off x="1028632" y="443466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999ED28-40C9-493C-A524-3C5FB3276188}"/>
              </a:ext>
            </a:extLst>
          </p:cNvPr>
          <p:cNvCxnSpPr>
            <a:cxnSpLocks/>
          </p:cNvCxnSpPr>
          <p:nvPr/>
        </p:nvCxnSpPr>
        <p:spPr>
          <a:xfrm>
            <a:off x="1021085" y="4991849"/>
            <a:ext cx="7838815" cy="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85FD18F1-8F28-4937-BDFE-A43FD97A89A5}"/>
              </a:ext>
            </a:extLst>
          </p:cNvPr>
          <p:cNvSpPr txBox="1"/>
          <p:nvPr/>
        </p:nvSpPr>
        <p:spPr>
          <a:xfrm>
            <a:off x="474958" y="4211499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E6A8568-4ECC-48ED-B72D-7432F10DA5AA}"/>
              </a:ext>
            </a:extLst>
          </p:cNvPr>
          <p:cNvSpPr txBox="1"/>
          <p:nvPr/>
        </p:nvSpPr>
        <p:spPr>
          <a:xfrm>
            <a:off x="474958" y="488142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232F755-E320-4723-8C20-BF4E060D6D06}"/>
              </a:ext>
            </a:extLst>
          </p:cNvPr>
          <p:cNvSpPr txBox="1"/>
          <p:nvPr/>
        </p:nvSpPr>
        <p:spPr>
          <a:xfrm>
            <a:off x="359532" y="5287150"/>
            <a:ext cx="82547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1) both AP 2 and STA 2 know AP 2 ID, they both know that AP 2 is polled by AP 1</a:t>
            </a:r>
          </a:p>
          <a:p>
            <a:r>
              <a:rPr lang="en-US" altLang="zh-CN" sz="1400" dirty="0"/>
              <a:t>2) </a:t>
            </a:r>
            <a:r>
              <a:rPr lang="en-US" altLang="zh-CN" sz="1400" dirty="0">
                <a:solidFill>
                  <a:srgbClr val="FF0000"/>
                </a:solidFill>
              </a:rPr>
              <a:t>STA 2 receive no non-HT PPDU feedback from AP2.</a:t>
            </a:r>
          </a:p>
          <a:p>
            <a:r>
              <a:rPr lang="en-US" altLang="zh-CN" sz="1400" dirty="0"/>
              <a:t>3) ICF polling frame include the whole TXOP duration so that AP2 and STA 2 can use it for NPCA operation</a:t>
            </a:r>
            <a:endParaRPr lang="zh-CN" altLang="en-US" sz="1400" dirty="0"/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3367F6CF-BA85-42EE-B8EE-B1A3D2ECDC7C}"/>
              </a:ext>
            </a:extLst>
          </p:cNvPr>
          <p:cNvCxnSpPr>
            <a:cxnSpLocks/>
          </p:cNvCxnSpPr>
          <p:nvPr/>
        </p:nvCxnSpPr>
        <p:spPr>
          <a:xfrm flipV="1">
            <a:off x="8105398" y="2660889"/>
            <a:ext cx="352672" cy="177378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AA393B02-C928-4C5A-9391-11EB19DEA01C}"/>
              </a:ext>
            </a:extLst>
          </p:cNvPr>
          <p:cNvCxnSpPr>
            <a:cxnSpLocks/>
          </p:cNvCxnSpPr>
          <p:nvPr/>
        </p:nvCxnSpPr>
        <p:spPr>
          <a:xfrm flipV="1">
            <a:off x="8145687" y="3229871"/>
            <a:ext cx="342527" cy="177568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2E8F5436-5758-4253-9542-AB43F3813036}"/>
              </a:ext>
            </a:extLst>
          </p:cNvPr>
          <p:cNvCxnSpPr>
            <a:cxnSpLocks/>
          </p:cNvCxnSpPr>
          <p:nvPr/>
        </p:nvCxnSpPr>
        <p:spPr>
          <a:xfrm>
            <a:off x="8488214" y="1702020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F8C3984E-B550-4798-9B66-1F563C6CF8EE}"/>
              </a:ext>
            </a:extLst>
          </p:cNvPr>
          <p:cNvSpPr txBox="1"/>
          <p:nvPr/>
        </p:nvSpPr>
        <p:spPr>
          <a:xfrm>
            <a:off x="276885" y="2634614"/>
            <a:ext cx="1402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Polled but no response</a:t>
            </a:r>
            <a:endParaRPr lang="zh-CN" altLang="en-US" sz="900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0597D2B6-92A0-4036-8AE5-2E1D3D4C0718}"/>
              </a:ext>
            </a:extLst>
          </p:cNvPr>
          <p:cNvSpPr/>
          <p:nvPr/>
        </p:nvSpPr>
        <p:spPr>
          <a:xfrm>
            <a:off x="1518252" y="1688266"/>
            <a:ext cx="575254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6B31E74-EF26-445C-842C-879F68A64BCB}"/>
              </a:ext>
            </a:extLst>
          </p:cNvPr>
          <p:cNvSpPr/>
          <p:nvPr/>
        </p:nvSpPr>
        <p:spPr bwMode="auto">
          <a:xfrm>
            <a:off x="65833" y="795646"/>
            <a:ext cx="1163829" cy="64422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 dirty="0"/>
              <a:t>AP ID Notification before CTDMA</a:t>
            </a:r>
            <a:endParaRPr lang="zh-CN" alt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0" name="连接符: 肘形 39">
            <a:extLst>
              <a:ext uri="{FF2B5EF4-FFF2-40B4-BE49-F238E27FC236}">
                <a16:creationId xmlns:a16="http://schemas.microsoft.com/office/drawing/2014/main" id="{2A737E10-5C52-4B39-8932-91A6518409D5}"/>
              </a:ext>
            </a:extLst>
          </p:cNvPr>
          <p:cNvCxnSpPr>
            <a:stCxn id="39" idx="3"/>
          </p:cNvCxnSpPr>
          <p:nvPr/>
        </p:nvCxnSpPr>
        <p:spPr bwMode="auto">
          <a:xfrm>
            <a:off x="1229662" y="1117760"/>
            <a:ext cx="115482" cy="96646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8811B2E0-511D-44A3-89FD-FD3E38814DB2}"/>
              </a:ext>
            </a:extLst>
          </p:cNvPr>
          <p:cNvCxnSpPr>
            <a:cxnSpLocks/>
          </p:cNvCxnSpPr>
          <p:nvPr/>
        </p:nvCxnSpPr>
        <p:spPr bwMode="auto">
          <a:xfrm>
            <a:off x="2123075" y="1610988"/>
            <a:ext cx="79388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D6BF4D72-ABD9-4AB1-AA26-0C487F49F922}"/>
              </a:ext>
            </a:extLst>
          </p:cNvPr>
          <p:cNvSpPr txBox="1"/>
          <p:nvPr/>
        </p:nvSpPr>
        <p:spPr>
          <a:xfrm>
            <a:off x="2123075" y="1633694"/>
            <a:ext cx="9125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 = SIFS + Est. ICR Duration</a:t>
            </a:r>
            <a:endParaRPr lang="zh-CN" altLang="en-US" sz="900" dirty="0"/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7C3A4D17-C036-497D-87D3-D3E3139F77CC}"/>
              </a:ext>
            </a:extLst>
          </p:cNvPr>
          <p:cNvCxnSpPr>
            <a:cxnSpLocks/>
          </p:cNvCxnSpPr>
          <p:nvPr/>
        </p:nvCxnSpPr>
        <p:spPr bwMode="auto">
          <a:xfrm>
            <a:off x="1533927" y="1329361"/>
            <a:ext cx="7041160" cy="105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0989A5A8-FFF2-4743-A0FD-CBB6BDF2C3C1}"/>
              </a:ext>
            </a:extLst>
          </p:cNvPr>
          <p:cNvSpPr txBox="1"/>
          <p:nvPr/>
        </p:nvSpPr>
        <p:spPr>
          <a:xfrm>
            <a:off x="3891418" y="993877"/>
            <a:ext cx="2517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2"/>
                </a:solidFill>
              </a:rPr>
              <a:t>Whole TXOP duration</a:t>
            </a:r>
            <a:endParaRPr lang="zh-CN" altLang="en-US" sz="1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80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82618D0-049C-4099-93F6-41148997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25677" y="6477000"/>
            <a:ext cx="530225" cy="182562"/>
          </a:xfrm>
        </p:spPr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37" name="灯片编号占位符 4">
            <a:extLst>
              <a:ext uri="{FF2B5EF4-FFF2-40B4-BE49-F238E27FC236}">
                <a16:creationId xmlns:a16="http://schemas.microsoft.com/office/drawing/2014/main" id="{E03A7C7C-79A9-4E06-9A60-387991A050F1}"/>
              </a:ext>
            </a:extLst>
          </p:cNvPr>
          <p:cNvSpPr txBox="1">
            <a:spLocks/>
          </p:cNvSpPr>
          <p:nvPr/>
        </p:nvSpPr>
        <p:spPr bwMode="auto">
          <a:xfrm>
            <a:off x="4325677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AD7ADD86-78B6-4EBB-932C-75957C8724F6}"/>
              </a:ext>
            </a:extLst>
          </p:cNvPr>
          <p:cNvSpPr txBox="1"/>
          <p:nvPr/>
        </p:nvSpPr>
        <p:spPr>
          <a:xfrm>
            <a:off x="110554" y="1570513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0000FF"/>
                </a:solidFill>
              </a:rPr>
              <a:t>AP1</a:t>
            </a:r>
            <a:endParaRPr lang="zh-CN" altLang="en-US" sz="900" dirty="0">
              <a:solidFill>
                <a:srgbClr val="0000FF"/>
              </a:solidFill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7AE1BED3-0033-41D1-B130-9DF90AEE1D4F}"/>
              </a:ext>
            </a:extLst>
          </p:cNvPr>
          <p:cNvSpPr txBox="1"/>
          <p:nvPr/>
        </p:nvSpPr>
        <p:spPr>
          <a:xfrm>
            <a:off x="110554" y="2212281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36724631-60C7-4B6E-BDE7-1C9DDCF02EED}"/>
              </a:ext>
            </a:extLst>
          </p:cNvPr>
          <p:cNvCxnSpPr>
            <a:cxnSpLocks/>
          </p:cNvCxnSpPr>
          <p:nvPr/>
        </p:nvCxnSpPr>
        <p:spPr>
          <a:xfrm>
            <a:off x="685800" y="1827305"/>
            <a:ext cx="8591290" cy="55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39A38485-E53F-4263-B557-5C48BB6A71C9}"/>
              </a:ext>
            </a:extLst>
          </p:cNvPr>
          <p:cNvCxnSpPr>
            <a:cxnSpLocks/>
          </p:cNvCxnSpPr>
          <p:nvPr/>
        </p:nvCxnSpPr>
        <p:spPr>
          <a:xfrm>
            <a:off x="685800" y="2299881"/>
            <a:ext cx="8591290" cy="21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9AF9F575-B658-42F4-8092-47EA247FDD33}"/>
              </a:ext>
            </a:extLst>
          </p:cNvPr>
          <p:cNvSpPr/>
          <p:nvPr/>
        </p:nvSpPr>
        <p:spPr>
          <a:xfrm>
            <a:off x="4404339" y="1506296"/>
            <a:ext cx="1738876" cy="3481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b="1" dirty="0">
                <a:solidFill>
                  <a:schemeClr val="tx1"/>
                </a:solidFill>
              </a:rPr>
              <a:t>AP1 &lt;-&gt; STA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09F5A6E2-9120-4C61-99C8-E1039281C93F}"/>
              </a:ext>
            </a:extLst>
          </p:cNvPr>
          <p:cNvSpPr/>
          <p:nvPr/>
        </p:nvSpPr>
        <p:spPr>
          <a:xfrm>
            <a:off x="6268473" y="1639608"/>
            <a:ext cx="1128842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TXOP sharing</a:t>
            </a:r>
          </a:p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MU-RTS TXS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F7BBF0FC-603E-448A-991A-0968D8D6D315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6832894" y="2021423"/>
            <a:ext cx="2642" cy="18081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00904CD5-2621-41D2-94ED-D7E7D9E90087}"/>
              </a:ext>
            </a:extLst>
          </p:cNvPr>
          <p:cNvCxnSpPr>
            <a:cxnSpLocks/>
          </p:cNvCxnSpPr>
          <p:nvPr/>
        </p:nvCxnSpPr>
        <p:spPr>
          <a:xfrm>
            <a:off x="685800" y="2839595"/>
            <a:ext cx="8591290" cy="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8B30F6BD-72EF-481F-A2DC-4E07DE3E38A3}"/>
              </a:ext>
            </a:extLst>
          </p:cNvPr>
          <p:cNvSpPr txBox="1"/>
          <p:nvPr/>
        </p:nvSpPr>
        <p:spPr>
          <a:xfrm>
            <a:off x="110554" y="2729218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977FD0CA-8505-450C-B07A-BBB9B6B1F950}"/>
              </a:ext>
            </a:extLst>
          </p:cNvPr>
          <p:cNvCxnSpPr>
            <a:cxnSpLocks/>
          </p:cNvCxnSpPr>
          <p:nvPr/>
        </p:nvCxnSpPr>
        <p:spPr>
          <a:xfrm>
            <a:off x="3970916" y="2405018"/>
            <a:ext cx="549734" cy="179419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9432C821-75CD-4730-88E2-0C26D3CC15B9}"/>
              </a:ext>
            </a:extLst>
          </p:cNvPr>
          <p:cNvCxnSpPr>
            <a:cxnSpLocks/>
          </p:cNvCxnSpPr>
          <p:nvPr/>
        </p:nvCxnSpPr>
        <p:spPr>
          <a:xfrm>
            <a:off x="3950944" y="2925486"/>
            <a:ext cx="543560" cy="181974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连接符 54">
            <a:extLst>
              <a:ext uri="{FF2B5EF4-FFF2-40B4-BE49-F238E27FC236}">
                <a16:creationId xmlns:a16="http://schemas.microsoft.com/office/drawing/2014/main" id="{E4221375-0C6B-4A95-9BC3-EEDC6B6B0307}"/>
              </a:ext>
            </a:extLst>
          </p:cNvPr>
          <p:cNvCxnSpPr>
            <a:cxnSpLocks/>
          </p:cNvCxnSpPr>
          <p:nvPr/>
        </p:nvCxnSpPr>
        <p:spPr>
          <a:xfrm>
            <a:off x="3940829" y="1493351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7833CCBC-3F57-46E4-9BAB-E8846C6E9007}"/>
              </a:ext>
            </a:extLst>
          </p:cNvPr>
          <p:cNvCxnSpPr>
            <a:cxnSpLocks/>
          </p:cNvCxnSpPr>
          <p:nvPr/>
        </p:nvCxnSpPr>
        <p:spPr>
          <a:xfrm>
            <a:off x="631251" y="4192252"/>
            <a:ext cx="8548068" cy="19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8647BEE5-B5FA-4BCB-9014-1762FC8DEDB7}"/>
              </a:ext>
            </a:extLst>
          </p:cNvPr>
          <p:cNvCxnSpPr>
            <a:cxnSpLocks/>
          </p:cNvCxnSpPr>
          <p:nvPr/>
        </p:nvCxnSpPr>
        <p:spPr>
          <a:xfrm flipV="1">
            <a:off x="623704" y="4745226"/>
            <a:ext cx="8555615" cy="42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44E84D69-F094-45C2-A7AD-6BFD377AD1E0}"/>
              </a:ext>
            </a:extLst>
          </p:cNvPr>
          <p:cNvSpPr txBox="1"/>
          <p:nvPr/>
        </p:nvSpPr>
        <p:spPr>
          <a:xfrm>
            <a:off x="77577" y="3969082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AP2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3DB4553A-150B-43AB-B66E-49DBD974929B}"/>
              </a:ext>
            </a:extLst>
          </p:cNvPr>
          <p:cNvSpPr txBox="1"/>
          <p:nvPr/>
        </p:nvSpPr>
        <p:spPr>
          <a:xfrm>
            <a:off x="77577" y="4639003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3300"/>
                </a:solidFill>
              </a:rPr>
              <a:t>STA 2</a:t>
            </a:r>
            <a:endParaRPr lang="zh-CN" altLang="en-US" sz="900" dirty="0">
              <a:solidFill>
                <a:srgbClr val="FF3300"/>
              </a:solidFill>
            </a:endParaRPr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1BDC4321-EDEF-4F81-8DBD-DC5C20B16A4E}"/>
              </a:ext>
            </a:extLst>
          </p:cNvPr>
          <p:cNvCxnSpPr>
            <a:cxnSpLocks/>
          </p:cNvCxnSpPr>
          <p:nvPr/>
        </p:nvCxnSpPr>
        <p:spPr>
          <a:xfrm flipV="1">
            <a:off x="5930999" y="2424185"/>
            <a:ext cx="299868" cy="184348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09D72D7B-F3E3-4383-ADB1-CFFF895F2CF4}"/>
              </a:ext>
            </a:extLst>
          </p:cNvPr>
          <p:cNvCxnSpPr>
            <a:cxnSpLocks/>
          </p:cNvCxnSpPr>
          <p:nvPr/>
        </p:nvCxnSpPr>
        <p:spPr>
          <a:xfrm flipV="1">
            <a:off x="5957145" y="2955729"/>
            <a:ext cx="285182" cy="181224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4649B14C-F516-49C6-A734-4289E6437114}"/>
              </a:ext>
            </a:extLst>
          </p:cNvPr>
          <p:cNvCxnSpPr>
            <a:cxnSpLocks/>
          </p:cNvCxnSpPr>
          <p:nvPr/>
        </p:nvCxnSpPr>
        <p:spPr>
          <a:xfrm>
            <a:off x="6268473" y="1520566"/>
            <a:ext cx="0" cy="2227961"/>
          </a:xfrm>
          <a:prstGeom prst="line">
            <a:avLst/>
          </a:prstGeom>
          <a:ln w="476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DAD5AA4F-6EC7-4DDA-9F00-B5DEE17D888F}"/>
              </a:ext>
            </a:extLst>
          </p:cNvPr>
          <p:cNvSpPr/>
          <p:nvPr/>
        </p:nvSpPr>
        <p:spPr>
          <a:xfrm>
            <a:off x="2488873" y="2021423"/>
            <a:ext cx="489560" cy="2697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Resp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1BA5D805-D064-4B82-8A14-ED16EE922D67}"/>
              </a:ext>
            </a:extLst>
          </p:cNvPr>
          <p:cNvSpPr/>
          <p:nvPr/>
        </p:nvSpPr>
        <p:spPr>
          <a:xfrm>
            <a:off x="7485604" y="2584368"/>
            <a:ext cx="420702" cy="276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CTS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AD97523D-E1FF-4452-BE28-7DCE543F3F00}"/>
              </a:ext>
            </a:extLst>
          </p:cNvPr>
          <p:cNvSpPr/>
          <p:nvPr/>
        </p:nvSpPr>
        <p:spPr>
          <a:xfrm>
            <a:off x="7969938" y="2566383"/>
            <a:ext cx="942965" cy="2939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900" dirty="0">
                <a:solidFill>
                  <a:schemeClr val="tx1"/>
                </a:solidFill>
              </a:rPr>
              <a:t>AP2 &lt;-&gt; STA 2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70" name="标题 1">
            <a:extLst>
              <a:ext uri="{FF2B5EF4-FFF2-40B4-BE49-F238E27FC236}">
                <a16:creationId xmlns:a16="http://schemas.microsoft.com/office/drawing/2014/main" id="{D8B1D707-ECEB-42F2-B94D-9350563F5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411" y="-191310"/>
            <a:ext cx="7772400" cy="756783"/>
          </a:xfrm>
        </p:spPr>
        <p:txBody>
          <a:bodyPr/>
          <a:lstStyle/>
          <a:p>
            <a:r>
              <a:rPr lang="en-US" altLang="zh-CN" dirty="0"/>
              <a:t>NPCA in CTDMA case 3</a:t>
            </a:r>
            <a:endParaRPr lang="zh-CN" altLang="en-US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9E15CBFD-FB4E-42B5-9ADA-EF4A352D26CD}"/>
              </a:ext>
            </a:extLst>
          </p:cNvPr>
          <p:cNvSpPr txBox="1"/>
          <p:nvPr/>
        </p:nvSpPr>
        <p:spPr>
          <a:xfrm>
            <a:off x="129012" y="5168802"/>
            <a:ext cx="87832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 altLang="zh-CN" sz="1600" dirty="0"/>
              <a:t>both AP 2 and STA 2 to know AP 2 ID beforehand, they both know that AP 2 is polled by AP 1.</a:t>
            </a:r>
          </a:p>
          <a:p>
            <a:r>
              <a:rPr lang="en-US" altLang="zh-CN" sz="1600" dirty="0"/>
              <a:t>2)   STA 2 receives the non-HT PPDU ICR from AP 2.</a:t>
            </a:r>
          </a:p>
          <a:p>
            <a:r>
              <a:rPr lang="en-US" altLang="zh-CN" sz="1600" dirty="0"/>
              <a:t>3)   ICF announcement frame include the start time of the shared TXOP for AP2. This info is used for NPCA.</a:t>
            </a:r>
            <a:endParaRPr lang="zh-CN" altLang="en-US" sz="1600" dirty="0"/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2EECD6AE-BB61-4142-B09B-FA0AD1880633}"/>
              </a:ext>
            </a:extLst>
          </p:cNvPr>
          <p:cNvSpPr/>
          <p:nvPr/>
        </p:nvSpPr>
        <p:spPr>
          <a:xfrm>
            <a:off x="12469" y="4230392"/>
            <a:ext cx="665326" cy="3867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NPCH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20CE349-954F-4DC3-A25E-9DB27E1BA4B8}"/>
              </a:ext>
            </a:extLst>
          </p:cNvPr>
          <p:cNvSpPr/>
          <p:nvPr/>
        </p:nvSpPr>
        <p:spPr>
          <a:xfrm>
            <a:off x="1743340" y="1459473"/>
            <a:ext cx="575254" cy="381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Polling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EC3673B1-36F2-4EF1-BC33-3B66043D1EBA}"/>
              </a:ext>
            </a:extLst>
          </p:cNvPr>
          <p:cNvSpPr/>
          <p:nvPr/>
        </p:nvSpPr>
        <p:spPr bwMode="auto">
          <a:xfrm>
            <a:off x="322329" y="769581"/>
            <a:ext cx="1163829" cy="6723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 dirty="0"/>
              <a:t>AP ID Notification before CTDMA</a:t>
            </a:r>
            <a:endParaRPr lang="zh-CN" alt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9" name="连接符: 肘形 48">
            <a:extLst>
              <a:ext uri="{FF2B5EF4-FFF2-40B4-BE49-F238E27FC236}">
                <a16:creationId xmlns:a16="http://schemas.microsoft.com/office/drawing/2014/main" id="{3F05F66B-BF55-41E8-99A6-9261BC51F773}"/>
              </a:ext>
            </a:extLst>
          </p:cNvPr>
          <p:cNvCxnSpPr>
            <a:cxnSpLocks/>
            <a:stCxn id="45" idx="3"/>
          </p:cNvCxnSpPr>
          <p:nvPr/>
        </p:nvCxnSpPr>
        <p:spPr bwMode="auto">
          <a:xfrm>
            <a:off x="1486158" y="1105765"/>
            <a:ext cx="115481" cy="7648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AD6FD5BF-FC97-4D41-A350-D7CC8B9A035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48163" y="1376297"/>
            <a:ext cx="793883" cy="58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4" name="文本框 63">
            <a:extLst>
              <a:ext uri="{FF2B5EF4-FFF2-40B4-BE49-F238E27FC236}">
                <a16:creationId xmlns:a16="http://schemas.microsoft.com/office/drawing/2014/main" id="{5A6A4D37-2670-4815-8F4D-91BCB8BA6D1D}"/>
              </a:ext>
            </a:extLst>
          </p:cNvPr>
          <p:cNvSpPr txBox="1"/>
          <p:nvPr/>
        </p:nvSpPr>
        <p:spPr>
          <a:xfrm>
            <a:off x="2366687" y="1118905"/>
            <a:ext cx="7568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Short NAV</a:t>
            </a:r>
            <a:endParaRPr lang="zh-CN" altLang="en-US" sz="900" dirty="0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E8886202-211F-4EEE-8A98-A54D95F342A1}"/>
              </a:ext>
            </a:extLst>
          </p:cNvPr>
          <p:cNvSpPr/>
          <p:nvPr/>
        </p:nvSpPr>
        <p:spPr>
          <a:xfrm>
            <a:off x="3112309" y="1493351"/>
            <a:ext cx="1004197" cy="3453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Announcement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71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65B0DC-7723-4006-8E3C-025B3A70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40C36-5A3F-4EA5-A711-01B838E44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Propose NPCA + CTDMA operation</a:t>
            </a:r>
          </a:p>
          <a:p>
            <a:endParaRPr lang="en-US" altLang="zh-CN" dirty="0"/>
          </a:p>
          <a:p>
            <a:r>
              <a:rPr lang="en-US" altLang="zh-CN" dirty="0"/>
              <a:t>Utilization of AP ID, whole TXOP/CTDMA duration, and start time of shared TXOP to support NPCA within CTDMA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FABF862-6D8B-466F-9459-466F7339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8835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50263</TotalTime>
  <Words>887</Words>
  <Application>Microsoft Office PowerPoint</Application>
  <PresentationFormat>全屏显示(4:3)</PresentationFormat>
  <Paragraphs>175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802-11-Submission</vt:lpstr>
      <vt:lpstr>Support NPCA in CTDMA</vt:lpstr>
      <vt:lpstr>Background of CTDMA</vt:lpstr>
      <vt:lpstr>Recap of CTDMA  </vt:lpstr>
      <vt:lpstr>Motivation </vt:lpstr>
      <vt:lpstr>ICF Announcement Signaling</vt:lpstr>
      <vt:lpstr>NPCA in CTDMA case 1</vt:lpstr>
      <vt:lpstr>NPCA in CTDMA case 2</vt:lpstr>
      <vt:lpstr>NPCA in CTDMA case 3</vt:lpstr>
      <vt:lpstr>Summary</vt:lpstr>
      <vt:lpstr>References</vt:lpstr>
      <vt:lpstr>SP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zhanglyutianyang</cp:lastModifiedBy>
  <cp:revision>3864</cp:revision>
  <cp:lastPrinted>2014-11-04T15:04:00Z</cp:lastPrinted>
  <dcterms:created xsi:type="dcterms:W3CDTF">2007-04-17T18:10:00Z</dcterms:created>
  <dcterms:modified xsi:type="dcterms:W3CDTF">2025-01-24T02:07:58Z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NewReviewCycle">
    <vt:lpwstr/>
  </property>
  <property fmtid="{D5CDD505-2E9C-101B-9397-08002B2CF9AE}" pid="27" name="KSOProductBuildVer">
    <vt:lpwstr>2052-10.1.0.6395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1736123518</vt:lpwstr>
  </property>
</Properties>
</file>