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76" r:id="rId4"/>
    <p:sldId id="258" r:id="rId5"/>
    <p:sldId id="277" r:id="rId6"/>
    <p:sldId id="262" r:id="rId7"/>
    <p:sldId id="268" r:id="rId8"/>
    <p:sldId id="266" r:id="rId9"/>
    <p:sldId id="267" r:id="rId10"/>
    <p:sldId id="270" r:id="rId11"/>
    <p:sldId id="271" r:id="rId12"/>
    <p:sldId id="269" r:id="rId13"/>
    <p:sldId id="5880" r:id="rId14"/>
    <p:sldId id="273" r:id="rId15"/>
    <p:sldId id="265" r:id="rId16"/>
    <p:sldId id="27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2" d="100"/>
          <a:sy n="82" d="100"/>
        </p:scale>
        <p:origin x="49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2C52328-B2A4-819C-DAAD-CD4BA962E73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B0967B1-C3E6-5D1B-D89F-D98AC511B1A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E49E85A-7A06-A611-9418-E85328B02C4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F2F6E1-658F-7CE8-EC02-82A0FF255AF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0B27D64-708E-C9CF-D124-8BB2DEA2A006}"/>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DFD18A5F-9223-C5CC-B9D7-5A6A67E4537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FDABB4C-C8F8-AC8E-3BF6-28B3B90D03B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215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13</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 2025</a:t>
            </a:r>
            <a:endParaRPr lang="en-GB" dirty="0"/>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8839201" y="6481822"/>
            <a:ext cx="3048305"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fld id="{81D60167-4931-47E6-BA6A-407CBD079E47}" type="slidenum">
              <a:rPr lang="en-US" spc="-10" smtClean="0"/>
              <a:pPr marL="25400"/>
              <a:t>‹#›</a:t>
            </a:fld>
            <a:endParaRPr lang="en-US" spc="-10" dirty="0"/>
          </a:p>
        </p:txBody>
      </p:sp>
      <p:sp>
        <p:nvSpPr>
          <p:cNvPr id="5" nam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912644" y="381000"/>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3351383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Rolfe (BCA)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Rolfe (BCA)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Rolfe (BCA)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Rolfe (BCA)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802.11-25/0187r0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5/15-25-0022-01-04ad-tg4ad-agenda-opening-and-closing-report-january-2025.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5/dcn/25/15-25-0031-02-04ae-january-opening-and-closing.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5/15-25-0063-01-006a-tg15-6ma-closing-report-for-january-2025.pptx"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entor.ieee.org/802.15/dcn/25/15-25-0030-03-009a-january-opening-and-clos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5/15-25-0021-00-016t-comments-submitted-for-2nd-sa-recirculation-of-802-16t-d6-0.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4/15-24-0669-06-0000-jan-2025-802-15-agenda.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5/15-25-0072-00-04ab-tg4ab-closing-january-2025.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5/15-25-0029-03-04ac-january-opening-and-closing.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802.15 Liaison Report – January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2024-01-16</a:t>
            </a:r>
          </a:p>
        </p:txBody>
      </p:sp>
      <p:sp>
        <p:nvSpPr>
          <p:cNvPr id="6" name="Date Placeholder 3"/>
          <p:cNvSpPr>
            <a:spLocks noGrp="1"/>
          </p:cNvSpPr>
          <p:nvPr>
            <p:ph type="dt" idx="10"/>
          </p:nvPr>
        </p:nvSpPr>
        <p:spPr/>
        <p:txBody>
          <a:bodyPr/>
          <a:lstStyle/>
          <a:p>
            <a:r>
              <a:rPr lang="en-US"/>
              <a:t>Nov 2024</a:t>
            </a:r>
            <a:endParaRPr lang="en-GB" dirty="0"/>
          </a:p>
        </p:txBody>
      </p:sp>
      <p:sp>
        <p:nvSpPr>
          <p:cNvPr id="7" name="Footer Placeholder 4"/>
          <p:cNvSpPr>
            <a:spLocks noGrp="1"/>
          </p:cNvSpPr>
          <p:nvPr>
            <p:ph type="ftr" idx="11"/>
          </p:nvPr>
        </p:nvSpPr>
        <p:spPr/>
        <p:txBody>
          <a:bodyPr/>
          <a:lstStyle/>
          <a:p>
            <a:r>
              <a:rPr lang="en-GB"/>
              <a:t>Rolfe (BCA)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17178229"/>
              </p:ext>
            </p:extLst>
          </p:nvPr>
        </p:nvGraphicFramePr>
        <p:xfrm>
          <a:off x="993775" y="2416175"/>
          <a:ext cx="10272713" cy="2482850"/>
        </p:xfrm>
        <a:graphic>
          <a:graphicData uri="http://schemas.openxmlformats.org/presentationml/2006/ole">
            <mc:AlternateContent xmlns:mc="http://schemas.openxmlformats.org/markup-compatibility/2006">
              <mc:Choice xmlns:v="urn:schemas-microsoft-com:vml" Requires="v">
                <p:oleObj name="Document" r:id="rId3" imgW="10446709" imgH="2544564" progId="Word.Document.8">
                  <p:embed/>
                </p:oleObj>
              </mc:Choice>
              <mc:Fallback>
                <p:oleObj name="Document" r:id="rId3" imgW="10446709" imgH="2544564" progId="Word.Document.8">
                  <p:embed/>
                  <p:pic>
                    <p:nvPicPr>
                      <p:cNvPr id="0" name="Picture 3"/>
                      <p:cNvPicPr>
                        <a:picLocks noChangeAspect="1" noChangeArrowheads="1"/>
                      </p:cNvPicPr>
                      <p:nvPr/>
                    </p:nvPicPr>
                    <p:blipFill>
                      <a:blip r:embed="rId4"/>
                      <a:srcRect/>
                      <a:stretch>
                        <a:fillRect/>
                      </a:stretch>
                    </p:blipFill>
                    <p:spPr bwMode="auto">
                      <a:xfrm>
                        <a:off x="993775" y="2416175"/>
                        <a:ext cx="10272713"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54092-3ADD-6301-0D02-9A09DDA43A98}"/>
              </a:ext>
            </a:extLst>
          </p:cNvPr>
          <p:cNvSpPr>
            <a:spLocks noGrp="1"/>
          </p:cNvSpPr>
          <p:nvPr>
            <p:ph type="title"/>
          </p:nvPr>
        </p:nvSpPr>
        <p:spPr/>
        <p:txBody>
          <a:bodyPr/>
          <a:lstStyle/>
          <a:p>
            <a:r>
              <a:rPr lang="en-US" dirty="0"/>
              <a:t>802.15.4ad Next Generation SUN PHYs</a:t>
            </a:r>
          </a:p>
        </p:txBody>
      </p:sp>
      <p:sp>
        <p:nvSpPr>
          <p:cNvPr id="3" name="Content Placeholder 2">
            <a:extLst>
              <a:ext uri="{FF2B5EF4-FFF2-40B4-BE49-F238E27FC236}">
                <a16:creationId xmlns:a16="http://schemas.microsoft.com/office/drawing/2014/main" id="{4C624759-152F-2875-9148-4A99F321CB6A}"/>
              </a:ext>
            </a:extLst>
          </p:cNvPr>
          <p:cNvSpPr>
            <a:spLocks noGrp="1"/>
          </p:cNvSpPr>
          <p:nvPr>
            <p:ph idx="1"/>
          </p:nvPr>
        </p:nvSpPr>
        <p:spPr/>
        <p:txBody>
          <a:bodyPr/>
          <a:lstStyle/>
          <a:p>
            <a:pPr>
              <a:buFont typeface="Arial" panose="020B0604020202020204" pitchFamily="34" charset="0"/>
              <a:buChar char="•"/>
            </a:pPr>
            <a:r>
              <a:rPr lang="en-US" dirty="0"/>
              <a:t>Developing enhancements to the 802.15.4 SUN PHYs (FSK, OFDM)</a:t>
            </a:r>
          </a:p>
          <a:p>
            <a:pPr>
              <a:buFont typeface="Arial" panose="020B0604020202020204" pitchFamily="34" charset="0"/>
              <a:buChar char="•"/>
            </a:pPr>
            <a:r>
              <a:rPr lang="en-US" dirty="0"/>
              <a:t>State: pre-draft development</a:t>
            </a:r>
          </a:p>
          <a:p>
            <a:pPr>
              <a:buFont typeface="Arial" panose="020B0604020202020204" pitchFamily="34" charset="0"/>
              <a:buChar char="•"/>
            </a:pPr>
            <a:r>
              <a:rPr lang="en-US" dirty="0"/>
              <a:t>Meeting goals:</a:t>
            </a:r>
          </a:p>
          <a:p>
            <a:pPr lvl="1">
              <a:buFont typeface="Arial" panose="020B0604020202020204" pitchFamily="34" charset="0"/>
              <a:buChar char="•"/>
            </a:pPr>
            <a:r>
              <a:rPr lang="en-US" dirty="0"/>
              <a:t>Considering technical contributions</a:t>
            </a:r>
          </a:p>
          <a:p>
            <a:pPr>
              <a:buFont typeface="Arial" panose="020B0604020202020204" pitchFamily="34" charset="0"/>
              <a:buChar char="•"/>
            </a:pPr>
            <a:r>
              <a:rPr lang="en-US" dirty="0"/>
              <a:t>Objectives completed</a:t>
            </a:r>
          </a:p>
          <a:p>
            <a:pPr>
              <a:buFont typeface="Arial" panose="020B0604020202020204" pitchFamily="34" charset="0"/>
              <a:buChar char="•"/>
            </a:pPr>
            <a:r>
              <a:rPr lang="en-US" dirty="0"/>
              <a:t>Closing report: </a:t>
            </a:r>
            <a:r>
              <a:rPr lang="en-US" dirty="0">
                <a:hlinkClick r:id="rId2"/>
              </a:rPr>
              <a:t>https://mentor.ieee.org/802.15/dcn/25/15-25-0022-01-04ad-tg4ad-agenda-opening-and-closing-report-january-2025.pptx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4B3D809-96EA-10D8-B496-4BF5C2F9418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D600F62-5B4F-5C95-6145-FDF99BBD961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EE980338-05D9-3379-8519-169A83A9DAA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36039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33F17-0DA8-EB8D-544B-18725CE3A0EF}"/>
              </a:ext>
            </a:extLst>
          </p:cNvPr>
          <p:cNvSpPr>
            <a:spLocks noGrp="1"/>
          </p:cNvSpPr>
          <p:nvPr>
            <p:ph type="title"/>
          </p:nvPr>
        </p:nvSpPr>
        <p:spPr/>
        <p:txBody>
          <a:bodyPr/>
          <a:lstStyle/>
          <a:p>
            <a:r>
              <a:rPr lang="en-US" dirty="0"/>
              <a:t>802.15.4ae (ASCON)</a:t>
            </a:r>
            <a:br>
              <a:rPr lang="en-US" dirty="0"/>
            </a:br>
            <a:r>
              <a:rPr lang="en-US" dirty="0"/>
              <a:t>ASCON light weight encryption extension for 802.15.4</a:t>
            </a:r>
          </a:p>
        </p:txBody>
      </p:sp>
      <p:sp>
        <p:nvSpPr>
          <p:cNvPr id="3" name="Content Placeholder 2">
            <a:extLst>
              <a:ext uri="{FF2B5EF4-FFF2-40B4-BE49-F238E27FC236}">
                <a16:creationId xmlns:a16="http://schemas.microsoft.com/office/drawing/2014/main" id="{120826A3-5DA7-6CD5-8583-626A467B2BBF}"/>
              </a:ext>
            </a:extLst>
          </p:cNvPr>
          <p:cNvSpPr>
            <a:spLocks noGrp="1"/>
          </p:cNvSpPr>
          <p:nvPr>
            <p:ph idx="1"/>
          </p:nvPr>
        </p:nvSpPr>
        <p:spPr>
          <a:xfrm>
            <a:off x="479377" y="1981201"/>
            <a:ext cx="5313942" cy="4113213"/>
          </a:xfrm>
        </p:spPr>
        <p:txBody>
          <a:bodyPr/>
          <a:lstStyle/>
          <a:p>
            <a:pPr>
              <a:buFont typeface="Arial" panose="020B0604020202020204" pitchFamily="34" charset="0"/>
              <a:buChar char="•"/>
            </a:pPr>
            <a:r>
              <a:rPr lang="en-US" dirty="0"/>
              <a:t>Pre-draft development</a:t>
            </a:r>
          </a:p>
          <a:p>
            <a:pPr>
              <a:buFont typeface="Arial" panose="020B0604020202020204" pitchFamily="34" charset="0"/>
              <a:buChar char="•"/>
            </a:pPr>
            <a:r>
              <a:rPr lang="en-US" dirty="0"/>
              <a:t>Reviewing required changes to 802.15.4 to support ASCON</a:t>
            </a:r>
          </a:p>
          <a:p>
            <a:pPr>
              <a:buFont typeface="Arial" panose="020B0604020202020204" pitchFamily="34" charset="0"/>
              <a:buChar char="•"/>
            </a:pPr>
            <a:r>
              <a:rPr lang="en-US" dirty="0"/>
              <a:t>Drafting</a:t>
            </a:r>
          </a:p>
          <a:p>
            <a:pPr>
              <a:buFont typeface="Arial" panose="020B0604020202020204" pitchFamily="34" charset="0"/>
              <a:buChar char="•"/>
            </a:pPr>
            <a:r>
              <a:rPr lang="en-US" dirty="0"/>
              <a:t>Closing report: </a:t>
            </a:r>
            <a:r>
              <a:rPr lang="en-US" dirty="0">
                <a:hlinkClick r:id="rId2"/>
              </a:rPr>
              <a:t>https://mentor.ieee.org/802.15/dcn/25/15-25-0031-02-04ae-january-opening-and-closing.pptx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5261986-E632-9A27-2EE7-2FA07AAFB43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3BC97E5-8278-248B-B052-DE2B4700B37D}"/>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71370C14-600A-3680-04BC-1A097851D835}"/>
              </a:ext>
            </a:extLst>
          </p:cNvPr>
          <p:cNvSpPr>
            <a:spLocks noGrp="1"/>
          </p:cNvSpPr>
          <p:nvPr>
            <p:ph type="dt" idx="15"/>
          </p:nvPr>
        </p:nvSpPr>
        <p:spPr/>
        <p:txBody>
          <a:bodyPr/>
          <a:lstStyle/>
          <a:p>
            <a:r>
              <a:rPr lang="en-US"/>
              <a:t>Nov 2024</a:t>
            </a:r>
            <a:endParaRPr lang="en-GB" dirty="0"/>
          </a:p>
        </p:txBody>
      </p:sp>
      <p:pic>
        <p:nvPicPr>
          <p:cNvPr id="12" name="table">
            <a:extLst>
              <a:ext uri="{FF2B5EF4-FFF2-40B4-BE49-F238E27FC236}">
                <a16:creationId xmlns:a16="http://schemas.microsoft.com/office/drawing/2014/main" id="{046172A4-0317-6225-CAAE-A334A7F63B63}"/>
              </a:ext>
            </a:extLst>
          </p:cNvPr>
          <p:cNvPicPr>
            <a:picLocks noChangeAspect="1"/>
          </p:cNvPicPr>
          <p:nvPr/>
        </p:nvPicPr>
        <p:blipFill>
          <a:blip r:embed="rId3"/>
          <a:stretch>
            <a:fillRect/>
          </a:stretch>
        </p:blipFill>
        <p:spPr>
          <a:xfrm>
            <a:off x="5845950" y="2132856"/>
            <a:ext cx="6082698" cy="3615681"/>
          </a:xfrm>
          <a:prstGeom prst="rect">
            <a:avLst/>
          </a:prstGeom>
        </p:spPr>
      </p:pic>
    </p:spTree>
    <p:extLst>
      <p:ext uri="{BB962C8B-B14F-4D97-AF65-F5344CB8AC3E}">
        <p14:creationId xmlns:p14="http://schemas.microsoft.com/office/powerpoint/2010/main" val="577265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478ED-080D-C1EF-1C7C-81EB69E99E79}"/>
              </a:ext>
            </a:extLst>
          </p:cNvPr>
          <p:cNvSpPr>
            <a:spLocks noGrp="1"/>
          </p:cNvSpPr>
          <p:nvPr>
            <p:ph type="title"/>
          </p:nvPr>
        </p:nvSpPr>
        <p:spPr/>
        <p:txBody>
          <a:bodyPr/>
          <a:lstStyle/>
          <a:p>
            <a:r>
              <a:rPr lang="en-US" dirty="0"/>
              <a:t>802.15.6a </a:t>
            </a:r>
          </a:p>
        </p:txBody>
      </p:sp>
      <p:sp>
        <p:nvSpPr>
          <p:cNvPr id="3" name="Content Placeholder 2">
            <a:extLst>
              <a:ext uri="{FF2B5EF4-FFF2-40B4-BE49-F238E27FC236}">
                <a16:creationId xmlns:a16="http://schemas.microsoft.com/office/drawing/2014/main" id="{B2492451-AA72-A89B-37CE-BE5B4B40A63D}"/>
              </a:ext>
            </a:extLst>
          </p:cNvPr>
          <p:cNvSpPr>
            <a:spLocks noGrp="1"/>
          </p:cNvSpPr>
          <p:nvPr>
            <p:ph sz="half" idx="1"/>
          </p:nvPr>
        </p:nvSpPr>
        <p:spPr>
          <a:xfrm>
            <a:off x="914400" y="1981202"/>
            <a:ext cx="10361083" cy="3608038"/>
          </a:xfrm>
        </p:spPr>
        <p:txBody>
          <a:bodyPr>
            <a:normAutofit/>
          </a:bodyPr>
          <a:lstStyle/>
          <a:p>
            <a:pPr>
              <a:buFont typeface="Arial" panose="020B0604020202020204" pitchFamily="34" charset="0"/>
              <a:buChar char="•"/>
            </a:pPr>
            <a:r>
              <a:rPr lang="en-US" dirty="0"/>
              <a:t>Draft in WG ballot</a:t>
            </a:r>
          </a:p>
          <a:p>
            <a:pPr>
              <a:buFont typeface="Arial" panose="020B0604020202020204" pitchFamily="34" charset="0"/>
              <a:buChar char="•"/>
            </a:pPr>
            <a:r>
              <a:rPr lang="en-US" dirty="0"/>
              <a:t>Session objectives:</a:t>
            </a:r>
          </a:p>
          <a:p>
            <a:pPr lvl="1">
              <a:buFont typeface="Arial" panose="020B0604020202020204" pitchFamily="34" charset="0"/>
              <a:buChar char="•"/>
            </a:pPr>
            <a:r>
              <a:rPr lang="en-US" dirty="0"/>
              <a:t>Resolve comments </a:t>
            </a:r>
          </a:p>
          <a:p>
            <a:pPr lvl="1">
              <a:buFont typeface="Arial" panose="020B0604020202020204" pitchFamily="34" charset="0"/>
              <a:buChar char="•"/>
            </a:pPr>
            <a:r>
              <a:rPr lang="en-US" dirty="0"/>
              <a:t>Initiate recirculation</a:t>
            </a:r>
          </a:p>
          <a:p>
            <a:r>
              <a:rPr lang="en-US" dirty="0"/>
              <a:t>Closing report: </a:t>
            </a:r>
            <a:r>
              <a:rPr lang="en-US" dirty="0">
                <a:hlinkClick r:id="rId2"/>
              </a:rPr>
              <a:t>https://mentor.ieee.org/802.15/dcn/25/15-25-0063-01-006a-tg15-6ma-closing-report-for-january-2025.pptx</a:t>
            </a:r>
            <a:endParaRPr lang="en-US" dirty="0"/>
          </a:p>
          <a:p>
            <a:endParaRPr lang="en-US" dirty="0"/>
          </a:p>
        </p:txBody>
      </p:sp>
      <p:sp>
        <p:nvSpPr>
          <p:cNvPr id="6" name="Date Placeholder 5">
            <a:extLst>
              <a:ext uri="{FF2B5EF4-FFF2-40B4-BE49-F238E27FC236}">
                <a16:creationId xmlns:a16="http://schemas.microsoft.com/office/drawing/2014/main" id="{8E15D5B4-613D-2071-3576-044339668320}"/>
              </a:ext>
            </a:extLst>
          </p:cNvPr>
          <p:cNvSpPr>
            <a:spLocks noGrp="1"/>
          </p:cNvSpPr>
          <p:nvPr>
            <p:ph type="dt" idx="10"/>
          </p:nvPr>
        </p:nvSpPr>
        <p:spPr/>
        <p:txBody>
          <a:bodyPr/>
          <a:lstStyle/>
          <a:p>
            <a:r>
              <a:rPr lang="en-US"/>
              <a:t>Nov 2024</a:t>
            </a:r>
            <a:endParaRPr lang="en-GB" dirty="0"/>
          </a:p>
        </p:txBody>
      </p:sp>
      <p:sp>
        <p:nvSpPr>
          <p:cNvPr id="5" name="Footer Placeholder 4">
            <a:extLst>
              <a:ext uri="{FF2B5EF4-FFF2-40B4-BE49-F238E27FC236}">
                <a16:creationId xmlns:a16="http://schemas.microsoft.com/office/drawing/2014/main" id="{D4BA8399-91BB-A091-5427-95ACE00A1CE7}"/>
              </a:ext>
            </a:extLst>
          </p:cNvPr>
          <p:cNvSpPr>
            <a:spLocks noGrp="1"/>
          </p:cNvSpPr>
          <p:nvPr>
            <p:ph type="ftr" idx="11"/>
          </p:nvPr>
        </p:nvSpPr>
        <p:spPr/>
        <p:txBody>
          <a:bodyPr/>
          <a:lstStyle/>
          <a:p>
            <a:r>
              <a:rPr lang="en-GB"/>
              <a:t>Rolfe (BCA)</a:t>
            </a:r>
            <a:endParaRPr lang="en-GB" dirty="0"/>
          </a:p>
        </p:txBody>
      </p:sp>
      <p:sp>
        <p:nvSpPr>
          <p:cNvPr id="4" name="Slide Number Placeholder 3">
            <a:extLst>
              <a:ext uri="{FF2B5EF4-FFF2-40B4-BE49-F238E27FC236}">
                <a16:creationId xmlns:a16="http://schemas.microsoft.com/office/drawing/2014/main" id="{738FB26E-2793-D069-1752-BD34AECECE3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47244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2312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January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5865815"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13</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848632" y="816131"/>
            <a:ext cx="3845989" cy="461665"/>
          </a:xfrm>
          <a:prstGeom prst="rect">
            <a:avLst/>
          </a:prstGeom>
          <a:noFill/>
        </p:spPr>
        <p:txBody>
          <a:bodyPr wrap="none" rtlCol="0">
            <a:spAutoFit/>
          </a:bodyPr>
          <a:lstStyle/>
          <a:p>
            <a:r>
              <a:rPr lang="en-US"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6194325" y="5854491"/>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630094" y="2717594"/>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ja-JP" altLang="en-US" sz="1200">
              <a:solidFill>
                <a:schemeClr val="tx1"/>
              </a:solidFill>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9554400"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algn="ctr" defTabSz="622300">
                <a:lnSpc>
                  <a:spcPct val="90000"/>
                </a:lnSpc>
                <a:spcAft>
                  <a:spcPct val="35000"/>
                </a:spcAft>
              </a:pPr>
              <a:r>
                <a:rPr lang="en-US" sz="1400" dirty="0" err="1">
                  <a:solidFill>
                    <a:srgbClr val="000000">
                      <a:hueOff val="0"/>
                      <a:satOff val="0"/>
                      <a:lumOff val="0"/>
                      <a:alphaOff val="0"/>
                    </a:srgbClr>
                  </a:solidFill>
                  <a:latin typeface="Times New Roman"/>
                </a:rPr>
                <a:t>Revcom</a:t>
              </a:r>
              <a:r>
                <a:rPr lang="en-US" sz="1400" dirty="0">
                  <a:solidFill>
                    <a:srgbClr val="000000">
                      <a:hueOff val="0"/>
                      <a:satOff val="0"/>
                      <a:lumOff val="0"/>
                      <a:alphaOff val="0"/>
                    </a:srgbClr>
                  </a:solidFill>
                  <a:latin typeface="Times New Roman"/>
                </a:rPr>
                <a:t> Approve   </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Sept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9264935"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err="1">
                <a:solidFill>
                  <a:srgbClr val="000000">
                    <a:hueOff val="0"/>
                    <a:satOff val="0"/>
                    <a:lumOff val="0"/>
                    <a:alphaOff val="0"/>
                  </a:srgbClr>
                </a:solidFill>
                <a:latin typeface="Times New Roman"/>
              </a:rPr>
              <a:t>RevcomSubmission</a:t>
            </a:r>
            <a:endParaRPr kumimoji="1" lang="en-US" altLang="ja-JP" sz="1400" dirty="0">
              <a:solidFill>
                <a:srgbClr val="000000">
                  <a:hueOff val="0"/>
                  <a:satOff val="0"/>
                  <a:lumOff val="0"/>
                  <a:alphaOff val="0"/>
                </a:srgbClr>
              </a:solidFill>
              <a:latin typeface="Times New Roman"/>
            </a:endParaRP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August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8754229"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lang="en-US" sz="1400" dirty="0">
                <a:solidFill>
                  <a:srgbClr val="000000">
                    <a:hueOff val="0"/>
                    <a:satOff val="0"/>
                    <a:lumOff val="0"/>
                    <a:alphaOff val="0"/>
                  </a:srgbClr>
                </a:solidFill>
                <a:latin typeface="Times New Roman"/>
              </a:rPr>
              <a:t>SA recirculation if required</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July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8261894"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SA recirculation</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May 2025</a:t>
            </a: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75268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EC approval to SA, SA submission</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March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6847631" y="3799879"/>
            <a:ext cx="1339992" cy="1658699"/>
            <a:chOff x="4758751" y="2157579"/>
            <a:chExt cx="112269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95769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Conditional approval for Standard Association Ballot (SA)</a:t>
              </a:r>
              <a:endParaRPr kumimoji="1" lang="ja-JP" altLang="ja-JP" sz="1400" dirty="0">
                <a:solidFill>
                  <a:srgbClr val="000000">
                    <a:hueOff val="0"/>
                    <a:satOff val="0"/>
                    <a:lumOff val="0"/>
                    <a:alphaOff val="0"/>
                  </a:srgbClr>
                </a:solidFill>
                <a:latin typeface="Times New Roman"/>
              </a:endParaRPr>
            </a:p>
            <a:p>
              <a:pPr algn="ctr" defTabSz="622300">
                <a:lnSpc>
                  <a:spcPct val="90000"/>
                </a:lnSpc>
                <a:spcAft>
                  <a:spcPct val="35000"/>
                </a:spcAft>
              </a:pPr>
              <a:r>
                <a:rPr kumimoji="1" lang="en-US" altLang="ja-JP" sz="1400" b="1" dirty="0">
                  <a:solidFill>
                    <a:srgbClr val="000000">
                      <a:hueOff val="0"/>
                      <a:satOff val="0"/>
                      <a:lumOff val="0"/>
                      <a:alphaOff val="0"/>
                    </a:srgbClr>
                  </a:solidFill>
                  <a:latin typeface="Times New Roman"/>
                </a:rPr>
                <a:t>February 2025</a:t>
              </a:r>
              <a:endParaRPr lang="en-US" sz="1400" b="1" dirty="0">
                <a:solidFill>
                  <a:srgbClr val="000000">
                    <a:hueOff val="0"/>
                    <a:satOff val="0"/>
                    <a:lumOff val="0"/>
                    <a:alphaOff val="0"/>
                  </a:srgbClr>
                </a:solidFill>
                <a:latin typeface="Times New Roman"/>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5698570" y="1535999"/>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a:t>
              </a:r>
              <a:r>
                <a:rPr kumimoji="1" lang="en-US" altLang="ja-JP" sz="1400" dirty="0" err="1">
                  <a:solidFill>
                    <a:srgbClr val="000000">
                      <a:hueOff val="0"/>
                      <a:satOff val="0"/>
                      <a:lumOff val="0"/>
                      <a:alphaOff val="0"/>
                    </a:srgbClr>
                  </a:solidFill>
                  <a:latin typeface="Times New Roman"/>
                </a:rPr>
                <a:t>Resolutionfor</a:t>
              </a:r>
              <a:r>
                <a:rPr kumimoji="1" lang="en-US" altLang="ja-JP" sz="1400" dirty="0">
                  <a:solidFill>
                    <a:srgbClr val="000000">
                      <a:hueOff val="0"/>
                      <a:satOff val="0"/>
                      <a:lumOff val="0"/>
                      <a:alphaOff val="0"/>
                    </a:srgbClr>
                  </a:solidFill>
                  <a:latin typeface="Times New Roman"/>
                </a:rPr>
                <a:t> LB</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5233366" y="3692596"/>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fi-FI" sz="1200" dirty="0">
                  <a:solidFill>
                    <a:srgbClr val="000000"/>
                  </a:solidFill>
                  <a:latin typeface="Times New Roman" panose="02020603050405020304" pitchFamily="18" charset="0"/>
                  <a:ea typeface="ＭＳ Ｐゴシック" panose="020B0600070205080204" pitchFamily="50" charset="-128"/>
                </a:rPr>
                <a:t>1st </a:t>
              </a:r>
              <a:r>
                <a:rPr lang="fi-FI" sz="1200" dirty="0" err="1">
                  <a:solidFill>
                    <a:srgbClr val="000000"/>
                  </a:solidFill>
                  <a:latin typeface="Times New Roman" panose="02020603050405020304" pitchFamily="18" charset="0"/>
                  <a:ea typeface="ＭＳ Ｐゴシック" panose="020B0600070205080204" pitchFamily="50" charset="-128"/>
                </a:rPr>
                <a:t>Letter</a:t>
              </a:r>
              <a:r>
                <a:rPr lang="fi-FI" sz="1200" dirty="0">
                  <a:solidFill>
                    <a:srgbClr val="000000"/>
                  </a:solidFill>
                  <a:latin typeface="Times New Roman" panose="02020603050405020304" pitchFamily="18" charset="0"/>
                  <a:ea typeface="ＭＳ Ｐゴシック" panose="020B0600070205080204" pitchFamily="50" charset="-128"/>
                </a:rPr>
                <a:t> </a:t>
              </a:r>
              <a:r>
                <a:rPr lang="fi-FI" sz="1200" dirty="0" err="1">
                  <a:solidFill>
                    <a:srgbClr val="000000"/>
                  </a:solidFill>
                  <a:latin typeface="Times New Roman" panose="02020603050405020304" pitchFamily="18" charset="0"/>
                  <a:ea typeface="ＭＳ Ｐゴシック" panose="020B0600070205080204" pitchFamily="50" charset="-128"/>
                </a:rPr>
                <a:t>Ballot</a:t>
              </a:r>
              <a:r>
                <a:rPr lang="fi-FI" sz="1200" dirty="0">
                  <a:solidFill>
                    <a:srgbClr val="000000"/>
                  </a:solidFill>
                  <a:latin typeface="Times New Roman" panose="02020603050405020304" pitchFamily="18" charset="0"/>
                  <a:ea typeface="ＭＳ Ｐゴシック" panose="020B0600070205080204" pitchFamily="50" charset="-128"/>
                </a:rPr>
                <a:t>(LB)</a:t>
              </a:r>
              <a:endParaRPr lang="en-US" sz="1400" b="1"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4682556" y="1800003"/>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algn="ctr" defTabSz="800100">
                <a:spcAft>
                  <a:spcPct val="35000"/>
                </a:spcAft>
              </a:pPr>
              <a:r>
                <a:rPr kumimoji="1" lang="en-US" altLang="ja-JP" sz="1800" baseline="30000" dirty="0">
                  <a:solidFill>
                    <a:srgbClr val="000000">
                      <a:hueOff val="0"/>
                      <a:satOff val="0"/>
                      <a:lumOff val="0"/>
                      <a:alphaOff val="0"/>
                    </a:srgbClr>
                  </a:solidFill>
                  <a:latin typeface="Times New Roman"/>
                </a:rPr>
                <a:t>WG </a:t>
              </a:r>
              <a:r>
                <a:rPr kumimoji="1" lang="en-US" altLang="ja-JP" baseline="30000" dirty="0">
                  <a:solidFill>
                    <a:srgbClr val="000000">
                      <a:hueOff val="0"/>
                      <a:satOff val="0"/>
                      <a:lumOff val="0"/>
                      <a:alphaOff val="0"/>
                    </a:srgbClr>
                  </a:solidFill>
                  <a:latin typeface="Times New Roman"/>
                </a:rPr>
                <a:t>      </a:t>
              </a:r>
              <a:r>
                <a:rPr kumimoji="1" lang="en-US" altLang="ja-JP" sz="1800" baseline="30000" dirty="0" err="1">
                  <a:solidFill>
                    <a:srgbClr val="000000">
                      <a:hueOff val="0"/>
                      <a:satOff val="0"/>
                      <a:lumOff val="0"/>
                      <a:alphaOff val="0"/>
                    </a:srgbClr>
                  </a:solidFill>
                  <a:latin typeface="Times New Roman"/>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submission for </a:t>
              </a:r>
              <a:r>
                <a:rPr lang="en-US" sz="1200" dirty="0">
                  <a:solidFill>
                    <a:srgbClr val="000000">
                      <a:hueOff val="0"/>
                      <a:satOff val="0"/>
                      <a:lumOff val="0"/>
                      <a:alphaOff val="0"/>
                    </a:srgbClr>
                  </a:solidFill>
                  <a:latin typeface="Times New Roman"/>
                </a:rPr>
                <a:t>Draft2.5 August </a:t>
              </a:r>
              <a:r>
                <a:rPr lang="en-US" sz="1200" b="1" dirty="0">
                  <a:solidFill>
                    <a:srgbClr val="000000">
                      <a:hueOff val="0"/>
                      <a:satOff val="0"/>
                      <a:lumOff val="0"/>
                      <a:alphaOff val="0"/>
                    </a:srgbClr>
                  </a:solidFill>
                  <a:latin typeface="Times New Roman"/>
                </a:rPr>
                <a:t>2024</a:t>
              </a: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4066480" y="3797432"/>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Resolution </a:t>
              </a:r>
              <a:r>
                <a:rPr kumimoji="1" lang="en-US" altLang="ja-JP" sz="1400" dirty="0" err="1">
                  <a:solidFill>
                    <a:srgbClr val="000000">
                      <a:hueOff val="0"/>
                      <a:satOff val="0"/>
                      <a:lumOff val="0"/>
                      <a:alphaOff val="0"/>
                    </a:srgbClr>
                  </a:solidFill>
                  <a:latin typeface="Times New Roman"/>
                </a:rPr>
                <a:t>fo</a:t>
              </a:r>
              <a:r>
                <a:rPr kumimoji="1" lang="en-US" altLang="ja-JP" sz="1400" dirty="0">
                  <a:solidFill>
                    <a:srgbClr val="000000">
                      <a:hueOff val="0"/>
                      <a:satOff val="0"/>
                      <a:lumOff val="0"/>
                      <a:alphaOff val="0"/>
                    </a:srgbClr>
                  </a:solidFill>
                  <a:latin typeface="Times New Roman"/>
                </a:rPr>
                <a:t> Draft v2.3 on WG for </a:t>
              </a:r>
              <a:r>
                <a:rPr kumimoji="1" lang="en-US" altLang="ja-JP" sz="1400" dirty="0" err="1">
                  <a:solidFill>
                    <a:srgbClr val="000000">
                      <a:hueOff val="0"/>
                      <a:satOff val="0"/>
                      <a:lumOff val="0"/>
                      <a:alphaOff val="0"/>
                    </a:srgbClr>
                  </a:solidFill>
                  <a:latin typeface="Times New Roman"/>
                </a:rPr>
                <a:t>PreBallot</a:t>
              </a:r>
              <a:r>
                <a:rPr kumimoji="1" lang="en-US" altLang="ja-JP" sz="1400" dirty="0">
                  <a:solidFill>
                    <a:srgbClr val="000000">
                      <a:hueOff val="0"/>
                      <a:satOff val="0"/>
                      <a:lumOff val="0"/>
                      <a:alphaOff val="0"/>
                    </a:srgbClr>
                  </a:solidFill>
                  <a:latin typeface="Times New Roman"/>
                </a:rPr>
                <a:t> </a:t>
              </a:r>
              <a:r>
                <a:rPr kumimoji="1" lang="en-US" altLang="ja-JP" sz="1400" b="1" dirty="0">
                  <a:solidFill>
                    <a:srgbClr val="000000">
                      <a:hueOff val="0"/>
                      <a:satOff val="0"/>
                      <a:lumOff val="0"/>
                      <a:alphaOff val="0"/>
                    </a:srgbClr>
                  </a:solidFill>
                  <a:latin typeface="Times New Roman"/>
                </a:rPr>
                <a:t>July </a:t>
              </a:r>
              <a:r>
                <a:rPr lang="en-US" sz="1400" b="1" dirty="0">
                  <a:solidFill>
                    <a:srgbClr val="000000">
                      <a:hueOff val="0"/>
                      <a:satOff val="0"/>
                      <a:lumOff val="0"/>
                      <a:alphaOff val="0"/>
                    </a:srgbClr>
                  </a:solidFill>
                  <a:latin typeface="Times New Roman"/>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3325311" y="2129347"/>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algn="ctr" defTabSz="800100">
                <a:spcAft>
                  <a:spcPct val="35000"/>
                </a:spcAft>
              </a:pPr>
              <a:r>
                <a:rPr kumimoji="1" lang="en-US" altLang="ja-JP" sz="1800" baseline="30000" dirty="0">
                  <a:solidFill>
                    <a:srgbClr val="000000">
                      <a:hueOff val="0"/>
                      <a:satOff val="0"/>
                      <a:lumOff val="0"/>
                      <a:alphaOff val="0"/>
                    </a:srgbClr>
                  </a:solidFill>
                  <a:latin typeface="Times New Roman"/>
                </a:rPr>
                <a:t> Draft V1,18  Com</a:t>
              </a:r>
            </a:p>
            <a:p>
              <a:pPr algn="ctr" defTabSz="800100">
                <a:lnSpc>
                  <a:spcPct val="90000"/>
                </a:lnSpc>
                <a:spcAft>
                  <a:spcPct val="35000"/>
                </a:spcAft>
              </a:pPr>
              <a:r>
                <a:rPr lang="en-US" sz="1200" b="1" dirty="0">
                  <a:solidFill>
                    <a:srgbClr val="000000">
                      <a:hueOff val="0"/>
                      <a:satOff val="0"/>
                      <a:lumOff val="0"/>
                      <a:alphaOff val="0"/>
                    </a:srgbClr>
                  </a:solidFill>
                  <a:latin typeface="Times New Roman"/>
                </a:rPr>
                <a:t>May.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3079765" y="3855628"/>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algn="ctr" defTabSz="533400">
                <a:lnSpc>
                  <a:spcPct val="90000"/>
                </a:lnSpc>
                <a:spcAft>
                  <a:spcPct val="35000"/>
                </a:spcAft>
              </a:pPr>
              <a:r>
                <a:rPr kumimoji="1" lang="en-US" altLang="ja-JP" sz="1200" dirty="0">
                  <a:solidFill>
                    <a:srgbClr val="000000">
                      <a:hueOff val="0"/>
                      <a:satOff val="0"/>
                      <a:lumOff val="0"/>
                      <a:alphaOff val="0"/>
                    </a:srgbClr>
                  </a:solidFill>
                  <a:latin typeface="Times New Roman"/>
                </a:rPr>
                <a:t>Std. </a:t>
              </a:r>
              <a:r>
                <a:rPr kumimoji="1" lang="en-US" altLang="ja-JP" sz="1200" dirty="0" err="1">
                  <a:solidFill>
                    <a:srgbClr val="000000">
                      <a:hueOff val="0"/>
                      <a:satOff val="0"/>
                      <a:lumOff val="0"/>
                      <a:alphaOff val="0"/>
                    </a:srgbClr>
                  </a:solidFill>
                  <a:latin typeface="Times New Roman"/>
                </a:rPr>
                <a:t>Draf</a:t>
              </a:r>
              <a:r>
                <a:rPr kumimoji="1" lang="en-US" altLang="ja-JP" sz="1200" dirty="0">
                  <a:solidFill>
                    <a:srgbClr val="000000">
                      <a:hueOff val="0"/>
                      <a:satOff val="0"/>
                      <a:lumOff val="0"/>
                      <a:alphaOff val="0"/>
                    </a:srgbClr>
                  </a:solidFill>
                  <a:latin typeface="Times New Roman"/>
                </a:rPr>
                <a:t> V1.9 Proposals</a:t>
              </a:r>
              <a:endParaRPr kumimoji="1" lang="ja-JP" altLang="ja-JP" sz="1200"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2643940" y="1577239"/>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algn="ctr" defTabSz="488950">
                <a:lnSpc>
                  <a:spcPct val="90000"/>
                </a:lnSpc>
                <a:spcAft>
                  <a:spcPct val="35000"/>
                </a:spcAft>
              </a:pPr>
              <a:r>
                <a:rPr lang="en-US" sz="1100" dirty="0"/>
                <a:t>Presentation of proposa</a:t>
              </a:r>
              <a:r>
                <a:rPr lang="en-US" sz="1050" dirty="0"/>
                <a:t>l</a:t>
              </a:r>
              <a:r>
                <a:rPr lang="en-US" sz="1100" dirty="0"/>
                <a:t>s</a:t>
              </a:r>
            </a:p>
            <a:p>
              <a:pPr algn="ctr" defTabSz="488950">
                <a:lnSpc>
                  <a:spcPct val="90000"/>
                </a:lnSpc>
                <a:spcAft>
                  <a:spcPct val="35000"/>
                </a:spcAft>
              </a:pPr>
              <a:r>
                <a:rPr lang="en-US" altLang="ja-JP" sz="1100" b="1" dirty="0">
                  <a:solidFill>
                    <a:srgbClr val="000000">
                      <a:hueOff val="0"/>
                      <a:satOff val="0"/>
                      <a:lumOff val="0"/>
                      <a:alphaOff val="0"/>
                    </a:srgbClr>
                  </a:solidFill>
                  <a:latin typeface="Times New Roman"/>
                </a:rPr>
                <a:t>May </a:t>
              </a:r>
              <a:r>
                <a:rPr lang="en-US" sz="1200" b="1" dirty="0">
                  <a:solidFill>
                    <a:srgbClr val="000000">
                      <a:hueOff val="0"/>
                      <a:satOff val="0"/>
                      <a:lumOff val="0"/>
                      <a:alphaOff val="0"/>
                    </a:srgbClr>
                  </a:solidFill>
                  <a:latin typeface="Times New Roman"/>
                </a:rPr>
                <a:t>2023</a:t>
              </a:r>
              <a:endParaRPr lang="en-US" sz="1400" b="1" dirty="0">
                <a:solidFill>
                  <a:srgbClr val="000000">
                    <a:hueOff val="0"/>
                    <a:satOff val="0"/>
                    <a:lumOff val="0"/>
                    <a:alphaOff val="0"/>
                  </a:srgbClr>
                </a:solidFill>
                <a:latin typeface="Times New Roman"/>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2247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algn="ctr" defTabSz="533400">
                <a:lnSpc>
                  <a:spcPct val="90000"/>
                </a:lnSpc>
                <a:spcAft>
                  <a:spcPct val="35000"/>
                </a:spcAft>
              </a:pPr>
              <a:r>
                <a:rPr lang="en-US" altLang="ja-JP" sz="1200" dirty="0">
                  <a:solidFill>
                    <a:srgbClr val="000000">
                      <a:hueOff val="0"/>
                      <a:satOff val="0"/>
                      <a:lumOff val="0"/>
                      <a:alphaOff val="0"/>
                    </a:srgbClr>
                  </a:solidFill>
                  <a:latin typeface="Times New Roman"/>
                </a:rPr>
                <a:t>TRD,CMD</a:t>
              </a:r>
            </a:p>
            <a:p>
              <a:pPr algn="ctr" defTabSz="533400">
                <a:lnSpc>
                  <a:spcPct val="90000"/>
                </a:lnSpc>
                <a:spcAft>
                  <a:spcPct val="35000"/>
                </a:spcAft>
              </a:pPr>
              <a:r>
                <a:rPr lang="en-US" sz="1200" dirty="0">
                  <a:solidFill>
                    <a:srgbClr val="000000">
                      <a:hueOff val="0"/>
                      <a:satOff val="0"/>
                      <a:lumOff val="0"/>
                      <a:alphaOff val="0"/>
                    </a:srgbClr>
                  </a:solidFill>
                  <a:latin typeface="Times New Roman"/>
                </a:rPr>
                <a:t>Call Proposals </a:t>
              </a:r>
              <a:r>
                <a:rPr lang="en-US" sz="1400" b="1" dirty="0">
                  <a:solidFill>
                    <a:srgbClr val="000000">
                      <a:hueOff val="0"/>
                      <a:satOff val="0"/>
                      <a:lumOff val="0"/>
                      <a:alphaOff val="0"/>
                    </a:srgbClr>
                  </a:solidFill>
                  <a:latin typeface="Times New Roman"/>
                </a:rPr>
                <a:t>Sept 2022</a:t>
              </a:r>
              <a:endParaRPr lang="en-US" sz="1200" b="1" dirty="0">
                <a:solidFill>
                  <a:srgbClr val="000000">
                    <a:hueOff val="0"/>
                    <a:satOff val="0"/>
                    <a:lumOff val="0"/>
                    <a:alphaOff val="0"/>
                  </a:srgbClr>
                </a:solidFill>
                <a:latin typeface="Times New Roman"/>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667689" y="1615877"/>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en-US" sz="1200" dirty="0">
                  <a:solidFill>
                    <a:srgbClr val="000000">
                      <a:hueOff val="0"/>
                      <a:satOff val="0"/>
                      <a:lumOff val="0"/>
                      <a:alphaOff val="0"/>
                    </a:srgbClr>
                  </a:solidFill>
                  <a:latin typeface="Times New Roman"/>
                </a:rPr>
                <a:t>Tech Req Doc     </a:t>
              </a:r>
              <a:r>
                <a:rPr lang="en-US" sz="1200" b="1" dirty="0">
                  <a:solidFill>
                    <a:srgbClr val="000000">
                      <a:hueOff val="0"/>
                      <a:satOff val="0"/>
                      <a:lumOff val="0"/>
                      <a:alphaOff val="0"/>
                    </a:srgbClr>
                  </a:solidFill>
                  <a:latin typeface="Times New Roman"/>
                </a:rPr>
                <a:t>July 2022</a:t>
              </a:r>
              <a:endParaRPr lang="en-US" sz="1400" b="1" dirty="0">
                <a:solidFill>
                  <a:srgbClr val="000000">
                    <a:hueOff val="0"/>
                    <a:satOff val="0"/>
                    <a:lumOff val="0"/>
                    <a:alphaOff val="0"/>
                  </a:srgbClr>
                </a:solidFill>
                <a:latin typeface="Times New Roman"/>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10037336"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9496501"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8966817"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8425981"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7917900"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6989650"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6038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5539635"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5008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4417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3821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3318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2844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2376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1808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6503636"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6211383" y="3526720"/>
            <a:ext cx="942015"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fi-FI" sz="1200" dirty="0" err="1">
                <a:solidFill>
                  <a:srgbClr val="000000"/>
                </a:solidFill>
                <a:latin typeface="Times New Roman" panose="02020603050405020304" pitchFamily="18" charset="0"/>
                <a:ea typeface="ＭＳ Ｐゴシック" panose="020B0600070205080204" pitchFamily="50" charset="-128"/>
              </a:rPr>
              <a:t>Recirculation</a:t>
            </a:r>
            <a:r>
              <a:rPr lang="fi-FI" sz="1200" dirty="0">
                <a:solidFill>
                  <a:srgbClr val="000000"/>
                </a:solidFill>
                <a:latin typeface="Times New Roman" panose="02020603050405020304" pitchFamily="18" charset="0"/>
                <a:ea typeface="ＭＳ Ｐゴシック" panose="020B0600070205080204" pitchFamily="50" charset="-128"/>
              </a:rPr>
              <a:t> (LB2)</a:t>
            </a:r>
            <a:endParaRPr lang="en-US" sz="1400" b="1"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Dec. 2024</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6603714" y="1546944"/>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a:t>
            </a:r>
            <a:r>
              <a:rPr kumimoji="1" lang="en-US" altLang="ja-JP" sz="1400" dirty="0" err="1">
                <a:solidFill>
                  <a:srgbClr val="000000">
                    <a:hueOff val="0"/>
                    <a:satOff val="0"/>
                    <a:lumOff val="0"/>
                    <a:alphaOff val="0"/>
                  </a:srgbClr>
                </a:solidFill>
                <a:latin typeface="Times New Roman"/>
              </a:rPr>
              <a:t>Resolutionfor</a:t>
            </a:r>
            <a:r>
              <a:rPr kumimoji="1" lang="en-US" altLang="ja-JP" sz="1400" dirty="0">
                <a:solidFill>
                  <a:srgbClr val="000000">
                    <a:hueOff val="0"/>
                    <a:satOff val="0"/>
                    <a:lumOff val="0"/>
                    <a:alphaOff val="0"/>
                  </a:srgbClr>
                </a:solidFill>
                <a:latin typeface="Times New Roman"/>
              </a:rPr>
              <a:t> LB2</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Jan. 2025</a:t>
            </a:r>
          </a:p>
        </p:txBody>
      </p:sp>
      <p:sp>
        <p:nvSpPr>
          <p:cNvPr id="9" name="楕円 8">
            <a:extLst>
              <a:ext uri="{FF2B5EF4-FFF2-40B4-BE49-F238E27FC236}">
                <a16:creationId xmlns:a16="http://schemas.microsoft.com/office/drawing/2014/main" id="{135793AD-CF30-28A8-F1CE-CA4B55ADCA8B}"/>
              </a:ext>
            </a:extLst>
          </p:cNvPr>
          <p:cNvSpPr/>
          <p:nvPr/>
        </p:nvSpPr>
        <p:spPr>
          <a:xfrm>
            <a:off x="7445170"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BAE5F-7EBE-55E4-85F8-5DC79976AC2F}"/>
              </a:ext>
            </a:extLst>
          </p:cNvPr>
          <p:cNvSpPr>
            <a:spLocks noGrp="1"/>
          </p:cNvSpPr>
          <p:nvPr>
            <p:ph type="title"/>
          </p:nvPr>
        </p:nvSpPr>
        <p:spPr/>
        <p:txBody>
          <a:bodyPr/>
          <a:lstStyle/>
          <a:p>
            <a:r>
              <a:rPr lang="en-US" dirty="0"/>
              <a:t>802.15.9a KMP Transport</a:t>
            </a:r>
          </a:p>
        </p:txBody>
      </p:sp>
      <p:sp>
        <p:nvSpPr>
          <p:cNvPr id="3" name="Content Placeholder 2">
            <a:extLst>
              <a:ext uri="{FF2B5EF4-FFF2-40B4-BE49-F238E27FC236}">
                <a16:creationId xmlns:a16="http://schemas.microsoft.com/office/drawing/2014/main" id="{58EC3D11-E408-28F1-702E-0FADE3B7BC92}"/>
              </a:ext>
            </a:extLst>
          </p:cNvPr>
          <p:cNvSpPr>
            <a:spLocks noGrp="1"/>
          </p:cNvSpPr>
          <p:nvPr>
            <p:ph idx="1"/>
          </p:nvPr>
        </p:nvSpPr>
        <p:spPr>
          <a:xfrm>
            <a:off x="551384" y="2779211"/>
            <a:ext cx="5544616" cy="3392987"/>
          </a:xfrm>
        </p:spPr>
        <p:txBody>
          <a:bodyPr>
            <a:normAutofit fontScale="92500" lnSpcReduction="10000"/>
          </a:bodyPr>
          <a:lstStyle/>
          <a:p>
            <a:pPr>
              <a:buFont typeface="Arial" panose="020B0604020202020204" pitchFamily="34" charset="0"/>
              <a:buChar char="•"/>
            </a:pPr>
            <a:r>
              <a:rPr lang="en-US" dirty="0"/>
              <a:t>State: draft development</a:t>
            </a:r>
          </a:p>
          <a:p>
            <a:pPr>
              <a:buFont typeface="Arial" panose="020B0604020202020204" pitchFamily="34" charset="0"/>
              <a:buChar char="•"/>
            </a:pPr>
            <a:r>
              <a:rPr lang="en-US" dirty="0"/>
              <a:t>Session objectives</a:t>
            </a:r>
          </a:p>
          <a:p>
            <a:pPr lvl="1">
              <a:buFont typeface="Arial" panose="020B0604020202020204" pitchFamily="34" charset="0"/>
              <a:buChar char="•"/>
            </a:pPr>
            <a:r>
              <a:rPr lang="en-US" dirty="0"/>
              <a:t>Update and send out call for participation and call for proposals.</a:t>
            </a:r>
          </a:p>
          <a:p>
            <a:pPr lvl="1">
              <a:buFont typeface="Arial" panose="020B0604020202020204" pitchFamily="34" charset="0"/>
              <a:buChar char="•"/>
            </a:pPr>
            <a:r>
              <a:rPr lang="en-US" dirty="0"/>
              <a:t>Update list of changes needed to the IEEE Std 802.15.9 for adding EDHOC KMP </a:t>
            </a:r>
          </a:p>
          <a:p>
            <a:pPr>
              <a:buFont typeface="Arial" panose="020B0604020202020204" pitchFamily="34" charset="0"/>
              <a:buChar char="•"/>
            </a:pPr>
            <a:r>
              <a:rPr lang="en-US" dirty="0"/>
              <a:t>Opening and closing report: </a:t>
            </a:r>
            <a:r>
              <a:rPr lang="en-US" dirty="0">
                <a:hlinkClick r:id="rId2"/>
              </a:rPr>
              <a:t>https://mentor.ieee.org/802.15/dcn/25/15-25-0030-03-009a-january-opening-and-closing.pptx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79D7B58B-22A8-92A7-ADC0-783ED8B73CD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6D5E12-6566-28B3-A74B-6368424634A2}"/>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75736BA-4F1A-D3DA-266B-246EF5B65C35}"/>
              </a:ext>
            </a:extLst>
          </p:cNvPr>
          <p:cNvSpPr>
            <a:spLocks noGrp="1"/>
          </p:cNvSpPr>
          <p:nvPr>
            <p:ph type="dt" idx="15"/>
          </p:nvPr>
        </p:nvSpPr>
        <p:spPr/>
        <p:txBody>
          <a:bodyPr/>
          <a:lstStyle/>
          <a:p>
            <a:r>
              <a:rPr lang="en-US"/>
              <a:t>Nov 2024</a:t>
            </a:r>
            <a:endParaRPr lang="en-GB" dirty="0"/>
          </a:p>
        </p:txBody>
      </p:sp>
      <p:pic>
        <p:nvPicPr>
          <p:cNvPr id="7" name="table">
            <a:extLst>
              <a:ext uri="{FF2B5EF4-FFF2-40B4-BE49-F238E27FC236}">
                <a16:creationId xmlns:a16="http://schemas.microsoft.com/office/drawing/2014/main" id="{575C3B88-519C-74CA-F1EE-A43AFC03E890}"/>
              </a:ext>
            </a:extLst>
          </p:cNvPr>
          <p:cNvPicPr>
            <a:picLocks noChangeAspect="1"/>
          </p:cNvPicPr>
          <p:nvPr/>
        </p:nvPicPr>
        <p:blipFill>
          <a:blip r:embed="rId3"/>
          <a:stretch>
            <a:fillRect/>
          </a:stretch>
        </p:blipFill>
        <p:spPr>
          <a:xfrm>
            <a:off x="6107264" y="2780928"/>
            <a:ext cx="5780078" cy="3435798"/>
          </a:xfrm>
          <a:prstGeom prst="rect">
            <a:avLst/>
          </a:prstGeom>
        </p:spPr>
      </p:pic>
      <p:sp>
        <p:nvSpPr>
          <p:cNvPr id="8" name="Content Placeholder 2">
            <a:extLst>
              <a:ext uri="{FF2B5EF4-FFF2-40B4-BE49-F238E27FC236}">
                <a16:creationId xmlns:a16="http://schemas.microsoft.com/office/drawing/2014/main" id="{712300CE-8300-FBC6-C7FE-44B0A9CE8C9E}"/>
              </a:ext>
            </a:extLst>
          </p:cNvPr>
          <p:cNvSpPr txBox="1">
            <a:spLocks/>
          </p:cNvSpPr>
          <p:nvPr/>
        </p:nvSpPr>
        <p:spPr bwMode="auto">
          <a:xfrm>
            <a:off x="565122" y="1714193"/>
            <a:ext cx="11161240" cy="6089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kern="0" dirty="0"/>
              <a:t>Extensions to key management: extending to support EDHOC</a:t>
            </a:r>
          </a:p>
          <a:p>
            <a:pPr lvl="1" algn="ctr">
              <a:buFont typeface="Arial" panose="020B0604020202020204" pitchFamily="34" charset="0"/>
              <a:buChar char="•"/>
            </a:pPr>
            <a:endParaRPr lang="en-US" kern="0" dirty="0"/>
          </a:p>
          <a:p>
            <a:pPr marL="457200" lvl="1" indent="0" algn="ctr"/>
            <a:endParaRPr lang="en-US" kern="0" dirty="0"/>
          </a:p>
        </p:txBody>
      </p:sp>
    </p:spTree>
    <p:extLst>
      <p:ext uri="{BB962C8B-B14F-4D97-AF65-F5344CB8AC3E}">
        <p14:creationId xmlns:p14="http://schemas.microsoft.com/office/powerpoint/2010/main" val="697721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1D5B9-3719-0648-FD8C-4A6ECDE7BF86}"/>
              </a:ext>
            </a:extLst>
          </p:cNvPr>
          <p:cNvSpPr>
            <a:spLocks noGrp="1"/>
          </p:cNvSpPr>
          <p:nvPr>
            <p:ph type="title"/>
          </p:nvPr>
        </p:nvSpPr>
        <p:spPr>
          <a:xfrm>
            <a:off x="914401" y="685801"/>
            <a:ext cx="10361084" cy="654967"/>
          </a:xfrm>
        </p:spPr>
        <p:txBody>
          <a:bodyPr/>
          <a:lstStyle/>
          <a:p>
            <a:r>
              <a:rPr lang="en-US" dirty="0"/>
              <a:t>IG Access</a:t>
            </a:r>
          </a:p>
        </p:txBody>
      </p:sp>
      <p:sp>
        <p:nvSpPr>
          <p:cNvPr id="3" name="Content Placeholder 2">
            <a:extLst>
              <a:ext uri="{FF2B5EF4-FFF2-40B4-BE49-F238E27FC236}">
                <a16:creationId xmlns:a16="http://schemas.microsoft.com/office/drawing/2014/main" id="{4A4A61B1-3101-D0BF-8D19-9A7A37079616}"/>
              </a:ext>
            </a:extLst>
          </p:cNvPr>
          <p:cNvSpPr>
            <a:spLocks noGrp="1"/>
          </p:cNvSpPr>
          <p:nvPr>
            <p:ph idx="1"/>
          </p:nvPr>
        </p:nvSpPr>
        <p:spPr>
          <a:xfrm>
            <a:off x="914401" y="1420144"/>
            <a:ext cx="10361084" cy="5055270"/>
          </a:xfrm>
        </p:spPr>
        <p:txBody>
          <a:bodyPr>
            <a:normAutofit fontScale="92500" lnSpcReduction="10000"/>
          </a:bodyPr>
          <a:lstStyle/>
          <a:p>
            <a:pPr>
              <a:buFont typeface="Arial" panose="020B0604020202020204" pitchFamily="34" charset="0"/>
              <a:buChar char="•"/>
            </a:pPr>
            <a:r>
              <a:rPr lang="en-US" sz="2600" dirty="0"/>
              <a:t>Did not meet in January (no contributions)</a:t>
            </a:r>
          </a:p>
          <a:p>
            <a:pPr>
              <a:buFont typeface="Arial" panose="020B0604020202020204" pitchFamily="34" charset="0"/>
              <a:buChar char="•"/>
            </a:pPr>
            <a:r>
              <a:rPr lang="en-US" sz="2600" dirty="0"/>
              <a:t>Contributions for March on multiple channel access schemes</a:t>
            </a:r>
          </a:p>
          <a:p>
            <a:pPr lvl="1">
              <a:buFont typeface="Arial" panose="020B0604020202020204" pitchFamily="34" charset="0"/>
              <a:buChar char="•"/>
            </a:pPr>
            <a:r>
              <a:rPr lang="en-US" sz="1800" dirty="0"/>
              <a:t>Results of simulation studies</a:t>
            </a:r>
          </a:p>
          <a:p>
            <a:pPr lvl="1">
              <a:buFont typeface="Arial" panose="020B0604020202020204" pitchFamily="34" charset="0"/>
              <a:buChar char="•"/>
            </a:pPr>
            <a:r>
              <a:rPr lang="en-US" sz="1800" dirty="0"/>
              <a:t>Results of field experience</a:t>
            </a:r>
          </a:p>
          <a:p>
            <a:pPr>
              <a:buFont typeface="Arial" panose="020B0604020202020204" pitchFamily="34" charset="0"/>
              <a:buChar char="•"/>
            </a:pPr>
            <a:r>
              <a:rPr lang="en-US" dirty="0"/>
              <a:t>Purpose: to explore potential enhancements to support better spectrum access </a:t>
            </a:r>
          </a:p>
          <a:p>
            <a:pPr lvl="1">
              <a:buFont typeface="Arial" panose="020B0604020202020204" pitchFamily="34" charset="0"/>
              <a:buChar char="•"/>
            </a:pPr>
            <a:r>
              <a:rPr lang="en-US" dirty="0"/>
              <a:t>Topics considered so far include sharing through coexistence, new channel access mechanisms, and reducing interference footprint.</a:t>
            </a:r>
          </a:p>
          <a:p>
            <a:pPr>
              <a:buFont typeface="Arial" panose="020B0604020202020204" pitchFamily="34" charset="0"/>
              <a:buChar char="•"/>
            </a:pPr>
            <a:r>
              <a:rPr lang="en-US" dirty="0"/>
              <a:t>Output: recommendations or information for the Working Group</a:t>
            </a:r>
          </a:p>
          <a:p>
            <a:pPr>
              <a:buFont typeface="Arial" panose="020B0604020202020204" pitchFamily="34" charset="0"/>
              <a:buChar char="•"/>
            </a:pPr>
            <a:r>
              <a:rPr lang="en-US" dirty="0"/>
              <a:t>Short term focus:  Bands in which more than one wireless technology may operate</a:t>
            </a:r>
          </a:p>
          <a:p>
            <a:pPr>
              <a:buFont typeface="Arial" panose="020B0604020202020204" pitchFamily="34" charset="0"/>
              <a:buChar char="•"/>
            </a:pPr>
            <a:r>
              <a:rPr lang="en-US" dirty="0"/>
              <a:t>Support (Not preempt or disrupt) efforts in other projects</a:t>
            </a:r>
          </a:p>
          <a:p>
            <a:pPr>
              <a:buFont typeface="Arial" panose="020B0604020202020204" pitchFamily="34" charset="0"/>
              <a:buChar char="•"/>
            </a:pPr>
            <a:r>
              <a:rPr lang="en-US" dirty="0"/>
              <a:t>Some goals:</a:t>
            </a:r>
          </a:p>
          <a:p>
            <a:pPr lvl="1">
              <a:buFont typeface="Arial" panose="020B0604020202020204" pitchFamily="34" charset="0"/>
              <a:buChar char="•"/>
            </a:pPr>
            <a:r>
              <a:rPr lang="en-US" dirty="0"/>
              <a:t>Support for a diversity of uses </a:t>
            </a:r>
          </a:p>
          <a:p>
            <a:pPr lvl="1">
              <a:buFont typeface="Arial" panose="020B0604020202020204" pitchFamily="34" charset="0"/>
              <a:buChar char="•"/>
            </a:pPr>
            <a:r>
              <a:rPr lang="en-US" dirty="0"/>
              <a:t>Equal access and improved performance for all 802 wireless technologies</a:t>
            </a:r>
          </a:p>
          <a:p>
            <a:pPr>
              <a:buFont typeface="Arial" panose="020B0604020202020204" pitchFamily="34" charset="0"/>
              <a:buChar char="•"/>
            </a:pPr>
            <a:r>
              <a:rPr lang="en-US" sz="2800" dirty="0">
                <a:latin typeface="Calibri" panose="020F0502020204030204" pitchFamily="34" charset="0"/>
              </a:rPr>
              <a:t>Participation encouraged!</a:t>
            </a:r>
            <a:r>
              <a:rPr lang="en-US" dirty="0"/>
              <a:t>	</a:t>
            </a:r>
          </a:p>
          <a:p>
            <a:endParaRPr lang="en-US" dirty="0"/>
          </a:p>
        </p:txBody>
      </p:sp>
      <p:sp>
        <p:nvSpPr>
          <p:cNvPr id="4" name="Slide Number Placeholder 3">
            <a:extLst>
              <a:ext uri="{FF2B5EF4-FFF2-40B4-BE49-F238E27FC236}">
                <a16:creationId xmlns:a16="http://schemas.microsoft.com/office/drawing/2014/main" id="{E70EF0BC-689B-456E-4269-477246989A3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75FB335-09FB-1EE2-B9BA-11EAD0BBCCFF}"/>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CFB9D15F-7DA2-0F60-6146-EBF87C4ADCF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93587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B5D7C-E5B2-811A-DC89-96F227E696D6}"/>
              </a:ext>
            </a:extLst>
          </p:cNvPr>
          <p:cNvSpPr>
            <a:spLocks noGrp="1"/>
          </p:cNvSpPr>
          <p:nvPr>
            <p:ph type="title"/>
          </p:nvPr>
        </p:nvSpPr>
        <p:spPr/>
        <p:txBody>
          <a:bodyPr/>
          <a:lstStyle/>
          <a:p>
            <a:r>
              <a:rPr lang="en-US" altLang="en-US" dirty="0">
                <a:solidFill>
                  <a:schemeClr val="tx2"/>
                </a:solidFill>
              </a:rPr>
              <a:t>Licensed Narrowband Amendment TG16t </a:t>
            </a:r>
            <a:endParaRPr lang="en-US" dirty="0"/>
          </a:p>
        </p:txBody>
      </p:sp>
      <p:sp>
        <p:nvSpPr>
          <p:cNvPr id="3" name="Content Placeholder 2">
            <a:extLst>
              <a:ext uri="{FF2B5EF4-FFF2-40B4-BE49-F238E27FC236}">
                <a16:creationId xmlns:a16="http://schemas.microsoft.com/office/drawing/2014/main" id="{97F57963-324F-B1D5-2071-6F7AE0260564}"/>
              </a:ext>
            </a:extLst>
          </p:cNvPr>
          <p:cNvSpPr>
            <a:spLocks noGrp="1"/>
          </p:cNvSpPr>
          <p:nvPr>
            <p:ph idx="1"/>
          </p:nvPr>
        </p:nvSpPr>
        <p:spPr/>
        <p:txBody>
          <a:bodyPr/>
          <a:lstStyle/>
          <a:p>
            <a:pPr>
              <a:buFont typeface="Arial" panose="020B0604020202020204" pitchFamily="34" charset="0"/>
              <a:buChar char="•"/>
            </a:pPr>
            <a:r>
              <a:rPr lang="en-US" dirty="0"/>
              <a:t>State: In SA ballot</a:t>
            </a:r>
          </a:p>
          <a:p>
            <a:pPr lvl="1">
              <a:buFont typeface="Arial" panose="020B0604020202020204" pitchFamily="34" charset="0"/>
              <a:buChar char="•"/>
            </a:pPr>
            <a:r>
              <a:rPr lang="en-US" dirty="0"/>
              <a:t>Comments from last recirculation: </a:t>
            </a:r>
            <a:r>
              <a:rPr lang="en-US" dirty="0">
                <a:hlinkClick r:id="rId2"/>
              </a:rPr>
              <a:t>https://mentor.ieee.org/802.15/dcn/25/15-25-0021-00-016t-comments-submitted-for-2nd-sa-recirculation-of-802-16t-d6-0.xlsx</a:t>
            </a:r>
            <a:endParaRPr lang="en-US" dirty="0"/>
          </a:p>
          <a:p>
            <a:pPr lvl="1">
              <a:buFont typeface="Arial" panose="020B0604020202020204" pitchFamily="34" charset="0"/>
              <a:buChar char="•"/>
            </a:pPr>
            <a:endParaRPr lang="en-US" dirty="0"/>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7AC074D-23CE-8A65-CB1E-0C3AF56B2F8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921EFF2-E3C8-B951-B9ED-CFFD8BD2BC06}"/>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BA0BB094-A5D7-5336-9959-2C3F18CB1782}"/>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79406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Overview of current activities in WG15.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C6ABF-B22E-33D3-6CB0-58C48C611FE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1F63D1A-1185-12E0-702C-35A3CAA9396A}"/>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Working Group 15 November Agenda</a:t>
            </a:r>
          </a:p>
        </p:txBody>
      </p:sp>
      <p:sp>
        <p:nvSpPr>
          <p:cNvPr id="4098" name="Rectangle 2">
            <a:extLst>
              <a:ext uri="{FF2B5EF4-FFF2-40B4-BE49-F238E27FC236}">
                <a16:creationId xmlns:a16="http://schemas.microsoft.com/office/drawing/2014/main" id="{148CAC76-2F52-4B49-905D-FAA62C4C1768}"/>
              </a:ext>
            </a:extLst>
          </p:cNvPr>
          <p:cNvSpPr>
            <a:spLocks noGrp="1" noChangeArrowheads="1"/>
          </p:cNvSpPr>
          <p:nvPr>
            <p:ph idx="1"/>
          </p:nvPr>
        </p:nvSpPr>
        <p:spPr>
          <a:ln/>
        </p:spPr>
        <p:txBody>
          <a:bodyPr/>
          <a:lstStyle/>
          <a:p>
            <a:r>
              <a:rPr lang="en-US" dirty="0">
                <a:hlinkClick r:id="rId3"/>
              </a:rPr>
              <a:t>https://mentor.ieee.org/802.15/dcn/24/15-24-0669-06-0000-jan-2025-802-15-agenda.xlsx</a:t>
            </a:r>
            <a:endParaRPr lang="en-US" dirty="0"/>
          </a:p>
          <a:p>
            <a:endParaRPr lang="en-GB" dirty="0"/>
          </a:p>
        </p:txBody>
      </p:sp>
      <p:sp>
        <p:nvSpPr>
          <p:cNvPr id="6" name="Slide Number Placeholder 5">
            <a:extLst>
              <a:ext uri="{FF2B5EF4-FFF2-40B4-BE49-F238E27FC236}">
                <a16:creationId xmlns:a16="http://schemas.microsoft.com/office/drawing/2014/main" id="{A5151059-44FE-4F7E-A82E-9E8A70F99001}"/>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DBC08B70-3EFC-03D8-6BC1-188658A4D576}"/>
              </a:ext>
            </a:extLst>
          </p:cNvPr>
          <p:cNvSpPr>
            <a:spLocks noGrp="1"/>
          </p:cNvSpPr>
          <p:nvPr>
            <p:ph type="ftr" idx="14"/>
          </p:nvPr>
        </p:nvSpPr>
        <p:spPr/>
        <p:txBody>
          <a:bodyPr/>
          <a:lstStyle/>
          <a:p>
            <a:r>
              <a:rPr lang="en-GB"/>
              <a:t>Rolfe (BCA)</a:t>
            </a:r>
            <a:endParaRPr lang="en-GB" dirty="0"/>
          </a:p>
        </p:txBody>
      </p:sp>
      <p:sp>
        <p:nvSpPr>
          <p:cNvPr id="4" name="Date Placeholder 3">
            <a:extLst>
              <a:ext uri="{FF2B5EF4-FFF2-40B4-BE49-F238E27FC236}">
                <a16:creationId xmlns:a16="http://schemas.microsoft.com/office/drawing/2014/main" id="{043AE144-57D2-D50B-5395-9AB6DF36407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8859122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solidFill>
                  <a:srgbClr val="0070C0"/>
                </a:solidFill>
              </a:rPr>
              <a:t>802.15 Overview</a:t>
            </a:r>
            <a:endParaRPr lang="en-GB" dirty="0"/>
          </a:p>
        </p:txBody>
      </p:sp>
      <p:sp>
        <p:nvSpPr>
          <p:cNvPr id="5122" name="Rectangle 2"/>
          <p:cNvSpPr>
            <a:spLocks noGrp="1" noChangeArrowheads="1"/>
          </p:cNvSpPr>
          <p:nvPr>
            <p:ph idx="1"/>
          </p:nvPr>
        </p:nvSpPr>
        <p:spPr>
          <a:xfrm>
            <a:off x="914401" y="1628801"/>
            <a:ext cx="10361084" cy="4465614"/>
          </a:xfrm>
          <a:ln/>
        </p:spPr>
        <p:txBody>
          <a:bodyPr>
            <a:normAutofit fontScale="92500"/>
          </a:bodyPr>
          <a:lstStyle/>
          <a:p>
            <a:pPr marL="0" indent="0"/>
            <a:r>
              <a:rPr lang="en-US" dirty="0"/>
              <a:t>Wireless Specialty Networks Active standards:</a:t>
            </a:r>
          </a:p>
          <a:p>
            <a:pPr>
              <a:buFont typeface="Arial" panose="020B0604020202020204" pitchFamily="34" charset="0"/>
              <a:buChar char="•"/>
            </a:pPr>
            <a:r>
              <a:rPr lang="en-US" dirty="0"/>
              <a:t>802.15.3 - no active projects but a bunch of really cool stuff</a:t>
            </a:r>
          </a:p>
          <a:p>
            <a:pPr>
              <a:buFont typeface="Arial" panose="020B0604020202020204" pitchFamily="34" charset="0"/>
              <a:buChar char="•"/>
            </a:pPr>
            <a:r>
              <a:rPr lang="en-US" dirty="0"/>
              <a:t>802.15.4 - many current projects (see next slide)</a:t>
            </a:r>
          </a:p>
          <a:p>
            <a:pPr>
              <a:buFont typeface="Arial" panose="020B0604020202020204" pitchFamily="34" charset="0"/>
              <a:buChar char="•"/>
            </a:pPr>
            <a:r>
              <a:rPr lang="en-US" dirty="0"/>
              <a:t>802.15.6a Body Area Networks: Revision project, WG ballot comment resolutions</a:t>
            </a:r>
          </a:p>
          <a:p>
            <a:pPr>
              <a:buFont typeface="Arial" panose="020B0604020202020204" pitchFamily="34" charset="0"/>
              <a:buChar char="•"/>
            </a:pPr>
            <a:r>
              <a:rPr lang="en-US" dirty="0"/>
              <a:t>802.15.7a Higher Rate, Longer Range Optical, in publication</a:t>
            </a:r>
          </a:p>
          <a:p>
            <a:pPr>
              <a:buFont typeface="Arial" panose="020B0604020202020204" pitchFamily="34" charset="0"/>
              <a:buChar char="•"/>
            </a:pPr>
            <a:r>
              <a:rPr lang="en-US" dirty="0"/>
              <a:t>802.15.9a KMP Transport, extensions to key management: drafting</a:t>
            </a:r>
          </a:p>
          <a:p>
            <a:pPr>
              <a:buFont typeface="Arial" panose="020B0604020202020204" pitchFamily="34" charset="0"/>
              <a:buChar char="•"/>
            </a:pPr>
            <a:r>
              <a:rPr lang="en-US" dirty="0"/>
              <a:t>802.16t Extension to 802.16 for specific bands: In SA ballot</a:t>
            </a:r>
          </a:p>
          <a:p>
            <a:pPr>
              <a:buFont typeface="Arial" panose="020B0604020202020204" pitchFamily="34" charset="0"/>
              <a:buChar char="•"/>
            </a:pPr>
            <a:r>
              <a:rPr lang="en-US" dirty="0"/>
              <a:t>Interest Group Access:  exploring potential new features to support more efficient spectrum usage via new and improved channel access and other purposes</a:t>
            </a:r>
          </a:p>
          <a:p>
            <a:pPr>
              <a:buFont typeface="Arial" panose="020B0604020202020204" pitchFamily="34" charset="0"/>
              <a:buChar char="•"/>
            </a:pPr>
            <a:r>
              <a:rPr lang="en-US" dirty="0"/>
              <a:t>SC THz: discussing future THz communications with Terabit/second data rates</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t>Rolfe (BCA)</a:t>
            </a:r>
          </a:p>
        </p:txBody>
      </p:sp>
      <p:sp>
        <p:nvSpPr>
          <p:cNvPr id="4" name="Date Placeholder 3"/>
          <p:cNvSpPr>
            <a:spLocks noGrp="1"/>
          </p:cNvSpPr>
          <p:nvPr>
            <p:ph type="dt" idx="15"/>
          </p:nvPr>
        </p:nvSpPr>
        <p:spPr/>
        <p:txBody>
          <a:bodyPr/>
          <a:lstStyle/>
          <a:p>
            <a:r>
              <a:rPr lang="en-US"/>
              <a:t>Nov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C763-5264-165B-6557-EF257E91682B}"/>
              </a:ext>
            </a:extLst>
          </p:cNvPr>
          <p:cNvSpPr>
            <a:spLocks noGrp="1"/>
          </p:cNvSpPr>
          <p:nvPr>
            <p:ph type="title"/>
          </p:nvPr>
        </p:nvSpPr>
        <p:spPr/>
        <p:txBody>
          <a:bodyPr/>
          <a:lstStyle/>
          <a:p>
            <a:r>
              <a:rPr lang="en-US" dirty="0"/>
              <a:t>WNG: Super-FUN with THz, </a:t>
            </a:r>
            <a:r>
              <a:rPr lang="en-US" dirty="0" err="1"/>
              <a:t>mmWave</a:t>
            </a:r>
            <a:r>
              <a:rPr lang="en-US" dirty="0"/>
              <a:t>, and sub-1GHz</a:t>
            </a:r>
          </a:p>
        </p:txBody>
      </p:sp>
      <p:sp>
        <p:nvSpPr>
          <p:cNvPr id="3" name="Content Placeholder 2">
            <a:extLst>
              <a:ext uri="{FF2B5EF4-FFF2-40B4-BE49-F238E27FC236}">
                <a16:creationId xmlns:a16="http://schemas.microsoft.com/office/drawing/2014/main" id="{1D26D8C8-662E-E917-0A7E-0E85B341CA73}"/>
              </a:ext>
            </a:extLst>
          </p:cNvPr>
          <p:cNvSpPr>
            <a:spLocks noGrp="1"/>
          </p:cNvSpPr>
          <p:nvPr>
            <p:ph idx="1"/>
          </p:nvPr>
        </p:nvSpPr>
        <p:spPr/>
        <p:txBody>
          <a:bodyPr/>
          <a:lstStyle/>
          <a:p>
            <a:r>
              <a:rPr lang="en-US" dirty="0"/>
              <a:t>In 802.15 Wireless Next Generation:</a:t>
            </a:r>
          </a:p>
          <a:p>
            <a:pPr>
              <a:buFont typeface="Arial" panose="020B0604020202020204" pitchFamily="34" charset="0"/>
              <a:buChar char="•"/>
            </a:pPr>
            <a:r>
              <a:rPr lang="en-US" dirty="0"/>
              <a:t>Multiple presentations on THz – it’s REAL (almost)</a:t>
            </a:r>
          </a:p>
          <a:p>
            <a:pPr>
              <a:buFont typeface="Arial" panose="020B0604020202020204" pitchFamily="34" charset="0"/>
              <a:buChar char="•"/>
            </a:pPr>
            <a:r>
              <a:rPr lang="en-US" dirty="0"/>
              <a:t>Live demonstrations</a:t>
            </a:r>
          </a:p>
          <a:p>
            <a:pPr lvl="1">
              <a:buFont typeface="Arial" panose="020B0604020202020204" pitchFamily="34" charset="0"/>
              <a:buChar char="•"/>
            </a:pPr>
            <a:r>
              <a:rPr lang="en-US" dirty="0"/>
              <a:t>THz communication (802.15.3d)</a:t>
            </a:r>
          </a:p>
          <a:p>
            <a:pPr lvl="1">
              <a:buFont typeface="Arial" panose="020B0604020202020204" pitchFamily="34" charset="0"/>
              <a:buChar char="•"/>
            </a:pPr>
            <a:r>
              <a:rPr lang="en-US" dirty="0"/>
              <a:t>60 GHz proximity communications (802.15.3e)</a:t>
            </a:r>
          </a:p>
          <a:p>
            <a:pPr>
              <a:buFont typeface="Arial" panose="020B0604020202020204" pitchFamily="34" charset="0"/>
              <a:buChar char="•"/>
            </a:pPr>
            <a:r>
              <a:rPr lang="en-US" dirty="0"/>
              <a:t>Presentation on Wi-SUN success using 802.15.4 SUN PHYs </a:t>
            </a:r>
          </a:p>
          <a:p>
            <a:pPr lvl="1">
              <a:buFont typeface="Arial" panose="020B0604020202020204" pitchFamily="34" charset="0"/>
              <a:buChar char="•"/>
            </a:pPr>
            <a:r>
              <a:rPr lang="en-US" dirty="0"/>
              <a:t>Large scale field area networks (FAN) deployed globally</a:t>
            </a:r>
          </a:p>
          <a:p>
            <a:pPr lvl="1">
              <a:buFont typeface="Arial" panose="020B0604020202020204" pitchFamily="34" charset="0"/>
              <a:buChar char="•"/>
            </a:pPr>
            <a:r>
              <a:rPr lang="en-US" dirty="0"/>
              <a:t>Very high density deployments demonstrated (Sub 1GHz bands)</a:t>
            </a:r>
          </a:p>
          <a:p>
            <a:pPr marL="0" indent="0"/>
            <a:endParaRPr lang="en-US" dirty="0"/>
          </a:p>
          <a:p>
            <a:endParaRPr lang="en-US" dirty="0"/>
          </a:p>
        </p:txBody>
      </p:sp>
      <p:sp>
        <p:nvSpPr>
          <p:cNvPr id="4" name="Slide Number Placeholder 3">
            <a:extLst>
              <a:ext uri="{FF2B5EF4-FFF2-40B4-BE49-F238E27FC236}">
                <a16:creationId xmlns:a16="http://schemas.microsoft.com/office/drawing/2014/main" id="{AE5F3238-EE8F-3E52-9BFE-E6611981AB4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9E7CD0D-334D-4D6D-A56C-8139EEF6441E}"/>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8B9A08D5-2EB9-04BA-FFE6-60472C0E0303}"/>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26324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802.15.4 Projects</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802.15.4ab Next Generation UWB:  First WG Ballot complete, in comment resolution</a:t>
            </a:r>
          </a:p>
          <a:p>
            <a:pPr>
              <a:buFont typeface="Arial" panose="020B0604020202020204" pitchFamily="34" charset="0"/>
              <a:buChar char="•"/>
            </a:pPr>
            <a:r>
              <a:rPr lang="en-US" dirty="0"/>
              <a:t>802.15.4ac Enhanced Privacy:  pre-ballot comment collection and resolution</a:t>
            </a:r>
          </a:p>
          <a:p>
            <a:pPr>
              <a:buFont typeface="Arial" panose="020B0604020202020204" pitchFamily="34" charset="0"/>
              <a:buChar char="•"/>
            </a:pPr>
            <a:r>
              <a:rPr lang="en-US" dirty="0"/>
              <a:t>802.15.4ad Next Generation SUN PHYs:  Pre-draft, technical contributions and proposals</a:t>
            </a:r>
          </a:p>
          <a:p>
            <a:pPr>
              <a:buFont typeface="Arial" panose="020B0604020202020204" pitchFamily="34" charset="0"/>
              <a:buChar char="•"/>
            </a:pPr>
            <a:r>
              <a:rPr lang="en-US" dirty="0"/>
              <a:t>802.15.4ae ASCON light weight encryption extension for 802.15.4: pre-draft.</a:t>
            </a:r>
          </a:p>
          <a:p>
            <a:pPr>
              <a:buFont typeface="Arial" panose="020B0604020202020204" pitchFamily="34" charset="0"/>
              <a:buChar char="•"/>
            </a:pPr>
            <a:r>
              <a:rPr lang="en-US" dirty="0"/>
              <a:t>802.15.4me  Revision E of 802.15.4:  Completed, IEEE Std 802.15.4-2024 published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Nov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8379-7AA5-CAA7-5021-BC7AD3ABD564}"/>
              </a:ext>
            </a:extLst>
          </p:cNvPr>
          <p:cNvSpPr>
            <a:spLocks noGrp="1"/>
          </p:cNvSpPr>
          <p:nvPr>
            <p:ph type="title"/>
          </p:nvPr>
        </p:nvSpPr>
        <p:spPr>
          <a:xfrm>
            <a:off x="919492" y="534988"/>
            <a:ext cx="10361084" cy="1309836"/>
          </a:xfrm>
        </p:spPr>
        <p:txBody>
          <a:bodyPr>
            <a:normAutofit/>
          </a:bodyPr>
          <a:lstStyle/>
          <a:p>
            <a:r>
              <a:rPr lang="en-US" dirty="0"/>
              <a:t>802.15.4ab Next generation UWB: Amendment to IEEE Std 802.15.4-2024 (rev E)</a:t>
            </a:r>
          </a:p>
        </p:txBody>
      </p:sp>
      <p:sp>
        <p:nvSpPr>
          <p:cNvPr id="3" name="Content Placeholder 2">
            <a:extLst>
              <a:ext uri="{FF2B5EF4-FFF2-40B4-BE49-F238E27FC236}">
                <a16:creationId xmlns:a16="http://schemas.microsoft.com/office/drawing/2014/main" id="{B4107DDB-1BEE-F50B-0211-26A0EF95FD63}"/>
              </a:ext>
            </a:extLst>
          </p:cNvPr>
          <p:cNvSpPr>
            <a:spLocks noGrp="1"/>
          </p:cNvSpPr>
          <p:nvPr>
            <p:ph idx="1"/>
          </p:nvPr>
        </p:nvSpPr>
        <p:spPr>
          <a:xfrm>
            <a:off x="695401" y="1981201"/>
            <a:ext cx="5976664" cy="4113213"/>
          </a:xfrm>
        </p:spPr>
        <p:txBody>
          <a:bodyPr/>
          <a:lstStyle/>
          <a:p>
            <a:pPr>
              <a:buFont typeface="Arial" panose="020B0604020202020204" pitchFamily="34" charset="0"/>
              <a:buChar char="•"/>
            </a:pPr>
            <a:r>
              <a:rPr lang="en-US" dirty="0"/>
              <a:t>Initial ballot complete</a:t>
            </a:r>
          </a:p>
          <a:p>
            <a:pPr lvl="1">
              <a:buFont typeface="Arial" panose="020B0604020202020204" pitchFamily="34" charset="0"/>
              <a:buChar char="•"/>
            </a:pPr>
            <a:r>
              <a:rPr lang="en-US" dirty="0"/>
              <a:t>1471 comments received on draft – 895 technical, 606 editorial</a:t>
            </a:r>
          </a:p>
          <a:p>
            <a:pPr lvl="1">
              <a:buFont typeface="Arial" panose="020B0604020202020204" pitchFamily="34" charset="0"/>
              <a:buChar char="•"/>
            </a:pPr>
            <a:r>
              <a:rPr lang="en-US" dirty="0"/>
              <a:t>47 comments received on CAD</a:t>
            </a:r>
          </a:p>
          <a:p>
            <a:pPr>
              <a:buFont typeface="Arial" panose="020B0604020202020204" pitchFamily="34" charset="0"/>
              <a:buChar char="•"/>
            </a:pPr>
            <a:r>
              <a:rPr lang="en-US" dirty="0"/>
              <a:t>Meeting objectives: Comment resolution</a:t>
            </a:r>
          </a:p>
          <a:p>
            <a:pPr>
              <a:buFont typeface="Arial" panose="020B0604020202020204" pitchFamily="34" charset="0"/>
              <a:buChar char="•"/>
            </a:pPr>
            <a:r>
              <a:rPr lang="en-US" dirty="0"/>
              <a:t>Closing report: </a:t>
            </a:r>
            <a:r>
              <a:rPr lang="en-US" dirty="0">
                <a:hlinkClick r:id="rId2"/>
              </a:rPr>
              <a:t>https://mentor.ieee.org/802.15/dcn/25/15-25-0072-00-04ab-tg4ab-closing-january-2025.pptx</a:t>
            </a:r>
            <a:endParaRPr lang="en-US" dirty="0"/>
          </a:p>
          <a:p>
            <a:pPr>
              <a:buFont typeface="Arial" panose="020B0604020202020204" pitchFamily="34" charset="0"/>
              <a:buChar char="•"/>
            </a:pPr>
            <a:r>
              <a:rPr lang="en-US" dirty="0"/>
              <a:t>Comment resolution continues</a:t>
            </a:r>
          </a:p>
          <a:p>
            <a:pPr marL="0"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1A3E3A7-CBA9-5012-0319-AA1A90B27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2C3120C-40E0-3889-FF2E-F20613F6F183}"/>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215D4F1A-FCDF-329B-EBB1-EA2012F91138}"/>
              </a:ext>
            </a:extLst>
          </p:cNvPr>
          <p:cNvSpPr>
            <a:spLocks noGrp="1"/>
          </p:cNvSpPr>
          <p:nvPr>
            <p:ph type="dt" idx="15"/>
          </p:nvPr>
        </p:nvSpPr>
        <p:spPr/>
        <p:txBody>
          <a:bodyPr/>
          <a:lstStyle/>
          <a:p>
            <a:r>
              <a:rPr lang="en-US"/>
              <a:t>Nov 2024</a:t>
            </a:r>
            <a:endParaRPr lang="en-GB" dirty="0"/>
          </a:p>
        </p:txBody>
      </p:sp>
      <p:graphicFrame>
        <p:nvGraphicFramePr>
          <p:cNvPr id="7" name="Content Placeholder 7">
            <a:extLst>
              <a:ext uri="{FF2B5EF4-FFF2-40B4-BE49-F238E27FC236}">
                <a16:creationId xmlns:a16="http://schemas.microsoft.com/office/drawing/2014/main" id="{584EEF5F-D990-72C7-1092-7B1254482C4F}"/>
              </a:ext>
            </a:extLst>
          </p:cNvPr>
          <p:cNvGraphicFramePr>
            <a:graphicFrameLocks/>
          </p:cNvGraphicFramePr>
          <p:nvPr>
            <p:extLst>
              <p:ext uri="{D42A27DB-BD31-4B8C-83A1-F6EECF244321}">
                <p14:modId xmlns:p14="http://schemas.microsoft.com/office/powerpoint/2010/main" val="2721045225"/>
              </p:ext>
            </p:extLst>
          </p:nvPr>
        </p:nvGraphicFramePr>
        <p:xfrm>
          <a:off x="6960096" y="1939767"/>
          <a:ext cx="4834976" cy="4232275"/>
        </p:xfrm>
        <a:graphic>
          <a:graphicData uri="http://schemas.openxmlformats.org/drawingml/2006/table">
            <a:tbl>
              <a:tblPr>
                <a:tableStyleId>{5C22544A-7EE6-4342-B048-85BDC9FD1C3A}</a:tableStyleId>
              </a:tblPr>
              <a:tblGrid>
                <a:gridCol w="3040553">
                  <a:extLst>
                    <a:ext uri="{9D8B030D-6E8A-4147-A177-3AD203B41FA5}">
                      <a16:colId xmlns:a16="http://schemas.microsoft.com/office/drawing/2014/main" val="4020299781"/>
                    </a:ext>
                  </a:extLst>
                </a:gridCol>
                <a:gridCol w="1794423">
                  <a:extLst>
                    <a:ext uri="{9D8B030D-6E8A-4147-A177-3AD203B41FA5}">
                      <a16:colId xmlns:a16="http://schemas.microsoft.com/office/drawing/2014/main" val="433678205"/>
                    </a:ext>
                  </a:extLst>
                </a:gridCol>
              </a:tblGrid>
              <a:tr h="280267">
                <a:tc>
                  <a:txBody>
                    <a:bodyPr/>
                    <a:lstStyle/>
                    <a:p>
                      <a:pPr algn="l" fontAlgn="b"/>
                      <a:endParaRPr lang="en-US" sz="16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6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551295">
                <a:tc>
                  <a:txBody>
                    <a:bodyPr/>
                    <a:lstStyle/>
                    <a:p>
                      <a:pPr algn="l" fontAlgn="b"/>
                      <a:r>
                        <a:rPr lang="en-US" sz="1600" u="none" strike="noStrike" dirty="0">
                          <a:solidFill>
                            <a:schemeClr val="bg1">
                              <a:lumMod val="65000"/>
                            </a:schemeClr>
                          </a:solidFill>
                          <a:effectLst/>
                          <a:latin typeface="+mn-lt"/>
                        </a:rPr>
                        <a:t>First letter ballot</a:t>
                      </a:r>
                      <a:endParaRPr lang="en-US" sz="1600" b="0" i="0" u="none" strike="noStrike" dirty="0">
                        <a:solidFill>
                          <a:schemeClr val="bg1">
                            <a:lumMod val="65000"/>
                          </a:schemeClr>
                        </a:solidFill>
                        <a:effectLst/>
                        <a:latin typeface="+mn-lt"/>
                      </a:endParaRPr>
                    </a:p>
                  </a:txBody>
                  <a:tcPr marL="5715" marR="5715" marT="5715" marB="0" anchor="ctr"/>
                </a:tc>
                <a:tc>
                  <a:txBody>
                    <a:bodyPr/>
                    <a:lstStyle/>
                    <a:p>
                      <a:pPr algn="l" fontAlgn="b"/>
                      <a:r>
                        <a:rPr lang="en-US" sz="1600" b="0" i="0" u="none" strike="noStrike" dirty="0">
                          <a:solidFill>
                            <a:srgbClr val="C00000"/>
                          </a:solidFill>
                          <a:effectLst/>
                          <a:latin typeface="Calibri" panose="020F0502020204030204" pitchFamily="34" charset="0"/>
                        </a:rPr>
                        <a:t>June 2024</a:t>
                      </a:r>
                    </a:p>
                  </a:txBody>
                  <a:tcPr marL="5715" marR="5715" marT="5715" marB="0" anchor="ctr"/>
                </a:tc>
                <a:extLst>
                  <a:ext uri="{0D108BD9-81ED-4DB2-BD59-A6C34878D82A}">
                    <a16:rowId xmlns:a16="http://schemas.microsoft.com/office/drawing/2014/main" val="2694915279"/>
                  </a:ext>
                </a:extLst>
              </a:tr>
              <a:tr h="551295">
                <a:tc>
                  <a:txBody>
                    <a:bodyPr/>
                    <a:lstStyle/>
                    <a:p>
                      <a:pPr algn="l" fontAlgn="b"/>
                      <a:r>
                        <a:rPr lang="en-US" sz="1600" b="0" i="0" u="none" strike="noStrike" dirty="0">
                          <a:solidFill>
                            <a:srgbClr val="000000"/>
                          </a:solidFill>
                          <a:effectLst/>
                          <a:latin typeface="+mn-lt"/>
                        </a:rPr>
                        <a:t>Initial LB comment resolution</a:t>
                      </a:r>
                    </a:p>
                  </a:txBody>
                  <a:tcPr marL="5715" marR="5715" marT="5715" marB="0" anchor="ctr"/>
                </a:tc>
                <a:tc>
                  <a:txBody>
                    <a:bodyPr/>
                    <a:lstStyle/>
                    <a:p>
                      <a:pPr algn="l" fontAlgn="b"/>
                      <a:r>
                        <a:rPr lang="en-US" sz="1600" b="0" i="0" u="none" strike="noStrike" dirty="0">
                          <a:solidFill>
                            <a:srgbClr val="C00000"/>
                          </a:solidFill>
                          <a:effectLst/>
                          <a:latin typeface="Calibri" panose="020F0502020204030204" pitchFamily="34" charset="0"/>
                        </a:rPr>
                        <a:t>Start: July 2024</a:t>
                      </a:r>
                    </a:p>
                  </a:txBody>
                  <a:tcPr marL="5715" marR="5715" marT="5715" marB="0" anchor="ctr"/>
                </a:tc>
                <a:extLst>
                  <a:ext uri="{0D108BD9-81ED-4DB2-BD59-A6C34878D82A}">
                    <a16:rowId xmlns:a16="http://schemas.microsoft.com/office/drawing/2014/main" val="3657201518"/>
                  </a:ext>
                </a:extLst>
              </a:tr>
              <a:tr h="527223">
                <a:tc>
                  <a:txBody>
                    <a:bodyPr/>
                    <a:lstStyle/>
                    <a:p>
                      <a:pPr algn="l" fontAlgn="b"/>
                      <a:r>
                        <a:rPr lang="en-US" sz="1600" b="0" i="0" u="none" strike="noStrike" dirty="0">
                          <a:solidFill>
                            <a:schemeClr val="tx1"/>
                          </a:solidFill>
                          <a:effectLst/>
                          <a:latin typeface="+mn-lt"/>
                        </a:rPr>
                        <a:t>First recirculation</a:t>
                      </a:r>
                    </a:p>
                  </a:txBody>
                  <a:tcPr marL="5715" marR="5715" marT="5715" marB="0" anchor="ctr"/>
                </a:tc>
                <a:tc>
                  <a:txBody>
                    <a:bodyPr/>
                    <a:lstStyle/>
                    <a:p>
                      <a:pPr algn="l" fontAlgn="b"/>
                      <a:r>
                        <a:rPr lang="en-US" sz="1600" b="0" i="0" u="none" strike="sngStrike" dirty="0">
                          <a:solidFill>
                            <a:schemeClr val="tx1"/>
                          </a:solidFill>
                          <a:effectLst/>
                          <a:latin typeface="Calibri" panose="020F0502020204030204" pitchFamily="34" charset="0"/>
                        </a:rPr>
                        <a:t>Jan</a:t>
                      </a:r>
                      <a:r>
                        <a:rPr lang="en-US" sz="1600" b="0" i="0" u="none" strike="noStrike" dirty="0">
                          <a:solidFill>
                            <a:schemeClr val="tx1"/>
                          </a:solidFill>
                          <a:effectLst/>
                          <a:latin typeface="Calibri" panose="020F0502020204030204" pitchFamily="34" charset="0"/>
                        </a:rPr>
                        <a:t> Feb or March 2025</a:t>
                      </a:r>
                    </a:p>
                  </a:txBody>
                  <a:tcPr marL="5715" marR="5715" marT="5715" marB="0" anchor="ctr"/>
                </a:tc>
                <a:extLst>
                  <a:ext uri="{0D108BD9-81ED-4DB2-BD59-A6C34878D82A}">
                    <a16:rowId xmlns:a16="http://schemas.microsoft.com/office/drawing/2014/main" val="3811737940"/>
                  </a:ext>
                </a:extLst>
              </a:tr>
              <a:tr h="443249">
                <a:tc>
                  <a:txBody>
                    <a:bodyPr/>
                    <a:lstStyle/>
                    <a:p>
                      <a:pPr algn="l" fontAlgn="b"/>
                      <a:r>
                        <a:rPr lang="en-US" sz="1600" b="0" i="0" u="none" strike="noStrike" dirty="0">
                          <a:solidFill>
                            <a:schemeClr val="tx1"/>
                          </a:solidFill>
                          <a:effectLst/>
                          <a:latin typeface="+mn-lt"/>
                        </a:rPr>
                        <a:t>Recirculation comment resolution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March 2025 and beyond</a:t>
                      </a:r>
                    </a:p>
                  </a:txBody>
                  <a:tcPr marL="5715" marR="5715" marT="5715" marB="0" anchor="ctr"/>
                </a:tc>
                <a:extLst>
                  <a:ext uri="{0D108BD9-81ED-4DB2-BD59-A6C34878D82A}">
                    <a16:rowId xmlns:a16="http://schemas.microsoft.com/office/drawing/2014/main" val="244108333"/>
                  </a:ext>
                </a:extLst>
              </a:tr>
              <a:tr h="533400">
                <a:tc>
                  <a:txBody>
                    <a:bodyPr/>
                    <a:lstStyle/>
                    <a:p>
                      <a:pPr algn="l" fontAlgn="b"/>
                      <a:r>
                        <a:rPr lang="en-US" sz="1600" u="none" strike="noStrike" kern="1200" dirty="0">
                          <a:solidFill>
                            <a:schemeClr val="tx1"/>
                          </a:solidFill>
                          <a:effectLst/>
                          <a:latin typeface="+mn-lt"/>
                          <a:ea typeface="+mn-ea"/>
                          <a:cs typeface="+mn-cs"/>
                        </a:rPr>
                        <a:t>Second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April 2025</a:t>
                      </a:r>
                    </a:p>
                  </a:txBody>
                  <a:tcPr marL="5715" marR="5715" marT="5715" marB="0" anchor="ctr"/>
                </a:tc>
                <a:extLst>
                  <a:ext uri="{0D108BD9-81ED-4DB2-BD59-A6C34878D82A}">
                    <a16:rowId xmlns:a16="http://schemas.microsoft.com/office/drawing/2014/main" val="871787359"/>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Recirculation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May 2025</a:t>
                      </a:r>
                    </a:p>
                  </a:txBody>
                  <a:tcPr marL="5715" marR="5715" marT="5715" marB="0" anchor="ctr"/>
                </a:tc>
                <a:extLst>
                  <a:ext uri="{0D108BD9-81ED-4DB2-BD59-A6C34878D82A}">
                    <a16:rowId xmlns:a16="http://schemas.microsoft.com/office/drawing/2014/main" val="4143125971"/>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First SA-Ballot</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After July 2025…</a:t>
                      </a:r>
                    </a:p>
                  </a:txBody>
                  <a:tcPr marL="5715" marR="5715" marT="5715" marB="0" anchor="ctr"/>
                </a:tc>
                <a:extLst>
                  <a:ext uri="{0D108BD9-81ED-4DB2-BD59-A6C34878D82A}">
                    <a16:rowId xmlns:a16="http://schemas.microsoft.com/office/drawing/2014/main" val="2854633268"/>
                  </a:ext>
                </a:extLst>
              </a:tr>
              <a:tr h="3810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SA-Ballot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After that</a:t>
                      </a:r>
                    </a:p>
                  </a:txBody>
                  <a:tcPr marL="5715" marR="5715" marT="5715" marB="0" anchor="ctr"/>
                </a:tc>
                <a:extLst>
                  <a:ext uri="{0D108BD9-81ED-4DB2-BD59-A6C34878D82A}">
                    <a16:rowId xmlns:a16="http://schemas.microsoft.com/office/drawing/2014/main" val="1258475387"/>
                  </a:ext>
                </a:extLst>
              </a:tr>
            </a:tbl>
          </a:graphicData>
        </a:graphic>
      </p:graphicFrame>
    </p:spTree>
    <p:extLst>
      <p:ext uri="{BB962C8B-B14F-4D97-AF65-F5344CB8AC3E}">
        <p14:creationId xmlns:p14="http://schemas.microsoft.com/office/powerpoint/2010/main" val="970252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EC48F-FEA0-7749-8554-887F9FC036C9}"/>
              </a:ext>
            </a:extLst>
          </p:cNvPr>
          <p:cNvSpPr>
            <a:spLocks noGrp="1"/>
          </p:cNvSpPr>
          <p:nvPr>
            <p:ph type="title"/>
          </p:nvPr>
        </p:nvSpPr>
        <p:spPr/>
        <p:txBody>
          <a:bodyPr>
            <a:normAutofit/>
          </a:bodyPr>
          <a:lstStyle/>
          <a:p>
            <a:r>
              <a:rPr lang="en-US" dirty="0"/>
              <a:t>802.15.4ac Enhanced Privacy</a:t>
            </a:r>
          </a:p>
        </p:txBody>
      </p:sp>
      <p:sp>
        <p:nvSpPr>
          <p:cNvPr id="3" name="Content Placeholder 2">
            <a:extLst>
              <a:ext uri="{FF2B5EF4-FFF2-40B4-BE49-F238E27FC236}">
                <a16:creationId xmlns:a16="http://schemas.microsoft.com/office/drawing/2014/main" id="{3D84FAAD-779E-93AE-6600-32C87A7777D7}"/>
              </a:ext>
            </a:extLst>
          </p:cNvPr>
          <p:cNvSpPr>
            <a:spLocks noGrp="1"/>
          </p:cNvSpPr>
          <p:nvPr>
            <p:ph idx="1"/>
          </p:nvPr>
        </p:nvSpPr>
        <p:spPr/>
        <p:txBody>
          <a:bodyPr/>
          <a:lstStyle/>
          <a:p>
            <a:pPr>
              <a:buFont typeface="Arial" panose="020B0604020202020204" pitchFamily="34" charset="0"/>
              <a:buChar char="•"/>
            </a:pPr>
            <a:r>
              <a:rPr lang="en-US" dirty="0"/>
              <a:t>This amendment specifies modifications to the IEEE Std 802.15.4 medium access control (MAC) specification to specify mechanisms that address and improve user privacy. These mechanisms include randomized addresses, and exchanges that support session continuity. This amendment maintains backward compatibility with the base standard.</a:t>
            </a:r>
          </a:p>
          <a:p>
            <a:pPr>
              <a:buFont typeface="Arial" panose="020B0604020202020204" pitchFamily="34" charset="0"/>
              <a:buChar char="•"/>
            </a:pPr>
            <a:r>
              <a:rPr lang="en-US" dirty="0"/>
              <a:t>State: reviewing  initial draft</a:t>
            </a:r>
          </a:p>
          <a:p>
            <a:pPr>
              <a:buFont typeface="Arial" panose="020B0604020202020204" pitchFamily="34" charset="0"/>
              <a:buChar char="•"/>
            </a:pPr>
            <a:r>
              <a:rPr lang="en-US" dirty="0"/>
              <a:t>Opening and closing report:  </a:t>
            </a:r>
            <a:r>
              <a:rPr lang="en-US" dirty="0">
                <a:hlinkClick r:id="rId2"/>
              </a:rPr>
              <a:t>https://mentor.ieee.org/802.15/dcn/25/15-25-0029-03-04ac-january-opening-and-closing.pptx</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1A49613-8A2F-AD55-C431-23A2F88A9E8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6715F3D-2C28-27EA-5750-321911F1C40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86B09C1A-3C49-D46D-156B-D646B577AB4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76697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AD45C-B8EE-D184-ABA7-E7141E856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61729-B72C-17E3-C1A5-FB9E7F740170}"/>
              </a:ext>
            </a:extLst>
          </p:cNvPr>
          <p:cNvSpPr>
            <a:spLocks noGrp="1"/>
          </p:cNvSpPr>
          <p:nvPr>
            <p:ph type="title"/>
          </p:nvPr>
        </p:nvSpPr>
        <p:spPr/>
        <p:txBody>
          <a:bodyPr>
            <a:normAutofit/>
          </a:bodyPr>
          <a:lstStyle/>
          <a:p>
            <a:r>
              <a:rPr lang="en-US" dirty="0"/>
              <a:t>802.15.4ac Enhanced Privacy Timeline</a:t>
            </a:r>
          </a:p>
        </p:txBody>
      </p:sp>
      <p:sp>
        <p:nvSpPr>
          <p:cNvPr id="4" name="Slide Number Placeholder 3">
            <a:extLst>
              <a:ext uri="{FF2B5EF4-FFF2-40B4-BE49-F238E27FC236}">
                <a16:creationId xmlns:a16="http://schemas.microsoft.com/office/drawing/2014/main" id="{3675FF17-10C5-FFEE-069E-2DC06AEB7FA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DEC1D1E-ED2B-9C4B-14B0-8061C5CD7E8E}"/>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178F852-42E5-C594-5E63-D8680B1860CA}"/>
              </a:ext>
            </a:extLst>
          </p:cNvPr>
          <p:cNvSpPr>
            <a:spLocks noGrp="1"/>
          </p:cNvSpPr>
          <p:nvPr>
            <p:ph type="dt" idx="15"/>
          </p:nvPr>
        </p:nvSpPr>
        <p:spPr/>
        <p:txBody>
          <a:bodyPr/>
          <a:lstStyle/>
          <a:p>
            <a:r>
              <a:rPr lang="en-US"/>
              <a:t>Nov 2024</a:t>
            </a:r>
            <a:endParaRPr lang="en-GB" dirty="0"/>
          </a:p>
        </p:txBody>
      </p:sp>
      <p:pic>
        <p:nvPicPr>
          <p:cNvPr id="9" name="table">
            <a:extLst>
              <a:ext uri="{FF2B5EF4-FFF2-40B4-BE49-F238E27FC236}">
                <a16:creationId xmlns:a16="http://schemas.microsoft.com/office/drawing/2014/main" id="{19674357-45A2-0FC0-FA9C-C27C0D20CC6A}"/>
              </a:ext>
            </a:extLst>
          </p:cNvPr>
          <p:cNvPicPr>
            <a:picLocks noChangeAspect="1"/>
          </p:cNvPicPr>
          <p:nvPr/>
        </p:nvPicPr>
        <p:blipFill>
          <a:blip r:embed="rId2"/>
          <a:stretch>
            <a:fillRect/>
          </a:stretch>
        </p:blipFill>
        <p:spPr>
          <a:xfrm>
            <a:off x="2095500" y="1628800"/>
            <a:ext cx="8001000" cy="4755960"/>
          </a:xfrm>
          <a:prstGeom prst="rect">
            <a:avLst/>
          </a:prstGeom>
        </p:spPr>
      </p:pic>
    </p:spTree>
    <p:extLst>
      <p:ext uri="{BB962C8B-B14F-4D97-AF65-F5344CB8AC3E}">
        <p14:creationId xmlns:p14="http://schemas.microsoft.com/office/powerpoint/2010/main" val="898576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3920</TotalTime>
  <Words>1120</Words>
  <Application>Microsoft Office PowerPoint</Application>
  <PresentationFormat>Widescreen</PresentationFormat>
  <Paragraphs>212</Paragraphs>
  <Slides>16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メイリオ</vt:lpstr>
      <vt:lpstr>ＭＳ Ｐゴシック</vt:lpstr>
      <vt:lpstr>Arial</vt:lpstr>
      <vt:lpstr>Calibri</vt:lpstr>
      <vt:lpstr>Times New Roman</vt:lpstr>
      <vt:lpstr>Office Theme</vt:lpstr>
      <vt:lpstr>Document</vt:lpstr>
      <vt:lpstr>802.15 Liaison Report – January 2025</vt:lpstr>
      <vt:lpstr>Abstract</vt:lpstr>
      <vt:lpstr>Working Group 15 November Agenda</vt:lpstr>
      <vt:lpstr>802.15 Overview</vt:lpstr>
      <vt:lpstr>WNG: Super-FUN with THz, mmWave, and sub-1GHz</vt:lpstr>
      <vt:lpstr>802.15.4 Projects</vt:lpstr>
      <vt:lpstr>802.15.4ab Next generation UWB: Amendment to IEEE Std 802.15.4-2024 (rev E)</vt:lpstr>
      <vt:lpstr>802.15.4ac Enhanced Privacy</vt:lpstr>
      <vt:lpstr>802.15.4ac Enhanced Privacy Timeline</vt:lpstr>
      <vt:lpstr>802.15.4ad Next Generation SUN PHYs</vt:lpstr>
      <vt:lpstr>802.15.4ae (ASCON) ASCON light weight encryption extension for 802.15.4</vt:lpstr>
      <vt:lpstr>802.15.6a </vt:lpstr>
      <vt:lpstr>PowerPoint Presentation</vt:lpstr>
      <vt:lpstr>802.15.9a KMP Transport</vt:lpstr>
      <vt:lpstr>IG Access</vt:lpstr>
      <vt:lpstr>Licensed Narrowband Amendment TG16t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802.11-yy/xxxxr0</dc:title>
  <dc:creator/>
  <cp:keywords/>
  <cp:lastModifiedBy>Benjamin Rolfe</cp:lastModifiedBy>
  <cp:revision>28</cp:revision>
  <cp:lastPrinted>1601-01-01T00:00:00Z</cp:lastPrinted>
  <dcterms:created xsi:type="dcterms:W3CDTF">2014-04-14T10:59:07Z</dcterms:created>
  <dcterms:modified xsi:type="dcterms:W3CDTF">2025-01-16T23:40:27Z</dcterms:modified>
  <cp:category>Name, Affiliation</cp:category>
</cp:coreProperties>
</file>