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6" r:id="rId2"/>
    <p:sldId id="257" r:id="rId3"/>
    <p:sldId id="258" r:id="rId4"/>
    <p:sldId id="267" r:id="rId5"/>
    <p:sldId id="268" r:id="rId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0" autoAdjust="0"/>
    <p:restoredTop sz="96301"/>
  </p:normalViewPr>
  <p:slideViewPr>
    <p:cSldViewPr>
      <p:cViewPr varScale="1">
        <p:scale>
          <a:sx n="122" d="100"/>
          <a:sy n="122" d="100"/>
        </p:scale>
        <p:origin x="464" y="20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phen Orr (sorr)" userId="08de05c4-e4ec-4d7e-9e6c-ea646acb47e9" providerId="ADAL" clId="{C0A537EF-1726-424C-8B9A-15AD01A660B6}"/>
    <pc:docChg chg="delSld modSld modMainMaster">
      <pc:chgData name="Stephen Orr (sorr)" userId="08de05c4-e4ec-4d7e-9e6c-ea646acb47e9" providerId="ADAL" clId="{C0A537EF-1726-424C-8B9A-15AD01A660B6}" dt="2025-01-15T02:10:17.691" v="89" actId="2696"/>
      <pc:docMkLst>
        <pc:docMk/>
      </pc:docMkLst>
      <pc:sldChg chg="modSp mod">
        <pc:chgData name="Stephen Orr (sorr)" userId="08de05c4-e4ec-4d7e-9e6c-ea646acb47e9" providerId="ADAL" clId="{C0A537EF-1726-424C-8B9A-15AD01A660B6}" dt="2025-01-15T00:28:08.710" v="4" actId="20577"/>
        <pc:sldMkLst>
          <pc:docMk/>
          <pc:sldMk cId="0" sldId="256"/>
        </pc:sldMkLst>
        <pc:spChg chg="mod">
          <ac:chgData name="Stephen Orr (sorr)" userId="08de05c4-e4ec-4d7e-9e6c-ea646acb47e9" providerId="ADAL" clId="{C0A537EF-1726-424C-8B9A-15AD01A660B6}" dt="2025-01-15T00:28:08.710" v="4" actId="20577"/>
          <ac:spMkLst>
            <pc:docMk/>
            <pc:sldMk cId="0" sldId="256"/>
            <ac:spMk id="3073" creationId="{00000000-0000-0000-0000-000000000000}"/>
          </ac:spMkLst>
        </pc:spChg>
      </pc:sldChg>
      <pc:sldChg chg="modSp mod">
        <pc:chgData name="Stephen Orr (sorr)" userId="08de05c4-e4ec-4d7e-9e6c-ea646acb47e9" providerId="ADAL" clId="{C0A537EF-1726-424C-8B9A-15AD01A660B6}" dt="2025-01-15T00:27:28.543" v="3" actId="20577"/>
        <pc:sldMkLst>
          <pc:docMk/>
          <pc:sldMk cId="0" sldId="258"/>
        </pc:sldMkLst>
        <pc:spChg chg="mod">
          <ac:chgData name="Stephen Orr (sorr)" userId="08de05c4-e4ec-4d7e-9e6c-ea646acb47e9" providerId="ADAL" clId="{C0A537EF-1726-424C-8B9A-15AD01A660B6}" dt="2025-01-15T00:27:28.543" v="3" actId="20577"/>
          <ac:spMkLst>
            <pc:docMk/>
            <pc:sldMk cId="0" sldId="258"/>
            <ac:spMk id="5122" creationId="{00000000-0000-0000-0000-000000000000}"/>
          </ac:spMkLst>
        </pc:spChg>
      </pc:sldChg>
      <pc:sldChg chg="del">
        <pc:chgData name="Stephen Orr (sorr)" userId="08de05c4-e4ec-4d7e-9e6c-ea646acb47e9" providerId="ADAL" clId="{C0A537EF-1726-424C-8B9A-15AD01A660B6}" dt="2025-01-15T02:10:17.691" v="89" actId="2696"/>
        <pc:sldMkLst>
          <pc:docMk/>
          <pc:sldMk cId="0" sldId="259"/>
        </pc:sldMkLst>
      </pc:sldChg>
      <pc:sldChg chg="modSp mod">
        <pc:chgData name="Stephen Orr (sorr)" userId="08de05c4-e4ec-4d7e-9e6c-ea646acb47e9" providerId="ADAL" clId="{C0A537EF-1726-424C-8B9A-15AD01A660B6}" dt="2025-01-15T02:06:33.658" v="88" actId="20577"/>
        <pc:sldMkLst>
          <pc:docMk/>
          <pc:sldMk cId="757991610" sldId="268"/>
        </pc:sldMkLst>
        <pc:spChg chg="mod">
          <ac:chgData name="Stephen Orr (sorr)" userId="08de05c4-e4ec-4d7e-9e6c-ea646acb47e9" providerId="ADAL" clId="{C0A537EF-1726-424C-8B9A-15AD01A660B6}" dt="2025-01-15T02:06:33.658" v="88" actId="20577"/>
          <ac:spMkLst>
            <pc:docMk/>
            <pc:sldMk cId="757991610" sldId="268"/>
            <ac:spMk id="5122" creationId="{BAEF6592-89F0-A5BF-4DB4-0BB9DF5B4626}"/>
          </ac:spMkLst>
        </pc:spChg>
      </pc:sldChg>
      <pc:sldMasterChg chg="modSp mod">
        <pc:chgData name="Stephen Orr (sorr)" userId="08de05c4-e4ec-4d7e-9e6c-ea646acb47e9" providerId="ADAL" clId="{C0A537EF-1726-424C-8B9A-15AD01A660B6}" dt="2025-01-15T02:05:20.346" v="81" actId="20577"/>
        <pc:sldMasterMkLst>
          <pc:docMk/>
          <pc:sldMasterMk cId="0" sldId="2147483648"/>
        </pc:sldMasterMkLst>
        <pc:spChg chg="mod">
          <ac:chgData name="Stephen Orr (sorr)" userId="08de05c4-e4ec-4d7e-9e6c-ea646acb47e9" providerId="ADAL" clId="{C0A537EF-1726-424C-8B9A-15AD01A660B6}" dt="2025-01-15T02:05:20.346" v="8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1/14/25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C7F1A8CB-D804-9588-6888-51FF79018EBC}"/>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4D348F6D-355B-5079-17D0-3AC98728D647}"/>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FF9ADB27-13D2-D9E4-80C6-3E887FB0DF93}"/>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971E57C9-892D-F35C-D616-2BA25A556465}"/>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5482BECA-FAD9-7265-6CD9-47E419631CE8}"/>
              </a:ext>
            </a:extLst>
          </p:cNvPr>
          <p:cNvSpPr>
            <a:spLocks noGrp="1" noChangeArrowheads="1"/>
          </p:cNvSpPr>
          <p:nvPr>
            <p:ph type="sldNum"/>
          </p:nvPr>
        </p:nvSpPr>
        <p:spPr>
          <a:ln/>
        </p:spPr>
        <p:txBody>
          <a:bodyPr/>
          <a:lstStyle/>
          <a:p>
            <a:r>
              <a:rPr lang="en-US"/>
              <a:t>Page </a:t>
            </a:r>
            <a:fld id="{EA25EADA-8DDC-4EE3-B5F1-3BBBDDDD6BEC}" type="slidenum">
              <a:rPr lang="en-US"/>
              <a:pPr/>
              <a:t>4</a:t>
            </a:fld>
            <a:endParaRPr lang="en-US"/>
          </a:p>
        </p:txBody>
      </p:sp>
      <p:sp>
        <p:nvSpPr>
          <p:cNvPr id="14337" name="Rectangle 1">
            <a:extLst>
              <a:ext uri="{FF2B5EF4-FFF2-40B4-BE49-F238E27FC236}">
                <a16:creationId xmlns:a16="http://schemas.microsoft.com/office/drawing/2014/main" id="{6852DB5F-341B-4C03-CEB8-19DD430A6531}"/>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a:extLst>
              <a:ext uri="{FF2B5EF4-FFF2-40B4-BE49-F238E27FC236}">
                <a16:creationId xmlns:a16="http://schemas.microsoft.com/office/drawing/2014/main" id="{8F564C18-C16F-1769-686E-D5C48AA543A8}"/>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193001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710F0494-184D-2297-B6D5-6F5ADF72EC8A}"/>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A4F3C92C-82CB-C38E-2FD6-543F361A9EC0}"/>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41C00472-A321-5C09-424A-212B40BE6B41}"/>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34FDFDBD-76AC-3C31-3EAB-499FD8F554C3}"/>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C65C201F-A2ED-A622-ECD0-9058F92BDABF}"/>
              </a:ext>
            </a:extLst>
          </p:cNvPr>
          <p:cNvSpPr>
            <a:spLocks noGrp="1" noChangeArrowheads="1"/>
          </p:cNvSpPr>
          <p:nvPr>
            <p:ph type="sldNum"/>
          </p:nvPr>
        </p:nvSpPr>
        <p:spPr>
          <a:ln/>
        </p:spPr>
        <p:txBody>
          <a:bodyPr/>
          <a:lstStyle/>
          <a:p>
            <a:r>
              <a:rPr lang="en-US"/>
              <a:t>Page </a:t>
            </a:r>
            <a:fld id="{EA25EADA-8DDC-4EE3-B5F1-3BBBDDDD6BEC}" type="slidenum">
              <a:rPr lang="en-US"/>
              <a:pPr/>
              <a:t>5</a:t>
            </a:fld>
            <a:endParaRPr lang="en-US"/>
          </a:p>
        </p:txBody>
      </p:sp>
      <p:sp>
        <p:nvSpPr>
          <p:cNvPr id="14337" name="Rectangle 1">
            <a:extLst>
              <a:ext uri="{FF2B5EF4-FFF2-40B4-BE49-F238E27FC236}">
                <a16:creationId xmlns:a16="http://schemas.microsoft.com/office/drawing/2014/main" id="{3BEA6E99-4CBE-6DA5-C796-3324766B72DA}"/>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a:extLst>
              <a:ext uri="{FF2B5EF4-FFF2-40B4-BE49-F238E27FC236}">
                <a16:creationId xmlns:a16="http://schemas.microsoft.com/office/drawing/2014/main" id="{C2CA2616-A5D8-1DD5-2CF3-685A054DB14F}"/>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724349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Stephen Orr, Cisco</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Stephen Orr, Cisco</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January 2025</a:t>
            </a:r>
            <a:endParaRPr lang="en-GB"/>
          </a:p>
        </p:txBody>
      </p:sp>
      <p:sp>
        <p:nvSpPr>
          <p:cNvPr id="5" name="Footer Placeholder 4"/>
          <p:cNvSpPr>
            <a:spLocks noGrp="1"/>
          </p:cNvSpPr>
          <p:nvPr>
            <p:ph type="ftr" idx="11"/>
          </p:nvPr>
        </p:nvSpPr>
        <p:spPr/>
        <p:txBody>
          <a:bodyPr/>
          <a:lstStyle>
            <a:lvl1pPr>
              <a:defRPr/>
            </a:lvl1pPr>
          </a:lstStyle>
          <a:p>
            <a:r>
              <a:rPr lang="en-GB"/>
              <a:t>Stephen Orr, Cisco</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2025</a:t>
            </a:r>
            <a:endParaRPr lang="en-GB"/>
          </a:p>
        </p:txBody>
      </p:sp>
      <p:sp>
        <p:nvSpPr>
          <p:cNvPr id="6" name="Footer Placeholder 5"/>
          <p:cNvSpPr>
            <a:spLocks noGrp="1"/>
          </p:cNvSpPr>
          <p:nvPr>
            <p:ph type="ftr" idx="11"/>
          </p:nvPr>
        </p:nvSpPr>
        <p:spPr/>
        <p:txBody>
          <a:bodyPr/>
          <a:lstStyle>
            <a:lvl1pPr>
              <a:defRPr/>
            </a:lvl1pPr>
          </a:lstStyle>
          <a:p>
            <a:r>
              <a:rPr lang="en-GB"/>
              <a:t>Stephen Orr, Cisco</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Stephen Orr, Cisco</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2025</a:t>
            </a:r>
            <a:endParaRPr lang="en-GB" dirty="0"/>
          </a:p>
        </p:txBody>
      </p:sp>
      <p:sp>
        <p:nvSpPr>
          <p:cNvPr id="4" name="Footer Placeholder 3"/>
          <p:cNvSpPr>
            <a:spLocks noGrp="1"/>
          </p:cNvSpPr>
          <p:nvPr>
            <p:ph type="ftr" idx="11"/>
          </p:nvPr>
        </p:nvSpPr>
        <p:spPr/>
        <p:txBody>
          <a:bodyPr/>
          <a:lstStyle>
            <a:lvl1pPr>
              <a:defRPr/>
            </a:lvl1pPr>
          </a:lstStyle>
          <a:p>
            <a:r>
              <a:rPr lang="en-GB" dirty="0"/>
              <a:t>Stephen Orr, Cisco</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2025</a:t>
            </a:r>
            <a:endParaRPr lang="en-GB" dirty="0"/>
          </a:p>
        </p:txBody>
      </p:sp>
      <p:sp>
        <p:nvSpPr>
          <p:cNvPr id="3" name="Footer Placeholder 2"/>
          <p:cNvSpPr>
            <a:spLocks noGrp="1"/>
          </p:cNvSpPr>
          <p:nvPr>
            <p:ph type="ftr" idx="11"/>
          </p:nvPr>
        </p:nvSpPr>
        <p:spPr/>
        <p:txBody>
          <a:bodyPr/>
          <a:lstStyle>
            <a:lvl1pPr>
              <a:defRPr/>
            </a:lvl1pPr>
          </a:lstStyle>
          <a:p>
            <a:r>
              <a:rPr lang="en-GB" dirty="0"/>
              <a:t>Stephen Orr, Cisco</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2025</a:t>
            </a:r>
            <a:endParaRPr lang="en-GB"/>
          </a:p>
        </p:txBody>
      </p:sp>
      <p:sp>
        <p:nvSpPr>
          <p:cNvPr id="5" name="Footer Placeholder 4"/>
          <p:cNvSpPr>
            <a:spLocks noGrp="1"/>
          </p:cNvSpPr>
          <p:nvPr>
            <p:ph type="ftr" idx="11"/>
          </p:nvPr>
        </p:nvSpPr>
        <p:spPr/>
        <p:txBody>
          <a:bodyPr/>
          <a:lstStyle>
            <a:lvl1pPr>
              <a:defRPr/>
            </a:lvl1pPr>
          </a:lstStyle>
          <a:p>
            <a:r>
              <a:rPr lang="en-GB"/>
              <a:t>Stephen Orr, Cisco</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2025</a:t>
            </a:r>
            <a:endParaRPr lang="en-GB"/>
          </a:p>
        </p:txBody>
      </p:sp>
      <p:sp>
        <p:nvSpPr>
          <p:cNvPr id="5" name="Footer Placeholder 4"/>
          <p:cNvSpPr>
            <a:spLocks noGrp="1"/>
          </p:cNvSpPr>
          <p:nvPr>
            <p:ph type="ftr" idx="11"/>
          </p:nvPr>
        </p:nvSpPr>
        <p:spPr/>
        <p:txBody>
          <a:bodyPr/>
          <a:lstStyle>
            <a:lvl1pPr>
              <a:defRPr/>
            </a:lvl1pPr>
          </a:lstStyle>
          <a:p>
            <a:r>
              <a:rPr lang="en-GB"/>
              <a:t>Stephen Orr, Cisco</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Stephen Orr, Cisco</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802.11-25/0172r0</a:t>
            </a:r>
          </a:p>
        </p:txBody>
      </p:sp>
      <p:sp>
        <p:nvSpPr>
          <p:cNvPr id="3" name="TextBox 2">
            <a:extLst>
              <a:ext uri="{FF2B5EF4-FFF2-40B4-BE49-F238E27FC236}">
                <a16:creationId xmlns:a16="http://schemas.microsoft.com/office/drawing/2014/main" id="{D6F0C9EF-9A41-0A3F-E0BE-C851E79A6AB6}"/>
              </a:ext>
            </a:extLst>
          </p:cNvPr>
          <p:cNvSpPr txBox="1"/>
          <p:nvPr>
            <p:extLst>
              <p:ext uri="{1162E1C5-73C7-4A58-AE30-91384D911F3F}">
                <p184:classification xmlns:p184="http://schemas.microsoft.com/office/powerpoint/2018/4/main" val="ftr"/>
              </p:ext>
            </p:extLst>
          </p:nvPr>
        </p:nvSpPr>
        <p:spPr>
          <a:xfrm>
            <a:off x="63500" y="6779260"/>
            <a:ext cx="6350" cy="15240"/>
          </a:xfrm>
          <a:prstGeom prst="rect">
            <a:avLst/>
          </a:prstGeom>
        </p:spPr>
        <p:txBody>
          <a:bodyPr horzOverflow="overflow" lIns="0" tIns="0" rIns="0" bIns="0">
            <a:spAutoFit/>
          </a:bodyPr>
          <a:lstStyle/>
          <a:p>
            <a:pPr algn="l"/>
            <a:r>
              <a:rPr lang="en-US" sz="100">
                <a:solidFill>
                  <a:srgbClr val="000000"/>
                </a:solidFill>
                <a:latin typeface="Calibri" panose="020F0502020204030204" pitchFamily="34" charset="0"/>
                <a:cs typeface="Calibri" panose="020F0502020204030204" pitchFamily="34" charset="0"/>
              </a:rPr>
              <a: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dirty="0"/>
              <a:t>Multicast/Broadcast Segmentation within a BSS</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2025-01-14</a:t>
            </a:r>
          </a:p>
        </p:txBody>
      </p:sp>
      <p:sp>
        <p:nvSpPr>
          <p:cNvPr id="6" name="Date Placeholder 3"/>
          <p:cNvSpPr>
            <a:spLocks noGrp="1"/>
          </p:cNvSpPr>
          <p:nvPr>
            <p:ph type="dt" idx="10"/>
          </p:nvPr>
        </p:nvSpPr>
        <p:spPr/>
        <p:txBody>
          <a:bodyPr/>
          <a:lstStyle/>
          <a:p>
            <a:r>
              <a:rPr lang="en-US"/>
              <a:t>January 2025</a:t>
            </a:r>
            <a:endParaRPr lang="en-GB" dirty="0"/>
          </a:p>
        </p:txBody>
      </p:sp>
      <p:sp>
        <p:nvSpPr>
          <p:cNvPr id="7" name="Footer Placeholder 4"/>
          <p:cNvSpPr>
            <a:spLocks noGrp="1"/>
          </p:cNvSpPr>
          <p:nvPr>
            <p:ph type="ftr" idx="11"/>
          </p:nvPr>
        </p:nvSpPr>
        <p:spPr/>
        <p:txBody>
          <a:bodyPr/>
          <a:lstStyle/>
          <a:p>
            <a:r>
              <a:rPr lang="en-GB"/>
              <a:t>Stephen Orr, Cisco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60616717"/>
              </p:ext>
            </p:extLst>
          </p:nvPr>
        </p:nvGraphicFramePr>
        <p:xfrm>
          <a:off x="993775" y="2428875"/>
          <a:ext cx="10272713" cy="2459038"/>
        </p:xfrm>
        <a:graphic>
          <a:graphicData uri="http://schemas.openxmlformats.org/presentationml/2006/ole">
            <mc:AlternateContent xmlns:mc="http://schemas.openxmlformats.org/markup-compatibility/2006">
              <mc:Choice xmlns:v="urn:schemas-microsoft-com:vml" Requires="v">
                <p:oleObj name="Document" r:id="rId3" imgW="10439400" imgH="2514600" progId="Word.Document.8">
                  <p:embed/>
                </p:oleObj>
              </mc:Choice>
              <mc:Fallback>
                <p:oleObj name="Document" r:id="rId3" imgW="10439400" imgH="2514600" progId="Word.Document.8">
                  <p:embed/>
                  <p:pic>
                    <p:nvPicPr>
                      <p:cNvPr id="3075" name="Object 3"/>
                      <p:cNvPicPr>
                        <a:picLocks noChangeAspect="1" noChangeArrowheads="1"/>
                      </p:cNvPicPr>
                      <p:nvPr/>
                    </p:nvPicPr>
                    <p:blipFill>
                      <a:blip r:embed="rId4"/>
                      <a:srcRect/>
                      <a:stretch>
                        <a:fillRect/>
                      </a:stretch>
                    </p:blipFill>
                    <p:spPr bwMode="auto">
                      <a:xfrm>
                        <a:off x="993775" y="2428875"/>
                        <a:ext cx="10272713" cy="2459038"/>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There are multiple initiatives/programs outside 802.11 that require segmentation/limiting broadcast/multicast traffic to single device or group of devices connected to the same BSS.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submission covers: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	- Use cases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	- Possible solutions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Stephen Orr, Cisco</a:t>
            </a:r>
            <a:endParaRPr lang="en-GB" dirty="0"/>
          </a:p>
        </p:txBody>
      </p:sp>
      <p:sp>
        <p:nvSpPr>
          <p:cNvPr id="4" name="Date Placeholder 3"/>
          <p:cNvSpPr>
            <a:spLocks noGrp="1"/>
          </p:cNvSpPr>
          <p:nvPr>
            <p:ph type="dt" idx="15"/>
          </p:nvPr>
        </p:nvSpPr>
        <p:spPr/>
        <p:txBody>
          <a:bodyPr/>
          <a:lstStyle/>
          <a:p>
            <a:r>
              <a:rPr lang="en-US"/>
              <a:t>January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Background</a:t>
            </a:r>
          </a:p>
        </p:txBody>
      </p:sp>
      <p:sp>
        <p:nvSpPr>
          <p:cNvPr id="5122" name="Rectangle 2"/>
          <p:cNvSpPr>
            <a:spLocks noGrp="1" noChangeArrowheads="1"/>
          </p:cNvSpPr>
          <p:nvPr>
            <p:ph idx="1"/>
          </p:nvPr>
        </p:nvSpPr>
        <p:spPr>
          <a:ln/>
        </p:spPr>
        <p:txBody>
          <a:bodyPr/>
          <a:lstStyle/>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a:t>The Group Temporal Key (GTK) is bound to a single BSS</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a:t>All STAs within a BSS share the same GTK – resulting in broadcast/multicast traffic being visible to every STA. </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a:t>Certain network protocols utilize multicast to advertise services and capabilities from the STAs (</a:t>
            </a:r>
            <a:r>
              <a:rPr lang="en-US" sz="2000" dirty="0" err="1"/>
              <a:t>mDNS</a:t>
            </a:r>
            <a:r>
              <a:rPr lang="en-US" sz="2000" dirty="0"/>
              <a:t>, SSDP </a:t>
            </a:r>
            <a:r>
              <a:rPr lang="en-US" sz="2000" dirty="0" err="1"/>
              <a:t>etc</a:t>
            </a:r>
            <a:r>
              <a:rPr lang="en-US" sz="2000" dirty="0"/>
              <a:t>) and potentially expose privacy information to the BSS</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a:t>Shared GTKs in public networks (guest/</a:t>
            </a:r>
            <a:r>
              <a:rPr lang="en-US" sz="2000" dirty="0" err="1"/>
              <a:t>passpoint</a:t>
            </a:r>
            <a:r>
              <a:rPr lang="en-US" sz="2000" dirty="0"/>
              <a:t>) exposes PII within the BSS</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a:solidFill>
                  <a:schemeClr val="tx1"/>
                </a:solidFill>
              </a:rPr>
              <a:t>T</a:t>
            </a:r>
            <a:r>
              <a:rPr lang="en-US" sz="2000" dirty="0">
                <a:solidFill>
                  <a:schemeClr val="tx1"/>
                </a:solidFill>
                <a:effectLst/>
              </a:rPr>
              <a:t>here have been attacks between stations, leveraging multicast destination address, bypassing peer-to-peer blocking mechanisms</a:t>
            </a:r>
            <a:endParaRPr lang="en-US" sz="200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a:t>Constraint: Network Operators and users want to limit the number of advertised BSSs while providing privacy for connected STA</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a:t>Additional requirement to group devices using various mechanisms (SAE, .1X, Matter </a:t>
            </a:r>
            <a:r>
              <a:rPr lang="en-US" sz="2000" dirty="0" err="1"/>
              <a:t>etc</a:t>
            </a:r>
            <a:r>
              <a:rPr lang="en-US" sz="2000" dirty="0"/>
              <a:t>) for Multi-Dwelling Units, Dorms, home automation </a:t>
            </a:r>
            <a:r>
              <a:rPr lang="en-US" sz="2000" dirty="0" err="1"/>
              <a:t>etc</a:t>
            </a:r>
            <a:endParaRPr lang="en-US" sz="200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a:p>
          <a:p>
            <a:pPr marL="57150" indent="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14"/>
          </p:nvPr>
        </p:nvSpPr>
        <p:spPr/>
        <p:txBody>
          <a:bodyPr/>
          <a:lstStyle/>
          <a:p>
            <a:r>
              <a:rPr lang="en-GB"/>
              <a:t>Stephen Orr, Cisco</a:t>
            </a:r>
          </a:p>
        </p:txBody>
      </p:sp>
      <p:sp>
        <p:nvSpPr>
          <p:cNvPr id="4" name="Date Placeholder 3"/>
          <p:cNvSpPr>
            <a:spLocks noGrp="1"/>
          </p:cNvSpPr>
          <p:nvPr>
            <p:ph type="dt" idx="15"/>
          </p:nvPr>
        </p:nvSpPr>
        <p:spPr/>
        <p:txBody>
          <a:bodyPr/>
          <a:lstStyle/>
          <a:p>
            <a:r>
              <a:rPr lang="en-US"/>
              <a:t>January 2025</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2086C6-6CD0-2E10-8919-8FF7D3A022EA}"/>
            </a:ext>
          </a:extLst>
        </p:cNvPr>
        <p:cNvGrpSpPr/>
        <p:nvPr/>
      </p:nvGrpSpPr>
      <p:grpSpPr>
        <a:xfrm>
          <a:off x="0" y="0"/>
          <a:ext cx="0" cy="0"/>
          <a:chOff x="0" y="0"/>
          <a:chExt cx="0" cy="0"/>
        </a:xfrm>
      </p:grpSpPr>
      <p:sp>
        <p:nvSpPr>
          <p:cNvPr id="5121" name="Rectangle 1">
            <a:extLst>
              <a:ext uri="{FF2B5EF4-FFF2-40B4-BE49-F238E27FC236}">
                <a16:creationId xmlns:a16="http://schemas.microsoft.com/office/drawing/2014/main" id="{90EFF8F6-04DF-3CDD-4CBF-55B3C5AC39C4}"/>
              </a:ext>
            </a:extLst>
          </p:cNvPr>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Current deployments</a:t>
            </a:r>
          </a:p>
        </p:txBody>
      </p:sp>
      <p:sp>
        <p:nvSpPr>
          <p:cNvPr id="5122" name="Rectangle 2">
            <a:extLst>
              <a:ext uri="{FF2B5EF4-FFF2-40B4-BE49-F238E27FC236}">
                <a16:creationId xmlns:a16="http://schemas.microsoft.com/office/drawing/2014/main" id="{67A730FB-E8CE-B231-742B-5639A1608A34}"/>
              </a:ext>
            </a:extLst>
          </p:cNvPr>
          <p:cNvSpPr>
            <a:spLocks noGrp="1" noChangeArrowheads="1"/>
          </p:cNvSpPr>
          <p:nvPr>
            <p:ph idx="1"/>
          </p:nvPr>
        </p:nvSpPr>
        <p:spPr>
          <a:ln/>
        </p:spPr>
        <p:txBody>
          <a:bodyPr/>
          <a:lstStyle/>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a:t>WFA </a:t>
            </a:r>
            <a:r>
              <a:rPr lang="en-US" sz="2000" dirty="0" err="1"/>
              <a:t>Passpoint</a:t>
            </a:r>
            <a:r>
              <a:rPr lang="en-US" sz="2000" dirty="0"/>
              <a:t>: current recommendation is to disable GTKs within a BSS (or provide a random GTK per device) – to prevent multicast</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a:t>Vendors have implemented their own solutions to solve these requirements</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a:t>Requirements for Segmentation within a BSS are increasing from network operators</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a:t>Shared GTK within the BSS result in the use of the lowest cryptographic strength group cipher to promote interoperability with legacy STAs</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a:t>Disabling GTKs may cause issues for STAs</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200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a:p>
          <a:p>
            <a:pPr marL="57150" indent="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a:p>
        </p:txBody>
      </p:sp>
      <p:sp>
        <p:nvSpPr>
          <p:cNvPr id="6" name="Slide Number Placeholder 5">
            <a:extLst>
              <a:ext uri="{FF2B5EF4-FFF2-40B4-BE49-F238E27FC236}">
                <a16:creationId xmlns:a16="http://schemas.microsoft.com/office/drawing/2014/main" id="{83AA3077-35BC-6AF8-8EA9-D218E08C105B}"/>
              </a:ext>
            </a:extLst>
          </p:cNvPr>
          <p:cNvSpPr>
            <a:spLocks noGrp="1"/>
          </p:cNvSpPr>
          <p:nvPr>
            <p:ph type="sldNum" idx="12"/>
          </p:nvPr>
        </p:nvSpPr>
        <p:spPr/>
        <p:txBody>
          <a:bodyPr/>
          <a:lstStyle/>
          <a:p>
            <a:r>
              <a:rPr lang="en-GB"/>
              <a:t>Slide </a:t>
            </a:r>
            <a:fld id="{B3165115-9078-433B-A278-1F5ED971F63A}" type="slidenum">
              <a:rPr lang="en-GB"/>
              <a:pPr/>
              <a:t>4</a:t>
            </a:fld>
            <a:endParaRPr lang="en-GB"/>
          </a:p>
        </p:txBody>
      </p:sp>
      <p:sp>
        <p:nvSpPr>
          <p:cNvPr id="5" name="Footer Placeholder 4">
            <a:extLst>
              <a:ext uri="{FF2B5EF4-FFF2-40B4-BE49-F238E27FC236}">
                <a16:creationId xmlns:a16="http://schemas.microsoft.com/office/drawing/2014/main" id="{E566E467-1242-708C-8EAF-B4A773B95EEF}"/>
              </a:ext>
            </a:extLst>
          </p:cNvPr>
          <p:cNvSpPr>
            <a:spLocks noGrp="1"/>
          </p:cNvSpPr>
          <p:nvPr>
            <p:ph type="ftr" idx="14"/>
          </p:nvPr>
        </p:nvSpPr>
        <p:spPr/>
        <p:txBody>
          <a:bodyPr/>
          <a:lstStyle/>
          <a:p>
            <a:r>
              <a:rPr lang="en-GB"/>
              <a:t>Stephen Orr, Cisco</a:t>
            </a:r>
          </a:p>
        </p:txBody>
      </p:sp>
      <p:sp>
        <p:nvSpPr>
          <p:cNvPr id="4" name="Date Placeholder 3">
            <a:extLst>
              <a:ext uri="{FF2B5EF4-FFF2-40B4-BE49-F238E27FC236}">
                <a16:creationId xmlns:a16="http://schemas.microsoft.com/office/drawing/2014/main" id="{7925CD8D-EF38-DBE2-ADFF-76C224E9EA19}"/>
              </a:ext>
            </a:extLst>
          </p:cNvPr>
          <p:cNvSpPr>
            <a:spLocks noGrp="1"/>
          </p:cNvSpPr>
          <p:nvPr>
            <p:ph type="dt" idx="15"/>
          </p:nvPr>
        </p:nvSpPr>
        <p:spPr/>
        <p:txBody>
          <a:bodyPr/>
          <a:lstStyle/>
          <a:p>
            <a:r>
              <a:rPr lang="en-US"/>
              <a:t>January 2025</a:t>
            </a:r>
            <a:endParaRPr lang="en-GB"/>
          </a:p>
        </p:txBody>
      </p:sp>
    </p:spTree>
    <p:extLst>
      <p:ext uri="{BB962C8B-B14F-4D97-AF65-F5344CB8AC3E}">
        <p14:creationId xmlns:p14="http://schemas.microsoft.com/office/powerpoint/2010/main" val="23927351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E5890D-5893-ED68-58FC-430361156151}"/>
            </a:ext>
          </a:extLst>
        </p:cNvPr>
        <p:cNvGrpSpPr/>
        <p:nvPr/>
      </p:nvGrpSpPr>
      <p:grpSpPr>
        <a:xfrm>
          <a:off x="0" y="0"/>
          <a:ext cx="0" cy="0"/>
          <a:chOff x="0" y="0"/>
          <a:chExt cx="0" cy="0"/>
        </a:xfrm>
      </p:grpSpPr>
      <p:sp>
        <p:nvSpPr>
          <p:cNvPr id="5121" name="Rectangle 1">
            <a:extLst>
              <a:ext uri="{FF2B5EF4-FFF2-40B4-BE49-F238E27FC236}">
                <a16:creationId xmlns:a16="http://schemas.microsoft.com/office/drawing/2014/main" id="{1A363E8A-177D-6F79-1AE5-C90DBFBAB979}"/>
              </a:ext>
            </a:extLst>
          </p:cNvPr>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Possible Solutions</a:t>
            </a:r>
          </a:p>
        </p:txBody>
      </p:sp>
      <p:sp>
        <p:nvSpPr>
          <p:cNvPr id="5122" name="Rectangle 2">
            <a:extLst>
              <a:ext uri="{FF2B5EF4-FFF2-40B4-BE49-F238E27FC236}">
                <a16:creationId xmlns:a16="http://schemas.microsoft.com/office/drawing/2014/main" id="{BAEF6592-89F0-A5BF-4DB4-0BB9DF5B4626}"/>
              </a:ext>
            </a:extLst>
          </p:cNvPr>
          <p:cNvSpPr>
            <a:spLocks noGrp="1" noChangeArrowheads="1"/>
          </p:cNvSpPr>
          <p:nvPr>
            <p:ph idx="1"/>
          </p:nvPr>
        </p:nvSpPr>
        <p:spPr>
          <a:ln/>
        </p:spPr>
        <p:txBody>
          <a:bodyPr/>
          <a:lstStyle/>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i="0" u="none" strike="noStrike" dirty="0">
                <a:solidFill>
                  <a:srgbClr val="000000"/>
                </a:solidFill>
                <a:effectLst/>
              </a:rPr>
              <a:t>Use already defined cipher suite selector 00-0F-AC:7 (Group addressed traffic not allowed)</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400" b="0" i="0" u="none" strike="noStrike" dirty="0">
                <a:solidFill>
                  <a:srgbClr val="000000"/>
                </a:solidFill>
                <a:effectLst/>
              </a:rPr>
              <a:t>what to do with GTK/IGTK delivery when that cipher suite is used</a:t>
            </a:r>
            <a:r>
              <a:rPr lang="en-US" sz="1400" b="0" dirty="0"/>
              <a:t>?</a:t>
            </a:r>
            <a:endParaRPr lang="en-US" sz="1400" dirty="0"/>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400" b="0" i="0" u="none" strike="noStrike" dirty="0">
                <a:solidFill>
                  <a:srgbClr val="000000"/>
                </a:solidFill>
                <a:effectLst/>
              </a:rPr>
              <a:t>IEEE 802.11 standard should be extended to either mandate that behavior for this group data cipher suite cases or at least point out that that design has been deployed. It would also be helpful to define non-STA behavior when this group data cipher is used in the network.</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400" b="0" i="0" u="none" strike="noStrike" dirty="0">
                <a:solidFill>
                  <a:srgbClr val="000000"/>
                </a:solidFill>
                <a:effectLst/>
              </a:rPr>
              <a:t>That 00-0F-AC:7 cipher suite selector could be used for group management cipher as well. That should also be described in the standard.</a:t>
            </a:r>
            <a:endParaRPr lang="en-US" sz="1400" i="1"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a:t>Assign a GTK per group of devices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dirty="0"/>
              <a:t>How the devices are grouped are outside the scope, could be any mechanism such as SAE, .1X/RADIUS </a:t>
            </a:r>
            <a:r>
              <a:rPr lang="en-US" sz="1600"/>
              <a:t>etc</a:t>
            </a:r>
            <a:endParaRPr lang="en-US" sz="1600" dirty="0"/>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dirty="0"/>
              <a:t>What to do with the IGTK? Per group of devices?</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200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200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200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a:p>
          <a:p>
            <a:pPr marL="57150" indent="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a:p>
        </p:txBody>
      </p:sp>
      <p:sp>
        <p:nvSpPr>
          <p:cNvPr id="6" name="Slide Number Placeholder 5">
            <a:extLst>
              <a:ext uri="{FF2B5EF4-FFF2-40B4-BE49-F238E27FC236}">
                <a16:creationId xmlns:a16="http://schemas.microsoft.com/office/drawing/2014/main" id="{5C182FB6-BAAA-6138-274A-A26188C8263B}"/>
              </a:ext>
            </a:extLst>
          </p:cNvPr>
          <p:cNvSpPr>
            <a:spLocks noGrp="1"/>
          </p:cNvSpPr>
          <p:nvPr>
            <p:ph type="sldNum" idx="12"/>
          </p:nvPr>
        </p:nvSpPr>
        <p:spPr/>
        <p:txBody>
          <a:bodyPr/>
          <a:lstStyle/>
          <a:p>
            <a:r>
              <a:rPr lang="en-GB"/>
              <a:t>Slide </a:t>
            </a:r>
            <a:fld id="{B3165115-9078-433B-A278-1F5ED971F63A}" type="slidenum">
              <a:rPr lang="en-GB"/>
              <a:pPr/>
              <a:t>5</a:t>
            </a:fld>
            <a:endParaRPr lang="en-GB"/>
          </a:p>
        </p:txBody>
      </p:sp>
      <p:sp>
        <p:nvSpPr>
          <p:cNvPr id="5" name="Footer Placeholder 4">
            <a:extLst>
              <a:ext uri="{FF2B5EF4-FFF2-40B4-BE49-F238E27FC236}">
                <a16:creationId xmlns:a16="http://schemas.microsoft.com/office/drawing/2014/main" id="{AFB37A12-0922-09E0-0184-2CEB9DA370DF}"/>
              </a:ext>
            </a:extLst>
          </p:cNvPr>
          <p:cNvSpPr>
            <a:spLocks noGrp="1"/>
          </p:cNvSpPr>
          <p:nvPr>
            <p:ph type="ftr" idx="14"/>
          </p:nvPr>
        </p:nvSpPr>
        <p:spPr/>
        <p:txBody>
          <a:bodyPr/>
          <a:lstStyle/>
          <a:p>
            <a:r>
              <a:rPr lang="en-GB"/>
              <a:t>Stephen Orr, Cisco</a:t>
            </a:r>
          </a:p>
        </p:txBody>
      </p:sp>
      <p:sp>
        <p:nvSpPr>
          <p:cNvPr id="4" name="Date Placeholder 3">
            <a:extLst>
              <a:ext uri="{FF2B5EF4-FFF2-40B4-BE49-F238E27FC236}">
                <a16:creationId xmlns:a16="http://schemas.microsoft.com/office/drawing/2014/main" id="{AD009399-AF9F-4213-D0CE-7EA2B0EBBD16}"/>
              </a:ext>
            </a:extLst>
          </p:cNvPr>
          <p:cNvSpPr>
            <a:spLocks noGrp="1"/>
          </p:cNvSpPr>
          <p:nvPr>
            <p:ph type="dt" idx="15"/>
          </p:nvPr>
        </p:nvSpPr>
        <p:spPr/>
        <p:txBody>
          <a:bodyPr/>
          <a:lstStyle/>
          <a:p>
            <a:r>
              <a:rPr lang="en-US"/>
              <a:t>January 2025</a:t>
            </a:r>
            <a:endParaRPr lang="en-GB"/>
          </a:p>
        </p:txBody>
      </p:sp>
    </p:spTree>
    <p:extLst>
      <p:ext uri="{BB962C8B-B14F-4D97-AF65-F5344CB8AC3E}">
        <p14:creationId xmlns:p14="http://schemas.microsoft.com/office/powerpoint/2010/main" val="75799161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164</TotalTime>
  <Words>538</Words>
  <Application>Microsoft Macintosh PowerPoint</Application>
  <PresentationFormat>Widescreen</PresentationFormat>
  <Paragraphs>73</Paragraphs>
  <Slides>5</Slides>
  <Notes>5</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10" baseType="lpstr">
      <vt:lpstr>Arial Unicode MS</vt:lpstr>
      <vt:lpstr>Calibri</vt:lpstr>
      <vt:lpstr>Times New Roman</vt:lpstr>
      <vt:lpstr>Office Theme</vt:lpstr>
      <vt:lpstr>Document</vt:lpstr>
      <vt:lpstr>Multicast/Broadcast Segmentation within a BSS</vt:lpstr>
      <vt:lpstr>Abstract</vt:lpstr>
      <vt:lpstr>Background</vt:lpstr>
      <vt:lpstr>Current deployments</vt:lpstr>
      <vt:lpstr>Possible Solutions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Stephen Orr</dc:creator>
  <cp:keywords/>
  <dc:description/>
  <cp:lastModifiedBy>Stephen Orr</cp:lastModifiedBy>
  <cp:revision>3</cp:revision>
  <cp:lastPrinted>1601-01-01T00:00:00Z</cp:lastPrinted>
  <dcterms:created xsi:type="dcterms:W3CDTF">2025-01-14T23:19:23Z</dcterms:created>
  <dcterms:modified xsi:type="dcterms:W3CDTF">2025-01-15T02:10:27Z</dcterms:modified>
  <cp:category>Stephen Orr, Cisco</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a189e4fd-a2fa-47bf-9b21-17f706ee2968_Enabled">
    <vt:lpwstr>true</vt:lpwstr>
  </property>
  <property fmtid="{D5CDD505-2E9C-101B-9397-08002B2CF9AE}" pid="3" name="MSIP_Label_a189e4fd-a2fa-47bf-9b21-17f706ee2968_SetDate">
    <vt:lpwstr>2025-01-15T02:09:47Z</vt:lpwstr>
  </property>
  <property fmtid="{D5CDD505-2E9C-101B-9397-08002B2CF9AE}" pid="4" name="MSIP_Label_a189e4fd-a2fa-47bf-9b21-17f706ee2968_Method">
    <vt:lpwstr>Privileged</vt:lpwstr>
  </property>
  <property fmtid="{D5CDD505-2E9C-101B-9397-08002B2CF9AE}" pid="5" name="MSIP_Label_a189e4fd-a2fa-47bf-9b21-17f706ee2968_Name">
    <vt:lpwstr>Cisco Public Label</vt:lpwstr>
  </property>
  <property fmtid="{D5CDD505-2E9C-101B-9397-08002B2CF9AE}" pid="6" name="MSIP_Label_a189e4fd-a2fa-47bf-9b21-17f706ee2968_SiteId">
    <vt:lpwstr>5ae1af62-9505-4097-a69a-c1553ef7840e</vt:lpwstr>
  </property>
  <property fmtid="{D5CDD505-2E9C-101B-9397-08002B2CF9AE}" pid="7" name="MSIP_Label_a189e4fd-a2fa-47bf-9b21-17f706ee2968_ActionId">
    <vt:lpwstr>22c3a8a6-1db5-481a-90ef-46b4e3a9be2c</vt:lpwstr>
  </property>
  <property fmtid="{D5CDD505-2E9C-101B-9397-08002B2CF9AE}" pid="8" name="MSIP_Label_a189e4fd-a2fa-47bf-9b21-17f706ee2968_ContentBits">
    <vt:lpwstr>2</vt:lpwstr>
  </property>
  <property fmtid="{D5CDD505-2E9C-101B-9397-08002B2CF9AE}" pid="9" name="MSIP_Label_a189e4fd-a2fa-47bf-9b21-17f706ee2968_Tag">
    <vt:lpwstr>50, 0, 1, 1</vt:lpwstr>
  </property>
  <property fmtid="{D5CDD505-2E9C-101B-9397-08002B2CF9AE}" pid="10" name="ClassificationContentMarkingFooterLocations">
    <vt:lpwstr>Office Theme:3</vt:lpwstr>
  </property>
  <property fmtid="{D5CDD505-2E9C-101B-9397-08002B2CF9AE}" pid="11" name="ClassificationContentMarkingFooterText">
    <vt:lpwstr>-</vt:lpwstr>
  </property>
</Properties>
</file>