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397" r:id="rId8"/>
    <p:sldId id="398"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11-25-0164r0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ken.ieice.org/ken/paper/20250117nc7P/eng/" TargetMode="External"/><Relationship Id="rId13" Type="http://schemas.openxmlformats.org/officeDocument/2006/relationships/hyperlink" Target="https://ken.ieice.org/ken/search/index.php?search_mode=form&amp;year=39&amp;psort=1&amp;pskey=aff%3A%22ATR%22&amp;ps3=1&amp;layout=&amp;lang=eng&amp;term=AFFILIATION" TargetMode="External"/><Relationship Id="rId3" Type="http://schemas.openxmlformats.org/officeDocument/2006/relationships/hyperlink" Target="https://ken.ieice.org/ken/search/index.php?search_mode=form&amp;year=39&amp;psort=1&amp;pskey=author%3A%22Tuncer+Baykas%22&amp;ps2=1&amp;layout=&amp;lang=eng&amp;term=AUTHOR" TargetMode="External"/><Relationship Id="rId7" Type="http://schemas.openxmlformats.org/officeDocument/2006/relationships/hyperlink" Target="https://ken.ieice.org/ken/search/index.php?search_mode=form&amp;year=39&amp;psort=1&amp;pskey=aff%3A%22Wi-SUN+Alliance%22&amp;ps3=1&amp;layout=&amp;lang=eng&amp;term=AFFILIATION" TargetMode="External"/><Relationship Id="rId12" Type="http://schemas.openxmlformats.org/officeDocument/2006/relationships/hyperlink" Target="https://ken.ieice.org/ken/search/index.php?search_mode=form&amp;year=39&amp;psort=1&amp;pskey=author%3A%22Kazuto+Yano%22&amp;ps2=1&amp;layout=&amp;lang=eng&amp;term=AUTHOR" TargetMode="External"/><Relationship Id="rId2" Type="http://schemas.openxmlformats.org/officeDocument/2006/relationships/hyperlink" Target="https://ken.ieice.org/ken/paper/20250117Uc7P/eng/" TargetMode="External"/><Relationship Id="rId1" Type="http://schemas.openxmlformats.org/officeDocument/2006/relationships/slideLayout" Target="../slideLayouts/slideLayout2.xml"/><Relationship Id="rId6" Type="http://schemas.openxmlformats.org/officeDocument/2006/relationships/hyperlink" Target="https://ken.ieice.org/ken/search/index.php?search_mode=form&amp;year=39&amp;psort=1&amp;pskey=author%3A%22Phil+Beecher%22&amp;ps2=1&amp;layout=&amp;lang=eng&amp;term=AUTHOR" TargetMode="External"/><Relationship Id="rId11" Type="http://schemas.openxmlformats.org/officeDocument/2006/relationships/hyperlink" Target="https://ken.ieice.org/ken/paper/20250117ac7p/eng/" TargetMode="External"/><Relationship Id="rId5" Type="http://schemas.openxmlformats.org/officeDocument/2006/relationships/hyperlink" Target="https://ken.ieice.org/ken/paper/20250117Zc7o/eng/" TargetMode="External"/><Relationship Id="rId10" Type="http://schemas.openxmlformats.org/officeDocument/2006/relationships/hyperlink" Target="https://ken.ieice.org/ken/search/index.php?search_mode=form&amp;year=39&amp;psort=1&amp;pskey=aff%3A%22Nagoya+Inst.+of+Tech.%22&amp;ps3=1&amp;layout=&amp;lang=eng&amp;term=AFFILIATION" TargetMode="External"/><Relationship Id="rId4" Type="http://schemas.openxmlformats.org/officeDocument/2006/relationships/hyperlink" Target="https://ken.ieice.org/ken/search/index.php?search_mode=form&amp;year=39&amp;psort=1&amp;pskey=aff%3A%22Ofinno%22&amp;ps3=1&amp;layout=&amp;lang=eng&amp;term=AFFILIATION" TargetMode="External"/><Relationship Id="rId9" Type="http://schemas.openxmlformats.org/officeDocument/2006/relationships/hyperlink" Target="https://ken.ieice.org/ken/search/index.php?search_mode=form&amp;year=39&amp;psort=1&amp;pskey=author%3A%22Daisuke+Anzai%22&amp;ps2=1&amp;layout=&amp;lang=eng&amp;term=AUTH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January 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2025-1-14</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January 2025</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Meeting times: Monday PM3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2186674704"/>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9448800"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en-US" sz="2000" b="0" kern="0" dirty="0">
                <a:solidFill>
                  <a:srgbClr val="222222"/>
                </a:solidFill>
                <a:highlight>
                  <a:srgbClr val="FFFFFF"/>
                </a:highlight>
                <a:latin typeface="Arial" panose="020B0604020202020204" pitchFamily="34" charset="0"/>
              </a:rPr>
              <a:t>       No ballots before November meeting.</a:t>
            </a: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3"/>
            <a:ext cx="10454909" cy="716278"/>
          </a:xfrm>
        </p:spPr>
        <p:txBody>
          <a:bodyPr/>
          <a:lstStyle/>
          <a:p>
            <a:r>
              <a:rPr lang="en-US" sz="3200" dirty="0"/>
              <a:t>802.19.3a Task Group</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142999" y="1511030"/>
            <a:ext cx="10055281"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Aft>
                <a:spcPts val="0"/>
              </a:spcAft>
            </a:pPr>
            <a:r>
              <a:rPr lang="en-US" sz="20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a:t>
            </a:r>
          </a:p>
          <a:p>
            <a:pPr marL="0">
              <a:spcAft>
                <a:spcPts val="0"/>
              </a:spcAft>
            </a:pPr>
            <a:endParaRPr lang="en-US" sz="2000" kern="0" dirty="0"/>
          </a:p>
          <a:p>
            <a:pPr marL="0">
              <a:spcAft>
                <a:spcPts val="0"/>
              </a:spcAft>
            </a:pPr>
            <a:r>
              <a:rPr lang="en-US" sz="2000" kern="0" dirty="0"/>
              <a:t>Thursday 6:30 PM:</a:t>
            </a:r>
          </a:p>
          <a:p>
            <a:pPr marL="0">
              <a:spcAft>
                <a:spcPts val="0"/>
              </a:spcAft>
            </a:pPr>
            <a:r>
              <a:rPr lang="en-US" sz="2000" b="1" i="0" u="none" strike="noStrike" kern="1200" dirty="0">
                <a:solidFill>
                  <a:srgbClr val="000000"/>
                </a:solidFill>
                <a:effectLst/>
                <a:ea typeface="Calibri" panose="020F0502020204030204" pitchFamily="34" charset="0"/>
                <a:cs typeface="Calibri" panose="020F0502020204030204" pitchFamily="34" charset="0"/>
              </a:rPr>
              <a:t>IEEE 802.11ah and IEEE 802.15.4g SUN OFDM PHY Coexistence Simulation,</a:t>
            </a:r>
            <a:r>
              <a:rPr lang="en-US" sz="2000" b="0" dirty="0">
                <a:ea typeface="Calibri" panose="020F0502020204030204" pitchFamily="34" charset="0"/>
                <a:cs typeface="Calibri" panose="020F0502020204030204" pitchFamily="34" charset="0"/>
              </a:rPr>
              <a:t> </a:t>
            </a:r>
            <a:r>
              <a:rPr lang="en-US" sz="2000" i="0" u="none" strike="noStrike" kern="1200" dirty="0" err="1">
                <a:solidFill>
                  <a:srgbClr val="000000"/>
                </a:solidFill>
                <a:effectLst/>
                <a:ea typeface="Calibri" panose="020F0502020204030204" pitchFamily="34" charset="0"/>
                <a:cs typeface="Calibri" panose="020F0502020204030204" pitchFamily="34" charset="0"/>
              </a:rPr>
              <a:t>Takenori</a:t>
            </a:r>
            <a:r>
              <a:rPr lang="en-US" sz="2000" i="0" u="none" strike="noStrike" kern="1200" dirty="0">
                <a:solidFill>
                  <a:srgbClr val="000000"/>
                </a:solidFill>
                <a:effectLst/>
                <a:ea typeface="Calibri" panose="020F0502020204030204" pitchFamily="34" charset="0"/>
                <a:cs typeface="Calibri" panose="020F0502020204030204" pitchFamily="34" charset="0"/>
              </a:rPr>
              <a:t> Sumi</a:t>
            </a:r>
            <a:endParaRPr lang="en-US" sz="2000" i="0" u="none" strike="noStrike" dirty="0">
              <a:effectLst/>
              <a:ea typeface="Calibri" panose="020F0502020204030204" pitchFamily="34" charset="0"/>
              <a:cs typeface="Calibri" panose="020F0502020204030204" pitchFamily="34" charset="0"/>
            </a:endParaRPr>
          </a:p>
          <a:p>
            <a:pPr marL="0">
              <a:spcAft>
                <a:spcPts val="0"/>
              </a:spcAft>
            </a:pPr>
            <a:endParaRPr lang="en-US" sz="2000" kern="0" dirty="0"/>
          </a:p>
          <a:p>
            <a:pPr marL="0">
              <a:spcAft>
                <a:spcPts val="0"/>
              </a:spcAft>
            </a:pPr>
            <a:endParaRPr lang="en-US" sz="2000" kern="0" dirty="0"/>
          </a:p>
          <a:p>
            <a:pPr>
              <a:spcAft>
                <a:spcPts val="0"/>
              </a:spcAft>
            </a:pPr>
            <a:endParaRPr lang="en-US" sz="2000" kern="0" dirty="0"/>
          </a:p>
          <a:p>
            <a:pPr>
              <a:spcAft>
                <a:spcPts val="0"/>
              </a:spcAft>
            </a:pPr>
            <a:endParaRPr lang="en-US" sz="2000" kern="0" dirty="0"/>
          </a:p>
          <a:p>
            <a:pPr>
              <a:spcAft>
                <a:spcPts val="0"/>
              </a:spcAft>
            </a:pPr>
            <a:endParaRPr lang="en-US" kern="0" dirty="0"/>
          </a:p>
        </p:txBody>
      </p:sp>
    </p:spTree>
    <p:extLst>
      <p:ext uri="{BB962C8B-B14F-4D97-AF65-F5344CB8AC3E}">
        <p14:creationId xmlns:p14="http://schemas.microsoft.com/office/powerpoint/2010/main" val="1887697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4CA5381-613A-07C1-E4FF-F3A7CA18E2E5}"/>
              </a:ext>
            </a:extLst>
          </p:cNvPr>
          <p:cNvSpPr>
            <a:spLocks noGrp="1"/>
          </p:cNvSpPr>
          <p:nvPr>
            <p:ph type="dt" idx="10"/>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B75698BD-395A-1094-1262-6FB246B2F35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265AE359-E1A2-4A42-4476-C2EC2C65AC1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itle 1">
            <a:extLst>
              <a:ext uri="{FF2B5EF4-FFF2-40B4-BE49-F238E27FC236}">
                <a16:creationId xmlns:a16="http://schemas.microsoft.com/office/drawing/2014/main" id="{76DD04B5-8339-8B0E-16D9-9B4B7021F63B}"/>
              </a:ext>
            </a:extLst>
          </p:cNvPr>
          <p:cNvSpPr>
            <a:spLocks noGrp="1"/>
          </p:cNvSpPr>
          <p:nvPr>
            <p:ph type="title"/>
          </p:nvPr>
        </p:nvSpPr>
        <p:spPr>
          <a:xfrm>
            <a:off x="1950509" y="668974"/>
            <a:ext cx="8288868" cy="640078"/>
          </a:xfrm>
        </p:spPr>
        <p:txBody>
          <a:bodyPr/>
          <a:lstStyle/>
          <a:p>
            <a:r>
              <a:rPr lang="en-US" dirty="0"/>
              <a:t>IEICE Conference in Kyoto</a:t>
            </a:r>
          </a:p>
        </p:txBody>
      </p:sp>
      <p:graphicFrame>
        <p:nvGraphicFramePr>
          <p:cNvPr id="8" name="Table 7">
            <a:extLst>
              <a:ext uri="{FF2B5EF4-FFF2-40B4-BE49-F238E27FC236}">
                <a16:creationId xmlns:a16="http://schemas.microsoft.com/office/drawing/2014/main" id="{9654BD5B-6C3C-5041-9969-BE751F02785F}"/>
              </a:ext>
            </a:extLst>
          </p:cNvPr>
          <p:cNvGraphicFramePr>
            <a:graphicFrameLocks noGrp="1"/>
          </p:cNvGraphicFramePr>
          <p:nvPr>
            <p:extLst>
              <p:ext uri="{D42A27DB-BD31-4B8C-83A1-F6EECF244321}">
                <p14:modId xmlns:p14="http://schemas.microsoft.com/office/powerpoint/2010/main" val="2008490711"/>
              </p:ext>
            </p:extLst>
          </p:nvPr>
        </p:nvGraphicFramePr>
        <p:xfrm>
          <a:off x="1054524" y="1302481"/>
          <a:ext cx="10035541" cy="3809474"/>
        </p:xfrm>
        <a:graphic>
          <a:graphicData uri="http://schemas.openxmlformats.org/drawingml/2006/table">
            <a:tbl>
              <a:tblPr/>
              <a:tblGrid>
                <a:gridCol w="621876">
                  <a:extLst>
                    <a:ext uri="{9D8B030D-6E8A-4147-A177-3AD203B41FA5}">
                      <a16:colId xmlns:a16="http://schemas.microsoft.com/office/drawing/2014/main" val="3451783588"/>
                    </a:ext>
                  </a:extLst>
                </a:gridCol>
                <a:gridCol w="1183205">
                  <a:extLst>
                    <a:ext uri="{9D8B030D-6E8A-4147-A177-3AD203B41FA5}">
                      <a16:colId xmlns:a16="http://schemas.microsoft.com/office/drawing/2014/main" val="216226079"/>
                    </a:ext>
                  </a:extLst>
                </a:gridCol>
                <a:gridCol w="5721575">
                  <a:extLst>
                    <a:ext uri="{9D8B030D-6E8A-4147-A177-3AD203B41FA5}">
                      <a16:colId xmlns:a16="http://schemas.microsoft.com/office/drawing/2014/main" val="3316198348"/>
                    </a:ext>
                  </a:extLst>
                </a:gridCol>
                <a:gridCol w="2508885">
                  <a:extLst>
                    <a:ext uri="{9D8B030D-6E8A-4147-A177-3AD203B41FA5}">
                      <a16:colId xmlns:a16="http://schemas.microsoft.com/office/drawing/2014/main" val="970259893"/>
                    </a:ext>
                  </a:extLst>
                </a:gridCol>
              </a:tblGrid>
              <a:tr h="310243">
                <a:tc gridSpan="4">
                  <a:txBody>
                    <a:bodyPr/>
                    <a:lstStyle/>
                    <a:p>
                      <a:r>
                        <a:rPr lang="en-US" sz="1200" b="1" dirty="0">
                          <a:effectLst/>
                          <a:latin typeface="+mj-lt"/>
                          <a:ea typeface="MS PGothic" panose="020B0600070205080204" pitchFamily="34" charset="-128"/>
                        </a:rPr>
                        <a:t>Fri, Jan 17 AM  Special Session on IEEE 802 Standardization (</a:t>
                      </a:r>
                      <a:r>
                        <a:rPr lang="en-US" sz="1200" b="1" dirty="0" err="1">
                          <a:effectLst/>
                          <a:latin typeface="+mj-lt"/>
                          <a:ea typeface="MS PGothic" panose="020B0600070205080204" pitchFamily="34" charset="-128"/>
                        </a:rPr>
                        <a:t>Maskawa</a:t>
                      </a:r>
                      <a:r>
                        <a:rPr lang="en-US" sz="1200" b="1" dirty="0">
                          <a:effectLst/>
                          <a:latin typeface="+mj-lt"/>
                          <a:ea typeface="MS PGothic" panose="020B0600070205080204" pitchFamily="34" charset="-128"/>
                        </a:rPr>
                        <a:t> Hall, Kyoto University) 11:00 - 17:30</a:t>
                      </a:r>
                    </a:p>
                  </a:txBody>
                  <a:tcPr marL="8164" marR="8164" marT="8164" marB="8164" anchor="ctr">
                    <a:lnL>
                      <a:noFill/>
                    </a:lnL>
                    <a:lnR>
                      <a:noFill/>
                    </a:lnR>
                    <a:lnT>
                      <a:noFill/>
                    </a:lnT>
                    <a:lnB>
                      <a:noFill/>
                    </a:lnB>
                    <a:solidFill>
                      <a:srgbClr val="FFEFD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8554161"/>
                  </a:ext>
                </a:extLst>
              </a:tr>
              <a:tr h="604157">
                <a:tc>
                  <a:txBody>
                    <a:bodyPr/>
                    <a:lstStyle/>
                    <a:p>
                      <a:pPr algn="ctr"/>
                      <a:r>
                        <a:rPr lang="en-US" sz="1600" b="1" dirty="0">
                          <a:solidFill>
                            <a:schemeClr val="tx1"/>
                          </a:solidFill>
                          <a:effectLst/>
                          <a:latin typeface="+mj-lt"/>
                          <a:ea typeface="MS PGothic" panose="020B0600070205080204" pitchFamily="34" charset="-128"/>
                        </a:rPr>
                        <a:t>(1)</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rPr>
                        <a:t>11:00-11:50</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2">
                            <a:extLst>
                              <a:ext uri="{A12FA001-AC4F-418D-AE19-62706E023703}">
                                <ahyp:hlinkClr xmlns:ahyp="http://schemas.microsoft.com/office/drawing/2018/hyperlinkcolor" val="tx"/>
                              </a:ext>
                            </a:extLst>
                          </a:hlinkClick>
                        </a:rPr>
                        <a:t>IEEE 802.19 Wireless Coexistence Working Group</a:t>
                      </a:r>
                      <a:r>
                        <a:rPr lang="en-US" sz="1600" b="1" dirty="0">
                          <a:solidFill>
                            <a:schemeClr val="tx1"/>
                          </a:solidFill>
                          <a:effectLst/>
                          <a:latin typeface="+mj-lt"/>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600" b="1">
                          <a:solidFill>
                            <a:schemeClr val="tx1"/>
                          </a:solidFill>
                          <a:effectLst/>
                          <a:latin typeface="+mj-lt"/>
                          <a:ea typeface="MS PGothic" panose="020B0600070205080204" pitchFamily="34" charset="-128"/>
                          <a:hlinkClick r:id="rId3">
                            <a:extLst>
                              <a:ext uri="{A12FA001-AC4F-418D-AE19-62706E023703}">
                                <ahyp:hlinkClr xmlns:ahyp="http://schemas.microsoft.com/office/drawing/2018/hyperlinkcolor" val="tx"/>
                              </a:ext>
                            </a:extLst>
                          </a:hlinkClick>
                        </a:rPr>
                        <a:t>Tuncer Baykas</a:t>
                      </a:r>
                      <a:r>
                        <a:rPr lang="en-US" sz="1600" b="1">
                          <a:solidFill>
                            <a:schemeClr val="tx1"/>
                          </a:solidFill>
                          <a:effectLst/>
                          <a:latin typeface="+mj-lt"/>
                          <a:ea typeface="MS PGothic" panose="020B0600070205080204" pitchFamily="34" charset="-128"/>
                        </a:rPr>
                        <a:t> (</a:t>
                      </a:r>
                      <a:r>
                        <a:rPr lang="en-US" sz="1600" b="1">
                          <a:solidFill>
                            <a:schemeClr val="tx1"/>
                          </a:solidFill>
                          <a:effectLst/>
                          <a:latin typeface="+mj-lt"/>
                          <a:ea typeface="MS PGothic" panose="020B0600070205080204" pitchFamily="34" charset="-128"/>
                          <a:hlinkClick r:id="rId4">
                            <a:extLst>
                              <a:ext uri="{A12FA001-AC4F-418D-AE19-62706E023703}">
                                <ahyp:hlinkClr xmlns:ahyp="http://schemas.microsoft.com/office/drawing/2018/hyperlinkcolor" val="tx"/>
                              </a:ext>
                            </a:extLst>
                          </a:hlinkClick>
                        </a:rPr>
                        <a:t>Ofinno</a:t>
                      </a:r>
                      <a:r>
                        <a:rPr lang="en-US" sz="1600" b="1">
                          <a:solidFill>
                            <a:schemeClr val="tx1"/>
                          </a:solidFill>
                          <a:effectLst/>
                          <a:latin typeface="+mj-lt"/>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4047420154"/>
                  </a:ext>
                </a:extLst>
              </a:tr>
              <a:tr h="604157">
                <a:tc>
                  <a:txBody>
                    <a:bodyPr/>
                    <a:lstStyle/>
                    <a:p>
                      <a:pPr algn="ctr"/>
                      <a:r>
                        <a:rPr lang="en-US" sz="1600" b="1" dirty="0">
                          <a:solidFill>
                            <a:schemeClr val="tx1"/>
                          </a:solidFill>
                          <a:effectLst/>
                          <a:latin typeface="+mj-lt"/>
                          <a:ea typeface="MS PGothic" panose="020B0600070205080204" pitchFamily="34" charset="-128"/>
                        </a:rPr>
                        <a:t>(2)</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rPr>
                        <a:t>13:00-13:50</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5">
                            <a:extLst>
                              <a:ext uri="{A12FA001-AC4F-418D-AE19-62706E023703}">
                                <ahyp:hlinkClr xmlns:ahyp="http://schemas.microsoft.com/office/drawing/2018/hyperlinkcolor" val="tx"/>
                              </a:ext>
                            </a:extLst>
                          </a:hlinkClick>
                        </a:rPr>
                        <a:t>Latest trends in IEEE 802.15 and Wi-SUN Alliance</a:t>
                      </a:r>
                      <a:r>
                        <a:rPr lang="en-US" sz="1600" b="1" dirty="0">
                          <a:solidFill>
                            <a:schemeClr val="tx1"/>
                          </a:solidFill>
                          <a:effectLst/>
                          <a:latin typeface="+mj-lt"/>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6">
                            <a:extLst>
                              <a:ext uri="{A12FA001-AC4F-418D-AE19-62706E023703}">
                                <ahyp:hlinkClr xmlns:ahyp="http://schemas.microsoft.com/office/drawing/2018/hyperlinkcolor" val="tx"/>
                              </a:ext>
                            </a:extLst>
                          </a:hlinkClick>
                        </a:rPr>
                        <a:t>Phil Beecher</a:t>
                      </a:r>
                      <a:r>
                        <a:rPr lang="en-US" sz="1600" b="1" dirty="0">
                          <a:solidFill>
                            <a:schemeClr val="tx1"/>
                          </a:solidFill>
                          <a:effectLst/>
                          <a:latin typeface="+mj-lt"/>
                          <a:ea typeface="MS PGothic" panose="020B0600070205080204" pitchFamily="34" charset="-128"/>
                        </a:rPr>
                        <a:t> (</a:t>
                      </a:r>
                      <a:r>
                        <a:rPr lang="en-US" sz="1600" b="1" dirty="0">
                          <a:solidFill>
                            <a:schemeClr val="tx1"/>
                          </a:solidFill>
                          <a:effectLst/>
                          <a:latin typeface="+mj-lt"/>
                          <a:ea typeface="MS PGothic" panose="020B0600070205080204" pitchFamily="34" charset="-128"/>
                          <a:hlinkClick r:id="rId7">
                            <a:extLst>
                              <a:ext uri="{A12FA001-AC4F-418D-AE19-62706E023703}">
                                <ahyp:hlinkClr xmlns:ahyp="http://schemas.microsoft.com/office/drawing/2018/hyperlinkcolor" val="tx"/>
                              </a:ext>
                            </a:extLst>
                          </a:hlinkClick>
                        </a:rPr>
                        <a:t>Wi-SUN Alliance</a:t>
                      </a:r>
                      <a:r>
                        <a:rPr lang="en-US" sz="1600" b="1" dirty="0">
                          <a:solidFill>
                            <a:schemeClr val="tx1"/>
                          </a:solidFill>
                          <a:effectLst/>
                          <a:latin typeface="+mj-lt"/>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50063195"/>
                  </a:ext>
                </a:extLst>
              </a:tr>
              <a:tr h="731257">
                <a:tc>
                  <a:txBody>
                    <a:bodyPr/>
                    <a:lstStyle/>
                    <a:p>
                      <a:pPr algn="ctr"/>
                      <a:r>
                        <a:rPr lang="en-US" sz="1600" b="1" dirty="0">
                          <a:solidFill>
                            <a:schemeClr val="tx1"/>
                          </a:solidFill>
                          <a:effectLst/>
                          <a:latin typeface="+mj-lt"/>
                          <a:ea typeface="MS PGothic" panose="020B0600070205080204" pitchFamily="34" charset="-128"/>
                        </a:rPr>
                        <a:t>(3)</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rPr>
                        <a:t>13:55-14:45</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8">
                            <a:extLst>
                              <a:ext uri="{A12FA001-AC4F-418D-AE19-62706E023703}">
                                <ahyp:hlinkClr xmlns:ahyp="http://schemas.microsoft.com/office/drawing/2018/hyperlinkcolor" val="tx"/>
                              </a:ext>
                            </a:extLst>
                          </a:hlinkClick>
                        </a:rPr>
                        <a:t>Latest trends in In-Body CA Localization and IEEE 802.15.6ma</a:t>
                      </a:r>
                      <a:r>
                        <a:rPr lang="en-US" sz="1600" b="1" dirty="0">
                          <a:solidFill>
                            <a:schemeClr val="tx1"/>
                          </a:solidFill>
                          <a:effectLst/>
                          <a:latin typeface="+mj-lt"/>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9">
                            <a:extLst>
                              <a:ext uri="{A12FA001-AC4F-418D-AE19-62706E023703}">
                                <ahyp:hlinkClr xmlns:ahyp="http://schemas.microsoft.com/office/drawing/2018/hyperlinkcolor" val="tx"/>
                              </a:ext>
                            </a:extLst>
                          </a:hlinkClick>
                        </a:rPr>
                        <a:t>Daisuke </a:t>
                      </a:r>
                      <a:r>
                        <a:rPr lang="en-US" sz="1600" b="1" dirty="0" err="1">
                          <a:solidFill>
                            <a:schemeClr val="tx1"/>
                          </a:solidFill>
                          <a:effectLst/>
                          <a:latin typeface="+mj-lt"/>
                          <a:ea typeface="MS PGothic" panose="020B0600070205080204" pitchFamily="34" charset="-128"/>
                          <a:hlinkClick r:id="rId9">
                            <a:extLst>
                              <a:ext uri="{A12FA001-AC4F-418D-AE19-62706E023703}">
                                <ahyp:hlinkClr xmlns:ahyp="http://schemas.microsoft.com/office/drawing/2018/hyperlinkcolor" val="tx"/>
                              </a:ext>
                            </a:extLst>
                          </a:hlinkClick>
                        </a:rPr>
                        <a:t>Anzai</a:t>
                      </a:r>
                      <a:r>
                        <a:rPr lang="en-US" sz="1600" b="1" dirty="0">
                          <a:solidFill>
                            <a:schemeClr val="tx1"/>
                          </a:solidFill>
                          <a:effectLst/>
                          <a:latin typeface="+mj-lt"/>
                          <a:ea typeface="MS PGothic" panose="020B0600070205080204" pitchFamily="34" charset="-128"/>
                        </a:rPr>
                        <a:t> (</a:t>
                      </a:r>
                      <a:r>
                        <a:rPr lang="en-US" sz="1600" b="1" dirty="0">
                          <a:solidFill>
                            <a:schemeClr val="tx1"/>
                          </a:solidFill>
                          <a:effectLst/>
                          <a:latin typeface="+mj-lt"/>
                          <a:ea typeface="MS PGothic" panose="020B0600070205080204" pitchFamily="34" charset="-128"/>
                          <a:hlinkClick r:id="rId10">
                            <a:extLst>
                              <a:ext uri="{A12FA001-AC4F-418D-AE19-62706E023703}">
                                <ahyp:hlinkClr xmlns:ahyp="http://schemas.microsoft.com/office/drawing/2018/hyperlinkcolor" val="tx"/>
                              </a:ext>
                            </a:extLst>
                          </a:hlinkClick>
                        </a:rPr>
                        <a:t>Nagoya Inst. of Tech.</a:t>
                      </a:r>
                      <a:r>
                        <a:rPr lang="en-US" sz="1600" b="1" dirty="0">
                          <a:solidFill>
                            <a:schemeClr val="tx1"/>
                          </a:solidFill>
                          <a:effectLst/>
                          <a:latin typeface="+mj-lt"/>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969089815"/>
                  </a:ext>
                </a:extLst>
              </a:tr>
              <a:tr h="1299492">
                <a:tc>
                  <a:txBody>
                    <a:bodyPr/>
                    <a:lstStyle/>
                    <a:p>
                      <a:pPr algn="ctr"/>
                      <a:r>
                        <a:rPr lang="en-US" sz="1600" b="1">
                          <a:solidFill>
                            <a:schemeClr val="tx1"/>
                          </a:solidFill>
                          <a:effectLst/>
                          <a:latin typeface="+mj-lt"/>
                          <a:ea typeface="MS PGothic" panose="020B0600070205080204" pitchFamily="34" charset="-128"/>
                        </a:rPr>
                        <a:t>(4)</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rPr>
                        <a:t>15:00-15:50</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11">
                            <a:extLst>
                              <a:ext uri="{A12FA001-AC4F-418D-AE19-62706E023703}">
                                <ahyp:hlinkClr xmlns:ahyp="http://schemas.microsoft.com/office/drawing/2018/hyperlinkcolor" val="tx"/>
                              </a:ext>
                            </a:extLst>
                          </a:hlinkClick>
                        </a:rPr>
                        <a:t>Latest trends of wireless LAN standardization in IEEE 802.11, and development of system-level simulator for evaluating reliability of cybernetic avatar operation</a:t>
                      </a:r>
                      <a:r>
                        <a:rPr lang="en-US" sz="1600" b="1" dirty="0">
                          <a:solidFill>
                            <a:schemeClr val="tx1"/>
                          </a:solidFill>
                          <a:effectLst/>
                          <a:latin typeface="+mj-lt"/>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hlinkClick r:id="rId12">
                            <a:extLst>
                              <a:ext uri="{A12FA001-AC4F-418D-AE19-62706E023703}">
                                <ahyp:hlinkClr xmlns:ahyp="http://schemas.microsoft.com/office/drawing/2018/hyperlinkcolor" val="tx"/>
                              </a:ext>
                            </a:extLst>
                          </a:hlinkClick>
                        </a:rPr>
                        <a:t>Kazuto Yano</a:t>
                      </a:r>
                      <a:r>
                        <a:rPr lang="en-US" sz="1600" b="1" dirty="0">
                          <a:solidFill>
                            <a:schemeClr val="tx1"/>
                          </a:solidFill>
                          <a:effectLst/>
                          <a:latin typeface="+mj-lt"/>
                          <a:ea typeface="MS PGothic" panose="020B0600070205080204" pitchFamily="34" charset="-128"/>
                        </a:rPr>
                        <a:t> (</a:t>
                      </a:r>
                      <a:r>
                        <a:rPr lang="en-US" sz="1600" b="1" dirty="0">
                          <a:solidFill>
                            <a:schemeClr val="tx1"/>
                          </a:solidFill>
                          <a:effectLst/>
                          <a:latin typeface="+mj-lt"/>
                          <a:ea typeface="MS PGothic" panose="020B0600070205080204" pitchFamily="34" charset="-128"/>
                          <a:hlinkClick r:id="rId13">
                            <a:extLst>
                              <a:ext uri="{A12FA001-AC4F-418D-AE19-62706E023703}">
                                <ahyp:hlinkClr xmlns:ahyp="http://schemas.microsoft.com/office/drawing/2018/hyperlinkcolor" val="tx"/>
                              </a:ext>
                            </a:extLst>
                          </a:hlinkClick>
                        </a:rPr>
                        <a:t>ATR</a:t>
                      </a:r>
                      <a:r>
                        <a:rPr lang="en-US" sz="1600" b="1" dirty="0">
                          <a:solidFill>
                            <a:schemeClr val="tx1"/>
                          </a:solidFill>
                          <a:effectLst/>
                          <a:latin typeface="+mj-lt"/>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394484192"/>
                  </a:ext>
                </a:extLst>
              </a:tr>
              <a:tr h="163286">
                <a:tc>
                  <a:txBody>
                    <a:bodyPr/>
                    <a:lstStyle/>
                    <a:p>
                      <a:pPr algn="ctr"/>
                      <a:r>
                        <a:rPr lang="en-US" sz="1600" b="1">
                          <a:solidFill>
                            <a:schemeClr val="tx1"/>
                          </a:solidFill>
                          <a:effectLst/>
                          <a:latin typeface="+mj-lt"/>
                          <a:ea typeface="MS PGothic" panose="020B0600070205080204" pitchFamily="34" charset="-128"/>
                        </a:rPr>
                        <a:t>(5)</a:t>
                      </a:r>
                    </a:p>
                  </a:txBody>
                  <a:tcPr marL="8164" marR="8164" marT="8164" marB="8164" anchor="ctr">
                    <a:lnL>
                      <a:noFill/>
                    </a:lnL>
                    <a:lnR>
                      <a:noFill/>
                    </a:lnR>
                    <a:lnT>
                      <a:noFill/>
                    </a:lnT>
                    <a:lnB>
                      <a:noFill/>
                    </a:lnB>
                    <a:solidFill>
                      <a:srgbClr val="FFFFFF"/>
                    </a:solidFill>
                  </a:tcPr>
                </a:tc>
                <a:tc>
                  <a:txBody>
                    <a:bodyPr/>
                    <a:lstStyle/>
                    <a:p>
                      <a:r>
                        <a:rPr lang="en-US" sz="1600" b="1" dirty="0">
                          <a:solidFill>
                            <a:schemeClr val="tx1"/>
                          </a:solidFill>
                          <a:effectLst/>
                          <a:latin typeface="+mj-lt"/>
                          <a:ea typeface="MS PGothic" panose="020B0600070205080204" pitchFamily="34" charset="-128"/>
                        </a:rPr>
                        <a:t>16:00-17:30</a:t>
                      </a:r>
                    </a:p>
                  </a:txBody>
                  <a:tcPr marL="8164" marR="8164" marT="8164" marB="8164" anchor="ctr">
                    <a:lnL>
                      <a:noFill/>
                    </a:lnL>
                    <a:lnR>
                      <a:noFill/>
                    </a:lnR>
                    <a:lnT>
                      <a:noFill/>
                    </a:lnT>
                    <a:lnB>
                      <a:noFill/>
                    </a:lnB>
                    <a:solidFill>
                      <a:srgbClr val="FFFFFF"/>
                    </a:solidFill>
                  </a:tcPr>
                </a:tc>
                <a:tc gridSpan="2">
                  <a:txBody>
                    <a:bodyPr/>
                    <a:lstStyle/>
                    <a:p>
                      <a:r>
                        <a:rPr lang="en-US" sz="1600" b="1" dirty="0">
                          <a:solidFill>
                            <a:schemeClr val="tx1"/>
                          </a:solidFill>
                          <a:effectLst/>
                          <a:latin typeface="+mj-lt"/>
                          <a:ea typeface="MS PGothic" panose="020B0600070205080204" pitchFamily="34" charset="-128"/>
                        </a:rPr>
                        <a:t>Discussion session</a:t>
                      </a:r>
                    </a:p>
                  </a:txBody>
                  <a:tcPr marL="8164" marR="8164" marT="8164" marB="8164" anchor="ctr">
                    <a:lnL>
                      <a:noFill/>
                    </a:lnL>
                    <a:lnR>
                      <a:noFill/>
                    </a:lnR>
                    <a:lnT>
                      <a:noFill/>
                    </a:lnT>
                    <a:lnB>
                      <a:noFill/>
                    </a:lnB>
                    <a:solidFill>
                      <a:srgbClr val="FFFFFF"/>
                    </a:solidFill>
                  </a:tcPr>
                </a:tc>
                <a:tc hMerge="1">
                  <a:txBody>
                    <a:bodyPr/>
                    <a:lstStyle/>
                    <a:p>
                      <a:endParaRPr lang="en-US"/>
                    </a:p>
                  </a:txBody>
                  <a:tcPr/>
                </a:tc>
                <a:extLst>
                  <a:ext uri="{0D108BD9-81ED-4DB2-BD59-A6C34878D82A}">
                    <a16:rowId xmlns:a16="http://schemas.microsoft.com/office/drawing/2014/main" val="2802032223"/>
                  </a:ext>
                </a:extLst>
              </a:tr>
            </a:tbl>
          </a:graphicData>
        </a:graphic>
      </p:graphicFrame>
      <p:sp>
        <p:nvSpPr>
          <p:cNvPr id="9" name="TextBox 8">
            <a:extLst>
              <a:ext uri="{FF2B5EF4-FFF2-40B4-BE49-F238E27FC236}">
                <a16:creationId xmlns:a16="http://schemas.microsoft.com/office/drawing/2014/main" id="{B953907C-CD8E-089A-52CB-508B7B863554}"/>
              </a:ext>
            </a:extLst>
          </p:cNvPr>
          <p:cNvSpPr txBox="1"/>
          <p:nvPr/>
        </p:nvSpPr>
        <p:spPr>
          <a:xfrm>
            <a:off x="649395" y="5453413"/>
            <a:ext cx="10845800" cy="1015663"/>
          </a:xfrm>
          <a:prstGeom prst="rect">
            <a:avLst/>
          </a:prstGeom>
          <a:noFill/>
        </p:spPr>
        <p:txBody>
          <a:bodyPr wrap="square">
            <a:spAutoFit/>
          </a:bodyPr>
          <a:lstStyle/>
          <a:p>
            <a:r>
              <a:rPr lang="en-US" sz="2000" dirty="0">
                <a:solidFill>
                  <a:schemeClr val="tx1"/>
                </a:solidFill>
              </a:rPr>
              <a:t>For more info: https://ken.ieice.org/ken/program/index.php?tgs_regid=58056984cfac617843301b8c7cd5c46dd6c281f7addbd8c4f4245a7de3ec65e9&amp;tgid=IEICE-SRW&amp;lang=eng</a:t>
            </a:r>
          </a:p>
        </p:txBody>
      </p:sp>
    </p:spTree>
    <p:extLst>
      <p:ext uri="{BB962C8B-B14F-4D97-AF65-F5344CB8AC3E}">
        <p14:creationId xmlns:p14="http://schemas.microsoft.com/office/powerpoint/2010/main" val="2386280201"/>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36268</TotalTime>
  <Words>407</Words>
  <Application>Microsoft Office PowerPoint</Application>
  <PresentationFormat>Widescreen</PresentationFormat>
  <Paragraphs>76</Paragraphs>
  <Slides>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802-11 Theme</vt:lpstr>
      <vt:lpstr>Document</vt:lpstr>
      <vt:lpstr>802.19 WG  January 2025 Liaison Report</vt:lpstr>
      <vt:lpstr>IEEE 802.19 Overview</vt:lpstr>
      <vt:lpstr>Coexistence Assessment Documents</vt:lpstr>
      <vt:lpstr>802.19.3a Task Group</vt:lpstr>
      <vt:lpstr>IEICE Conference in Kyoto</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71</cp:revision>
  <cp:lastPrinted>1601-01-01T00:00:00Z</cp:lastPrinted>
  <dcterms:created xsi:type="dcterms:W3CDTF">2020-01-12T14:48:27Z</dcterms:created>
  <dcterms:modified xsi:type="dcterms:W3CDTF">2025-01-14T06:17:34Z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