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7" r:id="rId3"/>
    <p:sldId id="306" r:id="rId4"/>
    <p:sldId id="308" r:id="rId5"/>
    <p:sldId id="287" r:id="rId6"/>
    <p:sldId id="297" r:id="rId7"/>
    <p:sldId id="266" r:id="rId8"/>
    <p:sldId id="30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5" autoAdjust="0"/>
    <p:restoredTop sz="90803" autoAdjust="0"/>
  </p:normalViewPr>
  <p:slideViewPr>
    <p:cSldViewPr>
      <p:cViewPr varScale="1">
        <p:scale>
          <a:sx n="70" d="100"/>
          <a:sy n="70" d="100"/>
        </p:scale>
        <p:origin x="476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3" d="100"/>
          <a:sy n="123" d="100"/>
        </p:scale>
        <p:origin x="4944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94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47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13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Janurary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Janurary 2025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Janurary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Janurary 2025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Janurary 2025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Janurary 2025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Janurary 2025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Janurary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Janurary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Janurary 2025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Jiyang Bai, TCL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0162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RU</a:t>
            </a:r>
            <a:r>
              <a:rPr lang="en-US" altLang="zh-CN" dirty="0"/>
              <a:t> indication to reduce scheduling complexity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064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/>
              <a:t>Jan. 10, </a:t>
            </a:r>
            <a:r>
              <a:rPr lang="en-GB" sz="2000" b="0" dirty="0"/>
              <a:t>2025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Janurary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Jiyang Bai, TCL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16077" y="299175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CD49339-BA4D-0012-586F-932FD4853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359588"/>
              </p:ext>
            </p:extLst>
          </p:nvPr>
        </p:nvGraphicFramePr>
        <p:xfrm>
          <a:off x="816077" y="3485246"/>
          <a:ext cx="10348385" cy="2229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983">
                  <a:extLst>
                    <a:ext uri="{9D8B030D-6E8A-4147-A177-3AD203B41FA5}">
                      <a16:colId xmlns:a16="http://schemas.microsoft.com/office/drawing/2014/main" val="237441952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765850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77375992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197788107"/>
                    </a:ext>
                  </a:extLst>
                </a:gridCol>
                <a:gridCol w="2209802">
                  <a:extLst>
                    <a:ext uri="{9D8B030D-6E8A-4147-A177-3AD203B41FA5}">
                      <a16:colId xmlns:a16="http://schemas.microsoft.com/office/drawing/2014/main" val="1903846693"/>
                    </a:ext>
                  </a:extLst>
                </a:gridCol>
              </a:tblGrid>
              <a:tr h="403901"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Name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Affiliations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Address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Phone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Email</a:t>
                      </a:r>
                      <a:endParaRPr lang="zh-CN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43742"/>
                  </a:ext>
                </a:extLst>
              </a:tr>
              <a:tr h="365171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Jiyang Bai</a:t>
                      </a:r>
                      <a:endParaRPr lang="zh-CN" altLang="en-US" sz="16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TCL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altLang="zh-CN" sz="1600" dirty="0"/>
                        <a:t>Building G1, TCL International-E City, Shenzhen, Guangdong, China.</a:t>
                      </a:r>
                      <a:endParaRPr lang="zh-CN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sz="1600" dirty="0"/>
                        <a:t>Jiyangbai@gmail.com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527963"/>
                  </a:ext>
                </a:extLst>
              </a:tr>
              <a:tr h="365171"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58944"/>
                  </a:ext>
                </a:extLst>
              </a:tr>
              <a:tr h="3651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600" dirty="0"/>
                        <a:t>TCL</a:t>
                      </a:r>
                      <a:endParaRPr lang="zh-CN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538577"/>
                  </a:ext>
                </a:extLst>
              </a:tr>
              <a:tr h="13463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028058"/>
                  </a:ext>
                </a:extLst>
              </a:tr>
              <a:tr h="230537">
                <a:tc vMerge="1">
                  <a:txBody>
                    <a:bodyPr/>
                    <a:lstStyle/>
                    <a:p>
                      <a:r>
                        <a:rPr lang="en-US" altLang="zh-CN" sz="1600" dirty="0" err="1"/>
                        <a:t>Zhanjin</a:t>
                      </a:r>
                      <a:r>
                        <a:rPr lang="en-US" altLang="zh-CN" sz="1600" dirty="0"/>
                        <a:t> Bao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22269"/>
                  </a:ext>
                </a:extLst>
              </a:tr>
              <a:tr h="3651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45703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7C1A-FF2A-47FA-AEDD-1D4DA673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5580F-909B-485C-BC16-2B48B53EC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The existing contributions are trying to find the balance point by limiting some flexibility in standard level:</a:t>
            </a:r>
          </a:p>
          <a:p>
            <a:pPr marL="742950" marR="0" lvl="2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icrosoft YaHei Light" panose="020B0502040204020203" pitchFamily="34" charset="-122"/>
                <a:cs typeface="+mn-cs"/>
              </a:rPr>
              <a:t>A lot of </a:t>
            </a:r>
            <a:r>
              <a:rPr lang="en-US" altLang="zh-CN" dirty="0">
                <a:latin typeface="Times New Roman"/>
                <a:ea typeface="Microsoft YaHei Light" panose="020B0502040204020203" pitchFamily="34" charset="-122"/>
                <a:cs typeface="+mn-cs"/>
              </a:rPr>
              <a:t>contributions [1-7], 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icrosoft YaHei Light" panose="020B0502040204020203" pitchFamily="34" charset="-122"/>
                <a:cs typeface="+mn-cs"/>
              </a:rPr>
              <a:t>passed motions [8] (e.g., </a:t>
            </a:r>
            <a:r>
              <a:rPr lang="en-US" sz="1800" kern="0" dirty="0">
                <a:solidFill>
                  <a:srgbClr val="76717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Motion #39, #43, #52, #61-63, #65, #66, #87-90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icrosoft YaHei Light" panose="020B0502040204020203" pitchFamily="34" charset="-122"/>
                <a:cs typeface="+mn-cs"/>
              </a:rPr>
              <a:t>) and also the PDT of DRU [9] has related to the concern of scheduling complexity, which leads to increase the limitation the potential patterns of DRU.</a:t>
            </a:r>
            <a:endParaRPr lang="en-US" altLang="zh-CN" sz="1800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Even if we ignore the sacrificed performance and flexibility, the DRU mechanism is still not suitable for massive access in Wi-Fi:</a:t>
            </a:r>
            <a:endParaRPr lang="en-US" altLang="zh-CN" dirty="0">
              <a:latin typeface="Times New Roman"/>
              <a:ea typeface="Microsoft YaHei Light" panose="020B0502040204020203" pitchFamily="34" charset="-122"/>
              <a:cs typeface="+mn-cs"/>
            </a:endParaRPr>
          </a:p>
          <a:p>
            <a:pPr marL="742950" marR="0" lvl="2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dirty="0">
                <a:latin typeface="Times New Roman"/>
                <a:ea typeface="Microsoft YaHei Light" panose="020B0502040204020203" pitchFamily="34" charset="-122"/>
                <a:cs typeface="+mn-cs"/>
              </a:rPr>
              <a:t>There differences of DRU between DBW 20/40/80, the potential size of DRU patterns is still significant.</a:t>
            </a:r>
            <a:endParaRPr lang="en-US" altLang="zh-CN" dirty="0">
              <a:ea typeface="Microsoft YaHei Light" panose="020B0502040204020203" pitchFamily="34" charset="-122"/>
              <a:cs typeface="+mn-cs"/>
            </a:endParaRPr>
          </a:p>
          <a:p>
            <a:pPr marL="400050" lvl="2" indent="0">
              <a:spcBef>
                <a:spcPts val="600"/>
              </a:spcBef>
              <a:defRPr/>
            </a:pPr>
            <a:endParaRPr lang="en-US" altLang="zh-CN" dirty="0">
              <a:latin typeface="Times New Roman"/>
              <a:ea typeface="Microsoft YaHei Light" panose="020B0502040204020203" pitchFamily="34" charset="-122"/>
              <a:cs typeface="+mn-cs"/>
            </a:endParaRPr>
          </a:p>
          <a:p>
            <a:pPr marL="342900" marR="0" lvl="1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l"/>
              <a:tabLst/>
              <a:defRPr/>
            </a:pPr>
            <a:r>
              <a:rPr lang="en-US" altLang="zh-CN" sz="1800" dirty="0">
                <a:latin typeface="Times New Roman"/>
                <a:ea typeface="Microsoft YaHei Light" panose="020B0502040204020203" pitchFamily="34" charset="-122"/>
                <a:cs typeface="+mn-cs"/>
              </a:rPr>
              <a:t>To solve this problem, we provide the other point of view</a:t>
            </a:r>
            <a:r>
              <a:rPr lang="zh-CN" altLang="en-US" sz="1800" dirty="0">
                <a:latin typeface="Times New Roman"/>
                <a:ea typeface="Microsoft YaHei Light" panose="020B0502040204020203" pitchFamily="34" charset="-122"/>
                <a:cs typeface="+mn-cs"/>
              </a:rPr>
              <a:t>：</a:t>
            </a:r>
            <a:endParaRPr lang="en-US" sz="1800" dirty="0">
              <a:latin typeface="Times New Roman"/>
              <a:ea typeface="Microsoft YaHei Light" panose="020B0502040204020203" pitchFamily="34" charset="-122"/>
              <a:cs typeface="+mn-cs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dirty="0">
                <a:latin typeface="Times New Roman"/>
                <a:ea typeface="Microsoft YaHei Light" panose="020B0502040204020203" pitchFamily="34" charset="-122"/>
                <a:cs typeface="+mn-cs"/>
              </a:rPr>
              <a:t>Within limited computational resource, we could utilize the feedback Preferred RU sets from STA to reduce the problem complexity.</a:t>
            </a:r>
            <a:endParaRPr lang="en-US" sz="1600" dirty="0"/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marL="742950" lvl="2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600" dirty="0">
              <a:ea typeface="Microsoft YaHei Light" panose="020B0502040204020203" pitchFamily="34" charset="-122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479A4-9893-4B45-909E-2C4318B7E4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A09E1-BD9B-4EE5-A76B-8E465C6F28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826102-FA03-4281-82D4-2EEA3F638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Janurary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16354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9B210D-CF58-284E-A068-E95A55F5FA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5ACE7-BA28-BC58-25F5-F88189283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altLang="zh-CN" sz="3200" dirty="0">
                <a:ea typeface="Microsoft YaHei Light" panose="020B0502040204020203" pitchFamily="34" charset="-122"/>
                <a:cs typeface="+mn-cs"/>
              </a:rPr>
              <a:t>Complexity analysis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3CD93-3412-2F94-94C3-01CB27465A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A7D64-8194-EB48-0715-6598131A06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F56BB0-21DA-632F-3E4E-1BCA5AA2BF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Janurary 2025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D255A75-D1E1-8707-CB28-2E912D554A4C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14401" y="1489935"/>
                <a:ext cx="10361084" cy="472439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Wingdings" panose="05000000000000000000" pitchFamily="2" charset="2"/>
                  <a:buChar char="l"/>
                </a:pPr>
                <a:endParaRPr lang="en-US" altLang="zh-CN" sz="1800" b="0" dirty="0">
                  <a:solidFill>
                    <a:schemeClr val="tx1"/>
                  </a:solidFill>
                  <a:latin typeface="Times New Roman" pitchFamily="16" charset="0"/>
                  <a:ea typeface="Microsoft YaHei Light" panose="020B0502040204020203" pitchFamily="34" charset="-122"/>
                </a:endParaRPr>
              </a:p>
              <a:p>
                <a:pPr>
                  <a:buFont typeface="Wingdings" panose="05000000000000000000" pitchFamily="2" charset="2"/>
                  <a:buChar char="l"/>
                </a:pPr>
                <a:r>
                  <a:rPr lang="en-US" altLang="zh-CN" sz="1800" b="0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Complexity of DRU/RRU division</a:t>
                </a:r>
              </a:p>
              <a:p>
                <a:pPr marL="742950" marR="0" lvl="2" indent="-342900" algn="l" defTabSz="449263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altLang="zh-CN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For DRU only, in each 80 MHz,</a:t>
                </a:r>
                <a:r>
                  <a:rPr kumimoji="0" lang="zh-CN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 </a:t>
                </a: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1200150" marR="0" lvl="3" indent="-342900" algn="l" defTabSz="449263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DBW 80 </a:t>
                </a:r>
                <a:r>
                  <a:rPr kumimoji="0" lang="en-US" altLang="zh-CN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MHz </a:t>
                </a: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for there are </a:t>
                </a:r>
                <a:r>
                  <a:rPr kumimoji="0" lang="en-US" altLang="zh-CN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have 35 (201, if enable 26tone-RU) types of DRUs combinations</a:t>
                </a:r>
              </a:p>
              <a:p>
                <a:pPr marL="1200150" marR="0" lvl="3" indent="-342900" algn="l" defTabSz="449263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DBW </a:t>
                </a:r>
                <a:r>
                  <a:rPr kumimoji="0" lang="en-US" altLang="zh-CN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40+20+20 MHz or </a:t>
                </a: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DBW </a:t>
                </a:r>
                <a:r>
                  <a:rPr kumimoji="0" lang="en-US" altLang="zh-CN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20+20+40 MHz have 9*9*35=2835 types for</a:t>
                </a:r>
                <a:r>
                  <a:rPr kumimoji="0" lang="zh-CN" alt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 </a:t>
                </a:r>
                <a:r>
                  <a:rPr kumimoji="0" lang="en-US" altLang="zh-CN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each channel</a:t>
                </a:r>
              </a:p>
              <a:p>
                <a:pPr marL="74295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zh-CN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In 320Mhz,  there are </a:t>
                </a:r>
              </a:p>
              <a:p>
                <a:pPr marL="0" marR="0" lvl="1" indent="0" algn="ctr" defTabSz="449263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US" sz="18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4+</m:t>
                            </m:r>
                            <m:r>
                              <a:rPr kumimoji="0" lang="en-US" sz="18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35+2∗2835</m:t>
                            </m:r>
                          </m:e>
                        </m:d>
                      </m:e>
                      <m:sup>
                        <m:r>
                          <a:rPr kumimoji="0" lang="en-US" sz="18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kumimoji="0" lang="en-US" sz="18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≈1.06∗</m:t>
                    </m:r>
                    <m:sSup>
                      <m:sSupPr>
                        <m:ctrlPr>
                          <a:rPr kumimoji="0" lang="en-US" sz="18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kumimoji="0" lang="en-US" sz="18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15</m:t>
                        </m:r>
                      </m:sup>
                    </m:sSup>
                  </m:oMath>
                </a14:m>
                <a:r>
                  <a:rPr kumimoji="0" lang="en-US" altLang="zh-CN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 </a:t>
                </a:r>
                <a:endParaRPr lang="en-US" altLang="zh-CN" sz="1800" kern="0" dirty="0">
                  <a:latin typeface="Times New Roman"/>
                  <a:ea typeface="MS Gothic"/>
                </a:endParaRPr>
              </a:p>
              <a:p>
                <a:pPr marL="0" marR="0" lvl="1" indent="0" defTabSz="449263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altLang="zh-CN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             channel types of (D)RU combinations.</a:t>
                </a:r>
              </a:p>
              <a:p>
                <a:pPr>
                  <a:buFont typeface="Wingdings" panose="05000000000000000000" pitchFamily="2" charset="2"/>
                  <a:buChar char="l"/>
                </a:pPr>
                <a:r>
                  <a:rPr lang="en-US" altLang="zh-CN" sz="1800" b="0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For each channel type, AP should also allocate these (D)RUs to STAs. </a:t>
                </a:r>
              </a:p>
              <a:p>
                <a:pPr marL="74295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en-US" altLang="zh-CN" sz="1800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The complexity of allocation is depended by the total number of scheduled </a:t>
                </a:r>
                <a:r>
                  <a:rPr lang="en-US" altLang="zh-CN" sz="1800" b="0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(D)RUs</a:t>
                </a:r>
                <a:r>
                  <a:rPr lang="en-US" altLang="zh-CN" sz="1800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 </a:t>
                </a:r>
                <a:r>
                  <a:rPr lang="en-US" altLang="zh-CN" sz="1800" i="1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N.</a:t>
                </a:r>
              </a:p>
              <a:p>
                <a:pPr marL="74295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en-US" altLang="zh-CN" sz="1800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If the problem is linear, the time complexity of this problem is </a:t>
                </a:r>
                <a14:m>
                  <m:oMath xmlns:m="http://schemas.openxmlformats.org/officeDocument/2006/math"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𝒪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altLang="zh-CN" sz="1800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.</a:t>
                </a:r>
              </a:p>
              <a:p>
                <a:pPr marL="74295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en-US" altLang="zh-CN" sz="1800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But the problem is non-linear with additional QoS requirements or functions, such as SCS, Co-ex ICF/ICR, or other mechanisms, in this case the problem is NP-hard in general.</a:t>
                </a:r>
              </a:p>
              <a:p>
                <a:pPr marL="74295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  <a:defRPr/>
                </a:pPr>
                <a:endParaRPr lang="en-US" altLang="zh-CN" sz="1800" dirty="0">
                  <a:solidFill>
                    <a:schemeClr val="tx1"/>
                  </a:solidFill>
                  <a:latin typeface="Times New Roman" pitchFamily="16" charset="0"/>
                  <a:ea typeface="Microsoft YaHei Light" panose="020B0502040204020203" pitchFamily="34" charset="-122"/>
                </a:endParaRPr>
              </a:p>
              <a:p>
                <a:pPr marL="400050" lvl="2" indent="0">
                  <a:spcBef>
                    <a:spcPts val="600"/>
                  </a:spcBef>
                  <a:defRPr/>
                </a:pPr>
                <a:endParaRPr lang="en-US" altLang="zh-CN" sz="1800" dirty="0">
                  <a:solidFill>
                    <a:schemeClr val="tx1"/>
                  </a:solidFill>
                  <a:latin typeface="Times New Roman" pitchFamily="16" charset="0"/>
                  <a:ea typeface="Microsoft YaHei Light" panose="020B0502040204020203" pitchFamily="34" charset="-122"/>
                </a:endParaRPr>
              </a:p>
              <a:p>
                <a:pPr marL="0" lvl="1" indent="0">
                  <a:spcBef>
                    <a:spcPts val="600"/>
                  </a:spcBef>
                </a:pPr>
                <a:endParaRPr lang="en-US" altLang="zh-CN" sz="1800" dirty="0">
                  <a:solidFill>
                    <a:schemeClr val="tx1"/>
                  </a:solidFill>
                  <a:latin typeface="Times New Roman" pitchFamily="16" charset="0"/>
                  <a:ea typeface="Microsoft YaHei Light" panose="020B0502040204020203" pitchFamily="34" charset="-122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D255A75-D1E1-8707-CB28-2E912D554A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1" y="1489935"/>
                <a:ext cx="10361084" cy="4724399"/>
              </a:xfrm>
              <a:prstGeom prst="rect">
                <a:avLst/>
              </a:prstGeom>
              <a:blipFill>
                <a:blip r:embed="rId3"/>
                <a:stretch>
                  <a:fillRect l="-35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3690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8B6A99-98D4-37F2-A3DF-AE2C406C2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DCCD9-070E-ABFA-6DE1-8744DD04A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00050"/>
            <a:r>
              <a:rPr lang="en-US" altLang="zh-CN" sz="32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Proposed method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4BE76-715B-AFB0-C672-478B17DC4D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8E761-A724-D90A-88DF-F7153506E1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FFFA43-F508-1D18-312B-526AFC3763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Janurary 2025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09406B3-3FFF-9221-8926-E56E2696CE40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5943599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If we decompose the original optimization problem into the multiple sub-problem, i.e., the resource allocation problem of each STA.</a:t>
            </a: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STAs can optimize their own allocation locally using local computing capacity. The </a:t>
            </a: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Preferred RU sets</a:t>
            </a: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are the results.</a:t>
            </a: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AP can generate the allocation scheme by gathering the </a:t>
            </a: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Preferred RU sets.</a:t>
            </a: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After resolves all Preferred RU Sets without conflict, AP only need to calculate the RU allocation with conflict, which is much lower than original calculation.  </a:t>
            </a:r>
            <a:endParaRPr lang="en-US" altLang="zh-CN" sz="18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By enabling STA to feedback their preferred (D)RUs, we can utilize the computing resource as well as reduce the complexity of scheduling.</a:t>
            </a:r>
            <a:endParaRPr lang="en-US" altLang="zh-CN" sz="1800" b="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19F30BED-4689-ECA6-88E5-220D9B4AA4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4357322"/>
            <a:ext cx="4483533" cy="1861253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064061DB-6C15-03DC-5A48-7F9C87415F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0" y="1754762"/>
            <a:ext cx="5089071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711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Janurary 2025</a:t>
            </a:r>
            <a:endParaRPr lang="en-GB" altLang="zh-CN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F51B1D-FC0C-81C0-1C23-0C2FCE62BAE5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848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It is more difficult to schedule the Wi-Fi network after using DRU.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Enable STAs to report their Preferred RU sets could facilitate the scheduling on AP.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With higher management capacity, Wi-Fi network with Preferred RU sets could have better performance than Wi-Fi network without Preferred RU sets 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Open Discussions: Detailed Signaling of STA Preferred RU indications</a:t>
            </a:r>
          </a:p>
        </p:txBody>
      </p:sp>
    </p:spTree>
    <p:extLst>
      <p:ext uri="{BB962C8B-B14F-4D97-AF65-F5344CB8AC3E}">
        <p14:creationId xmlns:p14="http://schemas.microsoft.com/office/powerpoint/2010/main" val="4098218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</a:t>
            </a:r>
            <a:r>
              <a:rPr lang="en-US" sz="2000" b="0" dirty="0" err="1"/>
              <a:t>TGbn</a:t>
            </a:r>
            <a:r>
              <a:rPr lang="en-US" sz="2000" b="0" dirty="0"/>
              <a:t> define</a:t>
            </a:r>
            <a:r>
              <a:rPr lang="en-US" altLang="zh-CN" sz="2000" b="0" dirty="0"/>
              <a:t>s a mechanism that enables a non-AP STA to report its preferred RU sets for following transmission.</a:t>
            </a:r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Janurary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5535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9FF-B52B-4E51-9082-AA9F1ADD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CA59-ED8D-40DE-8F44-ADB6C805F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b="0" dirty="0">
                <a:solidFill>
                  <a:schemeClr val="tx1"/>
                </a:solidFill>
              </a:rPr>
              <a:t>[1] </a:t>
            </a:r>
            <a:r>
              <a:rPr lang="en-US" sz="18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11-23-2020-03-00bn-high-level-perspective-on-distributed-tone-ru-for-11bn</a:t>
            </a:r>
          </a:p>
          <a:p>
            <a:pPr marL="0" indent="0"/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[2]</a:t>
            </a:r>
            <a:r>
              <a:rPr lang="en-GB" sz="18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11-24-1189-01-00bn-dru-transmission-on-frequency-subblocks-of-wide-bandwidth-ppdu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[3]</a:t>
            </a:r>
            <a:r>
              <a:rPr lang="en-GB" sz="18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11-24-1471-03-00bn-signaling-for-dru-in-trigger-frame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[4]</a:t>
            </a:r>
            <a:r>
              <a:rPr lang="en-GB" sz="18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11-24-1472-03-00bn-consideration-on-dru-for-11bn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[5]</a:t>
            </a:r>
            <a:r>
              <a:rPr lang="en-US" sz="18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11-24-1489-01-00bn-signaling-for-dru-transmission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[6]</a:t>
            </a:r>
            <a:r>
              <a:rPr lang="en-US" sz="18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11-24-1510-02-00bn-open-issues-on-dru</a:t>
            </a:r>
          </a:p>
          <a:p>
            <a:pPr marL="0" indent="0"/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[7] 11-24-1856-01-00bn-tone-distribution-in-dru-with-puncturing-follow-up</a:t>
            </a:r>
          </a:p>
          <a:p>
            <a:pPr marL="0" indent="0"/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[8] 11-24-0171-26-00bn-tgbn-motions-list-part-1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[9]</a:t>
            </a:r>
            <a:r>
              <a:rPr lang="en-US" sz="18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11-24-2046-03-00bn-draft-text-on-dru</a:t>
            </a:r>
          </a:p>
          <a:p>
            <a:pPr marL="0" indent="0"/>
            <a:r>
              <a:rPr lang="en-US" sz="1800" b="0" dirty="0">
                <a:solidFill>
                  <a:schemeClr val="tx1"/>
                </a:solidFill>
              </a:rPr>
              <a:t>[10] J. Bai and X. Wang, "Distributed-Optimization With Centralized-Refining for Efficient Resource Allocation in Future Wireless Networks," in IEEE Transactions on Communications, vol. 72, no. 8, pp. 4829-4843, Aug. 2024.</a:t>
            </a:r>
          </a:p>
          <a:p>
            <a:pPr marL="0" indent="0"/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D8A00-77D4-4C60-BD61-51C0D2503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26B2-4CFD-473E-BF98-A87F4F769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E98D3-6E02-4E17-9842-DCC422C0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Janurary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84157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7191F5-3879-04D9-353A-6B9D67BD0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1257E-FEDF-084F-DFD7-3C13A6BD0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Existing methods and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64A1D-9818-D82B-BC39-1D0BB53A0E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F0FBA-582B-1B47-D07A-F6717A2453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10665F-0BB4-A460-3F3C-B05180F9BE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Janurary 2025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6C8B523-DB4C-91BE-B63B-4157661905A3}"/>
              </a:ext>
            </a:extLst>
          </p:cNvPr>
          <p:cNvSpPr txBox="1">
            <a:spLocks/>
          </p:cNvSpPr>
          <p:nvPr/>
        </p:nvSpPr>
        <p:spPr bwMode="auto">
          <a:xfrm>
            <a:off x="914400" y="1676401"/>
            <a:ext cx="6781799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/>
              <a:t>AP can just reschedule the conflicted RRU set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All conflicted RUs are rescheduled. This method only utilized the RU sets without conflict, all processed information in conflicted RUs are wasted.</a:t>
            </a:r>
            <a:endParaRPr lang="en-US" altLang="zh-CN" sz="16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600" dirty="0"/>
              <a:t>AP can resolve the conflicted RRU sets, then just schedule the rest of RRU sets.</a:t>
            </a:r>
            <a:endParaRPr lang="en-US" altLang="zh-CN" sz="16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This method utilizes the carried information in the conflicted RU sets, which is more efficient.</a:t>
            </a: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simulations shows that indicating the Preferred RRU sets has better performance in either linear problem or non-linear problem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Proposed mechanism uses 9.03% processing time but achieves 95.12 % utility performance.</a:t>
            </a: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By indicating the preferred RRU sets, network is able to support heavy duty and massive access network.</a:t>
            </a:r>
          </a:p>
          <a:p>
            <a:pPr marL="57150" indent="0"/>
            <a:endParaRPr lang="en-US" altLang="zh-CN" sz="1200" b="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57150" indent="0"/>
            <a:endParaRPr lang="en-US" altLang="zh-CN" sz="1200" b="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57150" indent="0"/>
            <a:endParaRPr lang="en-US" altLang="zh-CN" sz="1200" b="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57150" indent="0"/>
            <a:r>
              <a:rPr lang="en-US" altLang="zh-CN" sz="105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[10] J. Bai and X. Wang, "Distributed-Optimization With Centralized-Refining for Efficient Resource Allocation in Future Wireless Networks," in IEEE Transactions on Communications, vol. 72, no. 8, pp. 4829-4843, Aug. 2024.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A9D1F1E-6431-D3ED-AF01-D1371FBF5F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4205" y="2186850"/>
            <a:ext cx="2239990" cy="151053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7B47FFA-4B53-3B55-C7C9-4AB814CB5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0595" y="4603660"/>
            <a:ext cx="2133600" cy="1438789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C4E8DA21-BC57-BD5F-8CAE-F6D65497586F}"/>
              </a:ext>
            </a:extLst>
          </p:cNvPr>
          <p:cNvSpPr txBox="1"/>
          <p:nvPr/>
        </p:nvSpPr>
        <p:spPr>
          <a:xfrm>
            <a:off x="8408597" y="4120013"/>
            <a:ext cx="26439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Non-linear Problem [10]</a:t>
            </a:r>
            <a:endParaRPr lang="en-US" sz="18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2443DB46-ECE7-FAF7-D98D-BDC8523C6B98}"/>
              </a:ext>
            </a:extLst>
          </p:cNvPr>
          <p:cNvSpPr txBox="1"/>
          <p:nvPr/>
        </p:nvSpPr>
        <p:spPr>
          <a:xfrm>
            <a:off x="8649161" y="1726580"/>
            <a:ext cx="2133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Linear Problem [10]</a:t>
            </a:r>
            <a:endParaRPr lang="en-US" sz="1800" dirty="0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C0243C78-73AB-120E-F7B8-48CE409587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6199" y="2186850"/>
            <a:ext cx="1905925" cy="1510532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DA568809-A9EA-DA33-9409-D0E1F39773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93701" y="4616216"/>
            <a:ext cx="2239990" cy="150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28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3146</TotalTime>
  <Words>963</Words>
  <Application>Microsoft Office PowerPoint</Application>
  <PresentationFormat>宽屏</PresentationFormat>
  <Paragraphs>119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 Unicode MS</vt:lpstr>
      <vt:lpstr>Microsoft YaHei Light</vt:lpstr>
      <vt:lpstr>等线</vt:lpstr>
      <vt:lpstr>Arial</vt:lpstr>
      <vt:lpstr>Cambria Math</vt:lpstr>
      <vt:lpstr>Times New Roman</vt:lpstr>
      <vt:lpstr>Wingdings</vt:lpstr>
      <vt:lpstr>Office Theme</vt:lpstr>
      <vt:lpstr>RU indication to reduce scheduling complexity</vt:lpstr>
      <vt:lpstr>Introduction</vt:lpstr>
      <vt:lpstr>Complexity analysis </vt:lpstr>
      <vt:lpstr>Proposed method</vt:lpstr>
      <vt:lpstr>Summary</vt:lpstr>
      <vt:lpstr>Straw Poll 1</vt:lpstr>
      <vt:lpstr>References</vt:lpstr>
      <vt:lpstr>Appendix: Existing methods and performance</vt:lpstr>
    </vt:vector>
  </TitlesOfParts>
  <Company>TCL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Status Report in Multi-AP - Follow Up</dc:title>
  <dc:subject>IEEE 802.11 contributions</dc:subject>
  <dc:creator>Jiyang Bai</dc:creator>
  <cp:lastModifiedBy>Jiyang Bai</cp:lastModifiedBy>
  <cp:revision>557</cp:revision>
  <cp:lastPrinted>1601-01-01T00:00:00Z</cp:lastPrinted>
  <dcterms:created xsi:type="dcterms:W3CDTF">2022-10-28T01:22:29Z</dcterms:created>
  <dcterms:modified xsi:type="dcterms:W3CDTF">2025-01-14T04:34:34Z</dcterms:modified>
</cp:coreProperties>
</file>