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79" r:id="rId3"/>
    <p:sldId id="281" r:id="rId4"/>
    <p:sldId id="301" r:id="rId5"/>
    <p:sldId id="329" r:id="rId6"/>
    <p:sldId id="334" r:id="rId7"/>
    <p:sldId id="335" r:id="rId8"/>
    <p:sldId id="358" r:id="rId9"/>
    <p:sldId id="336" r:id="rId10"/>
    <p:sldId id="337" r:id="rId11"/>
    <p:sldId id="339" r:id="rId12"/>
    <p:sldId id="359" r:id="rId13"/>
    <p:sldId id="326" r:id="rId14"/>
    <p:sldId id="353" r:id="rId15"/>
    <p:sldId id="361" r:id="rId16"/>
    <p:sldId id="277" r:id="rId17"/>
    <p:sldId id="310" r:id="rId18"/>
    <p:sldId id="327" r:id="rId19"/>
    <p:sldId id="333"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288" autoAdjust="0"/>
    <p:restoredTop sz="94660"/>
  </p:normalViewPr>
  <p:slideViewPr>
    <p:cSldViewPr>
      <p:cViewPr varScale="1">
        <p:scale>
          <a:sx n="110" d="100"/>
          <a:sy n="110" d="100"/>
        </p:scale>
        <p:origin x="115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1200" dirty="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0154</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77139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Alternative DRU Tone Plan 60MHz DBW</a:t>
            </a:r>
            <a:endParaRPr lang="en-GB" dirty="0"/>
          </a:p>
        </p:txBody>
      </p:sp>
      <p:sp>
        <p:nvSpPr>
          <p:cNvPr id="3074" name="Rectangle 2"/>
          <p:cNvSpPr>
            <a:spLocks noGrp="1" noChangeArrowheads="1"/>
          </p:cNvSpPr>
          <p:nvPr>
            <p:ph type="body" idx="1"/>
          </p:nvPr>
        </p:nvSpPr>
        <p:spPr>
          <a:xfrm>
            <a:off x="458788" y="237217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2025-02</a:t>
            </a:r>
          </a:p>
        </p:txBody>
      </p:sp>
      <p:sp>
        <p:nvSpPr>
          <p:cNvPr id="3076" name="Rectangle 4"/>
          <p:cNvSpPr>
            <a:spLocks noChangeArrowheads="1"/>
          </p:cNvSpPr>
          <p:nvPr/>
        </p:nvSpPr>
        <p:spPr bwMode="auto">
          <a:xfrm>
            <a:off x="574861" y="29748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12"/>
          <p:cNvGraphicFramePr>
            <a:graphicFrameLocks noGrp="1"/>
          </p:cNvGraphicFramePr>
          <p:nvPr>
            <p:extLst>
              <p:ext uri="{D42A27DB-BD31-4B8C-83A1-F6EECF244321}">
                <p14:modId xmlns:p14="http://schemas.microsoft.com/office/powerpoint/2010/main" val="335486324"/>
              </p:ext>
            </p:extLst>
          </p:nvPr>
        </p:nvGraphicFramePr>
        <p:xfrm>
          <a:off x="799306" y="3356992"/>
          <a:ext cx="7620000" cy="2133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Chenchen Liu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r>
                        <a:rPr lang="en-US" altLang="zh-CN" sz="1200" b="0" dirty="0"/>
                        <a:t>Huawei</a:t>
                      </a:r>
                      <a:r>
                        <a:rPr lang="en-US" altLang="zh-CN" sz="1200" b="0" baseline="0" dirty="0"/>
                        <a:t> Technologies Co., Ltd</a:t>
                      </a:r>
                      <a:endParaRPr lang="en-US" altLang="zh-CN" sz="1200" b="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altLang="zh-CN" sz="1200" b="0" kern="1200" dirty="0">
                          <a:solidFill>
                            <a:schemeClr val="tx1"/>
                          </a:solidFill>
                          <a:latin typeface="Times New Roman" pitchFamily="18" charset="0"/>
                          <a:ea typeface="Times New Roman"/>
                          <a:cs typeface="Arial"/>
                        </a:rPr>
                        <a:t>Huawei Base, </a:t>
                      </a:r>
                      <a:r>
                        <a:rPr lang="en-US" altLang="zh-CN" sz="1200" b="0" kern="1200" dirty="0" err="1">
                          <a:solidFill>
                            <a:schemeClr val="tx1"/>
                          </a:solidFill>
                          <a:latin typeface="Times New Roman" pitchFamily="18" charset="0"/>
                          <a:ea typeface="Times New Roman"/>
                          <a:cs typeface="Arial"/>
                        </a:rPr>
                        <a:t>Bantian</a:t>
                      </a:r>
                      <a:r>
                        <a:rPr lang="en-US" altLang="zh-CN" sz="1200" b="0" kern="1200" dirty="0">
                          <a:solidFill>
                            <a:schemeClr val="tx1"/>
                          </a:solidFill>
                          <a:latin typeface="Times New Roman" pitchFamily="18" charset="0"/>
                          <a:ea typeface="Times New Roman"/>
                          <a:cs typeface="Arial"/>
                        </a:rPr>
                        <a:t>, Shenzhen</a:t>
                      </a:r>
                      <a:endParaRPr lang="en-US" altLang="zh-CN" sz="1600" b="0" kern="1200" dirty="0">
                        <a:solidFill>
                          <a:schemeClr val="tx1"/>
                        </a:solidFill>
                        <a:latin typeface="Times New Roman" pitchFamily="18" charset="0"/>
                        <a:ea typeface="Times New Roman"/>
                        <a:cs typeface="Arial"/>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liuchenchen1@huawei.com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a:ln>
                            <a:noFill/>
                          </a:ln>
                          <a:solidFill>
                            <a:schemeClr val="tx1"/>
                          </a:solidFill>
                          <a:effectLst/>
                          <a:latin typeface="Times New Roman" pitchFamily="18" charset="0"/>
                          <a:ea typeface="굴림" charset="-127"/>
                          <a:cs typeface="Times New Roman" pitchFamily="18" charset="0"/>
                        </a:rPr>
                        <a:t>Yan Xin</a:t>
                      </a:r>
                      <a:endParaRPr kumimoji="0" lang="zh-CN" altLang="en-US" sz="1200" b="0" i="0" u="none" strike="noStrike" kern="1200" cap="none" normalizeH="0" baseline="0" dirty="0">
                        <a:ln>
                          <a:noFill/>
                        </a:ln>
                        <a:solidFill>
                          <a:schemeClr val="tx1"/>
                        </a:solidFill>
                        <a:effectLst/>
                        <a:latin typeface="Times New Roman" pitchFamily="18" charset="0"/>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8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Jian Yu</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pPr latinLnBrk="1"/>
                      <a:endParaRPr lang="ko-KR" alt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Ming Gan</a:t>
                      </a:r>
                      <a:endParaRPr kumimoji="0" lang="ko-KR" altLang="en-US"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ko-KR" altLang="en-US"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Advantages of the Uniform DRU Tone Plan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3" name="文本框 2">
            <a:extLst>
              <a:ext uri="{FF2B5EF4-FFF2-40B4-BE49-F238E27FC236}">
                <a16:creationId xmlns:a16="http://schemas.microsoft.com/office/drawing/2014/main" id="{AC1DA848-4B55-4AF0-80C1-D647FD91FB0C}"/>
              </a:ext>
            </a:extLst>
          </p:cNvPr>
          <p:cNvSpPr txBox="1"/>
          <p:nvPr/>
        </p:nvSpPr>
        <p:spPr>
          <a:xfrm>
            <a:off x="467544" y="1844824"/>
            <a:ext cx="8208912" cy="2677656"/>
          </a:xfrm>
          <a:prstGeom prst="rect">
            <a:avLst/>
          </a:prstGeom>
          <a:noFill/>
        </p:spPr>
        <p:txBody>
          <a:bodyPr wrap="square" rtlCol="0">
            <a:spAutoFit/>
          </a:bodyPr>
          <a:lstStyle/>
          <a:p>
            <a:pPr marL="342900" indent="-342900">
              <a:buFont typeface="Wingdings" panose="05000000000000000000" pitchFamily="2" charset="2"/>
              <a:buChar char="Ø"/>
            </a:pPr>
            <a:r>
              <a:rPr lang="en-US" altLang="zh-CN" b="1" dirty="0">
                <a:solidFill>
                  <a:schemeClr val="tx1"/>
                </a:solidFill>
              </a:rPr>
              <a:t>Lower PAPR for Data Field </a:t>
            </a:r>
          </a:p>
          <a:p>
            <a:pPr marL="1085850" lvl="1" indent="-342900">
              <a:buFont typeface="Arial" panose="020B0604020202020204" pitchFamily="34" charset="0"/>
              <a:buChar char="•"/>
            </a:pPr>
            <a:r>
              <a:rPr lang="en-US" altLang="zh-CN" sz="2000" dirty="0">
                <a:solidFill>
                  <a:schemeClr val="tx1"/>
                </a:solidFill>
              </a:rPr>
              <a:t>All size DRUs are uniformly distributed, reducing PAPR and enhancing transmission efficiency</a:t>
            </a:r>
          </a:p>
          <a:p>
            <a:pPr marL="342900" indent="-342900">
              <a:buFont typeface="Wingdings" panose="05000000000000000000" pitchFamily="2" charset="2"/>
              <a:buChar char="Ø"/>
            </a:pPr>
            <a:r>
              <a:rPr lang="en-US" altLang="zh-CN" b="1" dirty="0">
                <a:solidFill>
                  <a:schemeClr val="tx1"/>
                </a:solidFill>
              </a:rPr>
              <a:t>Simplified Implementation</a:t>
            </a:r>
          </a:p>
          <a:p>
            <a:pPr marL="1085850" lvl="1" indent="-342900">
              <a:buFont typeface="Arial" panose="020B0604020202020204" pitchFamily="34" charset="0"/>
              <a:buChar char="•"/>
            </a:pPr>
            <a:r>
              <a:rPr lang="en-US" altLang="zh-CN" sz="2000" dirty="0">
                <a:solidFill>
                  <a:schemeClr val="tx1"/>
                </a:solidFill>
              </a:rPr>
              <a:t>Tone indices can be shifted between DRUs of the same size, ensuring a uniform response and simplifying implementation</a:t>
            </a:r>
          </a:p>
          <a:p>
            <a:pPr marL="1085850" lvl="1" indent="-342900">
              <a:buFont typeface="Arial" panose="020B0604020202020204" pitchFamily="34" charset="0"/>
              <a:buChar char="•"/>
            </a:pPr>
            <a:r>
              <a:rPr lang="en-US" altLang="zh-CN" sz="2000" dirty="0">
                <a:solidFill>
                  <a:schemeClr val="tx1"/>
                </a:solidFill>
              </a:rPr>
              <a:t>Uniform distribution of all size DRUs reduces smoothing implementation complexity</a:t>
            </a:r>
            <a:endParaRPr lang="zh-CN" altLang="en-US" sz="2000" dirty="0">
              <a:solidFill>
                <a:schemeClr val="tx1"/>
              </a:solidFill>
            </a:endParaRPr>
          </a:p>
        </p:txBody>
      </p:sp>
    </p:spTree>
    <p:extLst>
      <p:ext uri="{BB962C8B-B14F-4D97-AF65-F5344CB8AC3E}">
        <p14:creationId xmlns:p14="http://schemas.microsoft.com/office/powerpoint/2010/main" val="1964120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3978" y="692696"/>
            <a:ext cx="7990656" cy="1065213"/>
          </a:xfrm>
        </p:spPr>
        <p:txBody>
          <a:bodyPr/>
          <a:lstStyle/>
          <a:p>
            <a:r>
              <a:rPr lang="en-US" altLang="zh-CN" dirty="0"/>
              <a:t>Pilot indices for Uniform DRU Tone Plan B1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5" name="表格 4">
            <a:extLst>
              <a:ext uri="{FF2B5EF4-FFF2-40B4-BE49-F238E27FC236}">
                <a16:creationId xmlns:a16="http://schemas.microsoft.com/office/drawing/2014/main" id="{1A9ECB53-0FDE-4CB4-81A2-09CCFE468F6B}"/>
              </a:ext>
            </a:extLst>
          </p:cNvPr>
          <p:cNvGraphicFramePr>
            <a:graphicFrameLocks noGrp="1"/>
          </p:cNvGraphicFramePr>
          <p:nvPr>
            <p:extLst>
              <p:ext uri="{D42A27DB-BD31-4B8C-83A1-F6EECF244321}">
                <p14:modId xmlns:p14="http://schemas.microsoft.com/office/powerpoint/2010/main" val="2062712181"/>
              </p:ext>
            </p:extLst>
          </p:nvPr>
        </p:nvGraphicFramePr>
        <p:xfrm>
          <a:off x="1151620" y="1672615"/>
          <a:ext cx="6840760" cy="2987487"/>
        </p:xfrm>
        <a:graphic>
          <a:graphicData uri="http://schemas.openxmlformats.org/drawingml/2006/table">
            <a:tbl>
              <a:tblPr>
                <a:tableStyleId>{5940675A-B579-460E-94D1-54222C63F5DA}</a:tableStyleId>
              </a:tblPr>
              <a:tblGrid>
                <a:gridCol w="717848">
                  <a:extLst>
                    <a:ext uri="{9D8B030D-6E8A-4147-A177-3AD203B41FA5}">
                      <a16:colId xmlns:a16="http://schemas.microsoft.com/office/drawing/2014/main" val="1246171553"/>
                    </a:ext>
                  </a:extLst>
                </a:gridCol>
                <a:gridCol w="6122912">
                  <a:extLst>
                    <a:ext uri="{9D8B030D-6E8A-4147-A177-3AD203B41FA5}">
                      <a16:colId xmlns:a16="http://schemas.microsoft.com/office/drawing/2014/main" val="581141402"/>
                    </a:ext>
                  </a:extLst>
                </a:gridCol>
              </a:tblGrid>
              <a:tr h="0">
                <a:tc>
                  <a:txBody>
                    <a:bodyPr/>
                    <a:lstStyle/>
                    <a:p>
                      <a:pPr algn="ctr">
                        <a:lnSpc>
                          <a:spcPct val="150000"/>
                        </a:lnSpc>
                        <a:spcAft>
                          <a:spcPts val="0"/>
                        </a:spcAft>
                        <a:tabLst>
                          <a:tab pos="409575" algn="l"/>
                        </a:tabLst>
                      </a:pPr>
                      <a:r>
                        <a:rPr lang="en-US" sz="1200" b="1" kern="100">
                          <a:effectLst/>
                        </a:rPr>
                        <a:t>DRU size</a:t>
                      </a:r>
                      <a:endParaRPr lang="zh-CN" sz="1200" b="1" kern="100">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tc>
                  <a:txBody>
                    <a:bodyPr/>
                    <a:lstStyle/>
                    <a:p>
                      <a:pPr algn="ctr">
                        <a:lnSpc>
                          <a:spcPct val="150000"/>
                        </a:lnSpc>
                        <a:spcAft>
                          <a:spcPts val="0"/>
                        </a:spcAft>
                        <a:tabLst>
                          <a:tab pos="409575" algn="l"/>
                        </a:tabLst>
                      </a:pPr>
                      <a:r>
                        <a:rPr lang="en-US" sz="1200" b="1" kern="100" dirty="0">
                          <a:effectLst/>
                        </a:rPr>
                        <a:t> </a:t>
                      </a:r>
                      <a:r>
                        <a:rPr lang="en-US" altLang="zh-CN" sz="1200" b="1" dirty="0"/>
                        <a:t>Pilot indices </a:t>
                      </a:r>
                      <a:endParaRPr lang="zh-CN" sz="1200" b="1"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1016523276"/>
                  </a:ext>
                </a:extLst>
              </a:tr>
              <a:tr h="0">
                <a:tc>
                  <a:txBody>
                    <a:bodyPr/>
                    <a:lstStyle/>
                    <a:p>
                      <a:pPr algn="ctr">
                        <a:lnSpc>
                          <a:spcPct val="150000"/>
                        </a:lnSpc>
                        <a:spcAft>
                          <a:spcPts val="0"/>
                        </a:spcAft>
                        <a:tabLst>
                          <a:tab pos="409575" algn="l"/>
                        </a:tabLst>
                      </a:pPr>
                      <a:r>
                        <a:rPr lang="en-US" altLang="zh-CN" sz="1050" kern="100" dirty="0">
                          <a:effectLst/>
                        </a:rPr>
                        <a:t>DRU26,</a:t>
                      </a:r>
                      <a:endParaRPr lang="zh-CN" altLang="zh-CN" sz="1050" kern="100" dirty="0">
                        <a:effectLst/>
                      </a:endParaRPr>
                    </a:p>
                    <a:p>
                      <a:pPr algn="ctr">
                        <a:lnSpc>
                          <a:spcPct val="150000"/>
                        </a:lnSpc>
                        <a:spcAft>
                          <a:spcPts val="0"/>
                        </a:spcAft>
                        <a:tabLst>
                          <a:tab pos="409575" algn="l"/>
                        </a:tabLst>
                      </a:pPr>
                      <a:r>
                        <a:rPr lang="en-US" altLang="zh-CN" sz="1050" kern="100" dirty="0">
                          <a:effectLst/>
                        </a:rPr>
                        <a:t>i = 1:28</a:t>
                      </a:r>
                      <a:endParaRPr lang="zh-CN" alt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just">
                        <a:lnSpc>
                          <a:spcPct val="150000"/>
                        </a:lnSpc>
                        <a:spcAft>
                          <a:spcPts val="0"/>
                        </a:spcAft>
                        <a:tabLst>
                          <a:tab pos="409575" algn="l"/>
                        </a:tabLst>
                      </a:pPr>
                      <a:r>
                        <a:rPr lang="en-US" altLang="zh-CN" sz="1050" kern="100" dirty="0">
                          <a:effectLst/>
                          <a:latin typeface="+mn-lt"/>
                          <a:ea typeface="宋体" panose="02010600030101010101" pitchFamily="2" charset="-122"/>
                          <a:cs typeface="Times New Roman" panose="02020603050405020304" pitchFamily="18" charset="0"/>
                        </a:rPr>
                        <a:t>{-203  133}, {-335  -71}, {-269   67}, {-401 -137}, {}, {-368 -104}, {-236  100}, {-170  166}, {-302  -38}, </a:t>
                      </a:r>
                    </a:p>
                    <a:p>
                      <a:pPr algn="just">
                        <a:lnSpc>
                          <a:spcPct val="150000"/>
                        </a:lnSpc>
                        <a:spcAft>
                          <a:spcPts val="0"/>
                        </a:spcAft>
                        <a:tabLst>
                          <a:tab pos="409575" algn="l"/>
                        </a:tabLst>
                      </a:pPr>
                      <a:r>
                        <a:rPr lang="en-US" altLang="zh-CN" sz="1050" kern="100" dirty="0">
                          <a:effectLst/>
                          <a:latin typeface="+mn-lt"/>
                          <a:ea typeface="宋体" panose="02010600030101010101" pitchFamily="2" charset="-122"/>
                          <a:cs typeface="Times New Roman" panose="02020603050405020304" pitchFamily="18" charset="0"/>
                        </a:rPr>
                        <a:t>{-346  -82}, {-214  122}, {-412 -148}, {-280   56}, {},{-247   89}, {-379 -115}, {-313  -49}, {-181  155}, {},</a:t>
                      </a:r>
                    </a:p>
                    <a:p>
                      <a:pPr algn="just">
                        <a:lnSpc>
                          <a:spcPct val="150000"/>
                        </a:lnSpc>
                        <a:spcAft>
                          <a:spcPts val="0"/>
                        </a:spcAft>
                        <a:tabLst>
                          <a:tab pos="409575" algn="l"/>
                        </a:tabLst>
                      </a:pPr>
                      <a:r>
                        <a:rPr lang="en-US" altLang="zh-CN" sz="1050" kern="100" dirty="0">
                          <a:effectLst/>
                          <a:latin typeface="+mn-lt"/>
                          <a:ea typeface="宋体" panose="02010600030101010101" pitchFamily="2" charset="-122"/>
                          <a:cs typeface="Times New Roman" panose="02020603050405020304" pitchFamily="18" charset="0"/>
                        </a:rPr>
                        <a:t>{-225  111}, {-357  -93}, {-291   45}, {-159  177}, {}, {-390 -126}, {-258   78}, {-192  144}, {-324  -60}</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1203111354"/>
                  </a:ext>
                </a:extLst>
              </a:tr>
              <a:tr h="0">
                <a:tc>
                  <a:txBody>
                    <a:bodyPr/>
                    <a:lstStyle/>
                    <a:p>
                      <a:pPr algn="ctr">
                        <a:lnSpc>
                          <a:spcPct val="150000"/>
                        </a:lnSpc>
                        <a:spcAft>
                          <a:spcPts val="0"/>
                        </a:spcAft>
                        <a:tabLst>
                          <a:tab pos="409575" algn="l"/>
                        </a:tabLst>
                      </a:pPr>
                      <a:r>
                        <a:rPr lang="en-US" sz="1050" kern="100" dirty="0">
                          <a:effectLst/>
                        </a:rPr>
                        <a:t>DRU52,</a:t>
                      </a:r>
                      <a:endParaRPr lang="zh-CN" sz="1050" kern="100" dirty="0">
                        <a:effectLst/>
                      </a:endParaRPr>
                    </a:p>
                    <a:p>
                      <a:pPr algn="ctr">
                        <a:lnSpc>
                          <a:spcPct val="150000"/>
                        </a:lnSpc>
                        <a:spcAft>
                          <a:spcPts val="0"/>
                        </a:spcAft>
                        <a:tabLst>
                          <a:tab pos="409575" algn="l"/>
                        </a:tabLst>
                      </a:pPr>
                      <a:r>
                        <a:rPr lang="en-US" sz="1050" kern="100" dirty="0">
                          <a:effectLst/>
                        </a:rPr>
                        <a:t>i = 1:12</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just">
                        <a:lnSpc>
                          <a:spcPct val="150000"/>
                        </a:lnSpc>
                        <a:spcAft>
                          <a:spcPts val="0"/>
                        </a:spcAft>
                        <a:tabLst>
                          <a:tab pos="409575" algn="l"/>
                        </a:tabLst>
                      </a:pPr>
                      <a:r>
                        <a:rPr lang="en-US" sz="1050" kern="100" dirty="0">
                          <a:effectLst/>
                        </a:rPr>
                        <a:t>{-335 -203  -71  133}, {-401 -269 -137   67}, {-368 -236 -104  100}, {-302 -170  -38  166}, </a:t>
                      </a:r>
                    </a:p>
                    <a:p>
                      <a:pPr algn="just">
                        <a:lnSpc>
                          <a:spcPct val="150000"/>
                        </a:lnSpc>
                        <a:spcAft>
                          <a:spcPts val="0"/>
                        </a:spcAft>
                        <a:tabLst>
                          <a:tab pos="409575" algn="l"/>
                        </a:tabLst>
                      </a:pPr>
                      <a:r>
                        <a:rPr lang="en-US" sz="1050" kern="100" dirty="0">
                          <a:effectLst/>
                        </a:rPr>
                        <a:t>{-346 -214  -82  122}, {-412 -280 -148   56}, {-379 -247 -115   89}, {-313 -181  -49  155}, </a:t>
                      </a:r>
                    </a:p>
                    <a:p>
                      <a:pPr algn="just">
                        <a:lnSpc>
                          <a:spcPct val="150000"/>
                        </a:lnSpc>
                        <a:spcAft>
                          <a:spcPts val="0"/>
                        </a:spcAft>
                        <a:tabLst>
                          <a:tab pos="409575" algn="l"/>
                        </a:tabLst>
                      </a:pPr>
                      <a:r>
                        <a:rPr lang="en-US" sz="1050" kern="100" dirty="0">
                          <a:effectLst/>
                        </a:rPr>
                        <a:t>{-357 -225  -93  111}, {-291 -159   45  177}, {-390 -258 -126   78}, {-324 -192  -60  144},</a:t>
                      </a:r>
                    </a:p>
                  </a:txBody>
                  <a:tcPr marL="45720" marR="45720"/>
                </a:tc>
                <a:extLst>
                  <a:ext uri="{0D108BD9-81ED-4DB2-BD59-A6C34878D82A}">
                    <a16:rowId xmlns:a16="http://schemas.microsoft.com/office/drawing/2014/main" val="1562876600"/>
                  </a:ext>
                </a:extLst>
              </a:tr>
              <a:tr h="0">
                <a:tc>
                  <a:txBody>
                    <a:bodyPr/>
                    <a:lstStyle/>
                    <a:p>
                      <a:pPr algn="ctr">
                        <a:lnSpc>
                          <a:spcPct val="150000"/>
                        </a:lnSpc>
                        <a:spcAft>
                          <a:spcPts val="0"/>
                        </a:spcAft>
                        <a:tabLst>
                          <a:tab pos="409575" algn="l"/>
                        </a:tabLst>
                      </a:pPr>
                      <a:r>
                        <a:rPr lang="en-US" sz="1050" kern="100" dirty="0">
                          <a:effectLst/>
                        </a:rPr>
                        <a:t>DRU106,</a:t>
                      </a:r>
                      <a:endParaRPr lang="zh-CN" sz="1050" kern="100" dirty="0">
                        <a:effectLst/>
                      </a:endParaRPr>
                    </a:p>
                    <a:p>
                      <a:pPr algn="ctr">
                        <a:lnSpc>
                          <a:spcPct val="150000"/>
                        </a:lnSpc>
                        <a:spcAft>
                          <a:spcPts val="0"/>
                        </a:spcAft>
                        <a:tabLst>
                          <a:tab pos="409575" algn="l"/>
                        </a:tabLst>
                      </a:pPr>
                      <a:r>
                        <a:rPr lang="en-US" sz="1050" kern="100" dirty="0">
                          <a:effectLst/>
                        </a:rPr>
                        <a:t>i = 1:6</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just">
                        <a:lnSpc>
                          <a:spcPct val="150000"/>
                        </a:lnSpc>
                        <a:spcAft>
                          <a:spcPts val="0"/>
                        </a:spcAft>
                        <a:tabLst>
                          <a:tab pos="409575" algn="l"/>
                        </a:tabLst>
                      </a:pPr>
                      <a:r>
                        <a:rPr lang="en-US" sz="1050" kern="100" dirty="0">
                          <a:effectLst/>
                        </a:rPr>
                        <a:t>{-401 -269 -137   67}, {-368 -236 -104  100}, {-412 -280 -148   56}, {-379 -247 -115   89}, </a:t>
                      </a:r>
                    </a:p>
                    <a:p>
                      <a:pPr algn="just">
                        <a:lnSpc>
                          <a:spcPct val="150000"/>
                        </a:lnSpc>
                        <a:spcAft>
                          <a:spcPts val="0"/>
                        </a:spcAft>
                        <a:tabLst>
                          <a:tab pos="409575" algn="l"/>
                        </a:tabLst>
                      </a:pPr>
                      <a:r>
                        <a:rPr lang="en-US" sz="1050" kern="100" dirty="0">
                          <a:effectLst/>
                        </a:rPr>
                        <a:t>{-357 -225  -93  111}, {-390 -258 -126   78}</a:t>
                      </a:r>
                    </a:p>
                  </a:txBody>
                  <a:tcPr marL="45720" marR="45720"/>
                </a:tc>
                <a:extLst>
                  <a:ext uri="{0D108BD9-81ED-4DB2-BD59-A6C34878D82A}">
                    <a16:rowId xmlns:a16="http://schemas.microsoft.com/office/drawing/2014/main" val="2533029013"/>
                  </a:ext>
                </a:extLst>
              </a:tr>
              <a:tr h="0">
                <a:tc>
                  <a:txBody>
                    <a:bodyPr/>
                    <a:lstStyle/>
                    <a:p>
                      <a:pPr algn="ctr">
                        <a:lnSpc>
                          <a:spcPct val="150000"/>
                        </a:lnSpc>
                        <a:spcAft>
                          <a:spcPts val="0"/>
                        </a:spcAft>
                        <a:tabLst>
                          <a:tab pos="409575" algn="l"/>
                        </a:tabLst>
                      </a:pPr>
                      <a:r>
                        <a:rPr lang="en-US" sz="1050" kern="100" dirty="0">
                          <a:effectLst/>
                        </a:rPr>
                        <a:t>DRU242,</a:t>
                      </a:r>
                      <a:endParaRPr lang="zh-CN" sz="1050" kern="100" dirty="0">
                        <a:effectLst/>
                      </a:endParaRPr>
                    </a:p>
                    <a:p>
                      <a:pPr algn="ctr">
                        <a:lnSpc>
                          <a:spcPct val="150000"/>
                        </a:lnSpc>
                        <a:spcAft>
                          <a:spcPts val="0"/>
                        </a:spcAft>
                        <a:tabLst>
                          <a:tab pos="409575" algn="l"/>
                        </a:tabLst>
                      </a:pPr>
                      <a:r>
                        <a:rPr lang="en-US" sz="1050" kern="100" dirty="0">
                          <a:effectLst/>
                        </a:rPr>
                        <a:t>i = 1:3</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just">
                        <a:lnSpc>
                          <a:spcPct val="150000"/>
                        </a:lnSpc>
                        <a:spcAft>
                          <a:spcPts val="0"/>
                        </a:spcAft>
                        <a:tabLst>
                          <a:tab pos="409575" algn="l"/>
                        </a:tabLst>
                      </a:pPr>
                      <a:r>
                        <a:rPr lang="en-US" sz="1050" kern="100" dirty="0">
                          <a:effectLst/>
                        </a:rPr>
                        <a:t>{-401 -368 -269 -236 -137 -104   67  100}, {-412 -379 -280 -247 -148 -115   56   89}, </a:t>
                      </a:r>
                    </a:p>
                    <a:p>
                      <a:pPr algn="just">
                        <a:lnSpc>
                          <a:spcPct val="150000"/>
                        </a:lnSpc>
                        <a:spcAft>
                          <a:spcPts val="0"/>
                        </a:spcAft>
                        <a:tabLst>
                          <a:tab pos="409575" algn="l"/>
                        </a:tabLst>
                      </a:pPr>
                      <a:r>
                        <a:rPr lang="en-US" sz="1050" kern="100" dirty="0">
                          <a:effectLst/>
                        </a:rPr>
                        <a:t>{-390 -357 -258 -225 -126  -93   78  111}</a:t>
                      </a:r>
                    </a:p>
                  </a:txBody>
                  <a:tcPr marL="45720" marR="45720"/>
                </a:tc>
                <a:extLst>
                  <a:ext uri="{0D108BD9-81ED-4DB2-BD59-A6C34878D82A}">
                    <a16:rowId xmlns:a16="http://schemas.microsoft.com/office/drawing/2014/main" val="3114495361"/>
                  </a:ext>
                </a:extLst>
              </a:tr>
            </a:tbl>
          </a:graphicData>
        </a:graphic>
      </p:graphicFrame>
      <p:sp>
        <p:nvSpPr>
          <p:cNvPr id="6" name="文本框 5">
            <a:extLst>
              <a:ext uri="{FF2B5EF4-FFF2-40B4-BE49-F238E27FC236}">
                <a16:creationId xmlns:a16="http://schemas.microsoft.com/office/drawing/2014/main" id="{9C202BB6-E1DF-4D0C-9028-022B613065F9}"/>
              </a:ext>
            </a:extLst>
          </p:cNvPr>
          <p:cNvSpPr txBox="1"/>
          <p:nvPr/>
        </p:nvSpPr>
        <p:spPr>
          <a:xfrm>
            <a:off x="649982" y="4700060"/>
            <a:ext cx="7918648" cy="1754326"/>
          </a:xfrm>
          <a:prstGeom prst="rect">
            <a:avLst/>
          </a:prstGeom>
          <a:noFill/>
        </p:spPr>
        <p:txBody>
          <a:bodyPr wrap="square" rtlCol="0">
            <a:spAutoFit/>
          </a:bodyPr>
          <a:lstStyle/>
          <a:p>
            <a:pPr marL="342900" indent="-342900">
              <a:buFont typeface="Wingdings" panose="05000000000000000000" pitchFamily="2" charset="2"/>
              <a:buChar char="Ø"/>
            </a:pPr>
            <a:r>
              <a:rPr lang="en-US" altLang="zh-CN" sz="1800" b="1" dirty="0">
                <a:solidFill>
                  <a:schemeClr val="tx1"/>
                </a:solidFill>
              </a:rPr>
              <a:t>Near uniform distribution </a:t>
            </a:r>
            <a:r>
              <a:rPr lang="en-US" altLang="zh-CN" sz="1800" dirty="0">
                <a:solidFill>
                  <a:schemeClr val="tx1"/>
                </a:solidFill>
              </a:rPr>
              <a:t>across a wide band, ensuring robustness against narrow band interference</a:t>
            </a:r>
          </a:p>
          <a:p>
            <a:pPr marL="342900" indent="-342900">
              <a:buFont typeface="Wingdings" panose="05000000000000000000" pitchFamily="2" charset="2"/>
              <a:buChar char="Ø"/>
            </a:pPr>
            <a:r>
              <a:rPr lang="en-US" altLang="zh-CN" sz="1800" dirty="0">
                <a:solidFill>
                  <a:schemeClr val="tx1"/>
                </a:solidFill>
              </a:rPr>
              <a:t>For 106-tone and 242-tone DRU,</a:t>
            </a:r>
            <a:r>
              <a:rPr lang="zh-CN" altLang="en-US" sz="1800" dirty="0">
                <a:solidFill>
                  <a:schemeClr val="tx1"/>
                </a:solidFill>
              </a:rPr>
              <a:t> </a:t>
            </a:r>
            <a:r>
              <a:rPr lang="en-US" altLang="zh-CN" sz="1800" dirty="0">
                <a:solidFill>
                  <a:schemeClr val="tx1"/>
                </a:solidFill>
              </a:rPr>
              <a:t>pilot indices can be shifted between DRUs of the same size, </a:t>
            </a:r>
            <a:r>
              <a:rPr lang="en-US" altLang="zh-CN" sz="1800" b="1" dirty="0">
                <a:solidFill>
                  <a:schemeClr val="tx1"/>
                </a:solidFill>
              </a:rPr>
              <a:t>reducing implementation complexity</a:t>
            </a:r>
          </a:p>
          <a:p>
            <a:pPr marL="342900" indent="-342900">
              <a:buFont typeface="Wingdings" panose="05000000000000000000" pitchFamily="2" charset="2"/>
              <a:buChar char="Ø"/>
            </a:pPr>
            <a:r>
              <a:rPr lang="en-US" altLang="zh-CN" sz="1800" b="1" dirty="0">
                <a:solidFill>
                  <a:schemeClr val="tx1"/>
                </a:solidFill>
              </a:rPr>
              <a:t>Sufficient separation </a:t>
            </a:r>
            <a:r>
              <a:rPr lang="en-US" altLang="zh-CN" sz="1800" dirty="0">
                <a:solidFill>
                  <a:schemeClr val="tx1"/>
                </a:solidFill>
              </a:rPr>
              <a:t>within each DRU  to provide enough diversity for reliable tracking and estimation</a:t>
            </a:r>
            <a:endParaRPr lang="zh-CN" altLang="en-US" sz="1800" dirty="0">
              <a:solidFill>
                <a:schemeClr val="tx1"/>
              </a:solidFill>
            </a:endParaRPr>
          </a:p>
        </p:txBody>
      </p:sp>
    </p:spTree>
    <p:extLst>
      <p:ext uri="{BB962C8B-B14F-4D97-AF65-F5344CB8AC3E}">
        <p14:creationId xmlns:p14="http://schemas.microsoft.com/office/powerpoint/2010/main" val="160526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DD05D6-C2F2-4BC8-A6D0-505C1D95C318}"/>
              </a:ext>
            </a:extLst>
          </p:cNvPr>
          <p:cNvSpPr>
            <a:spLocks noGrp="1"/>
          </p:cNvSpPr>
          <p:nvPr>
            <p:ph type="title"/>
          </p:nvPr>
        </p:nvSpPr>
        <p:spPr/>
        <p:txBody>
          <a:bodyPr/>
          <a:lstStyle/>
          <a:p>
            <a:r>
              <a:rPr lang="en-US" altLang="zh-CN" dirty="0"/>
              <a:t>Power Boosting Gain</a:t>
            </a:r>
            <a:endParaRPr lang="zh-CN" altLang="en-US" dirty="0"/>
          </a:p>
        </p:txBody>
      </p:sp>
      <p:sp>
        <p:nvSpPr>
          <p:cNvPr id="3" name="内容占位符 2">
            <a:extLst>
              <a:ext uri="{FF2B5EF4-FFF2-40B4-BE49-F238E27FC236}">
                <a16:creationId xmlns:a16="http://schemas.microsoft.com/office/drawing/2014/main" id="{995F7C8E-8854-4310-BF13-6119882F8FB7}"/>
              </a:ext>
            </a:extLst>
          </p:cNvPr>
          <p:cNvSpPr>
            <a:spLocks noGrp="1"/>
          </p:cNvSpPr>
          <p:nvPr>
            <p:ph idx="1"/>
          </p:nvPr>
        </p:nvSpPr>
        <p:spPr/>
        <p:txBody>
          <a:bodyPr/>
          <a:lstStyle/>
          <a:p>
            <a:pPr>
              <a:buFont typeface="Wingdings" panose="05000000000000000000" pitchFamily="2" charset="2"/>
              <a:buChar char="l"/>
            </a:pPr>
            <a:r>
              <a:rPr lang="en-US" altLang="zh-CN" dirty="0"/>
              <a:t> Power Boosting Gain for Different DRU Tone Plans</a:t>
            </a:r>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r>
              <a:rPr lang="en-US" altLang="zh-CN" dirty="0"/>
              <a:t>The DRU is designed to overcome the PSD limit for LPI. As a result, </a:t>
            </a:r>
            <a:r>
              <a:rPr lang="en-US" altLang="zh-CN" dirty="0">
                <a:solidFill>
                  <a:srgbClr val="FF0000"/>
                </a:solidFill>
              </a:rPr>
              <a:t>power boosting </a:t>
            </a:r>
            <a:r>
              <a:rPr lang="en-US" altLang="zh-CN" dirty="0"/>
              <a:t>should be the primary consideration when designing the DRU tone plan</a:t>
            </a:r>
            <a:endParaRPr lang="zh-CN" altLang="en-US" dirty="0"/>
          </a:p>
        </p:txBody>
      </p:sp>
      <p:sp>
        <p:nvSpPr>
          <p:cNvPr id="4" name="灯片编号占位符 3">
            <a:extLst>
              <a:ext uri="{FF2B5EF4-FFF2-40B4-BE49-F238E27FC236}">
                <a16:creationId xmlns:a16="http://schemas.microsoft.com/office/drawing/2014/main" id="{C10BDBA4-D0ED-40C2-8937-69F66AFCB93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6" name="표 6">
            <a:extLst>
              <a:ext uri="{FF2B5EF4-FFF2-40B4-BE49-F238E27FC236}">
                <a16:creationId xmlns:a16="http://schemas.microsoft.com/office/drawing/2014/main" id="{B5997415-97E8-4F91-97EE-BA85808C0FC8}"/>
              </a:ext>
            </a:extLst>
          </p:cNvPr>
          <p:cNvGraphicFramePr>
            <a:graphicFrameLocks noGrp="1"/>
          </p:cNvGraphicFramePr>
          <p:nvPr>
            <p:extLst>
              <p:ext uri="{D42A27DB-BD31-4B8C-83A1-F6EECF244321}">
                <p14:modId xmlns:p14="http://schemas.microsoft.com/office/powerpoint/2010/main" val="91980999"/>
              </p:ext>
            </p:extLst>
          </p:nvPr>
        </p:nvGraphicFramePr>
        <p:xfrm>
          <a:off x="1008905" y="2636912"/>
          <a:ext cx="7200802" cy="1828800"/>
        </p:xfrm>
        <a:graphic>
          <a:graphicData uri="http://schemas.openxmlformats.org/drawingml/2006/table">
            <a:tbl>
              <a:tblPr firstRow="1" bandRow="1">
                <a:tableStyleId>{5940675A-B579-460E-94D1-54222C63F5DA}</a:tableStyleId>
              </a:tblPr>
              <a:tblGrid>
                <a:gridCol w="1028686">
                  <a:extLst>
                    <a:ext uri="{9D8B030D-6E8A-4147-A177-3AD203B41FA5}">
                      <a16:colId xmlns:a16="http://schemas.microsoft.com/office/drawing/2014/main" val="802780490"/>
                    </a:ext>
                  </a:extLst>
                </a:gridCol>
                <a:gridCol w="1028686">
                  <a:extLst>
                    <a:ext uri="{9D8B030D-6E8A-4147-A177-3AD203B41FA5}">
                      <a16:colId xmlns:a16="http://schemas.microsoft.com/office/drawing/2014/main" val="1137670842"/>
                    </a:ext>
                  </a:extLst>
                </a:gridCol>
                <a:gridCol w="1028686">
                  <a:extLst>
                    <a:ext uri="{9D8B030D-6E8A-4147-A177-3AD203B41FA5}">
                      <a16:colId xmlns:a16="http://schemas.microsoft.com/office/drawing/2014/main" val="616871917"/>
                    </a:ext>
                  </a:extLst>
                </a:gridCol>
                <a:gridCol w="1028686">
                  <a:extLst>
                    <a:ext uri="{9D8B030D-6E8A-4147-A177-3AD203B41FA5}">
                      <a16:colId xmlns:a16="http://schemas.microsoft.com/office/drawing/2014/main" val="257200590"/>
                    </a:ext>
                  </a:extLst>
                </a:gridCol>
                <a:gridCol w="1028686">
                  <a:extLst>
                    <a:ext uri="{9D8B030D-6E8A-4147-A177-3AD203B41FA5}">
                      <a16:colId xmlns:a16="http://schemas.microsoft.com/office/drawing/2014/main" val="1205114675"/>
                    </a:ext>
                  </a:extLst>
                </a:gridCol>
                <a:gridCol w="1028686">
                  <a:extLst>
                    <a:ext uri="{9D8B030D-6E8A-4147-A177-3AD203B41FA5}">
                      <a16:colId xmlns:a16="http://schemas.microsoft.com/office/drawing/2014/main" val="1070620501"/>
                    </a:ext>
                  </a:extLst>
                </a:gridCol>
                <a:gridCol w="1028686">
                  <a:extLst>
                    <a:ext uri="{9D8B030D-6E8A-4147-A177-3AD203B41FA5}">
                      <a16:colId xmlns:a16="http://schemas.microsoft.com/office/drawing/2014/main" val="3491511654"/>
                    </a:ext>
                  </a:extLst>
                </a:gridCol>
              </a:tblGrid>
              <a:tr h="0">
                <a:tc rowSpan="2">
                  <a:txBody>
                    <a:bodyPr/>
                    <a:lstStyle/>
                    <a:p>
                      <a:pPr algn="ctr" latinLnBrk="1"/>
                      <a:r>
                        <a:rPr lang="en-US" altLang="ko-KR" sz="1200" dirty="0"/>
                        <a:t>DRU Size</a:t>
                      </a:r>
                      <a:endParaRPr lang="ko-KR" altLang="en-US" sz="1200" dirty="0"/>
                    </a:p>
                  </a:txBody>
                  <a:tcPr anchor="ctr"/>
                </a:tc>
                <a:tc gridSpan="2">
                  <a:txBody>
                    <a:bodyPr/>
                    <a:lstStyle/>
                    <a:p>
                      <a:pPr algn="ctr" latinLnBrk="1"/>
                      <a:r>
                        <a:rPr lang="en-US" altLang="ko-KR" sz="1200" dirty="0"/>
                        <a:t>Option A</a:t>
                      </a:r>
                      <a:endParaRPr lang="ko-KR" altLang="en-US" sz="1200" dirty="0"/>
                    </a:p>
                  </a:txBody>
                  <a:tcPr anchor="ctr">
                    <a:solidFill>
                      <a:srgbClr val="00B050"/>
                    </a:solidFill>
                  </a:tcPr>
                </a:tc>
                <a:tc hMerge="1">
                  <a:txBody>
                    <a:bodyPr/>
                    <a:lstStyle/>
                    <a:p>
                      <a:pPr algn="ctr" latinLnBrk="1"/>
                      <a:endParaRPr lang="ko-KR" altLang="en-US" sz="1200" dirty="0"/>
                    </a:p>
                  </a:txBody>
                  <a:tcPr anchor="ctr"/>
                </a:tc>
                <a:tc gridSpan="2">
                  <a:txBody>
                    <a:bodyPr/>
                    <a:lstStyle/>
                    <a:p>
                      <a:pPr algn="ctr" latinLnBrk="1"/>
                      <a:r>
                        <a:rPr lang="en-US" altLang="ko-KR" sz="1200" dirty="0"/>
                        <a:t>Option B</a:t>
                      </a:r>
                      <a:endParaRPr lang="ko-KR" altLang="en-US" sz="1200" dirty="0"/>
                    </a:p>
                  </a:txBody>
                  <a:tcPr anchor="ctr">
                    <a:solidFill>
                      <a:srgbClr val="FF0000"/>
                    </a:solidFill>
                  </a:tcPr>
                </a:tc>
                <a:tc hMerge="1">
                  <a:txBody>
                    <a:bodyPr/>
                    <a:lstStyle/>
                    <a:p>
                      <a:pPr algn="ctr" latinLnBrk="1"/>
                      <a:endParaRPr lang="ko-KR" altLang="en-US" sz="1200" dirty="0"/>
                    </a:p>
                  </a:txBody>
                  <a:tcPr anchor="ctr"/>
                </a:tc>
                <a:tc gridSpan="2">
                  <a:txBody>
                    <a:bodyPr/>
                    <a:lstStyle/>
                    <a:p>
                      <a:pPr algn="ctr" latinLnBrk="1"/>
                      <a:r>
                        <a:rPr lang="en-US" altLang="ko-KR" sz="1200" dirty="0"/>
                        <a:t>Ref [2]</a:t>
                      </a:r>
                      <a:endParaRPr lang="ko-KR" altLang="en-US" sz="1200" dirty="0"/>
                    </a:p>
                  </a:txBody>
                  <a:tcPr anchor="ctr">
                    <a:solidFill>
                      <a:srgbClr val="00B0F0"/>
                    </a:solidFill>
                  </a:tcPr>
                </a:tc>
                <a:tc hMerge="1">
                  <a:txBody>
                    <a:bodyPr/>
                    <a:lstStyle/>
                    <a:p>
                      <a:pPr algn="ctr" latinLnBrk="1"/>
                      <a:endParaRPr lang="ko-KR" altLang="en-US" sz="1200" dirty="0"/>
                    </a:p>
                  </a:txBody>
                  <a:tcPr anchor="ctr"/>
                </a:tc>
                <a:extLst>
                  <a:ext uri="{0D108BD9-81ED-4DB2-BD59-A6C34878D82A}">
                    <a16:rowId xmlns:a16="http://schemas.microsoft.com/office/drawing/2014/main" val="672234679"/>
                  </a:ext>
                </a:extLst>
              </a:tr>
              <a:tr h="0">
                <a:tc vMerge="1">
                  <a:txBody>
                    <a:bodyPr/>
                    <a:lstStyle/>
                    <a:p>
                      <a:pPr algn="ctr" latinLnBrk="1"/>
                      <a:endParaRPr lang="ko-KR" altLang="en-US" sz="1200" dirty="0"/>
                    </a:p>
                  </a:txBody>
                  <a:tcPr anchor="ctr"/>
                </a:tc>
                <a:tc>
                  <a:txBody>
                    <a:bodyPr/>
                    <a:lstStyle/>
                    <a:p>
                      <a:pPr algn="ctr" latinLnBrk="1"/>
                      <a:r>
                        <a:rPr lang="en-US" altLang="ko-KR" sz="1200" dirty="0"/>
                        <a:t>Max.</a:t>
                      </a:r>
                      <a:r>
                        <a:rPr lang="en-US" altLang="ko-KR" sz="1200" baseline="0" dirty="0"/>
                        <a:t> # of tones/MHz</a:t>
                      </a:r>
                      <a:endParaRPr lang="ko-KR" altLang="en-US" sz="1200" dirty="0"/>
                    </a:p>
                  </a:txBody>
                  <a:tcPr anchor="ctr">
                    <a:solidFill>
                      <a:srgbClr val="00B050"/>
                    </a:solidFill>
                  </a:tcPr>
                </a:tc>
                <a:tc>
                  <a:txBody>
                    <a:bodyPr/>
                    <a:lstStyle/>
                    <a:p>
                      <a:pPr algn="ctr" latinLnBrk="1"/>
                      <a:r>
                        <a:rPr lang="en-US" altLang="ko-KR" sz="1200" dirty="0"/>
                        <a:t>Power Boost Gain (dB)</a:t>
                      </a:r>
                      <a:endParaRPr lang="ko-KR" altLang="en-US" sz="1200" dirty="0"/>
                    </a:p>
                  </a:txBody>
                  <a:tcPr anchor="ctr">
                    <a:solidFill>
                      <a:srgbClr val="00B050"/>
                    </a:solidFill>
                  </a:tcPr>
                </a:tc>
                <a:tc>
                  <a:txBody>
                    <a:bodyPr/>
                    <a:lstStyle/>
                    <a:p>
                      <a:pPr algn="ctr" latinLnBrk="1"/>
                      <a:r>
                        <a:rPr lang="en-US" altLang="ko-KR" sz="1200" dirty="0"/>
                        <a:t>Max.</a:t>
                      </a:r>
                      <a:r>
                        <a:rPr lang="en-US" altLang="ko-KR" sz="1200" baseline="0" dirty="0"/>
                        <a:t> # of tones/MHz</a:t>
                      </a:r>
                      <a:endParaRPr lang="ko-KR" altLang="en-US" sz="1200" dirty="0"/>
                    </a:p>
                  </a:txBody>
                  <a:tcPr anchor="ctr">
                    <a:solidFill>
                      <a:srgbClr val="FF0000"/>
                    </a:solidFill>
                  </a:tcPr>
                </a:tc>
                <a:tc>
                  <a:txBody>
                    <a:bodyPr/>
                    <a:lstStyle/>
                    <a:p>
                      <a:pPr algn="ctr" latinLnBrk="1"/>
                      <a:r>
                        <a:rPr lang="en-US" altLang="ko-KR" sz="1200" dirty="0"/>
                        <a:t>Power Boost Gain (dB)</a:t>
                      </a:r>
                      <a:endParaRPr lang="ko-KR" altLang="en-US" sz="1200" dirty="0"/>
                    </a:p>
                  </a:txBody>
                  <a:tcPr anchor="ctr">
                    <a:solidFill>
                      <a:srgbClr val="FF0000"/>
                    </a:solidFill>
                  </a:tcPr>
                </a:tc>
                <a:tc>
                  <a:txBody>
                    <a:bodyPr/>
                    <a:lstStyle/>
                    <a:p>
                      <a:pPr algn="ctr" latinLnBrk="1"/>
                      <a:r>
                        <a:rPr lang="en-US" altLang="ko-KR" sz="1200" dirty="0"/>
                        <a:t>Max.</a:t>
                      </a:r>
                      <a:r>
                        <a:rPr lang="en-US" altLang="ko-KR" sz="1200" baseline="0" dirty="0"/>
                        <a:t> # of tones/MHz</a:t>
                      </a:r>
                      <a:endParaRPr lang="ko-KR" altLang="en-US" sz="1200" dirty="0"/>
                    </a:p>
                  </a:txBody>
                  <a:tcPr anchor="ctr">
                    <a:solidFill>
                      <a:srgbClr val="00B0F0"/>
                    </a:solidFill>
                  </a:tcPr>
                </a:tc>
                <a:tc>
                  <a:txBody>
                    <a:bodyPr/>
                    <a:lstStyle/>
                    <a:p>
                      <a:pPr algn="ctr" latinLnBrk="1"/>
                      <a:r>
                        <a:rPr lang="en-US" altLang="ko-KR" sz="1200" dirty="0"/>
                        <a:t>Power Boost Gain (dB)</a:t>
                      </a:r>
                      <a:endParaRPr lang="ko-KR" altLang="en-US" sz="1200" dirty="0"/>
                    </a:p>
                  </a:txBody>
                  <a:tcPr anchor="ctr">
                    <a:solidFill>
                      <a:srgbClr val="00B0F0"/>
                    </a:solidFill>
                  </a:tcPr>
                </a:tc>
                <a:extLst>
                  <a:ext uri="{0D108BD9-81ED-4DB2-BD59-A6C34878D82A}">
                    <a16:rowId xmlns:a16="http://schemas.microsoft.com/office/drawing/2014/main" val="3889768599"/>
                  </a:ext>
                </a:extLst>
              </a:tr>
              <a:tr h="0">
                <a:tc>
                  <a:txBody>
                    <a:bodyPr/>
                    <a:lstStyle/>
                    <a:p>
                      <a:pPr algn="ctr" latinLnBrk="1"/>
                      <a:r>
                        <a:rPr lang="en-US" altLang="ko-KR" sz="1200" dirty="0"/>
                        <a:t>26</a:t>
                      </a:r>
                      <a:endParaRPr lang="ko-KR" altLang="en-US" sz="1200" dirty="0"/>
                    </a:p>
                  </a:txBody>
                  <a:tcPr anchor="ctr"/>
                </a:tc>
                <a:tc>
                  <a:txBody>
                    <a:bodyPr/>
                    <a:lstStyle/>
                    <a:p>
                      <a:pPr algn="ctr" latinLnBrk="1"/>
                      <a:r>
                        <a:rPr lang="en-US" altLang="ko-KR" sz="1200" dirty="0"/>
                        <a:t>NA</a:t>
                      </a:r>
                      <a:endParaRPr lang="ko-KR" altLang="en-US" sz="1200" dirty="0"/>
                    </a:p>
                  </a:txBody>
                  <a:tcPr anchor="ctr">
                    <a:solidFill>
                      <a:srgbClr val="00B050"/>
                    </a:solidFill>
                  </a:tcPr>
                </a:tc>
                <a:tc>
                  <a:txBody>
                    <a:bodyPr/>
                    <a:lstStyle/>
                    <a:p>
                      <a:pPr algn="ctr" latinLnBrk="1"/>
                      <a:r>
                        <a:rPr lang="en-US" altLang="ko-KR" sz="1200" dirty="0"/>
                        <a:t>NA</a:t>
                      </a:r>
                      <a:endParaRPr lang="ko-KR" altLang="en-US" sz="1200" dirty="0"/>
                    </a:p>
                  </a:txBody>
                  <a:tcPr anchor="ctr">
                    <a:solidFill>
                      <a:srgbClr val="00B050"/>
                    </a:solidFill>
                  </a:tcPr>
                </a:tc>
                <a:tc>
                  <a:txBody>
                    <a:bodyPr/>
                    <a:lstStyle/>
                    <a:p>
                      <a:pPr algn="ctr" latinLnBrk="1"/>
                      <a:r>
                        <a:rPr lang="en-US" altLang="ko-KR" sz="1200" dirty="0"/>
                        <a:t>1</a:t>
                      </a:r>
                      <a:endParaRPr lang="ko-KR" altLang="en-US" sz="1200" dirty="0"/>
                    </a:p>
                  </a:txBody>
                  <a:tcPr anchor="ctr">
                    <a:solidFill>
                      <a:srgbClr val="FF0000"/>
                    </a:solidFill>
                  </a:tcPr>
                </a:tc>
                <a:tc>
                  <a:txBody>
                    <a:bodyPr/>
                    <a:lstStyle/>
                    <a:p>
                      <a:pPr algn="ctr" latinLnBrk="1"/>
                      <a:r>
                        <a:rPr lang="en-US" altLang="ko-KR" sz="1200" dirty="0"/>
                        <a:t>11.14</a:t>
                      </a:r>
                      <a:endParaRPr lang="ko-KR" altLang="en-US" sz="1200" dirty="0"/>
                    </a:p>
                  </a:txBody>
                  <a:tcPr anchor="ctr">
                    <a:solidFill>
                      <a:srgbClr val="FF0000"/>
                    </a:solidFill>
                  </a:tcPr>
                </a:tc>
                <a:tc>
                  <a:txBody>
                    <a:bodyPr/>
                    <a:lstStyle/>
                    <a:p>
                      <a:pPr algn="ctr" latinLnBrk="1"/>
                      <a:r>
                        <a:rPr lang="en-US" altLang="ko-KR" sz="1200" dirty="0"/>
                        <a:t>1</a:t>
                      </a:r>
                      <a:endParaRPr lang="ko-KR" altLang="en-US" sz="1200" dirty="0"/>
                    </a:p>
                  </a:txBody>
                  <a:tcPr anchor="ctr">
                    <a:solidFill>
                      <a:srgbClr val="00B0F0"/>
                    </a:solidFill>
                  </a:tcPr>
                </a:tc>
                <a:tc>
                  <a:txBody>
                    <a:bodyPr/>
                    <a:lstStyle/>
                    <a:p>
                      <a:pPr algn="ctr" latinLnBrk="1"/>
                      <a:r>
                        <a:rPr lang="en-US" altLang="ko-KR" sz="1200" dirty="0"/>
                        <a:t>11.14</a:t>
                      </a:r>
                      <a:endParaRPr lang="ko-KR" altLang="en-US" sz="1200" dirty="0"/>
                    </a:p>
                  </a:txBody>
                  <a:tcPr anchor="ctr">
                    <a:solidFill>
                      <a:srgbClr val="00B0F0"/>
                    </a:solidFill>
                  </a:tcPr>
                </a:tc>
                <a:extLst>
                  <a:ext uri="{0D108BD9-81ED-4DB2-BD59-A6C34878D82A}">
                    <a16:rowId xmlns:a16="http://schemas.microsoft.com/office/drawing/2014/main" val="624130711"/>
                  </a:ext>
                </a:extLst>
              </a:tr>
              <a:tr h="0">
                <a:tc>
                  <a:txBody>
                    <a:bodyPr/>
                    <a:lstStyle/>
                    <a:p>
                      <a:pPr algn="ctr" latinLnBrk="1"/>
                      <a:r>
                        <a:rPr lang="en-US" altLang="ko-KR" sz="1200" dirty="0"/>
                        <a:t>52</a:t>
                      </a:r>
                      <a:endParaRPr lang="ko-KR" altLang="en-US" sz="1200" dirty="0"/>
                    </a:p>
                  </a:txBody>
                  <a:tcPr anchor="ctr"/>
                </a:tc>
                <a:tc>
                  <a:txBody>
                    <a:bodyPr/>
                    <a:lstStyle/>
                    <a:p>
                      <a:pPr algn="ctr" latinLnBrk="1"/>
                      <a:r>
                        <a:rPr lang="en-US" altLang="ko-KR" sz="1200" b="1" dirty="0">
                          <a:solidFill>
                            <a:srgbClr val="FF0000"/>
                          </a:solidFill>
                        </a:rPr>
                        <a:t>1</a:t>
                      </a:r>
                      <a:endParaRPr lang="ko-KR" altLang="en-US" sz="1200" b="1" dirty="0">
                        <a:solidFill>
                          <a:srgbClr val="FF0000"/>
                        </a:solidFill>
                      </a:endParaRPr>
                    </a:p>
                  </a:txBody>
                  <a:tcPr anchor="ctr">
                    <a:solidFill>
                      <a:srgbClr val="00B050"/>
                    </a:solidFill>
                  </a:tcPr>
                </a:tc>
                <a:tc>
                  <a:txBody>
                    <a:bodyPr/>
                    <a:lstStyle/>
                    <a:p>
                      <a:pPr algn="ctr" latinLnBrk="1"/>
                      <a:r>
                        <a:rPr lang="en-US" altLang="ko-KR" sz="1200" b="1" dirty="0">
                          <a:solidFill>
                            <a:srgbClr val="FF0000"/>
                          </a:solidFill>
                        </a:rPr>
                        <a:t>11.14</a:t>
                      </a:r>
                      <a:endParaRPr lang="ko-KR" altLang="en-US" sz="1200" b="1" dirty="0">
                        <a:solidFill>
                          <a:srgbClr val="FF0000"/>
                        </a:solidFill>
                      </a:endParaRPr>
                    </a:p>
                  </a:txBody>
                  <a:tcPr anchor="ctr">
                    <a:solidFill>
                      <a:srgbClr val="00B050"/>
                    </a:solidFill>
                  </a:tcPr>
                </a:tc>
                <a:tc>
                  <a:txBody>
                    <a:bodyPr/>
                    <a:lstStyle/>
                    <a:p>
                      <a:pPr algn="ctr" latinLnBrk="1"/>
                      <a:r>
                        <a:rPr lang="en-US" altLang="ko-KR" sz="1200" dirty="0"/>
                        <a:t>2</a:t>
                      </a:r>
                      <a:endParaRPr lang="ko-KR" altLang="en-US" sz="1200" dirty="0"/>
                    </a:p>
                  </a:txBody>
                  <a:tcPr anchor="ctr">
                    <a:solidFill>
                      <a:srgbClr val="FF0000"/>
                    </a:solidFill>
                  </a:tcPr>
                </a:tc>
                <a:tc>
                  <a:txBody>
                    <a:bodyPr/>
                    <a:lstStyle/>
                    <a:p>
                      <a:pPr algn="ctr" latinLnBrk="1"/>
                      <a:r>
                        <a:rPr lang="en-US" altLang="ko-KR" sz="1200" dirty="0"/>
                        <a:t>8.12</a:t>
                      </a:r>
                      <a:endParaRPr lang="ko-KR" altLang="en-US" sz="1200" dirty="0"/>
                    </a:p>
                  </a:txBody>
                  <a:tcPr anchor="ctr">
                    <a:solidFill>
                      <a:srgbClr val="FF0000"/>
                    </a:solidFill>
                  </a:tcPr>
                </a:tc>
                <a:tc>
                  <a:txBody>
                    <a:bodyPr/>
                    <a:lstStyle/>
                    <a:p>
                      <a:pPr algn="ctr" latinLnBrk="1"/>
                      <a:r>
                        <a:rPr lang="en-US" altLang="ko-KR" sz="1200" dirty="0"/>
                        <a:t>2</a:t>
                      </a:r>
                      <a:endParaRPr lang="ko-KR" altLang="en-US" sz="1200" dirty="0"/>
                    </a:p>
                  </a:txBody>
                  <a:tcPr anchor="ctr">
                    <a:solidFill>
                      <a:srgbClr val="00B0F0"/>
                    </a:solidFill>
                  </a:tcPr>
                </a:tc>
                <a:tc>
                  <a:txBody>
                    <a:bodyPr/>
                    <a:lstStyle/>
                    <a:p>
                      <a:pPr algn="ctr" latinLnBrk="1"/>
                      <a:r>
                        <a:rPr lang="en-US" altLang="ko-KR" sz="1200" dirty="0"/>
                        <a:t>8.12</a:t>
                      </a:r>
                      <a:endParaRPr lang="ko-KR" altLang="en-US" sz="1200" dirty="0"/>
                    </a:p>
                  </a:txBody>
                  <a:tcPr anchor="ctr">
                    <a:solidFill>
                      <a:srgbClr val="00B0F0"/>
                    </a:solidFill>
                  </a:tcPr>
                </a:tc>
                <a:extLst>
                  <a:ext uri="{0D108BD9-81ED-4DB2-BD59-A6C34878D82A}">
                    <a16:rowId xmlns:a16="http://schemas.microsoft.com/office/drawing/2014/main" val="2938629342"/>
                  </a:ext>
                </a:extLst>
              </a:tr>
              <a:tr h="0">
                <a:tc>
                  <a:txBody>
                    <a:bodyPr/>
                    <a:lstStyle/>
                    <a:p>
                      <a:pPr algn="ctr" latinLnBrk="1"/>
                      <a:r>
                        <a:rPr lang="en-US" altLang="ko-KR" sz="1200" dirty="0"/>
                        <a:t>106</a:t>
                      </a:r>
                      <a:endParaRPr lang="ko-KR" altLang="en-US" sz="1200" dirty="0"/>
                    </a:p>
                  </a:txBody>
                  <a:tcPr anchor="ctr"/>
                </a:tc>
                <a:tc>
                  <a:txBody>
                    <a:bodyPr/>
                    <a:lstStyle/>
                    <a:p>
                      <a:pPr algn="ctr" latinLnBrk="1"/>
                      <a:r>
                        <a:rPr lang="en-US" altLang="ko-KR" sz="1200" b="1" dirty="0">
                          <a:solidFill>
                            <a:srgbClr val="FF0000"/>
                          </a:solidFill>
                        </a:rPr>
                        <a:t>2</a:t>
                      </a:r>
                      <a:endParaRPr lang="ko-KR" altLang="en-US" sz="1200" b="1" dirty="0">
                        <a:solidFill>
                          <a:srgbClr val="FF0000"/>
                        </a:solidFill>
                      </a:endParaRPr>
                    </a:p>
                  </a:txBody>
                  <a:tcPr anchor="ctr">
                    <a:solidFill>
                      <a:srgbClr val="00B050"/>
                    </a:solidFill>
                  </a:tcPr>
                </a:tc>
                <a:tc>
                  <a:txBody>
                    <a:bodyPr/>
                    <a:lstStyle/>
                    <a:p>
                      <a:pPr algn="ctr" latinLnBrk="1"/>
                      <a:r>
                        <a:rPr lang="en-US" altLang="ko-KR" sz="1200" b="1" dirty="0">
                          <a:solidFill>
                            <a:srgbClr val="FF0000"/>
                          </a:solidFill>
                        </a:rPr>
                        <a:t>8.12</a:t>
                      </a:r>
                      <a:endParaRPr lang="ko-KR" altLang="en-US" sz="1200" b="1" dirty="0">
                        <a:solidFill>
                          <a:srgbClr val="FF0000"/>
                        </a:solidFill>
                      </a:endParaRPr>
                    </a:p>
                  </a:txBody>
                  <a:tcPr anchor="ctr">
                    <a:solidFill>
                      <a:srgbClr val="00B050"/>
                    </a:solidFill>
                  </a:tcPr>
                </a:tc>
                <a:tc>
                  <a:txBody>
                    <a:bodyPr/>
                    <a:lstStyle/>
                    <a:p>
                      <a:pPr algn="ctr" latinLnBrk="1"/>
                      <a:r>
                        <a:rPr lang="en-US" altLang="ko-KR" sz="1200" dirty="0"/>
                        <a:t>3</a:t>
                      </a:r>
                      <a:endParaRPr lang="ko-KR" altLang="en-US" sz="1200" dirty="0"/>
                    </a:p>
                  </a:txBody>
                  <a:tcPr anchor="ctr">
                    <a:solidFill>
                      <a:srgbClr val="FF0000"/>
                    </a:solidFill>
                  </a:tcPr>
                </a:tc>
                <a:tc>
                  <a:txBody>
                    <a:bodyPr/>
                    <a:lstStyle/>
                    <a:p>
                      <a:pPr algn="ctr" latinLnBrk="1"/>
                      <a:r>
                        <a:rPr lang="en-US" altLang="ko-KR" sz="1200" dirty="0"/>
                        <a:t>6.37</a:t>
                      </a:r>
                      <a:endParaRPr lang="ko-KR" altLang="en-US" sz="1200" dirty="0"/>
                    </a:p>
                  </a:txBody>
                  <a:tcPr anchor="ctr">
                    <a:solidFill>
                      <a:srgbClr val="FF0000"/>
                    </a:solidFill>
                  </a:tcPr>
                </a:tc>
                <a:tc>
                  <a:txBody>
                    <a:bodyPr/>
                    <a:lstStyle/>
                    <a:p>
                      <a:pPr algn="ctr" latinLnBrk="1"/>
                      <a:r>
                        <a:rPr lang="en-US" altLang="ko-KR" sz="1200" dirty="0"/>
                        <a:t>3</a:t>
                      </a:r>
                      <a:endParaRPr lang="ko-KR" altLang="en-US" sz="1200" dirty="0"/>
                    </a:p>
                  </a:txBody>
                  <a:tcPr anchor="ctr">
                    <a:solidFill>
                      <a:srgbClr val="00B0F0"/>
                    </a:solidFill>
                  </a:tcPr>
                </a:tc>
                <a:tc>
                  <a:txBody>
                    <a:bodyPr/>
                    <a:lstStyle/>
                    <a:p>
                      <a:pPr algn="ctr" latinLnBrk="1"/>
                      <a:r>
                        <a:rPr lang="en-US" altLang="ko-KR" sz="1200" dirty="0"/>
                        <a:t>6.37</a:t>
                      </a:r>
                      <a:endParaRPr lang="ko-KR" altLang="en-US" sz="1200" dirty="0"/>
                    </a:p>
                  </a:txBody>
                  <a:tcPr anchor="ctr">
                    <a:solidFill>
                      <a:srgbClr val="00B0F0"/>
                    </a:solidFill>
                  </a:tcPr>
                </a:tc>
                <a:extLst>
                  <a:ext uri="{0D108BD9-81ED-4DB2-BD59-A6C34878D82A}">
                    <a16:rowId xmlns:a16="http://schemas.microsoft.com/office/drawing/2014/main" val="3223257243"/>
                  </a:ext>
                </a:extLst>
              </a:tr>
              <a:tr h="0">
                <a:tc>
                  <a:txBody>
                    <a:bodyPr/>
                    <a:lstStyle/>
                    <a:p>
                      <a:pPr algn="ctr" latinLnBrk="1"/>
                      <a:r>
                        <a:rPr lang="en-US" altLang="ko-KR" sz="1200" dirty="0"/>
                        <a:t>242</a:t>
                      </a:r>
                      <a:endParaRPr lang="ko-KR" altLang="en-US" sz="1200" dirty="0"/>
                    </a:p>
                  </a:txBody>
                  <a:tcPr anchor="ctr"/>
                </a:tc>
                <a:tc>
                  <a:txBody>
                    <a:bodyPr/>
                    <a:lstStyle/>
                    <a:p>
                      <a:pPr algn="ctr" latinLnBrk="1"/>
                      <a:r>
                        <a:rPr lang="en-US" altLang="ko-KR" sz="1200" dirty="0"/>
                        <a:t>5</a:t>
                      </a:r>
                      <a:endParaRPr lang="ko-KR" altLang="en-US" sz="1200" dirty="0"/>
                    </a:p>
                  </a:txBody>
                  <a:tcPr anchor="ctr">
                    <a:solidFill>
                      <a:srgbClr val="00B050"/>
                    </a:solidFill>
                  </a:tcPr>
                </a:tc>
                <a:tc>
                  <a:txBody>
                    <a:bodyPr/>
                    <a:lstStyle/>
                    <a:p>
                      <a:pPr algn="ctr" latinLnBrk="1"/>
                      <a:r>
                        <a:rPr lang="en-US" altLang="ko-KR" sz="1200" dirty="0"/>
                        <a:t>4.15</a:t>
                      </a:r>
                      <a:endParaRPr lang="ko-KR" altLang="en-US" sz="1200" dirty="0"/>
                    </a:p>
                  </a:txBody>
                  <a:tcPr anchor="ctr">
                    <a:solidFill>
                      <a:srgbClr val="00B050"/>
                    </a:solidFill>
                  </a:tcPr>
                </a:tc>
                <a:tc>
                  <a:txBody>
                    <a:bodyPr/>
                    <a:lstStyle/>
                    <a:p>
                      <a:pPr algn="ctr" latinLnBrk="1"/>
                      <a:r>
                        <a:rPr lang="en-US" altLang="ko-KR" sz="1200" dirty="0"/>
                        <a:t>5</a:t>
                      </a:r>
                      <a:endParaRPr lang="ko-KR" altLang="en-US" sz="1200" dirty="0"/>
                    </a:p>
                  </a:txBody>
                  <a:tcPr anchor="ctr">
                    <a:solidFill>
                      <a:srgbClr val="FF0000"/>
                    </a:solidFill>
                  </a:tcPr>
                </a:tc>
                <a:tc>
                  <a:txBody>
                    <a:bodyPr/>
                    <a:lstStyle/>
                    <a:p>
                      <a:pPr algn="ctr" latinLnBrk="1"/>
                      <a:r>
                        <a:rPr lang="en-US" altLang="ko-KR" sz="1200" dirty="0"/>
                        <a:t>4.15</a:t>
                      </a:r>
                      <a:endParaRPr lang="ko-KR" altLang="en-US" sz="1200" dirty="0"/>
                    </a:p>
                  </a:txBody>
                  <a:tcPr anchor="ctr">
                    <a:solidFill>
                      <a:srgbClr val="FF0000"/>
                    </a:solidFill>
                  </a:tcPr>
                </a:tc>
                <a:tc>
                  <a:txBody>
                    <a:bodyPr/>
                    <a:lstStyle/>
                    <a:p>
                      <a:pPr algn="ctr" latinLnBrk="1"/>
                      <a:r>
                        <a:rPr lang="en-US" altLang="ko-KR" sz="1200" dirty="0"/>
                        <a:t>5</a:t>
                      </a:r>
                      <a:endParaRPr lang="ko-KR" altLang="en-US" sz="1200" dirty="0"/>
                    </a:p>
                  </a:txBody>
                  <a:tcPr anchor="ctr">
                    <a:solidFill>
                      <a:srgbClr val="00B0F0"/>
                    </a:solidFill>
                  </a:tcPr>
                </a:tc>
                <a:tc>
                  <a:txBody>
                    <a:bodyPr/>
                    <a:lstStyle/>
                    <a:p>
                      <a:pPr algn="ctr" latinLnBrk="1"/>
                      <a:r>
                        <a:rPr lang="en-US" altLang="ko-KR" sz="1200" dirty="0"/>
                        <a:t>4.15</a:t>
                      </a:r>
                      <a:endParaRPr lang="ko-KR" altLang="en-US" sz="1200" dirty="0"/>
                    </a:p>
                  </a:txBody>
                  <a:tcPr anchor="ctr">
                    <a:solidFill>
                      <a:srgbClr val="00B0F0"/>
                    </a:solidFill>
                  </a:tcPr>
                </a:tc>
                <a:extLst>
                  <a:ext uri="{0D108BD9-81ED-4DB2-BD59-A6C34878D82A}">
                    <a16:rowId xmlns:a16="http://schemas.microsoft.com/office/drawing/2014/main" val="3173989369"/>
                  </a:ext>
                </a:extLst>
              </a:tr>
            </a:tbl>
          </a:graphicData>
        </a:graphic>
      </p:graphicFrame>
    </p:spTree>
    <p:extLst>
      <p:ext uri="{BB962C8B-B14F-4D97-AF65-F5344CB8AC3E}">
        <p14:creationId xmlns:p14="http://schemas.microsoft.com/office/powerpoint/2010/main" val="135121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PAPR Evaluation</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PAPR comparation of the different DRU tone plans with BPSK modulation (4x oversampling, 1M random data)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pic>
        <p:nvPicPr>
          <p:cNvPr id="6" name="图片 5">
            <a:extLst>
              <a:ext uri="{FF2B5EF4-FFF2-40B4-BE49-F238E27FC236}">
                <a16:creationId xmlns:a16="http://schemas.microsoft.com/office/drawing/2014/main" id="{9B32AC2A-C6EF-4074-88CF-DD162B6A66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514" y="2596057"/>
            <a:ext cx="4550458" cy="3411543"/>
          </a:xfrm>
          <a:prstGeom prst="rect">
            <a:avLst/>
          </a:prstGeom>
        </p:spPr>
      </p:pic>
      <p:pic>
        <p:nvPicPr>
          <p:cNvPr id="10" name="图片 9">
            <a:extLst>
              <a:ext uri="{FF2B5EF4-FFF2-40B4-BE49-F238E27FC236}">
                <a16:creationId xmlns:a16="http://schemas.microsoft.com/office/drawing/2014/main" id="{F23AE2E7-7C68-42BA-B209-4C227FA5A7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7791" y="2607335"/>
            <a:ext cx="4550459" cy="3411544"/>
          </a:xfrm>
          <a:prstGeom prst="rect">
            <a:avLst/>
          </a:prstGeom>
        </p:spPr>
      </p:pic>
    </p:spTree>
    <p:extLst>
      <p:ext uri="{BB962C8B-B14F-4D97-AF65-F5344CB8AC3E}">
        <p14:creationId xmlns:p14="http://schemas.microsoft.com/office/powerpoint/2010/main" val="760203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PAPR Evaluation</a:t>
            </a:r>
          </a:p>
        </p:txBody>
      </p:sp>
      <p:sp>
        <p:nvSpPr>
          <p:cNvPr id="3" name="内容占位符 2"/>
          <p:cNvSpPr>
            <a:spLocks noGrp="1"/>
          </p:cNvSpPr>
          <p:nvPr>
            <p:ph idx="1"/>
          </p:nvPr>
        </p:nvSpPr>
        <p:spPr>
          <a:xfrm>
            <a:off x="723899" y="1700808"/>
            <a:ext cx="7770813" cy="4608512"/>
          </a:xfrm>
        </p:spPr>
        <p:txBody>
          <a:bodyPr/>
          <a:lstStyle/>
          <a:p>
            <a:pPr>
              <a:buFont typeface="Wingdings" panose="05000000000000000000" pitchFamily="2" charset="2"/>
              <a:buChar char="l"/>
            </a:pPr>
            <a:r>
              <a:rPr lang="en-US" altLang="zh-CN" sz="2000" dirty="0"/>
              <a:t>The PAPR comparation of the different DRU tone plans with BPSK modulation (4x oversampling, 1M random data)</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pic>
        <p:nvPicPr>
          <p:cNvPr id="7" name="图片 6">
            <a:extLst>
              <a:ext uri="{FF2B5EF4-FFF2-40B4-BE49-F238E27FC236}">
                <a16:creationId xmlns:a16="http://schemas.microsoft.com/office/drawing/2014/main" id="{10DC8D08-C1CF-4A6C-AADF-42FBD1D095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208" y="2352041"/>
            <a:ext cx="5333559" cy="3998645"/>
          </a:xfrm>
          <a:prstGeom prst="rect">
            <a:avLst/>
          </a:prstGeom>
        </p:spPr>
      </p:pic>
    </p:spTree>
    <p:extLst>
      <p:ext uri="{BB962C8B-B14F-4D97-AF65-F5344CB8AC3E}">
        <p14:creationId xmlns:p14="http://schemas.microsoft.com/office/powerpoint/2010/main" val="2234818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DD05D6-C2F2-4BC8-A6D0-505C1D95C318}"/>
              </a:ext>
            </a:extLst>
          </p:cNvPr>
          <p:cNvSpPr>
            <a:spLocks noGrp="1"/>
          </p:cNvSpPr>
          <p:nvPr>
            <p:ph type="title"/>
          </p:nvPr>
        </p:nvSpPr>
        <p:spPr/>
        <p:txBody>
          <a:bodyPr/>
          <a:lstStyle/>
          <a:p>
            <a:r>
              <a:rPr lang="en-US" altLang="zh-CN" dirty="0"/>
              <a:t>Comparison of DRU Tone Plan Options</a:t>
            </a:r>
            <a:endParaRPr lang="zh-CN" altLang="en-US" dirty="0"/>
          </a:p>
        </p:txBody>
      </p:sp>
      <p:sp>
        <p:nvSpPr>
          <p:cNvPr id="3" name="内容占位符 2">
            <a:extLst>
              <a:ext uri="{FF2B5EF4-FFF2-40B4-BE49-F238E27FC236}">
                <a16:creationId xmlns:a16="http://schemas.microsoft.com/office/drawing/2014/main" id="{995F7C8E-8854-4310-BF13-6119882F8FB7}"/>
              </a:ext>
            </a:extLst>
          </p:cNvPr>
          <p:cNvSpPr>
            <a:spLocks noGrp="1"/>
          </p:cNvSpPr>
          <p:nvPr>
            <p:ph idx="1"/>
          </p:nvPr>
        </p:nvSpPr>
        <p:spPr/>
        <p:txBody>
          <a:bodyPr/>
          <a:lstStyle/>
          <a:p>
            <a:pPr marL="0" indent="0"/>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a:p>
            <a:pPr>
              <a:buFont typeface="Wingdings" panose="05000000000000000000" pitchFamily="2" charset="2"/>
              <a:buChar char="l"/>
            </a:pPr>
            <a:endParaRPr lang="en-US" altLang="zh-CN" dirty="0"/>
          </a:p>
        </p:txBody>
      </p:sp>
      <p:sp>
        <p:nvSpPr>
          <p:cNvPr id="4" name="灯片编号占位符 3">
            <a:extLst>
              <a:ext uri="{FF2B5EF4-FFF2-40B4-BE49-F238E27FC236}">
                <a16:creationId xmlns:a16="http://schemas.microsoft.com/office/drawing/2014/main" id="{C10BDBA4-D0ED-40C2-8937-69F66AFCB93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6" name="표 6">
            <a:extLst>
              <a:ext uri="{FF2B5EF4-FFF2-40B4-BE49-F238E27FC236}">
                <a16:creationId xmlns:a16="http://schemas.microsoft.com/office/drawing/2014/main" id="{B5997415-97E8-4F91-97EE-BA85808C0FC8}"/>
              </a:ext>
            </a:extLst>
          </p:cNvPr>
          <p:cNvGraphicFramePr>
            <a:graphicFrameLocks noGrp="1"/>
          </p:cNvGraphicFramePr>
          <p:nvPr>
            <p:extLst>
              <p:ext uri="{D42A27DB-BD31-4B8C-83A1-F6EECF244321}">
                <p14:modId xmlns:p14="http://schemas.microsoft.com/office/powerpoint/2010/main" val="2640303400"/>
              </p:ext>
            </p:extLst>
          </p:nvPr>
        </p:nvGraphicFramePr>
        <p:xfrm>
          <a:off x="1284647" y="1981200"/>
          <a:ext cx="6120681" cy="3392010"/>
        </p:xfrm>
        <a:graphic>
          <a:graphicData uri="http://schemas.openxmlformats.org/drawingml/2006/table">
            <a:tbl>
              <a:tblPr firstRow="1" bandRow="1">
                <a:tableStyleId>{5940675A-B579-460E-94D1-54222C63F5DA}</a:tableStyleId>
              </a:tblPr>
              <a:tblGrid>
                <a:gridCol w="1452338">
                  <a:extLst>
                    <a:ext uri="{9D8B030D-6E8A-4147-A177-3AD203B41FA5}">
                      <a16:colId xmlns:a16="http://schemas.microsoft.com/office/drawing/2014/main" val="1763414037"/>
                    </a:ext>
                  </a:extLst>
                </a:gridCol>
                <a:gridCol w="750586">
                  <a:extLst>
                    <a:ext uri="{9D8B030D-6E8A-4147-A177-3AD203B41FA5}">
                      <a16:colId xmlns:a16="http://schemas.microsoft.com/office/drawing/2014/main" val="802780490"/>
                    </a:ext>
                  </a:extLst>
                </a:gridCol>
                <a:gridCol w="1305919">
                  <a:extLst>
                    <a:ext uri="{9D8B030D-6E8A-4147-A177-3AD203B41FA5}">
                      <a16:colId xmlns:a16="http://schemas.microsoft.com/office/drawing/2014/main" val="1137670842"/>
                    </a:ext>
                  </a:extLst>
                </a:gridCol>
                <a:gridCol w="1305919">
                  <a:extLst>
                    <a:ext uri="{9D8B030D-6E8A-4147-A177-3AD203B41FA5}">
                      <a16:colId xmlns:a16="http://schemas.microsoft.com/office/drawing/2014/main" val="257200590"/>
                    </a:ext>
                  </a:extLst>
                </a:gridCol>
                <a:gridCol w="1305919">
                  <a:extLst>
                    <a:ext uri="{9D8B030D-6E8A-4147-A177-3AD203B41FA5}">
                      <a16:colId xmlns:a16="http://schemas.microsoft.com/office/drawing/2014/main" val="1070620501"/>
                    </a:ext>
                  </a:extLst>
                </a:gridCol>
              </a:tblGrid>
              <a:tr h="339201">
                <a:tc gridSpan="2">
                  <a:txBody>
                    <a:bodyPr/>
                    <a:lstStyle/>
                    <a:p>
                      <a:pPr algn="ctr" latinLnBrk="1"/>
                      <a:r>
                        <a:rPr lang="en-US" altLang="ko-KR" sz="1200" b="1" dirty="0"/>
                        <a:t>Criteria</a:t>
                      </a:r>
                      <a:endParaRPr lang="ko-KR" altLang="en-US" sz="1200" b="1" dirty="0"/>
                    </a:p>
                  </a:txBody>
                  <a:tcPr anchor="ctr"/>
                </a:tc>
                <a:tc hMerge="1">
                  <a:txBody>
                    <a:bodyPr/>
                    <a:lstStyle/>
                    <a:p>
                      <a:pPr algn="ctr" latinLnBrk="1"/>
                      <a:endParaRPr lang="ko-KR" altLang="en-US" sz="1200" dirty="0"/>
                    </a:p>
                  </a:txBody>
                  <a:tcPr anchor="ctr"/>
                </a:tc>
                <a:tc>
                  <a:txBody>
                    <a:bodyPr/>
                    <a:lstStyle/>
                    <a:p>
                      <a:pPr algn="ctr" latinLnBrk="1"/>
                      <a:r>
                        <a:rPr lang="en-US" altLang="ko-KR" sz="1200" b="1" dirty="0"/>
                        <a:t>Option A</a:t>
                      </a:r>
                      <a:endParaRPr lang="ko-KR" altLang="en-US" sz="1200" b="1" dirty="0"/>
                    </a:p>
                  </a:txBody>
                  <a:tcPr anchor="ctr">
                    <a:solidFill>
                      <a:srgbClr val="00B050"/>
                    </a:solidFill>
                  </a:tcPr>
                </a:tc>
                <a:tc>
                  <a:txBody>
                    <a:bodyPr/>
                    <a:lstStyle/>
                    <a:p>
                      <a:pPr algn="ctr" latinLnBrk="1"/>
                      <a:r>
                        <a:rPr lang="en-US" altLang="ko-KR" sz="1200" b="1" dirty="0"/>
                        <a:t>Option B</a:t>
                      </a:r>
                      <a:endParaRPr lang="ko-KR" altLang="en-US" sz="1200" b="1" dirty="0"/>
                    </a:p>
                  </a:txBody>
                  <a:tcPr anchor="ctr">
                    <a:solidFill>
                      <a:srgbClr val="FF0000"/>
                    </a:solidFill>
                  </a:tcPr>
                </a:tc>
                <a:tc>
                  <a:txBody>
                    <a:bodyPr/>
                    <a:lstStyle/>
                    <a:p>
                      <a:pPr algn="ctr" latinLnBrk="1"/>
                      <a:r>
                        <a:rPr lang="en-US" altLang="ko-KR" sz="1200" b="1" dirty="0"/>
                        <a:t>Ref [2]</a:t>
                      </a:r>
                      <a:endParaRPr lang="ko-KR" altLang="en-US" sz="1200" b="1" dirty="0"/>
                    </a:p>
                  </a:txBody>
                  <a:tcPr anchor="ctr">
                    <a:solidFill>
                      <a:srgbClr val="00B0F0"/>
                    </a:solidFill>
                  </a:tcPr>
                </a:tc>
                <a:extLst>
                  <a:ext uri="{0D108BD9-81ED-4DB2-BD59-A6C34878D82A}">
                    <a16:rowId xmlns:a16="http://schemas.microsoft.com/office/drawing/2014/main" val="672234679"/>
                  </a:ext>
                </a:extLst>
              </a:tr>
              <a:tr h="339201">
                <a:tc rowSpan="3">
                  <a:txBody>
                    <a:bodyPr/>
                    <a:lstStyle/>
                    <a:p>
                      <a:pPr algn="ctr" latinLnBrk="1"/>
                      <a:r>
                        <a:rPr lang="en-US" altLang="zh-CN" sz="1200" b="1" dirty="0"/>
                        <a:t>Power Boosting</a:t>
                      </a:r>
                      <a:endParaRPr lang="ko-KR" altLang="en-US" sz="1200" b="1" dirty="0"/>
                    </a:p>
                  </a:txBody>
                  <a:tcPr anchor="ctr"/>
                </a:tc>
                <a:tc>
                  <a:txBody>
                    <a:bodyPr/>
                    <a:lstStyle/>
                    <a:p>
                      <a:pPr algn="ctr" latinLnBrk="1"/>
                      <a:r>
                        <a:rPr lang="en-US" altLang="ko-KR" sz="1200" dirty="0"/>
                        <a:t>52</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624130711"/>
                  </a:ext>
                </a:extLst>
              </a:tr>
              <a:tr h="339201">
                <a:tc vMerge="1">
                  <a:txBody>
                    <a:bodyPr/>
                    <a:lstStyle/>
                    <a:p>
                      <a:pPr algn="ctr" latinLnBrk="1"/>
                      <a:endParaRPr lang="ko-KR" altLang="en-US" sz="1200" dirty="0"/>
                    </a:p>
                  </a:txBody>
                  <a:tcPr anchor="ctr"/>
                </a:tc>
                <a:tc>
                  <a:txBody>
                    <a:bodyPr/>
                    <a:lstStyle/>
                    <a:p>
                      <a:pPr algn="ctr" latinLnBrk="1"/>
                      <a:r>
                        <a:rPr lang="en-US" altLang="ko-KR" sz="1200" dirty="0"/>
                        <a:t>106</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2938629342"/>
                  </a:ext>
                </a:extLst>
              </a:tr>
              <a:tr h="339201">
                <a:tc vMerge="1">
                  <a:txBody>
                    <a:bodyPr/>
                    <a:lstStyle/>
                    <a:p>
                      <a:pPr algn="ctr" latinLnBrk="1"/>
                      <a:endParaRPr lang="ko-KR" altLang="en-US" sz="1200" dirty="0"/>
                    </a:p>
                  </a:txBody>
                  <a:tcPr anchor="ctr"/>
                </a:tc>
                <a:tc>
                  <a:txBody>
                    <a:bodyPr/>
                    <a:lstStyle/>
                    <a:p>
                      <a:pPr algn="ctr" latinLnBrk="1"/>
                      <a:r>
                        <a:rPr lang="en-US" altLang="ko-KR" sz="1200" dirty="0"/>
                        <a:t>242</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3223257243"/>
                  </a:ext>
                </a:extLst>
              </a:tr>
              <a:tr h="339201">
                <a:tc rowSpan="3">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zh-CN" sz="1200" b="1" dirty="0"/>
                        <a:t>PAPR</a:t>
                      </a:r>
                      <a:endParaRPr lang="ko-KR" altLang="en-US" sz="1200" b="1" dirty="0"/>
                    </a:p>
                  </a:txBody>
                  <a:tcPr anchor="ctr"/>
                </a:tc>
                <a:tc>
                  <a:txBody>
                    <a:bodyPr/>
                    <a:lstStyle/>
                    <a:p>
                      <a:pPr algn="ctr" latinLnBrk="1"/>
                      <a:r>
                        <a:rPr lang="en-US" altLang="ko-KR" sz="1200" dirty="0"/>
                        <a:t>52</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629312104"/>
                  </a:ext>
                </a:extLst>
              </a:tr>
              <a:tr h="339201">
                <a:tc vMerge="1">
                  <a:txBody>
                    <a:bodyPr/>
                    <a:lstStyle/>
                    <a:p>
                      <a:pPr algn="ctr" latinLnBrk="1"/>
                      <a:endParaRPr lang="ko-KR" altLang="en-US" sz="1200" dirty="0"/>
                    </a:p>
                  </a:txBody>
                  <a:tcPr anchor="ctr"/>
                </a:tc>
                <a:tc>
                  <a:txBody>
                    <a:bodyPr/>
                    <a:lstStyle/>
                    <a:p>
                      <a:pPr algn="ctr" latinLnBrk="1"/>
                      <a:r>
                        <a:rPr lang="en-US" altLang="ko-KR" sz="1200" dirty="0"/>
                        <a:t>106</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1609959791"/>
                  </a:ext>
                </a:extLst>
              </a:tr>
              <a:tr h="339201">
                <a:tc vMerge="1">
                  <a:txBody>
                    <a:bodyPr/>
                    <a:lstStyle/>
                    <a:p>
                      <a:pPr algn="ctr" latinLnBrk="1"/>
                      <a:endParaRPr lang="ko-KR" altLang="en-US" sz="1200" dirty="0"/>
                    </a:p>
                  </a:txBody>
                  <a:tcPr anchor="ctr"/>
                </a:tc>
                <a:tc>
                  <a:txBody>
                    <a:bodyPr/>
                    <a:lstStyle/>
                    <a:p>
                      <a:pPr algn="ctr" latinLnBrk="1"/>
                      <a:r>
                        <a:rPr lang="en-US" altLang="ko-KR" sz="1200" dirty="0"/>
                        <a:t>242</a:t>
                      </a:r>
                      <a:endParaRPr lang="ko-KR" altLang="en-US" sz="1200" dirty="0"/>
                    </a:p>
                  </a:txBody>
                  <a:tcPr anchor="ct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2340349620"/>
                  </a:ext>
                </a:extLst>
              </a:tr>
              <a:tr h="339201">
                <a:tc rowSpan="3">
                  <a:txBody>
                    <a:bodyPr/>
                    <a:lstStyle/>
                    <a:p>
                      <a:pPr algn="ctr" latinLnBrk="1"/>
                      <a:r>
                        <a:rPr lang="en-US" altLang="ko-KR" sz="1200" b="1" dirty="0"/>
                        <a:t>Implementation Complexity</a:t>
                      </a:r>
                      <a:endParaRPr lang="ko-KR" altLang="en-US" sz="1200" b="1" dirty="0"/>
                    </a:p>
                  </a:txBody>
                  <a:tcPr anchor="ctr"/>
                </a:tc>
                <a:tc>
                  <a:txBody>
                    <a:bodyPr/>
                    <a:lstStyle/>
                    <a:p>
                      <a:pPr algn="ctr" latinLnBrk="1"/>
                      <a:r>
                        <a:rPr lang="en-US" altLang="ko-KR" sz="1200" dirty="0"/>
                        <a:t>52</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1994923553"/>
                  </a:ext>
                </a:extLst>
              </a:tr>
              <a:tr h="339201">
                <a:tc vMerge="1">
                  <a:txBody>
                    <a:bodyPr/>
                    <a:lstStyle/>
                    <a:p>
                      <a:pPr algn="ctr" latinLnBrk="1"/>
                      <a:endParaRPr lang="ko-KR" altLang="en-US" sz="1200" dirty="0"/>
                    </a:p>
                  </a:txBody>
                  <a:tcPr anchor="ctr"/>
                </a:tc>
                <a:tc>
                  <a:txBody>
                    <a:bodyPr/>
                    <a:lstStyle/>
                    <a:p>
                      <a:pPr algn="ctr" latinLnBrk="1"/>
                      <a:r>
                        <a:rPr lang="en-US" altLang="ko-KR" sz="1200" dirty="0"/>
                        <a:t>106</a:t>
                      </a:r>
                      <a:endParaRPr lang="ko-KR" altLang="en-US" sz="1200" dirty="0"/>
                    </a:p>
                  </a:txBody>
                  <a:tcPr anchor="ct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3440457780"/>
                  </a:ext>
                </a:extLst>
              </a:tr>
              <a:tr h="339201">
                <a:tc vMerge="1">
                  <a:txBody>
                    <a:bodyPr/>
                    <a:lstStyle/>
                    <a:p>
                      <a:pPr algn="ctr" latinLnBrk="1"/>
                      <a:endParaRPr lang="ko-KR" altLang="en-US" sz="1200" dirty="0"/>
                    </a:p>
                  </a:txBody>
                  <a:tcPr anchor="ctr"/>
                </a:tc>
                <a:tc>
                  <a:txBody>
                    <a:bodyPr/>
                    <a:lstStyle/>
                    <a:p>
                      <a:pPr algn="ctr" latinLnBrk="1"/>
                      <a:r>
                        <a:rPr lang="en-US" altLang="ko-KR" sz="1200" dirty="0"/>
                        <a:t>242</a:t>
                      </a:r>
                      <a:endParaRPr lang="ko-KR" altLang="en-US" sz="1200" dirty="0"/>
                    </a:p>
                  </a:txBody>
                  <a:tcPr anchor="ctr"/>
                </a:tc>
                <a:tc>
                  <a:txBody>
                    <a:bodyPr/>
                    <a:lstStyle/>
                    <a:p>
                      <a:pPr algn="ctr" latinLnBrk="1"/>
                      <a:r>
                        <a:rPr lang="en-US" altLang="zh-CN" sz="1200" b="1" dirty="0">
                          <a:solidFill>
                            <a:schemeClr val="tx1"/>
                          </a:solidFill>
                        </a:rPr>
                        <a:t>X</a:t>
                      </a:r>
                      <a:endParaRPr lang="ko-KR" altLang="en-US" sz="1200" b="1" dirty="0">
                        <a:solidFill>
                          <a:schemeClr val="tx1"/>
                        </a:solidFill>
                      </a:endParaRPr>
                    </a:p>
                  </a:txBody>
                  <a:tcPr anchor="ctr">
                    <a:solidFill>
                      <a:srgbClr val="00B05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FF0000"/>
                    </a:solidFill>
                  </a:tcPr>
                </a:tc>
                <a:tc>
                  <a:txBody>
                    <a:bodyPr/>
                    <a:lstStyle/>
                    <a:p>
                      <a:pPr algn="ctr" latinLnBrk="1"/>
                      <a:r>
                        <a:rPr lang="en-US" altLang="zh-CN" sz="1200" b="1" dirty="0">
                          <a:solidFill>
                            <a:schemeClr val="tx1"/>
                          </a:solidFill>
                        </a:rPr>
                        <a:t>O</a:t>
                      </a:r>
                      <a:endParaRPr lang="ko-KR" altLang="en-US" sz="1200" b="1" dirty="0">
                        <a:solidFill>
                          <a:schemeClr val="tx1"/>
                        </a:solidFill>
                      </a:endParaRPr>
                    </a:p>
                  </a:txBody>
                  <a:tcPr anchor="ctr">
                    <a:solidFill>
                      <a:srgbClr val="00B0F0"/>
                    </a:solidFill>
                  </a:tcPr>
                </a:tc>
                <a:extLst>
                  <a:ext uri="{0D108BD9-81ED-4DB2-BD59-A6C34878D82A}">
                    <a16:rowId xmlns:a16="http://schemas.microsoft.com/office/drawing/2014/main" val="3173989369"/>
                  </a:ext>
                </a:extLst>
              </a:tr>
            </a:tbl>
          </a:graphicData>
        </a:graphic>
      </p:graphicFrame>
      <p:sp>
        <p:nvSpPr>
          <p:cNvPr id="5" name="文本框 4">
            <a:extLst>
              <a:ext uri="{FF2B5EF4-FFF2-40B4-BE49-F238E27FC236}">
                <a16:creationId xmlns:a16="http://schemas.microsoft.com/office/drawing/2014/main" id="{93C2BA88-18AE-4A08-BEA6-251C19E34A56}"/>
              </a:ext>
            </a:extLst>
          </p:cNvPr>
          <p:cNvSpPr txBox="1"/>
          <p:nvPr/>
        </p:nvSpPr>
        <p:spPr>
          <a:xfrm>
            <a:off x="1284647" y="5493603"/>
            <a:ext cx="3816424" cy="707886"/>
          </a:xfrm>
          <a:prstGeom prst="rect">
            <a:avLst/>
          </a:prstGeom>
          <a:noFill/>
        </p:spPr>
        <p:txBody>
          <a:bodyPr wrap="square" rtlCol="0">
            <a:spAutoFit/>
          </a:bodyPr>
          <a:lstStyle/>
          <a:p>
            <a:r>
              <a:rPr lang="en-US" altLang="zh-CN" sz="2000" b="1" dirty="0">
                <a:solidFill>
                  <a:schemeClr val="tx1"/>
                </a:solidFill>
              </a:rPr>
              <a:t>O</a:t>
            </a:r>
            <a:r>
              <a:rPr lang="en-US" altLang="zh-CN" sz="2000" dirty="0">
                <a:solidFill>
                  <a:schemeClr val="tx1"/>
                </a:solidFill>
              </a:rPr>
              <a:t>:</a:t>
            </a:r>
            <a:r>
              <a:rPr lang="zh-CN" altLang="en-US" sz="2000" dirty="0">
                <a:solidFill>
                  <a:schemeClr val="tx1"/>
                </a:solidFill>
              </a:rPr>
              <a:t> </a:t>
            </a:r>
            <a:r>
              <a:rPr lang="en-US" altLang="zh-CN" sz="2000" dirty="0">
                <a:solidFill>
                  <a:schemeClr val="tx1"/>
                </a:solidFill>
              </a:rPr>
              <a:t>Optimum</a:t>
            </a:r>
          </a:p>
          <a:p>
            <a:r>
              <a:rPr lang="en-US" altLang="zh-CN" sz="2000" b="1" dirty="0">
                <a:solidFill>
                  <a:schemeClr val="tx1"/>
                </a:solidFill>
              </a:rPr>
              <a:t>X</a:t>
            </a:r>
            <a:r>
              <a:rPr lang="en-US" altLang="zh-CN" sz="2000" dirty="0">
                <a:solidFill>
                  <a:schemeClr val="tx1"/>
                </a:solidFill>
              </a:rPr>
              <a:t>: Not Optimum</a:t>
            </a:r>
            <a:r>
              <a:rPr lang="zh-CN" altLang="en-US" sz="2000" dirty="0">
                <a:solidFill>
                  <a:schemeClr val="tx1"/>
                </a:solidFill>
              </a:rPr>
              <a:t> </a:t>
            </a:r>
          </a:p>
        </p:txBody>
      </p:sp>
    </p:spTree>
    <p:extLst>
      <p:ext uri="{BB962C8B-B14F-4D97-AF65-F5344CB8AC3E}">
        <p14:creationId xmlns:p14="http://schemas.microsoft.com/office/powerpoint/2010/main" val="41858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3" name="文本框 2">
            <a:extLst>
              <a:ext uri="{FF2B5EF4-FFF2-40B4-BE49-F238E27FC236}">
                <a16:creationId xmlns:a16="http://schemas.microsoft.com/office/drawing/2014/main" id="{E04B2DEF-C081-4733-A3E5-648E6C29B8F2}"/>
              </a:ext>
            </a:extLst>
          </p:cNvPr>
          <p:cNvSpPr txBox="1"/>
          <p:nvPr/>
        </p:nvSpPr>
        <p:spPr>
          <a:xfrm>
            <a:off x="685800" y="1751013"/>
            <a:ext cx="7558608" cy="4524315"/>
          </a:xfrm>
          <a:prstGeom prst="rect">
            <a:avLst/>
          </a:prstGeom>
          <a:noFill/>
        </p:spPr>
        <p:txBody>
          <a:bodyPr wrap="square" rtlCol="0">
            <a:spAutoFit/>
          </a:bodyPr>
          <a:lstStyle/>
          <a:p>
            <a:pPr marL="342900" indent="-342900">
              <a:buFont typeface="Wingdings" panose="05000000000000000000" pitchFamily="2" charset="2"/>
              <a:buChar char="Ø"/>
            </a:pPr>
            <a:r>
              <a:rPr lang="en-US" altLang="zh-CN" dirty="0">
                <a:solidFill>
                  <a:schemeClr val="tx1"/>
                </a:solidFill>
              </a:rPr>
              <a:t>Optimum Power Boosting DRU Tone Plan: </a:t>
            </a:r>
          </a:p>
          <a:p>
            <a:pPr marL="1085850" lvl="1" indent="-342900">
              <a:buFont typeface="Arial" panose="020B0604020202020204" pitchFamily="34" charset="0"/>
              <a:buChar char="•"/>
            </a:pPr>
            <a:r>
              <a:rPr lang="en-US" altLang="zh-CN" sz="1800" dirty="0">
                <a:solidFill>
                  <a:schemeClr val="tx1"/>
                </a:solidFill>
              </a:rPr>
              <a:t>Optimal power gain across all DRU sizes. </a:t>
            </a:r>
          </a:p>
          <a:p>
            <a:pPr marL="1085850" lvl="1" indent="-342900">
              <a:buFont typeface="Arial" panose="020B0604020202020204" pitchFamily="34" charset="0"/>
              <a:buChar char="•"/>
            </a:pPr>
            <a:r>
              <a:rPr lang="en-US" altLang="zh-CN" sz="1800" dirty="0">
                <a:solidFill>
                  <a:schemeClr val="tx1"/>
                </a:solidFill>
              </a:rPr>
              <a:t>52-tone and 106-tone DRUs with uniform distribution and shifting tone indices between DRUs , ensure low PAPR and simplifies implementation</a:t>
            </a:r>
          </a:p>
          <a:p>
            <a:pPr marL="342900" indent="-342900">
              <a:buFont typeface="Wingdings" panose="05000000000000000000" pitchFamily="2" charset="2"/>
              <a:buChar char="Ø"/>
            </a:pPr>
            <a:r>
              <a:rPr lang="en-US" altLang="zh-CN" dirty="0">
                <a:solidFill>
                  <a:schemeClr val="tx1"/>
                </a:solidFill>
              </a:rPr>
              <a:t>Uniform DRU Tone Plan Design: </a:t>
            </a:r>
          </a:p>
          <a:p>
            <a:pPr marL="1085850" lvl="1" indent="-342900">
              <a:buFont typeface="Arial" panose="020B0604020202020204" pitchFamily="34" charset="0"/>
              <a:buChar char="•"/>
            </a:pPr>
            <a:r>
              <a:rPr lang="en-US" altLang="zh-CN" sz="1800" dirty="0">
                <a:solidFill>
                  <a:schemeClr val="tx1"/>
                </a:solidFill>
              </a:rPr>
              <a:t>Uniform distribution of DRU tones across all sizes reduces PAPR and reduces smoothing complexity</a:t>
            </a:r>
          </a:p>
          <a:p>
            <a:pPr marL="1085850" lvl="1" indent="-342900">
              <a:buFont typeface="Arial" panose="020B0604020202020204" pitchFamily="34" charset="0"/>
              <a:buChar char="•"/>
            </a:pPr>
            <a:r>
              <a:rPr lang="en-US" altLang="zh-CN" sz="1800" dirty="0">
                <a:solidFill>
                  <a:schemeClr val="tx1"/>
                </a:solidFill>
              </a:rPr>
              <a:t>Simplified implementation due to shifting indices within DRUs of the same size</a:t>
            </a:r>
          </a:p>
          <a:p>
            <a:pPr marL="342900" indent="-342900">
              <a:buFont typeface="Wingdings" panose="05000000000000000000" pitchFamily="2" charset="2"/>
              <a:buChar char="Ø"/>
            </a:pPr>
            <a:r>
              <a:rPr lang="en-US" altLang="zh-CN" dirty="0">
                <a:solidFill>
                  <a:schemeClr val="tx1"/>
                </a:solidFill>
              </a:rPr>
              <a:t>Pilot Tone Index Design: </a:t>
            </a:r>
          </a:p>
          <a:p>
            <a:pPr marL="1085850" lvl="1" indent="-342900">
              <a:buFont typeface="Arial" panose="020B0604020202020204" pitchFamily="34" charset="0"/>
              <a:buChar char="•"/>
            </a:pPr>
            <a:r>
              <a:rPr lang="en-US" altLang="zh-CN" sz="1800" dirty="0">
                <a:solidFill>
                  <a:schemeClr val="tx1"/>
                </a:solidFill>
              </a:rPr>
              <a:t>Near-uniform distribution for robustness against NB interference</a:t>
            </a:r>
          </a:p>
          <a:p>
            <a:pPr marL="1085850" lvl="1" indent="-342900">
              <a:buFont typeface="Arial" panose="020B0604020202020204" pitchFamily="34" charset="0"/>
              <a:buChar char="•"/>
            </a:pPr>
            <a:r>
              <a:rPr lang="en-US" altLang="zh-CN" sz="1800" dirty="0">
                <a:solidFill>
                  <a:schemeClr val="tx1"/>
                </a:solidFill>
              </a:rPr>
              <a:t>Tone indices shifting reduce implementation complexity</a:t>
            </a:r>
          </a:p>
          <a:p>
            <a:pPr marL="1085850" lvl="1" indent="-342900">
              <a:buFont typeface="Arial" panose="020B0604020202020204" pitchFamily="34" charset="0"/>
              <a:buChar char="•"/>
            </a:pPr>
            <a:r>
              <a:rPr lang="en-US" altLang="zh-CN" sz="1800" dirty="0">
                <a:solidFill>
                  <a:schemeClr val="tx1"/>
                </a:solidFill>
              </a:rPr>
              <a:t>Adequate pilot spacing ensures diversity for reliable phase tracking and estimation.</a:t>
            </a:r>
            <a:endParaRPr lang="zh-CN" altLang="en-US" sz="1800" dirty="0">
              <a:solidFill>
                <a:schemeClr val="tx1"/>
              </a:solidFill>
            </a:endParaRPr>
          </a:p>
        </p:txBody>
      </p:sp>
    </p:spTree>
    <p:extLst>
      <p:ext uri="{BB962C8B-B14F-4D97-AF65-F5344CB8AC3E}">
        <p14:creationId xmlns:p14="http://schemas.microsoft.com/office/powerpoint/2010/main" val="3678212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ko-KR" dirty="0"/>
              <a:t>References</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내용 개체 틀 2">
            <a:extLst>
              <a:ext uri="{FF2B5EF4-FFF2-40B4-BE49-F238E27FC236}">
                <a16:creationId xmlns:a16="http://schemas.microsoft.com/office/drawing/2014/main" id="{BC2B7071-0F23-4101-84B2-4A16C4EB0903}"/>
              </a:ext>
            </a:extLst>
          </p:cNvPr>
          <p:cNvSpPr>
            <a:spLocks noGrp="1"/>
          </p:cNvSpPr>
          <p:nvPr>
            <p:ph idx="1"/>
          </p:nvPr>
        </p:nvSpPr>
        <p:spPr>
          <a:xfrm>
            <a:off x="395536" y="1412776"/>
            <a:ext cx="8748464" cy="4916760"/>
          </a:xfrm>
        </p:spPr>
        <p:txBody>
          <a:bodyPr/>
          <a:lstStyle/>
          <a:p>
            <a:pPr marL="0" indent="0">
              <a:buNone/>
            </a:pPr>
            <a:r>
              <a:rPr lang="en-US" altLang="ko-KR" sz="2000" dirty="0"/>
              <a:t>[1] 11-24-1856-02-00bn-tone-distribution-in-dru-with-puncturing-follow-up</a:t>
            </a:r>
          </a:p>
          <a:p>
            <a:pPr marL="0" indent="0">
              <a:buNone/>
            </a:pPr>
            <a:r>
              <a:rPr lang="en-US" altLang="ko-KR" sz="2000" dirty="0"/>
              <a:t>[2] 11-25-0064-00-00bn-60-mhz-dru-tone-plan</a:t>
            </a:r>
          </a:p>
        </p:txBody>
      </p:sp>
    </p:spTree>
    <p:extLst>
      <p:ext uri="{BB962C8B-B14F-4D97-AF65-F5344CB8AC3E}">
        <p14:creationId xmlns:p14="http://schemas.microsoft.com/office/powerpoint/2010/main" val="1583127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4689" y="642358"/>
            <a:ext cx="7770813" cy="554394"/>
          </a:xfrm>
        </p:spPr>
        <p:txBody>
          <a:bodyPr/>
          <a:lstStyle/>
          <a:p>
            <a:r>
              <a:rPr lang="en-US" altLang="zh-CN" dirty="0"/>
              <a:t>SP1</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내용 개체 틀 2"/>
          <p:cNvSpPr txBox="1">
            <a:spLocks/>
          </p:cNvSpPr>
          <p:nvPr/>
        </p:nvSpPr>
        <p:spPr bwMode="auto">
          <a:xfrm>
            <a:off x="582826" y="11049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agree to include the following text to the 11bn SFD?</a:t>
            </a:r>
          </a:p>
          <a:p>
            <a:pPr lvl="1" defTabSz="914400">
              <a:buClrTx/>
              <a:buSzTx/>
              <a:buFont typeface="Wingdings" panose="05000000000000000000" pitchFamily="2" charset="2"/>
              <a:buChar char="Ø"/>
              <a:defRPr/>
            </a:pPr>
            <a:r>
              <a:rPr lang="en-US" altLang="ko-KR" kern="0" dirty="0">
                <a:solidFill>
                  <a:srgbClr val="000000"/>
                </a:solidFill>
              </a:rPr>
              <a:t>Data and pilot subcarrier indices for DRUs in an 60 MHz DBW are defined in following table: </a:t>
            </a:r>
          </a:p>
          <a:p>
            <a:pPr lvl="0" defTabSz="914400">
              <a:buClrTx/>
              <a:buSzTx/>
              <a:buFontTx/>
              <a:buChar char="•"/>
              <a:defRPr/>
            </a:pPr>
            <a:endParaRPr lang="en-US" altLang="zh-CN" kern="0" dirty="0">
              <a:solidFill>
                <a:srgbClr val="000000"/>
              </a:solidFill>
            </a:endParaRPr>
          </a:p>
        </p:txBody>
      </p:sp>
      <p:graphicFrame>
        <p:nvGraphicFramePr>
          <p:cNvPr id="7" name="Table 11">
            <a:extLst>
              <a:ext uri="{FF2B5EF4-FFF2-40B4-BE49-F238E27FC236}">
                <a16:creationId xmlns:a16="http://schemas.microsoft.com/office/drawing/2014/main" id="{5E7C7986-8C2A-442F-A50B-3960A7C5C5AF}"/>
              </a:ext>
            </a:extLst>
          </p:cNvPr>
          <p:cNvGraphicFramePr>
            <a:graphicFrameLocks noGrp="1"/>
          </p:cNvGraphicFramePr>
          <p:nvPr>
            <p:extLst>
              <p:ext uri="{D42A27DB-BD31-4B8C-83A1-F6EECF244321}">
                <p14:modId xmlns:p14="http://schemas.microsoft.com/office/powerpoint/2010/main" val="307450573"/>
              </p:ext>
            </p:extLst>
          </p:nvPr>
        </p:nvGraphicFramePr>
        <p:xfrm>
          <a:off x="513673" y="2554420"/>
          <a:ext cx="8162783" cy="3280367"/>
        </p:xfrm>
        <a:graphic>
          <a:graphicData uri="http://schemas.openxmlformats.org/drawingml/2006/table">
            <a:tbl>
              <a:tblPr/>
              <a:tblGrid>
                <a:gridCol w="634915">
                  <a:extLst>
                    <a:ext uri="{9D8B030D-6E8A-4147-A177-3AD203B41FA5}">
                      <a16:colId xmlns:a16="http://schemas.microsoft.com/office/drawing/2014/main" val="20000"/>
                    </a:ext>
                  </a:extLst>
                </a:gridCol>
                <a:gridCol w="1816408">
                  <a:extLst>
                    <a:ext uri="{9D8B030D-6E8A-4147-A177-3AD203B41FA5}">
                      <a16:colId xmlns:a16="http://schemas.microsoft.com/office/drawing/2014/main" val="20001"/>
                    </a:ext>
                  </a:extLst>
                </a:gridCol>
                <a:gridCol w="1860267">
                  <a:extLst>
                    <a:ext uri="{9D8B030D-6E8A-4147-A177-3AD203B41FA5}">
                      <a16:colId xmlns:a16="http://schemas.microsoft.com/office/drawing/2014/main" val="20002"/>
                    </a:ext>
                  </a:extLst>
                </a:gridCol>
                <a:gridCol w="1891377">
                  <a:extLst>
                    <a:ext uri="{9D8B030D-6E8A-4147-A177-3AD203B41FA5}">
                      <a16:colId xmlns:a16="http://schemas.microsoft.com/office/drawing/2014/main" val="20003"/>
                    </a:ext>
                  </a:extLst>
                </a:gridCol>
                <a:gridCol w="1959816">
                  <a:extLst>
                    <a:ext uri="{9D8B030D-6E8A-4147-A177-3AD203B41FA5}">
                      <a16:colId xmlns:a16="http://schemas.microsoft.com/office/drawing/2014/main" val="20004"/>
                    </a:ext>
                  </a:extLst>
                </a:gridCol>
              </a:tblGrid>
              <a:tr h="516819">
                <a:tc rowSpan="3">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52-tone DRU</a:t>
                      </a:r>
                      <a:br>
                        <a:rPr lang="en-US" sz="1000" b="0" i="0" u="none" strike="noStrike" dirty="0">
                          <a:solidFill>
                            <a:schemeClr val="tx1"/>
                          </a:solidFill>
                          <a:latin typeface="Calibri"/>
                        </a:rPr>
                      </a:br>
                      <a:r>
                        <a:rPr lang="en-US" sz="1000" b="0" i="0" u="none" strike="noStrike" dirty="0">
                          <a:solidFill>
                            <a:schemeClr val="tx1"/>
                          </a:solidFill>
                          <a:latin typeface="Calibri"/>
                        </a:rPr>
                        <a:t>i=1:12</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[-499:14:-23,  5:14:229]</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[-492:14:-16, 12:14:236]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DRU3</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[-496:14:-20,  8:14:232]</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DRU4</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[-489:14:-13, 15:14:239]</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DRU5</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[-498:14:-22,  6:14:230]</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[-491:14:-15, 13:14:237]</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DRU7</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[-495:14:-19,  9:14:233]</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DRU8</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[-488:14:-12, 16:14:240]</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DRU9</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[-497:14:-21,  7:14:231]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DRU10</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[-490:14:-14, 14:14:238]</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[-494:14:-18, 10:14:234]</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[-487:14:-11, 17:14:241]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6819">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106-tone DRU</a:t>
                      </a:r>
                      <a:br>
                        <a:rPr lang="en-US" sz="1000" b="0" i="0" u="none" strike="noStrike" dirty="0">
                          <a:solidFill>
                            <a:schemeClr val="tx1"/>
                          </a:solidFill>
                          <a:latin typeface="Calibri"/>
                        </a:rPr>
                      </a:br>
                      <a:r>
                        <a:rPr lang="en-US" sz="1000" b="0" i="0" u="none" strike="noStrike" dirty="0">
                          <a:solidFill>
                            <a:schemeClr val="tx1"/>
                          </a:solidFill>
                          <a:latin typeface="Calibri"/>
                        </a:rPr>
                        <a:t>i=1:6</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DRU1</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[-499:</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7</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9</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5:</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7</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a:t>
                      </a: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DRU2</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[-496:7:-6, 8:7:246]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DRU3</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[-498:7:-8, 6:7:244]</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DRU4</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[-495:7:-5, 9:7:247]</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6819">
                <a:tc vMerge="1">
                  <a:txBody>
                    <a:bodyPr/>
                    <a:lstStyle/>
                    <a:p>
                      <a:endParaRPr lang="en-US"/>
                    </a:p>
                  </a:txBody>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DRU5</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[-497:7:-7, 7:7:245]</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DRU6</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[-494:7:-4,</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10:7:248]</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4547">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242-tone DRU</a:t>
                      </a:r>
                      <a:br>
                        <a:rPr lang="en-US" sz="1000" b="0" i="0" u="none" strike="noStrike" dirty="0">
                          <a:solidFill>
                            <a:schemeClr val="tx1"/>
                          </a:solidFill>
                          <a:latin typeface="Calibri"/>
                        </a:rPr>
                      </a:br>
                      <a:r>
                        <a:rPr lang="en-US" sz="1000" b="0" i="0" u="none" strike="noStrike" dirty="0">
                          <a:solidFill>
                            <a:schemeClr val="tx1"/>
                          </a:solidFill>
                          <a:latin typeface="Calibri"/>
                        </a:rPr>
                        <a:t>i=1:3</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DRU1</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[-499:7:-9, 5:7:243, -496:7:-6, 8:7:246, -458:21:-38, 25:21:193]</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DRU2</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[-498:7:-8, 6:7:244, -495:7:-5, 9:7:247, -451:21:-31, 32:21:200]</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006"/>
                  </a:ext>
                </a:extLst>
              </a:tr>
              <a:tr h="351725">
                <a:tc v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DRU3</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[-497:7:-7, 7:7:245, -494:7:-4,10:7:248, -444:21:-24, 39:21:207]</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endParaRPr lang="en-US" sz="1100" kern="1200" dirty="0">
                        <a:solidFill>
                          <a:srgbClr val="000000"/>
                        </a:solidFill>
                        <a:effectLst/>
                        <a:latin typeface="Times New Roman" panose="02020603050405020304" pitchFamily="18" charset="0"/>
                        <a:ea typeface="宋体" panose="02010600030101010101" pitchFamily="2" charset="-122"/>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graphicFrame>
        <p:nvGraphicFramePr>
          <p:cNvPr id="10" name="Table 12">
            <a:extLst>
              <a:ext uri="{FF2B5EF4-FFF2-40B4-BE49-F238E27FC236}">
                <a16:creationId xmlns:a16="http://schemas.microsoft.com/office/drawing/2014/main" id="{F81282E5-CCB1-4EBA-9643-1518F4B5EFF6}"/>
              </a:ext>
            </a:extLst>
          </p:cNvPr>
          <p:cNvGraphicFramePr>
            <a:graphicFrameLocks noGrp="1"/>
          </p:cNvGraphicFramePr>
          <p:nvPr>
            <p:extLst>
              <p:ext uri="{D42A27DB-BD31-4B8C-83A1-F6EECF244321}">
                <p14:modId xmlns:p14="http://schemas.microsoft.com/office/powerpoint/2010/main" val="2888195858"/>
              </p:ext>
            </p:extLst>
          </p:nvPr>
        </p:nvGraphicFramePr>
        <p:xfrm>
          <a:off x="513673" y="2204864"/>
          <a:ext cx="8162783" cy="349556"/>
        </p:xfrm>
        <a:graphic>
          <a:graphicData uri="http://schemas.openxmlformats.org/drawingml/2006/table">
            <a:tbl>
              <a:tblPr/>
              <a:tblGrid>
                <a:gridCol w="634673">
                  <a:extLst>
                    <a:ext uri="{9D8B030D-6E8A-4147-A177-3AD203B41FA5}">
                      <a16:colId xmlns:a16="http://schemas.microsoft.com/office/drawing/2014/main" val="1102256628"/>
                    </a:ext>
                  </a:extLst>
                </a:gridCol>
                <a:gridCol w="7528110">
                  <a:extLst>
                    <a:ext uri="{9D8B030D-6E8A-4147-A177-3AD203B41FA5}">
                      <a16:colId xmlns:a16="http://schemas.microsoft.com/office/drawing/2014/main" val="4273750021"/>
                    </a:ext>
                  </a:extLst>
                </a:gridCol>
              </a:tblGrid>
              <a:tr h="174778">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data and pilot tone indices for 60MHz DBW</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260228075"/>
                  </a:ext>
                </a:extLst>
              </a:tr>
              <a:tr h="17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Calibri"/>
                        </a:rPr>
                        <a:t>DRU type</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indices</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1656703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54968"/>
          </a:xfrm>
        </p:spPr>
        <p:txBody>
          <a:bodyPr/>
          <a:lstStyle/>
          <a:p>
            <a:r>
              <a:rPr lang="en-US" altLang="zh-CN" dirty="0"/>
              <a:t>SP2</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내용 개체 틀 2">
            <a:extLst>
              <a:ext uri="{FF2B5EF4-FFF2-40B4-BE49-F238E27FC236}">
                <a16:creationId xmlns:a16="http://schemas.microsoft.com/office/drawing/2014/main" id="{4B6FB507-FEED-4905-871D-5A94C860E7A6}"/>
              </a:ext>
            </a:extLst>
          </p:cNvPr>
          <p:cNvSpPr txBox="1">
            <a:spLocks/>
          </p:cNvSpPr>
          <p:nvPr/>
        </p:nvSpPr>
        <p:spPr bwMode="auto">
          <a:xfrm>
            <a:off x="611560" y="1583991"/>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defTabSz="914400">
              <a:buClrTx/>
              <a:buSzTx/>
              <a:buFontTx/>
              <a:buChar char="•"/>
              <a:defRPr/>
            </a:pPr>
            <a:r>
              <a:rPr lang="en-US" altLang="ko-KR" kern="0" dirty="0">
                <a:solidFill>
                  <a:srgbClr val="000000"/>
                </a:solidFill>
              </a:rPr>
              <a:t>Do you </a:t>
            </a:r>
            <a:r>
              <a:rPr lang="en-US" altLang="zh-CN" kern="0" dirty="0">
                <a:solidFill>
                  <a:srgbClr val="000000"/>
                </a:solidFill>
              </a:rPr>
              <a:t>agree</a:t>
            </a:r>
            <a:r>
              <a:rPr lang="en-US" altLang="ko-KR" kern="0" dirty="0">
                <a:solidFill>
                  <a:srgbClr val="000000"/>
                </a:solidFill>
              </a:rPr>
              <a:t> to include the following text to the 11bn SFD?</a:t>
            </a:r>
          </a:p>
          <a:p>
            <a:pPr lvl="1" defTabSz="914400">
              <a:buClrTx/>
              <a:buSzTx/>
              <a:buFont typeface="Wingdings" panose="05000000000000000000" pitchFamily="2" charset="2"/>
              <a:buChar char="Ø"/>
              <a:defRPr/>
            </a:pPr>
            <a:r>
              <a:rPr lang="en-US" altLang="ko-KR" kern="0" dirty="0">
                <a:solidFill>
                  <a:srgbClr val="000000"/>
                </a:solidFill>
              </a:rPr>
              <a:t>Pilot subcarrier indices for DRUs in an 60 MHz DBW are defined in following table: </a:t>
            </a:r>
          </a:p>
          <a:p>
            <a:pPr lvl="0" defTabSz="914400">
              <a:buClrTx/>
              <a:buSzTx/>
              <a:buFontTx/>
              <a:buChar char="•"/>
              <a:defRPr/>
            </a:pPr>
            <a:endParaRPr lang="en-US" altLang="zh-CN" kern="0" dirty="0">
              <a:solidFill>
                <a:srgbClr val="000000"/>
              </a:solidFill>
            </a:endParaRPr>
          </a:p>
        </p:txBody>
      </p:sp>
      <p:graphicFrame>
        <p:nvGraphicFramePr>
          <p:cNvPr id="7" name="表格 6">
            <a:extLst>
              <a:ext uri="{FF2B5EF4-FFF2-40B4-BE49-F238E27FC236}">
                <a16:creationId xmlns:a16="http://schemas.microsoft.com/office/drawing/2014/main" id="{E7E10E7D-A33F-47A5-BD22-A70D48D5B372}"/>
              </a:ext>
            </a:extLst>
          </p:cNvPr>
          <p:cNvGraphicFramePr>
            <a:graphicFrameLocks noGrp="1"/>
          </p:cNvGraphicFramePr>
          <p:nvPr>
            <p:extLst>
              <p:ext uri="{D42A27DB-BD31-4B8C-83A1-F6EECF244321}">
                <p14:modId xmlns:p14="http://schemas.microsoft.com/office/powerpoint/2010/main" val="2331287078"/>
              </p:ext>
            </p:extLst>
          </p:nvPr>
        </p:nvGraphicFramePr>
        <p:xfrm>
          <a:off x="1331640" y="2952470"/>
          <a:ext cx="5792317" cy="2216532"/>
        </p:xfrm>
        <a:graphic>
          <a:graphicData uri="http://schemas.openxmlformats.org/drawingml/2006/table">
            <a:tbl>
              <a:tblPr>
                <a:tableStyleId>{5940675A-B579-460E-94D1-54222C63F5DA}</a:tableStyleId>
              </a:tblPr>
              <a:tblGrid>
                <a:gridCol w="717848">
                  <a:extLst>
                    <a:ext uri="{9D8B030D-6E8A-4147-A177-3AD203B41FA5}">
                      <a16:colId xmlns:a16="http://schemas.microsoft.com/office/drawing/2014/main" val="1246171553"/>
                    </a:ext>
                  </a:extLst>
                </a:gridCol>
                <a:gridCol w="5074469">
                  <a:extLst>
                    <a:ext uri="{9D8B030D-6E8A-4147-A177-3AD203B41FA5}">
                      <a16:colId xmlns:a16="http://schemas.microsoft.com/office/drawing/2014/main" val="581141402"/>
                    </a:ext>
                  </a:extLst>
                </a:gridCol>
              </a:tblGrid>
              <a:tr h="0">
                <a:tc>
                  <a:txBody>
                    <a:bodyPr/>
                    <a:lstStyle/>
                    <a:p>
                      <a:pPr algn="ctr">
                        <a:lnSpc>
                          <a:spcPct val="150000"/>
                        </a:lnSpc>
                        <a:spcAft>
                          <a:spcPts val="0"/>
                        </a:spcAft>
                        <a:tabLst>
                          <a:tab pos="409575" algn="l"/>
                        </a:tabLst>
                      </a:pPr>
                      <a:r>
                        <a:rPr lang="en-US" sz="1200" b="1" kern="100">
                          <a:solidFill>
                            <a:schemeClr val="tx1"/>
                          </a:solidFill>
                          <a:effectLst/>
                        </a:rPr>
                        <a:t>DRU size</a:t>
                      </a:r>
                      <a:endParaRPr lang="zh-CN" sz="12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tc>
                  <a:txBody>
                    <a:bodyPr/>
                    <a:lstStyle/>
                    <a:p>
                      <a:pPr algn="ctr">
                        <a:lnSpc>
                          <a:spcPct val="150000"/>
                        </a:lnSpc>
                        <a:spcAft>
                          <a:spcPts val="0"/>
                        </a:spcAft>
                        <a:tabLst>
                          <a:tab pos="409575" algn="l"/>
                        </a:tabLst>
                      </a:pPr>
                      <a:r>
                        <a:rPr lang="en-US" sz="1200" b="1" kern="100" dirty="0">
                          <a:solidFill>
                            <a:schemeClr val="tx1"/>
                          </a:solidFill>
                          <a:effectLst/>
                        </a:rPr>
                        <a:t> </a:t>
                      </a:r>
                      <a:r>
                        <a:rPr lang="en-US" altLang="zh-CN" sz="1200" b="1" dirty="0">
                          <a:solidFill>
                            <a:schemeClr val="tx1"/>
                          </a:solidFill>
                        </a:rPr>
                        <a:t>Pilot indices </a:t>
                      </a:r>
                      <a:endParaRPr lang="zh-CN" sz="12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1016523276"/>
                  </a:ext>
                </a:extLst>
              </a:tr>
              <a:tr h="0">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52-tone DRU</a:t>
                      </a:r>
                      <a:br>
                        <a:rPr kumimoji="0" lang="en-US" altLang="zh-CN" sz="1000" b="0" i="0" u="none" strike="noStrike" kern="1200" cap="none" spc="0" normalizeH="0" baseline="0" noProof="0" dirty="0">
                          <a:ln>
                            <a:noFill/>
                          </a:ln>
                          <a:solidFill>
                            <a:srgbClr val="000000"/>
                          </a:solidFill>
                          <a:effectLst/>
                          <a:uLnTx/>
                          <a:uFillTx/>
                          <a:latin typeface="+mn-lt"/>
                          <a:ea typeface="+mn-ea"/>
                          <a:cs typeface="+mn-cs"/>
                        </a:rPr>
                      </a:br>
                      <a:r>
                        <a:rPr kumimoji="0" lang="en-US" altLang="zh-CN" sz="1000" b="0" i="0" u="none" strike="noStrike" kern="1200" cap="none" spc="0" normalizeH="0" baseline="0" noProof="0" dirty="0">
                          <a:ln>
                            <a:noFill/>
                          </a:ln>
                          <a:solidFill>
                            <a:srgbClr val="000000"/>
                          </a:solidFill>
                          <a:effectLst/>
                          <a:uLnTx/>
                          <a:uFillTx/>
                          <a:latin typeface="+mn-lt"/>
                          <a:ea typeface="+mn-ea"/>
                          <a:cs typeface="+mn-cs"/>
                        </a:rPr>
                        <a:t>i=1:12</a:t>
                      </a:r>
                    </a:p>
                  </a:txBody>
                  <a:tcPr marL="45720" marR="45720" anchor="ctr"/>
                </a:tc>
                <a:tc>
                  <a:txBody>
                    <a:bodyPr/>
                    <a:lstStyle/>
                    <a:p>
                      <a:pPr algn="just">
                        <a:lnSpc>
                          <a:spcPct val="150000"/>
                        </a:lnSpc>
                        <a:spcAft>
                          <a:spcPts val="0"/>
                        </a:spcAft>
                        <a:tabLst>
                          <a:tab pos="409575" algn="l"/>
                        </a:tabLst>
                      </a:pPr>
                      <a:r>
                        <a:rPr lang="en-US" sz="1050" kern="100" dirty="0">
                          <a:effectLst/>
                        </a:rPr>
                        <a:t>{-373 -219  -65  159}, {-450 -296 -142   82}, {-412 -258 -104  120}, {-335 -181  -27  197}, </a:t>
                      </a:r>
                      <a:endParaRPr lang="zh-CN" sz="1050" kern="100" dirty="0">
                        <a:effectLst/>
                      </a:endParaRPr>
                    </a:p>
                    <a:p>
                      <a:pPr algn="just">
                        <a:lnSpc>
                          <a:spcPct val="150000"/>
                        </a:lnSpc>
                        <a:spcAft>
                          <a:spcPts val="0"/>
                        </a:spcAft>
                        <a:tabLst>
                          <a:tab pos="409575" algn="l"/>
                        </a:tabLst>
                      </a:pPr>
                      <a:r>
                        <a:rPr lang="en-US" sz="1050" kern="100" dirty="0">
                          <a:effectLst/>
                        </a:rPr>
                        <a:t>{-386 -232  -78  146}, {-463 -309 -155   69}, {-425 -271 -117  107}, {-348 -194  -40  184}, </a:t>
                      </a:r>
                      <a:endParaRPr lang="zh-CN" sz="1050" kern="100" dirty="0">
                        <a:effectLst/>
                      </a:endParaRPr>
                    </a:p>
                    <a:p>
                      <a:pPr algn="just">
                        <a:lnSpc>
                          <a:spcPct val="150000"/>
                        </a:lnSpc>
                        <a:spcAft>
                          <a:spcPts val="0"/>
                        </a:spcAft>
                        <a:tabLst>
                          <a:tab pos="409575" algn="l"/>
                        </a:tabLst>
                      </a:pPr>
                      <a:r>
                        <a:rPr lang="en-US" sz="1050" kern="100" dirty="0">
                          <a:effectLst/>
                        </a:rPr>
                        <a:t>{-399 -245  -91  133}, {-476 -322 -168   56}, {-438 -284 -130   94}, {-361 -207  -53  171},</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1562876600"/>
                  </a:ext>
                </a:extLst>
              </a:tr>
              <a:tr h="0">
                <a:tc>
                  <a:txBody>
                    <a:bodyPr/>
                    <a:lstStyle/>
                    <a:p>
                      <a:pPr algn="ctr" fontAlgn="ctr"/>
                      <a:r>
                        <a:rPr lang="en-US" altLang="zh-CN" sz="1000" b="0" i="0" u="none" strike="noStrike" dirty="0">
                          <a:solidFill>
                            <a:schemeClr val="tx1"/>
                          </a:solidFill>
                          <a:latin typeface="+mn-lt"/>
                        </a:rPr>
                        <a:t>106-tone DRU</a:t>
                      </a:r>
                      <a:br>
                        <a:rPr lang="en-US" altLang="zh-CN" sz="1000" b="0" i="0" u="none" strike="noStrike" dirty="0">
                          <a:solidFill>
                            <a:schemeClr val="tx1"/>
                          </a:solidFill>
                          <a:latin typeface="+mn-lt"/>
                        </a:rPr>
                      </a:br>
                      <a:r>
                        <a:rPr lang="en-US" altLang="zh-CN" sz="1000" b="0" i="0" u="none" strike="noStrike" dirty="0">
                          <a:solidFill>
                            <a:schemeClr val="tx1"/>
                          </a:solidFill>
                          <a:latin typeface="+mn-lt"/>
                        </a:rPr>
                        <a:t>i=1:6</a:t>
                      </a:r>
                    </a:p>
                  </a:txBody>
                  <a:tcPr marL="45720" marR="45720" anchor="ctr"/>
                </a:tc>
                <a:tc>
                  <a:txBody>
                    <a:bodyPr/>
                    <a:lstStyle/>
                    <a:p>
                      <a:pPr algn="just">
                        <a:lnSpc>
                          <a:spcPct val="150000"/>
                        </a:lnSpc>
                        <a:spcAft>
                          <a:spcPts val="0"/>
                        </a:spcAft>
                        <a:tabLst>
                          <a:tab pos="409575" algn="l"/>
                        </a:tabLst>
                      </a:pPr>
                      <a:r>
                        <a:rPr lang="en-US" sz="1050" kern="100">
                          <a:effectLst/>
                        </a:rPr>
                        <a:t>{-450 -296 -142   82}, {-335 -181  -27  197}, {-463 -309 -155   69}, {-348 -194  -40  184}, </a:t>
                      </a:r>
                      <a:endParaRPr lang="zh-CN" sz="1050" kern="100">
                        <a:effectLst/>
                      </a:endParaRPr>
                    </a:p>
                    <a:p>
                      <a:pPr algn="just">
                        <a:lnSpc>
                          <a:spcPct val="150000"/>
                        </a:lnSpc>
                        <a:spcAft>
                          <a:spcPts val="0"/>
                        </a:spcAft>
                        <a:tabLst>
                          <a:tab pos="409575" algn="l"/>
                        </a:tabLst>
                      </a:pPr>
                      <a:r>
                        <a:rPr lang="en-US" sz="1050" kern="100">
                          <a:effectLst/>
                        </a:rPr>
                        <a:t>{-476 -322 -168   56}, {-361 -207  -53  171}, </a:t>
                      </a:r>
                      <a:endParaRPr lang="zh-CN" sz="1050" kern="100">
                        <a:effectLst/>
                        <a:latin typeface="+mn-lt"/>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2533029013"/>
                  </a:ext>
                </a:extLst>
              </a:tr>
              <a:tr h="0">
                <a:tc>
                  <a:txBody>
                    <a:bodyPr/>
                    <a:lstStyle/>
                    <a:p>
                      <a:pPr algn="ctr" fontAlgn="ctr"/>
                      <a:r>
                        <a:rPr lang="en-US" altLang="zh-CN" sz="1000" b="0" i="0" u="none" strike="noStrike" dirty="0">
                          <a:solidFill>
                            <a:schemeClr val="tx1"/>
                          </a:solidFill>
                          <a:latin typeface="+mn-lt"/>
                        </a:rPr>
                        <a:t>242-tone DRU</a:t>
                      </a:r>
                      <a:br>
                        <a:rPr lang="en-US" altLang="zh-CN" sz="1000" b="0" i="0" u="none" strike="noStrike" dirty="0">
                          <a:solidFill>
                            <a:schemeClr val="tx1"/>
                          </a:solidFill>
                          <a:latin typeface="+mn-lt"/>
                        </a:rPr>
                      </a:br>
                      <a:r>
                        <a:rPr lang="en-US" altLang="zh-CN" sz="1000" b="0" i="0" u="none" strike="noStrike" dirty="0">
                          <a:solidFill>
                            <a:schemeClr val="tx1"/>
                          </a:solidFill>
                          <a:latin typeface="+mn-lt"/>
                        </a:rPr>
                        <a:t>i=1:3</a:t>
                      </a:r>
                    </a:p>
                  </a:txBody>
                  <a:tcPr marL="45720" marR="45720" anchor="ctr"/>
                </a:tc>
                <a:tc>
                  <a:txBody>
                    <a:bodyPr/>
                    <a:lstStyle/>
                    <a:p>
                      <a:pPr algn="just">
                        <a:lnSpc>
                          <a:spcPct val="150000"/>
                        </a:lnSpc>
                        <a:spcAft>
                          <a:spcPts val="0"/>
                        </a:spcAft>
                        <a:tabLst>
                          <a:tab pos="409575" algn="l"/>
                        </a:tabLst>
                      </a:pPr>
                      <a:r>
                        <a:rPr lang="en-US" sz="1050" kern="100" dirty="0">
                          <a:effectLst/>
                        </a:rPr>
                        <a:t>{-450 -335 -296 -181 -142  -27   82  197}, {-463 -348 -309 -194 -155  -40   69  184}, </a:t>
                      </a:r>
                      <a:endParaRPr lang="zh-CN" sz="1050" kern="100" dirty="0">
                        <a:effectLst/>
                      </a:endParaRPr>
                    </a:p>
                    <a:p>
                      <a:pPr algn="just">
                        <a:lnSpc>
                          <a:spcPct val="150000"/>
                        </a:lnSpc>
                        <a:spcAft>
                          <a:spcPts val="0"/>
                        </a:spcAft>
                        <a:tabLst>
                          <a:tab pos="409575" algn="l"/>
                        </a:tabLst>
                      </a:pPr>
                      <a:r>
                        <a:rPr lang="en-US" sz="1050" kern="100" dirty="0">
                          <a:effectLst/>
                        </a:rPr>
                        <a:t>{-476 -361 -322 -207 -168  -53   56  171},</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3114495361"/>
                  </a:ext>
                </a:extLst>
              </a:tr>
            </a:tbl>
          </a:graphicData>
        </a:graphic>
      </p:graphicFrame>
    </p:spTree>
    <p:extLst>
      <p:ext uri="{BB962C8B-B14F-4D97-AF65-F5344CB8AC3E}">
        <p14:creationId xmlns:p14="http://schemas.microsoft.com/office/powerpoint/2010/main" val="1853303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3" name="文本框 2"/>
          <p:cNvSpPr txBox="1"/>
          <p:nvPr/>
        </p:nvSpPr>
        <p:spPr>
          <a:xfrm>
            <a:off x="571364" y="1581766"/>
            <a:ext cx="8075884" cy="3785652"/>
          </a:xfrm>
          <a:prstGeom prst="rect">
            <a:avLst/>
          </a:prstGeom>
          <a:noFill/>
        </p:spPr>
        <p:txBody>
          <a:bodyPr wrap="square" rtlCol="0">
            <a:spAutoFit/>
          </a:bodyPr>
          <a:lstStyle/>
          <a:p>
            <a:pPr marL="342900" indent="-342900">
              <a:buFont typeface="Wingdings" panose="05000000000000000000" pitchFamily="2" charset="2"/>
              <a:buChar char="l"/>
            </a:pPr>
            <a:r>
              <a:rPr lang="en-US" altLang="zh-CN" dirty="0">
                <a:solidFill>
                  <a:schemeClr val="tx1"/>
                </a:solidFill>
              </a:rPr>
              <a:t>DRU over 60MHz DBW passed the motion in Nov. IEEE meeting for the case where the highest 20MHz subchannel been punctured.</a:t>
            </a:r>
          </a:p>
          <a:p>
            <a:pPr marL="342900" indent="-342900">
              <a:buFont typeface="Wingdings" panose="05000000000000000000" pitchFamily="2" charset="2"/>
              <a:buChar char="l"/>
            </a:pPr>
            <a:r>
              <a:rPr lang="en-US" altLang="zh-CN" dirty="0">
                <a:solidFill>
                  <a:schemeClr val="tx1"/>
                </a:solidFill>
              </a:rPr>
              <a:t>A </a:t>
            </a:r>
            <a:r>
              <a:rPr lang="da-DK" altLang="zh-CN" dirty="0">
                <a:solidFill>
                  <a:schemeClr val="tx1"/>
                </a:solidFill>
              </a:rPr>
              <a:t>DRU tone plan for DBW 60MHz was proposed in ref [1], which can be used for the cases where any 20MHz subchannel in an 80 MHz subblock is punctrued</a:t>
            </a:r>
          </a:p>
          <a:p>
            <a:pPr marL="342900" indent="-342900">
              <a:buFont typeface="Wingdings" panose="05000000000000000000" pitchFamily="2" charset="2"/>
              <a:buChar char="l"/>
            </a:pPr>
            <a:r>
              <a:rPr lang="en-US" altLang="zh-CN" dirty="0">
                <a:solidFill>
                  <a:schemeClr val="tx1"/>
                </a:solidFill>
              </a:rPr>
              <a:t>In the restricted scenario where the highest 20MHz subchannel is punctured, an alternative DRU tone plan can be designed to optimize power boosting or reduce PAPR, such as the tone plan proposed by Eunsung Park in [2]</a:t>
            </a:r>
            <a:endParaRPr lang="zh-CN" altLang="en-US" dirty="0">
              <a:solidFill>
                <a:schemeClr val="tx1"/>
              </a:solidFill>
            </a:endParaRPr>
          </a:p>
        </p:txBody>
      </p:sp>
    </p:spTree>
    <p:extLst>
      <p:ext uri="{BB962C8B-B14F-4D97-AF65-F5344CB8AC3E}">
        <p14:creationId xmlns:p14="http://schemas.microsoft.com/office/powerpoint/2010/main" val="231733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799" y="529980"/>
            <a:ext cx="7770813" cy="1065213"/>
          </a:xfrm>
        </p:spPr>
        <p:txBody>
          <a:bodyPr/>
          <a:lstStyle/>
          <a:p>
            <a:r>
              <a:rPr lang="en-US" altLang="zh-CN" dirty="0"/>
              <a:t>Optimum power boosting DRU Tone Plan </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mc:AlternateContent xmlns:mc="http://schemas.openxmlformats.org/markup-compatibility/2006" xmlns:a14="http://schemas.microsoft.com/office/drawing/2010/main">
        <mc:Choice Requires="a14">
          <p:sp>
            <p:nvSpPr>
              <p:cNvPr id="5" name="文本框 4">
                <a:extLst>
                  <a:ext uri="{FF2B5EF4-FFF2-40B4-BE49-F238E27FC236}">
                    <a16:creationId xmlns:a16="http://schemas.microsoft.com/office/drawing/2014/main" id="{8B142E23-81A6-4AF9-988F-F6DB8721F3B9}"/>
                  </a:ext>
                </a:extLst>
              </p:cNvPr>
              <p:cNvSpPr txBox="1"/>
              <p:nvPr/>
            </p:nvSpPr>
            <p:spPr>
              <a:xfrm>
                <a:off x="578125" y="1389064"/>
                <a:ext cx="7954315" cy="2554545"/>
              </a:xfrm>
              <a:prstGeom prst="rect">
                <a:avLst/>
              </a:prstGeom>
              <a:noFill/>
            </p:spPr>
            <p:txBody>
              <a:bodyPr wrap="square" rtlCol="0">
                <a:spAutoFit/>
              </a:bodyPr>
              <a:lstStyle/>
              <a:p>
                <a:pPr marL="342900" indent="-342900">
                  <a:buFont typeface="Wingdings" panose="05000000000000000000" pitchFamily="2" charset="2"/>
                  <a:buChar char="l"/>
                </a:pPr>
                <a:r>
                  <a:rPr lang="en-US" altLang="zh-CN" sz="2000" dirty="0">
                    <a:solidFill>
                      <a:schemeClr val="tx1"/>
                    </a:solidFill>
                  </a:rPr>
                  <a:t>Since the 60MHz DBW provides a potential for a 52-tone DRU to allow one tone per MHz, a 52-tone DRU can be designed to achieve the optimum power boosting gain.</a:t>
                </a:r>
              </a:p>
              <a:p>
                <a:pPr marL="342900" indent="-342900">
                  <a:buFont typeface="Wingdings" panose="05000000000000000000" pitchFamily="2" charset="2"/>
                  <a:buChar char="l"/>
                </a:pPr>
                <a:r>
                  <a:rPr lang="en-US" altLang="zh-CN" sz="2000" dirty="0">
                    <a:solidFill>
                      <a:schemeClr val="tx1"/>
                    </a:solidFill>
                  </a:rPr>
                  <a:t>In that case, the 26-tone DRU can not further increase the per-tone transmit power. A 26-tone DRU is unnecessary. </a:t>
                </a:r>
              </a:p>
              <a:p>
                <a:pPr marL="342900" indent="-342900">
                  <a:buFont typeface="Wingdings" panose="05000000000000000000" pitchFamily="2" charset="2"/>
                  <a:buChar char="l"/>
                </a:pPr>
                <a:r>
                  <a:rPr lang="en-US" altLang="zh-CN" sz="2000" dirty="0">
                    <a:solidFill>
                      <a:schemeClr val="tx1"/>
                    </a:solidFill>
                  </a:rPr>
                  <a:t>In the OFDMA scenario, considering the CFO, 7 DC tones are needed as specified in 11ax. The available tone distribution range is suggested as:</a:t>
                </a:r>
              </a:p>
              <a:p>
                <a:pPr/>
                <a14:m>
                  <m:oMathPara xmlns:m="http://schemas.openxmlformats.org/officeDocument/2006/math">
                    <m:oMathParaPr>
                      <m:jc m:val="centerGroup"/>
                    </m:oMathParaPr>
                    <m:oMath xmlns:m="http://schemas.openxmlformats.org/officeDocument/2006/math">
                      <m:d>
                        <m:dPr>
                          <m:begChr m:val="["/>
                          <m:endChr m:val="]"/>
                          <m:ctrlPr>
                            <a:rPr lang="en-US" altLang="zh-CN" sz="2000" i="1" smtClean="0">
                              <a:solidFill>
                                <a:schemeClr val="tx1"/>
                              </a:solidFill>
                              <a:latin typeface="Cambria Math" panose="02040503050406030204" pitchFamily="18" charset="0"/>
                            </a:rPr>
                          </m:ctrlPr>
                        </m:dPr>
                        <m:e>
                          <m:r>
                            <a:rPr lang="en-US" altLang="zh-CN" sz="2000" b="0" i="1" smtClean="0">
                              <a:solidFill>
                                <a:schemeClr val="tx1"/>
                              </a:solidFill>
                              <a:latin typeface="Cambria Math" panose="02040503050406030204" pitchFamily="18" charset="0"/>
                            </a:rPr>
                            <m:t>−500:−4, 4:253</m:t>
                          </m:r>
                        </m:e>
                      </m:d>
                    </m:oMath>
                  </m:oMathPara>
                </a14:m>
                <a:endParaRPr lang="en-US" altLang="zh-CN" sz="2000" dirty="0">
                  <a:solidFill>
                    <a:schemeClr val="tx1"/>
                  </a:solidFill>
                </a:endParaRPr>
              </a:p>
            </p:txBody>
          </p:sp>
        </mc:Choice>
        <mc:Fallback xmlns="">
          <p:sp>
            <p:nvSpPr>
              <p:cNvPr id="5" name="文本框 4">
                <a:extLst>
                  <a:ext uri="{FF2B5EF4-FFF2-40B4-BE49-F238E27FC236}">
                    <a16:creationId xmlns:a16="http://schemas.microsoft.com/office/drawing/2014/main" id="{8B142E23-81A6-4AF9-988F-F6DB8721F3B9}"/>
                  </a:ext>
                </a:extLst>
              </p:cNvPr>
              <p:cNvSpPr txBox="1">
                <a:spLocks noRot="1" noChangeAspect="1" noMove="1" noResize="1" noEditPoints="1" noAdjustHandles="1" noChangeArrowheads="1" noChangeShapeType="1" noTextEdit="1"/>
              </p:cNvSpPr>
              <p:nvPr/>
            </p:nvSpPr>
            <p:spPr>
              <a:xfrm>
                <a:off x="578125" y="1389064"/>
                <a:ext cx="7954315" cy="2554545"/>
              </a:xfrm>
              <a:prstGeom prst="rect">
                <a:avLst/>
              </a:prstGeom>
              <a:blipFill>
                <a:blip r:embed="rId2"/>
                <a:stretch>
                  <a:fillRect l="-690" t="-1432" r="-1226"/>
                </a:stretch>
              </a:blipFill>
            </p:spPr>
            <p:txBody>
              <a:bodyPr/>
              <a:lstStyle/>
              <a:p>
                <a:r>
                  <a:rPr lang="zh-CN" altLang="en-US">
                    <a:noFill/>
                  </a:rPr>
                  <a:t> </a:t>
                </a:r>
              </a:p>
            </p:txBody>
          </p:sp>
        </mc:Fallback>
      </mc:AlternateContent>
      <p:pic>
        <p:nvPicPr>
          <p:cNvPr id="3" name="图片 2">
            <a:extLst>
              <a:ext uri="{FF2B5EF4-FFF2-40B4-BE49-F238E27FC236}">
                <a16:creationId xmlns:a16="http://schemas.microsoft.com/office/drawing/2014/main" id="{6272A2F6-1E59-47C9-9DE9-7682122BFF0E}"/>
              </a:ext>
            </a:extLst>
          </p:cNvPr>
          <p:cNvPicPr>
            <a:picLocks noChangeAspect="1"/>
          </p:cNvPicPr>
          <p:nvPr/>
        </p:nvPicPr>
        <p:blipFill>
          <a:blip r:embed="rId3"/>
          <a:stretch>
            <a:fillRect/>
          </a:stretch>
        </p:blipFill>
        <p:spPr>
          <a:xfrm>
            <a:off x="2221806" y="4127060"/>
            <a:ext cx="4246364" cy="2371157"/>
          </a:xfrm>
          <a:prstGeom prst="rect">
            <a:avLst/>
          </a:prstGeom>
        </p:spPr>
      </p:pic>
    </p:spTree>
    <p:extLst>
      <p:ext uri="{BB962C8B-B14F-4D97-AF65-F5344CB8AC3E}">
        <p14:creationId xmlns:p14="http://schemas.microsoft.com/office/powerpoint/2010/main" val="261239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13673" y="685800"/>
            <a:ext cx="8162783" cy="1065213"/>
          </a:xfrm>
        </p:spPr>
        <p:txBody>
          <a:bodyPr/>
          <a:lstStyle/>
          <a:p>
            <a:r>
              <a:rPr lang="en-US" altLang="zh-CN" dirty="0">
                <a:solidFill>
                  <a:schemeClr val="tx1"/>
                </a:solidFill>
              </a:rPr>
              <a:t>Tone Plan A </a:t>
            </a:r>
            <a:r>
              <a:rPr lang="en-US" altLang="zh-CN" dirty="0"/>
              <a:t>- Optimum power boosting DRU</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6" name="Table 11">
            <a:extLst>
              <a:ext uri="{FF2B5EF4-FFF2-40B4-BE49-F238E27FC236}">
                <a16:creationId xmlns:a16="http://schemas.microsoft.com/office/drawing/2014/main" id="{454711CC-5A67-49F8-972A-8C161C2C2405}"/>
              </a:ext>
            </a:extLst>
          </p:cNvPr>
          <p:cNvGraphicFramePr>
            <a:graphicFrameLocks noGrp="1"/>
          </p:cNvGraphicFramePr>
          <p:nvPr>
            <p:extLst>
              <p:ext uri="{D42A27DB-BD31-4B8C-83A1-F6EECF244321}">
                <p14:modId xmlns:p14="http://schemas.microsoft.com/office/powerpoint/2010/main" val="1178509756"/>
              </p:ext>
            </p:extLst>
          </p:nvPr>
        </p:nvGraphicFramePr>
        <p:xfrm>
          <a:off x="513673" y="2338396"/>
          <a:ext cx="8162783" cy="3280367"/>
        </p:xfrm>
        <a:graphic>
          <a:graphicData uri="http://schemas.openxmlformats.org/drawingml/2006/table">
            <a:tbl>
              <a:tblPr/>
              <a:tblGrid>
                <a:gridCol w="634915">
                  <a:extLst>
                    <a:ext uri="{9D8B030D-6E8A-4147-A177-3AD203B41FA5}">
                      <a16:colId xmlns:a16="http://schemas.microsoft.com/office/drawing/2014/main" val="20000"/>
                    </a:ext>
                  </a:extLst>
                </a:gridCol>
                <a:gridCol w="1816408">
                  <a:extLst>
                    <a:ext uri="{9D8B030D-6E8A-4147-A177-3AD203B41FA5}">
                      <a16:colId xmlns:a16="http://schemas.microsoft.com/office/drawing/2014/main" val="20001"/>
                    </a:ext>
                  </a:extLst>
                </a:gridCol>
                <a:gridCol w="1860267">
                  <a:extLst>
                    <a:ext uri="{9D8B030D-6E8A-4147-A177-3AD203B41FA5}">
                      <a16:colId xmlns:a16="http://schemas.microsoft.com/office/drawing/2014/main" val="20002"/>
                    </a:ext>
                  </a:extLst>
                </a:gridCol>
                <a:gridCol w="1891377">
                  <a:extLst>
                    <a:ext uri="{9D8B030D-6E8A-4147-A177-3AD203B41FA5}">
                      <a16:colId xmlns:a16="http://schemas.microsoft.com/office/drawing/2014/main" val="20003"/>
                    </a:ext>
                  </a:extLst>
                </a:gridCol>
                <a:gridCol w="1959816">
                  <a:extLst>
                    <a:ext uri="{9D8B030D-6E8A-4147-A177-3AD203B41FA5}">
                      <a16:colId xmlns:a16="http://schemas.microsoft.com/office/drawing/2014/main" val="20004"/>
                    </a:ext>
                  </a:extLst>
                </a:gridCol>
              </a:tblGrid>
              <a:tr h="516819">
                <a:tc rowSpan="3">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52-tone DRU</a:t>
                      </a:r>
                      <a:br>
                        <a:rPr lang="en-US" sz="1000" b="0" i="0" u="none" strike="noStrike" dirty="0">
                          <a:solidFill>
                            <a:schemeClr val="tx1"/>
                          </a:solidFill>
                          <a:latin typeface="Calibri"/>
                        </a:rPr>
                      </a:br>
                      <a:r>
                        <a:rPr lang="en-US" sz="1000" b="0" i="0" u="none" strike="noStrike" dirty="0">
                          <a:solidFill>
                            <a:schemeClr val="tx1"/>
                          </a:solidFill>
                          <a:latin typeface="Calibri"/>
                        </a:rPr>
                        <a:t>i=1:12</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[-499:14:-23,  5:14:229]</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[-492:14:-16, 12:14:236]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DRU3</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[-496:14:-20,  8:14:232]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DRU4</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[-489:14:-13, 15:14:239]</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DRU5</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[-498:14:-22,  6:14:230]</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DRU6</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[-491:14:-15, 13:14:237]</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DRU7</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[-495:14:-19,  9:14:233]</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DRU8</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[-488:14:-12, 16:14:240]</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DRU9</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[-497:14:-21,  7:14:231]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DRU10</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[-490:14:-14, 14:14:238]</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DRU11</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[-494:14:-18, 10:14:234]</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[-487:14:-11, 17:14:241]</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6819">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106-tone DRU</a:t>
                      </a:r>
                      <a:br>
                        <a:rPr lang="en-US" sz="1000" b="0" i="0" u="none" strike="noStrike" dirty="0">
                          <a:solidFill>
                            <a:schemeClr val="tx1"/>
                          </a:solidFill>
                          <a:latin typeface="Calibri"/>
                        </a:rPr>
                      </a:br>
                      <a:r>
                        <a:rPr lang="en-US" sz="1000" b="0" i="0" u="none" strike="noStrike" dirty="0">
                          <a:solidFill>
                            <a:schemeClr val="tx1"/>
                          </a:solidFill>
                          <a:latin typeface="Calibri"/>
                        </a:rPr>
                        <a:t>i=1:6</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DRU1</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[-499:</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7</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9</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5:</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7</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:2</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a:t>
                      </a: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DRU2</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[-496:7:-6, 8:7:246]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DRU3</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[-498:7:-8, 6:7:244]</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DRU4</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[-495:7:-5, 9:7:247]</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6819">
                <a:tc vMerge="1">
                  <a:txBody>
                    <a:bodyPr/>
                    <a:lstStyle/>
                    <a:p>
                      <a:endParaRPr lang="en-US"/>
                    </a:p>
                  </a:txBody>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DRU5</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[-497:7:-7, 7:7:245]</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DRU6</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[-494:7:-4,</a:t>
                      </a: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 </a:t>
                      </a: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10:7:248]</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4547">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242-tone DRU</a:t>
                      </a:r>
                      <a:br>
                        <a:rPr lang="en-US" sz="1000" b="0" i="0" u="none" strike="noStrike" dirty="0">
                          <a:solidFill>
                            <a:schemeClr val="tx1"/>
                          </a:solidFill>
                          <a:latin typeface="Calibri"/>
                        </a:rPr>
                      </a:br>
                      <a:r>
                        <a:rPr lang="en-US" sz="1000" b="0" i="0" u="none" strike="noStrike" dirty="0">
                          <a:solidFill>
                            <a:schemeClr val="tx1"/>
                          </a:solidFill>
                          <a:latin typeface="Calibri"/>
                        </a:rPr>
                        <a:t>i=1:3</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DRU1</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[-499:7:-9, 5:7:243, -496:7:-6, 8:7:246, -458:21:-38, 25:21:193]</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DRU2</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[-498:7:-8, 6:7:244, -495:7:-5, 9:7:247, -451:21:-31, 32:21:200]</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006"/>
                  </a:ext>
                </a:extLst>
              </a:tr>
              <a:tr h="351725">
                <a:tc v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DRU3</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[-497:7:-7, 7:7:245, -494:7:-4,10:7:248, -444:21:-24, 39:21:207]</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endParaRPr lang="en-US" sz="1100" kern="1200" dirty="0">
                        <a:solidFill>
                          <a:srgbClr val="000000"/>
                        </a:solidFill>
                        <a:effectLst/>
                        <a:latin typeface="Times New Roman" panose="02020603050405020304" pitchFamily="18" charset="0"/>
                        <a:ea typeface="宋体" panose="02010600030101010101" pitchFamily="2" charset="-122"/>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graphicFrame>
        <p:nvGraphicFramePr>
          <p:cNvPr id="9" name="Table 12">
            <a:extLst>
              <a:ext uri="{FF2B5EF4-FFF2-40B4-BE49-F238E27FC236}">
                <a16:creationId xmlns:a16="http://schemas.microsoft.com/office/drawing/2014/main" id="{CFC0AADF-179F-4B1F-96F2-B8B419BEC7A0}"/>
              </a:ext>
            </a:extLst>
          </p:cNvPr>
          <p:cNvGraphicFramePr>
            <a:graphicFrameLocks noGrp="1"/>
          </p:cNvGraphicFramePr>
          <p:nvPr>
            <p:extLst>
              <p:ext uri="{D42A27DB-BD31-4B8C-83A1-F6EECF244321}">
                <p14:modId xmlns:p14="http://schemas.microsoft.com/office/powerpoint/2010/main" val="1026181948"/>
              </p:ext>
            </p:extLst>
          </p:nvPr>
        </p:nvGraphicFramePr>
        <p:xfrm>
          <a:off x="513673" y="1988840"/>
          <a:ext cx="8162783" cy="349556"/>
        </p:xfrm>
        <a:graphic>
          <a:graphicData uri="http://schemas.openxmlformats.org/drawingml/2006/table">
            <a:tbl>
              <a:tblPr/>
              <a:tblGrid>
                <a:gridCol w="634673">
                  <a:extLst>
                    <a:ext uri="{9D8B030D-6E8A-4147-A177-3AD203B41FA5}">
                      <a16:colId xmlns:a16="http://schemas.microsoft.com/office/drawing/2014/main" val="1102256628"/>
                    </a:ext>
                  </a:extLst>
                </a:gridCol>
                <a:gridCol w="7528110">
                  <a:extLst>
                    <a:ext uri="{9D8B030D-6E8A-4147-A177-3AD203B41FA5}">
                      <a16:colId xmlns:a16="http://schemas.microsoft.com/office/drawing/2014/main" val="4273750021"/>
                    </a:ext>
                  </a:extLst>
                </a:gridCol>
              </a:tblGrid>
              <a:tr h="174778">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data and pilot tone indices for 60MHz DBW</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260228075"/>
                  </a:ext>
                </a:extLst>
              </a:tr>
              <a:tr h="17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Calibri"/>
                        </a:rPr>
                        <a:t>DRU type</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indices</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424029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Advantages of the Optimum Power Boosting DRU Tone Plan</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文本框 2">
            <a:extLst>
              <a:ext uri="{FF2B5EF4-FFF2-40B4-BE49-F238E27FC236}">
                <a16:creationId xmlns:a16="http://schemas.microsoft.com/office/drawing/2014/main" id="{AC1DA848-4B55-4AF0-80C1-D647FD91FB0C}"/>
              </a:ext>
            </a:extLst>
          </p:cNvPr>
          <p:cNvSpPr txBox="1"/>
          <p:nvPr/>
        </p:nvSpPr>
        <p:spPr>
          <a:xfrm>
            <a:off x="467544" y="1844824"/>
            <a:ext cx="8208912" cy="4093428"/>
          </a:xfrm>
          <a:prstGeom prst="rect">
            <a:avLst/>
          </a:prstGeom>
          <a:noFill/>
        </p:spPr>
        <p:txBody>
          <a:bodyPr wrap="square" rtlCol="0">
            <a:spAutoFit/>
          </a:bodyPr>
          <a:lstStyle/>
          <a:p>
            <a:pPr marL="342900" indent="-342900">
              <a:buFont typeface="Wingdings" panose="05000000000000000000" pitchFamily="2" charset="2"/>
              <a:buChar char="Ø"/>
            </a:pPr>
            <a:r>
              <a:rPr lang="en-US" altLang="zh-CN" b="1" dirty="0">
                <a:solidFill>
                  <a:schemeClr val="tx1"/>
                </a:solidFill>
              </a:rPr>
              <a:t>Optimal Power Boosting Gain for All DRU Sizes</a:t>
            </a:r>
          </a:p>
          <a:p>
            <a:pPr marL="1085850" lvl="1" indent="-342900">
              <a:buFont typeface="Arial" panose="020B0604020202020204" pitchFamily="34" charset="0"/>
              <a:buChar char="•"/>
            </a:pPr>
            <a:r>
              <a:rPr lang="en-US" altLang="zh-CN" sz="2000" dirty="0">
                <a:solidFill>
                  <a:schemeClr val="tx1"/>
                </a:solidFill>
              </a:rPr>
              <a:t>Ensures consistent power gain across all DRU sizes, improving overall system performance</a:t>
            </a:r>
          </a:p>
          <a:p>
            <a:pPr marL="342900" indent="-342900">
              <a:buFont typeface="Wingdings" panose="05000000000000000000" pitchFamily="2" charset="2"/>
              <a:buChar char="Ø"/>
            </a:pPr>
            <a:r>
              <a:rPr lang="en-US" altLang="zh-CN" b="1" dirty="0">
                <a:solidFill>
                  <a:schemeClr val="tx1"/>
                </a:solidFill>
              </a:rPr>
              <a:t>Lower PAPR for Data Field </a:t>
            </a:r>
          </a:p>
          <a:p>
            <a:pPr marL="1085850" lvl="1" indent="-342900">
              <a:buFont typeface="Arial" panose="020B0604020202020204" pitchFamily="34" charset="0"/>
              <a:buChar char="•"/>
            </a:pPr>
            <a:r>
              <a:rPr lang="en-US" altLang="zh-CN" sz="2000" dirty="0">
                <a:solidFill>
                  <a:schemeClr val="tx1"/>
                </a:solidFill>
              </a:rPr>
              <a:t>52-tone and 106-tone DRUs are uniformly distributed, reducing PAPR and enhancing transmission efficiency</a:t>
            </a:r>
          </a:p>
          <a:p>
            <a:pPr marL="342900" indent="-342900">
              <a:buFont typeface="Wingdings" panose="05000000000000000000" pitchFamily="2" charset="2"/>
              <a:buChar char="Ø"/>
            </a:pPr>
            <a:r>
              <a:rPr lang="en-US" altLang="zh-CN" b="1" dirty="0">
                <a:solidFill>
                  <a:schemeClr val="tx1"/>
                </a:solidFill>
              </a:rPr>
              <a:t>Simplified Implementation</a:t>
            </a:r>
          </a:p>
          <a:p>
            <a:pPr marL="1085850" lvl="1" indent="-342900">
              <a:buFont typeface="Arial" panose="020B0604020202020204" pitchFamily="34" charset="0"/>
              <a:buChar char="•"/>
            </a:pPr>
            <a:r>
              <a:rPr lang="en-US" altLang="zh-CN" sz="2000" dirty="0">
                <a:solidFill>
                  <a:schemeClr val="tx1"/>
                </a:solidFill>
              </a:rPr>
              <a:t>Tone indices can be shifted among the DRUs of the same sizes (52-tone and 106-tone), ensuring a uniform response and simplifying implementation</a:t>
            </a:r>
          </a:p>
          <a:p>
            <a:pPr marL="1085850" lvl="1" indent="-342900">
              <a:buFont typeface="Arial" panose="020B0604020202020204" pitchFamily="34" charset="0"/>
              <a:buChar char="•"/>
            </a:pPr>
            <a:r>
              <a:rPr lang="en-US" altLang="zh-CN" sz="2000" dirty="0">
                <a:solidFill>
                  <a:schemeClr val="tx1"/>
                </a:solidFill>
              </a:rPr>
              <a:t>Uniform distribution of 52-tone and 106-tone DRUs reduces smoothing implementation complexity</a:t>
            </a:r>
            <a:endParaRPr lang="zh-CN" altLang="en-US" sz="2000" dirty="0">
              <a:solidFill>
                <a:schemeClr val="tx1"/>
              </a:solidFill>
            </a:endParaRPr>
          </a:p>
        </p:txBody>
      </p:sp>
    </p:spTree>
    <p:extLst>
      <p:ext uri="{BB962C8B-B14F-4D97-AF65-F5344CB8AC3E}">
        <p14:creationId xmlns:p14="http://schemas.microsoft.com/office/powerpoint/2010/main" val="321407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Pilot indices for the Optimum Power Boosting DRU Tone Plan A</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5" name="表格 4">
            <a:extLst>
              <a:ext uri="{FF2B5EF4-FFF2-40B4-BE49-F238E27FC236}">
                <a16:creationId xmlns:a16="http://schemas.microsoft.com/office/drawing/2014/main" id="{1A9ECB53-0FDE-4CB4-81A2-09CCFE468F6B}"/>
              </a:ext>
            </a:extLst>
          </p:cNvPr>
          <p:cNvGraphicFramePr>
            <a:graphicFrameLocks noGrp="1"/>
          </p:cNvGraphicFramePr>
          <p:nvPr>
            <p:extLst>
              <p:ext uri="{D42A27DB-BD31-4B8C-83A1-F6EECF244321}">
                <p14:modId xmlns:p14="http://schemas.microsoft.com/office/powerpoint/2010/main" val="1579499909"/>
              </p:ext>
            </p:extLst>
          </p:nvPr>
        </p:nvGraphicFramePr>
        <p:xfrm>
          <a:off x="1331640" y="2060848"/>
          <a:ext cx="6624736" cy="1976312"/>
        </p:xfrm>
        <a:graphic>
          <a:graphicData uri="http://schemas.openxmlformats.org/drawingml/2006/table">
            <a:tbl>
              <a:tblPr>
                <a:tableStyleId>{5940675A-B579-460E-94D1-54222C63F5DA}</a:tableStyleId>
              </a:tblPr>
              <a:tblGrid>
                <a:gridCol w="823563">
                  <a:extLst>
                    <a:ext uri="{9D8B030D-6E8A-4147-A177-3AD203B41FA5}">
                      <a16:colId xmlns:a16="http://schemas.microsoft.com/office/drawing/2014/main" val="1246171553"/>
                    </a:ext>
                  </a:extLst>
                </a:gridCol>
                <a:gridCol w="5801173">
                  <a:extLst>
                    <a:ext uri="{9D8B030D-6E8A-4147-A177-3AD203B41FA5}">
                      <a16:colId xmlns:a16="http://schemas.microsoft.com/office/drawing/2014/main" val="581141402"/>
                    </a:ext>
                  </a:extLst>
                </a:gridCol>
              </a:tblGrid>
              <a:tr h="0">
                <a:tc>
                  <a:txBody>
                    <a:bodyPr/>
                    <a:lstStyle/>
                    <a:p>
                      <a:pPr algn="ctr">
                        <a:lnSpc>
                          <a:spcPct val="150000"/>
                        </a:lnSpc>
                        <a:spcAft>
                          <a:spcPts val="0"/>
                        </a:spcAft>
                        <a:tabLst>
                          <a:tab pos="409575" algn="l"/>
                        </a:tabLst>
                      </a:pPr>
                      <a:r>
                        <a:rPr lang="en-US" sz="1200" b="1" kern="100">
                          <a:solidFill>
                            <a:schemeClr val="tx1"/>
                          </a:solidFill>
                          <a:effectLst/>
                        </a:rPr>
                        <a:t>DRU size</a:t>
                      </a:r>
                      <a:endParaRPr lang="zh-CN" sz="1200" b="1" kern="10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tc>
                  <a:txBody>
                    <a:bodyPr/>
                    <a:lstStyle/>
                    <a:p>
                      <a:pPr algn="ctr">
                        <a:lnSpc>
                          <a:spcPct val="150000"/>
                        </a:lnSpc>
                        <a:spcAft>
                          <a:spcPts val="0"/>
                        </a:spcAft>
                        <a:tabLst>
                          <a:tab pos="409575" algn="l"/>
                        </a:tabLst>
                      </a:pPr>
                      <a:r>
                        <a:rPr lang="en-US" sz="1200" b="1" kern="100" dirty="0">
                          <a:solidFill>
                            <a:schemeClr val="tx1"/>
                          </a:solidFill>
                          <a:effectLst/>
                        </a:rPr>
                        <a:t> </a:t>
                      </a:r>
                      <a:r>
                        <a:rPr lang="en-US" altLang="zh-CN" sz="1200" b="1" dirty="0">
                          <a:solidFill>
                            <a:schemeClr val="tx1"/>
                          </a:solidFill>
                        </a:rPr>
                        <a:t>Pilot indices </a:t>
                      </a:r>
                      <a:endParaRPr lang="zh-CN" sz="12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txBody>
                  <a:tcPr marL="45720" marR="45720"/>
                </a:tc>
                <a:extLst>
                  <a:ext uri="{0D108BD9-81ED-4DB2-BD59-A6C34878D82A}">
                    <a16:rowId xmlns:a16="http://schemas.microsoft.com/office/drawing/2014/main" val="1016523276"/>
                  </a:ext>
                </a:extLst>
              </a:tr>
              <a:tr h="0">
                <a:tc>
                  <a:txBody>
                    <a:bodyPr/>
                    <a:lstStyle/>
                    <a:p>
                      <a:pPr algn="just">
                        <a:lnSpc>
                          <a:spcPct val="150000"/>
                        </a:lnSpc>
                        <a:spcAft>
                          <a:spcPts val="0"/>
                        </a:spcAft>
                        <a:tabLst>
                          <a:tab pos="409575" algn="l"/>
                        </a:tabLst>
                      </a:pPr>
                      <a:r>
                        <a:rPr lang="en-US" sz="1050" kern="100" dirty="0">
                          <a:effectLst/>
                        </a:rPr>
                        <a:t>DRU52,</a:t>
                      </a:r>
                      <a:endParaRPr lang="zh-CN" sz="1050" kern="100" dirty="0">
                        <a:effectLst/>
                      </a:endParaRPr>
                    </a:p>
                    <a:p>
                      <a:pPr algn="just">
                        <a:lnSpc>
                          <a:spcPct val="150000"/>
                        </a:lnSpc>
                        <a:spcAft>
                          <a:spcPts val="0"/>
                        </a:spcAft>
                        <a:tabLst>
                          <a:tab pos="409575" algn="l"/>
                        </a:tabLst>
                      </a:pPr>
                      <a:r>
                        <a:rPr lang="en-US" sz="1050" kern="100" dirty="0">
                          <a:effectLst/>
                        </a:rPr>
                        <a:t>i = 1:12</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l">
                        <a:spcAft>
                          <a:spcPts val="0"/>
                        </a:spcAft>
                      </a:pPr>
                      <a:r>
                        <a:rPr lang="en-US" sz="1200" kern="100" dirty="0">
                          <a:solidFill>
                            <a:schemeClr val="tx1"/>
                          </a:solidFill>
                          <a:effectLst/>
                          <a:latin typeface="+mn-lt"/>
                          <a:ea typeface="+mn-ea"/>
                          <a:cs typeface="+mn-cs"/>
                        </a:rPr>
                        <a:t>{-373 -219  -65  173}, {-450 -296 -142   96}, {-412 -258 -104  134}, {-335 -181  -27  211}, </a:t>
                      </a:r>
                      <a:endParaRPr lang="zh-CN" altLang="en-US" sz="1200" kern="100" dirty="0">
                        <a:solidFill>
                          <a:schemeClr val="tx1"/>
                        </a:solidFill>
                        <a:effectLst/>
                        <a:latin typeface="+mn-lt"/>
                        <a:ea typeface="+mn-ea"/>
                        <a:cs typeface="+mn-cs"/>
                      </a:endParaRPr>
                    </a:p>
                    <a:p>
                      <a:pPr algn="l">
                        <a:spcAft>
                          <a:spcPts val="0"/>
                        </a:spcAft>
                      </a:pPr>
                      <a:r>
                        <a:rPr lang="en-US" sz="1200" kern="100" dirty="0">
                          <a:solidFill>
                            <a:schemeClr val="tx1"/>
                          </a:solidFill>
                          <a:effectLst/>
                          <a:latin typeface="+mn-lt"/>
                          <a:ea typeface="+mn-ea"/>
                          <a:cs typeface="+mn-cs"/>
                        </a:rPr>
                        <a:t>{-386 -232  -78  160}, {-463 -309 -155   83}, {-425 -271 -117  121}, {-348 -194  -40  198}, </a:t>
                      </a:r>
                      <a:endParaRPr lang="zh-CN" altLang="en-US" sz="1200" kern="100" dirty="0">
                        <a:solidFill>
                          <a:schemeClr val="tx1"/>
                        </a:solidFill>
                        <a:effectLst/>
                        <a:latin typeface="+mn-lt"/>
                        <a:ea typeface="+mn-ea"/>
                        <a:cs typeface="+mn-cs"/>
                      </a:endParaRPr>
                    </a:p>
                    <a:p>
                      <a:pPr algn="l">
                        <a:spcAft>
                          <a:spcPts val="0"/>
                        </a:spcAft>
                      </a:pPr>
                      <a:r>
                        <a:rPr lang="en-US" sz="1200" kern="100" dirty="0">
                          <a:solidFill>
                            <a:schemeClr val="tx1"/>
                          </a:solidFill>
                          <a:effectLst/>
                          <a:latin typeface="+mn-lt"/>
                          <a:ea typeface="+mn-ea"/>
                          <a:cs typeface="+mn-cs"/>
                        </a:rPr>
                        <a:t>{-399 -245  -91  147}, {-476 -322 -168   70}, {-438 -284 -130  108}, {-361 -207  -53  185}</a:t>
                      </a:r>
                      <a:endParaRPr lang="zh-CN" altLang="en-US" sz="1200" kern="100" dirty="0">
                        <a:solidFill>
                          <a:schemeClr val="tx1"/>
                        </a:solidFill>
                        <a:effectLst/>
                        <a:latin typeface="+mn-lt"/>
                        <a:ea typeface="+mn-ea"/>
                        <a:cs typeface="+mn-cs"/>
                      </a:endParaRPr>
                    </a:p>
                  </a:txBody>
                  <a:tcPr marL="5715" marR="5715" marT="5715" marB="0" anchor="ctr"/>
                </a:tc>
                <a:extLst>
                  <a:ext uri="{0D108BD9-81ED-4DB2-BD59-A6C34878D82A}">
                    <a16:rowId xmlns:a16="http://schemas.microsoft.com/office/drawing/2014/main" val="1562876600"/>
                  </a:ext>
                </a:extLst>
              </a:tr>
              <a:tr h="0">
                <a:tc>
                  <a:txBody>
                    <a:bodyPr/>
                    <a:lstStyle/>
                    <a:p>
                      <a:pPr algn="just">
                        <a:lnSpc>
                          <a:spcPct val="150000"/>
                        </a:lnSpc>
                        <a:spcAft>
                          <a:spcPts val="0"/>
                        </a:spcAft>
                        <a:tabLst>
                          <a:tab pos="409575" algn="l"/>
                        </a:tabLst>
                      </a:pPr>
                      <a:r>
                        <a:rPr lang="en-US" sz="1050" kern="100" dirty="0">
                          <a:solidFill>
                            <a:schemeClr val="tx1"/>
                          </a:solidFill>
                          <a:effectLst/>
                          <a:latin typeface="+mn-lt"/>
                          <a:ea typeface="+mn-ea"/>
                          <a:cs typeface="+mn-cs"/>
                        </a:rPr>
                        <a:t>DRU</a:t>
                      </a:r>
                      <a:r>
                        <a:rPr lang="en-US" sz="1050" kern="100" dirty="0">
                          <a:effectLst/>
                        </a:rPr>
                        <a:t>106,</a:t>
                      </a:r>
                      <a:endParaRPr lang="zh-CN" sz="1050" kern="100" dirty="0">
                        <a:effectLst/>
                      </a:endParaRPr>
                    </a:p>
                    <a:p>
                      <a:pPr algn="just">
                        <a:lnSpc>
                          <a:spcPct val="150000"/>
                        </a:lnSpc>
                        <a:spcAft>
                          <a:spcPts val="0"/>
                        </a:spcAft>
                        <a:tabLst>
                          <a:tab pos="409575" algn="l"/>
                        </a:tabLst>
                      </a:pPr>
                      <a:r>
                        <a:rPr lang="en-US" sz="1050" kern="100" dirty="0">
                          <a:effectLst/>
                        </a:rPr>
                        <a:t>i = 1:6</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l" fontAlgn="b">
                        <a:lnSpc>
                          <a:spcPts val="1200"/>
                        </a:lnSpc>
                        <a:spcAft>
                          <a:spcPts val="0"/>
                        </a:spcAft>
                      </a:pPr>
                      <a:r>
                        <a:rPr lang="en-US" sz="1200" kern="100" dirty="0">
                          <a:solidFill>
                            <a:schemeClr val="tx1"/>
                          </a:solidFill>
                          <a:effectLst/>
                          <a:latin typeface="+mn-lt"/>
                          <a:ea typeface="+mn-ea"/>
                          <a:cs typeface="+mn-cs"/>
                        </a:rPr>
                        <a:t>{-450 -296 -142   96}, {-335 -181  -27  211}, {-463 -309 -155   83}, {-348 -194  -40  198}, </a:t>
                      </a:r>
                      <a:endParaRPr lang="zh-CN" altLang="en-US" sz="1200" kern="100" dirty="0">
                        <a:solidFill>
                          <a:schemeClr val="tx1"/>
                        </a:solidFill>
                        <a:effectLst/>
                        <a:latin typeface="+mn-lt"/>
                        <a:ea typeface="+mn-ea"/>
                        <a:cs typeface="+mn-cs"/>
                      </a:endParaRPr>
                    </a:p>
                    <a:p>
                      <a:pPr algn="l" fontAlgn="b">
                        <a:lnSpc>
                          <a:spcPts val="1200"/>
                        </a:lnSpc>
                        <a:spcAft>
                          <a:spcPts val="0"/>
                        </a:spcAft>
                      </a:pPr>
                      <a:r>
                        <a:rPr lang="en-US" sz="1200" kern="100" dirty="0">
                          <a:solidFill>
                            <a:schemeClr val="tx1"/>
                          </a:solidFill>
                          <a:effectLst/>
                          <a:latin typeface="+mn-lt"/>
                          <a:ea typeface="+mn-ea"/>
                          <a:cs typeface="+mn-cs"/>
                        </a:rPr>
                        <a:t>{-476 -322 -168   70}, {-361 -207  -53  185}</a:t>
                      </a:r>
                      <a:endParaRPr lang="zh-CN" altLang="en-US" sz="1200" kern="100" dirty="0">
                        <a:solidFill>
                          <a:schemeClr val="tx1"/>
                        </a:solidFill>
                        <a:effectLst/>
                        <a:latin typeface="+mn-lt"/>
                        <a:ea typeface="+mn-ea"/>
                        <a:cs typeface="+mn-cs"/>
                      </a:endParaRPr>
                    </a:p>
                  </a:txBody>
                  <a:tcPr marL="5715" marR="5715" marT="5715" marB="0" anchor="ctr"/>
                </a:tc>
                <a:extLst>
                  <a:ext uri="{0D108BD9-81ED-4DB2-BD59-A6C34878D82A}">
                    <a16:rowId xmlns:a16="http://schemas.microsoft.com/office/drawing/2014/main" val="2533029013"/>
                  </a:ext>
                </a:extLst>
              </a:tr>
              <a:tr h="0">
                <a:tc>
                  <a:txBody>
                    <a:bodyPr/>
                    <a:lstStyle/>
                    <a:p>
                      <a:pPr algn="just">
                        <a:lnSpc>
                          <a:spcPct val="150000"/>
                        </a:lnSpc>
                        <a:spcAft>
                          <a:spcPts val="0"/>
                        </a:spcAft>
                        <a:tabLst>
                          <a:tab pos="409575" algn="l"/>
                        </a:tabLst>
                      </a:pPr>
                      <a:r>
                        <a:rPr lang="en-US" sz="1050" kern="100" dirty="0">
                          <a:effectLst/>
                        </a:rPr>
                        <a:t>DRU242,</a:t>
                      </a:r>
                      <a:endParaRPr lang="zh-CN" sz="1050" kern="100" dirty="0">
                        <a:effectLst/>
                      </a:endParaRPr>
                    </a:p>
                    <a:p>
                      <a:pPr algn="just">
                        <a:lnSpc>
                          <a:spcPct val="150000"/>
                        </a:lnSpc>
                        <a:spcAft>
                          <a:spcPts val="0"/>
                        </a:spcAft>
                        <a:tabLst>
                          <a:tab pos="409575" algn="l"/>
                        </a:tabLst>
                      </a:pPr>
                      <a:r>
                        <a:rPr lang="en-US" sz="1050" kern="100" dirty="0">
                          <a:effectLst/>
                        </a:rPr>
                        <a:t>i = 1:3</a:t>
                      </a:r>
                      <a:endParaRPr lang="zh-CN" sz="1050" kern="100" dirty="0">
                        <a:effectLst/>
                        <a:latin typeface="+mn-lt"/>
                        <a:ea typeface="宋体" panose="02010600030101010101" pitchFamily="2" charset="-122"/>
                        <a:cs typeface="Times New Roman" panose="02020603050405020304" pitchFamily="18" charset="0"/>
                      </a:endParaRPr>
                    </a:p>
                  </a:txBody>
                  <a:tcPr marL="45720" marR="45720"/>
                </a:tc>
                <a:tc>
                  <a:txBody>
                    <a:bodyPr/>
                    <a:lstStyle/>
                    <a:p>
                      <a:pPr algn="l" fontAlgn="b">
                        <a:lnSpc>
                          <a:spcPts val="1200"/>
                        </a:lnSpc>
                        <a:spcAft>
                          <a:spcPts val="0"/>
                        </a:spcAft>
                      </a:pPr>
                      <a:r>
                        <a:rPr lang="en-US" sz="1200" kern="100" dirty="0">
                          <a:solidFill>
                            <a:schemeClr val="tx1"/>
                          </a:solidFill>
                          <a:effectLst/>
                          <a:latin typeface="+mn-lt"/>
                          <a:ea typeface="+mn-ea"/>
                          <a:cs typeface="+mn-cs"/>
                        </a:rPr>
                        <a:t>{-450 -335 -296 -181 -142  -27   96  211}, {-463 -348 -309 -194 -155  -40   83  198}, </a:t>
                      </a:r>
                      <a:endParaRPr lang="zh-CN" altLang="en-US" sz="1200" kern="100" dirty="0">
                        <a:solidFill>
                          <a:schemeClr val="tx1"/>
                        </a:solidFill>
                        <a:effectLst/>
                        <a:latin typeface="+mn-lt"/>
                        <a:ea typeface="+mn-ea"/>
                        <a:cs typeface="+mn-cs"/>
                      </a:endParaRPr>
                    </a:p>
                    <a:p>
                      <a:pPr algn="l" fontAlgn="b">
                        <a:lnSpc>
                          <a:spcPts val="1200"/>
                        </a:lnSpc>
                        <a:spcAft>
                          <a:spcPts val="0"/>
                        </a:spcAft>
                      </a:pPr>
                      <a:r>
                        <a:rPr lang="en-US" sz="1200" kern="100" dirty="0">
                          <a:solidFill>
                            <a:schemeClr val="tx1"/>
                          </a:solidFill>
                          <a:effectLst/>
                          <a:latin typeface="+mn-lt"/>
                          <a:ea typeface="+mn-ea"/>
                          <a:cs typeface="+mn-cs"/>
                        </a:rPr>
                        <a:t>{-476 -361 -322 -207 -168  -53   70  185}</a:t>
                      </a:r>
                      <a:endParaRPr lang="zh-CN" altLang="en-US" sz="1200" kern="100" dirty="0">
                        <a:solidFill>
                          <a:schemeClr val="tx1"/>
                        </a:solidFill>
                        <a:effectLst/>
                        <a:latin typeface="+mn-lt"/>
                        <a:ea typeface="+mn-ea"/>
                        <a:cs typeface="+mn-cs"/>
                      </a:endParaRPr>
                    </a:p>
                  </a:txBody>
                  <a:tcPr marL="5715" marR="5715" marT="5715" marB="0" anchor="ctr"/>
                </a:tc>
                <a:extLst>
                  <a:ext uri="{0D108BD9-81ED-4DB2-BD59-A6C34878D82A}">
                    <a16:rowId xmlns:a16="http://schemas.microsoft.com/office/drawing/2014/main" val="3114495361"/>
                  </a:ext>
                </a:extLst>
              </a:tr>
            </a:tbl>
          </a:graphicData>
        </a:graphic>
      </p:graphicFrame>
      <p:sp>
        <p:nvSpPr>
          <p:cNvPr id="6" name="文本框 5">
            <a:extLst>
              <a:ext uri="{FF2B5EF4-FFF2-40B4-BE49-F238E27FC236}">
                <a16:creationId xmlns:a16="http://schemas.microsoft.com/office/drawing/2014/main" id="{9C202BB6-E1DF-4D0C-9028-022B613065F9}"/>
              </a:ext>
            </a:extLst>
          </p:cNvPr>
          <p:cNvSpPr txBox="1"/>
          <p:nvPr/>
        </p:nvSpPr>
        <p:spPr>
          <a:xfrm>
            <a:off x="685800" y="4400995"/>
            <a:ext cx="7918648" cy="1938992"/>
          </a:xfrm>
          <a:prstGeom prst="rect">
            <a:avLst/>
          </a:prstGeom>
          <a:noFill/>
        </p:spPr>
        <p:txBody>
          <a:bodyPr wrap="square" rtlCol="0">
            <a:spAutoFit/>
          </a:bodyPr>
          <a:lstStyle/>
          <a:p>
            <a:pPr marL="342900" indent="-342900">
              <a:buFont typeface="Wingdings" panose="05000000000000000000" pitchFamily="2" charset="2"/>
              <a:buChar char="Ø"/>
            </a:pPr>
            <a:r>
              <a:rPr lang="en-US" altLang="zh-CN" sz="2000" b="1" dirty="0">
                <a:solidFill>
                  <a:schemeClr val="tx1"/>
                </a:solidFill>
              </a:rPr>
              <a:t>Near uniform distribution </a:t>
            </a:r>
            <a:r>
              <a:rPr lang="en-US" altLang="zh-CN" sz="2000" dirty="0">
                <a:solidFill>
                  <a:schemeClr val="tx1"/>
                </a:solidFill>
              </a:rPr>
              <a:t>across a wide band, ensuring robustness against narrow band interference</a:t>
            </a:r>
          </a:p>
          <a:p>
            <a:pPr marL="342900" indent="-342900">
              <a:buFont typeface="Wingdings" panose="05000000000000000000" pitchFamily="2" charset="2"/>
              <a:buChar char="Ø"/>
            </a:pPr>
            <a:r>
              <a:rPr lang="en-US" altLang="zh-CN" sz="2000" dirty="0">
                <a:solidFill>
                  <a:schemeClr val="tx1"/>
                </a:solidFill>
              </a:rPr>
              <a:t>Pilot indices can be shifted between DRUs of the same size, </a:t>
            </a:r>
            <a:r>
              <a:rPr lang="en-US" altLang="zh-CN" sz="2000" b="1" dirty="0">
                <a:solidFill>
                  <a:schemeClr val="tx1"/>
                </a:solidFill>
              </a:rPr>
              <a:t>reducing implementation complexity</a:t>
            </a:r>
          </a:p>
          <a:p>
            <a:pPr marL="342900" indent="-342900">
              <a:buFont typeface="Wingdings" panose="05000000000000000000" pitchFamily="2" charset="2"/>
              <a:buChar char="Ø"/>
            </a:pPr>
            <a:r>
              <a:rPr lang="en-US" altLang="zh-CN" sz="2000" b="1" dirty="0">
                <a:solidFill>
                  <a:schemeClr val="tx1"/>
                </a:solidFill>
              </a:rPr>
              <a:t>Sufficient separation </a:t>
            </a:r>
            <a:r>
              <a:rPr lang="en-US" altLang="zh-CN" sz="2000" dirty="0">
                <a:solidFill>
                  <a:schemeClr val="tx1"/>
                </a:solidFill>
              </a:rPr>
              <a:t>within each DRU  to provide enough diversity for reliable tracking and estimation</a:t>
            </a:r>
            <a:endParaRPr lang="zh-CN" altLang="en-US" sz="2000" dirty="0">
              <a:solidFill>
                <a:schemeClr val="tx1"/>
              </a:solidFill>
            </a:endParaRPr>
          </a:p>
        </p:txBody>
      </p:sp>
    </p:spTree>
    <p:extLst>
      <p:ext uri="{BB962C8B-B14F-4D97-AF65-F5344CB8AC3E}">
        <p14:creationId xmlns:p14="http://schemas.microsoft.com/office/powerpoint/2010/main" val="250504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Tone Plan B - </a:t>
            </a:r>
            <a:r>
              <a:rPr lang="en-US" altLang="zh-CN" dirty="0"/>
              <a:t>Uniform DRU</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11">
            <a:extLst>
              <a:ext uri="{FF2B5EF4-FFF2-40B4-BE49-F238E27FC236}">
                <a16:creationId xmlns:a16="http://schemas.microsoft.com/office/drawing/2014/main" id="{454711CC-5A67-49F8-972A-8C161C2C2405}"/>
              </a:ext>
            </a:extLst>
          </p:cNvPr>
          <p:cNvGraphicFramePr>
            <a:graphicFrameLocks noGrp="1"/>
          </p:cNvGraphicFramePr>
          <p:nvPr>
            <p:extLst>
              <p:ext uri="{D42A27DB-BD31-4B8C-83A1-F6EECF244321}">
                <p14:modId xmlns:p14="http://schemas.microsoft.com/office/powerpoint/2010/main" val="3206599154"/>
              </p:ext>
            </p:extLst>
          </p:nvPr>
        </p:nvGraphicFramePr>
        <p:xfrm>
          <a:off x="513673" y="2338396"/>
          <a:ext cx="8162783" cy="3617733"/>
        </p:xfrm>
        <a:graphic>
          <a:graphicData uri="http://schemas.openxmlformats.org/drawingml/2006/table">
            <a:tbl>
              <a:tblPr/>
              <a:tblGrid>
                <a:gridCol w="634915">
                  <a:extLst>
                    <a:ext uri="{9D8B030D-6E8A-4147-A177-3AD203B41FA5}">
                      <a16:colId xmlns:a16="http://schemas.microsoft.com/office/drawing/2014/main" val="20000"/>
                    </a:ext>
                  </a:extLst>
                </a:gridCol>
                <a:gridCol w="1816408">
                  <a:extLst>
                    <a:ext uri="{9D8B030D-6E8A-4147-A177-3AD203B41FA5}">
                      <a16:colId xmlns:a16="http://schemas.microsoft.com/office/drawing/2014/main" val="20001"/>
                    </a:ext>
                  </a:extLst>
                </a:gridCol>
                <a:gridCol w="1860267">
                  <a:extLst>
                    <a:ext uri="{9D8B030D-6E8A-4147-A177-3AD203B41FA5}">
                      <a16:colId xmlns:a16="http://schemas.microsoft.com/office/drawing/2014/main" val="20002"/>
                    </a:ext>
                  </a:extLst>
                </a:gridCol>
                <a:gridCol w="1891377">
                  <a:extLst>
                    <a:ext uri="{9D8B030D-6E8A-4147-A177-3AD203B41FA5}">
                      <a16:colId xmlns:a16="http://schemas.microsoft.com/office/drawing/2014/main" val="20003"/>
                    </a:ext>
                  </a:extLst>
                </a:gridCol>
                <a:gridCol w="1959816">
                  <a:extLst>
                    <a:ext uri="{9D8B030D-6E8A-4147-A177-3AD203B41FA5}">
                      <a16:colId xmlns:a16="http://schemas.microsoft.com/office/drawing/2014/main" val="20004"/>
                    </a:ext>
                  </a:extLst>
                </a:gridCol>
              </a:tblGrid>
              <a:tr h="516819">
                <a:tc rowSpan="7">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0" i="0" u="none" strike="noStrike" dirty="0">
                          <a:solidFill>
                            <a:schemeClr val="tx1"/>
                          </a:solidFill>
                          <a:latin typeface="+mn-lt"/>
                        </a:rPr>
                        <a:t>26-tone DRU</a:t>
                      </a:r>
                      <a:br>
                        <a:rPr lang="en-US" sz="1100" b="0" i="0" u="none" strike="noStrike" dirty="0">
                          <a:solidFill>
                            <a:schemeClr val="tx1"/>
                          </a:solidFill>
                          <a:latin typeface="+mn-lt"/>
                        </a:rPr>
                      </a:br>
                      <a:r>
                        <a:rPr lang="en-US" sz="1100" b="0" i="0" u="none" strike="noStrike" dirty="0">
                          <a:solidFill>
                            <a:schemeClr val="tx1"/>
                          </a:solidFill>
                          <a:latin typeface="+mn-lt"/>
                        </a:rPr>
                        <a:t>i=1:27</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[-443:24:-35, 13:24:181]</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[-431:24:-23, 25:24:193]</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DRU3</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[-437:24:-29, 19:24:187]</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DRU4</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[-425:24:-17, 31:24:199]</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DRU5</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DRU6</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[-440:24:-32, 16:24:184]</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DRU7</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[-428:24:-20, 28:24:196]</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DRU8</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[-434:24:-26, 22:24:190]</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DRU9</a:t>
                      </a:r>
                      <a:endParaRPr lang="zh-CN" sz="1100">
                        <a:effectLst/>
                        <a:latin typeface="+mn-lt"/>
                        <a:ea typeface="宋体" panose="02010600030101010101" pitchFamily="2" charset="-122"/>
                        <a:cs typeface="宋体" panose="02010600030101010101" pitchFamily="2" charset="-122"/>
                      </a:endParaRPr>
                    </a:p>
                    <a:p>
                      <a:pPr algn="ctr">
                        <a:lnSpc>
                          <a:spcPts val="1500"/>
                        </a:lnSpc>
                        <a:spcAft>
                          <a:spcPts val="0"/>
                        </a:spcAft>
                      </a:pPr>
                      <a:r>
                        <a:rPr lang="en-US" sz="1100" kern="1200">
                          <a:solidFill>
                            <a:srgbClr val="000000"/>
                          </a:solidFill>
                          <a:effectLst/>
                          <a:latin typeface="+mn-lt"/>
                          <a:ea typeface="宋体" panose="02010600030101010101" pitchFamily="2" charset="-122"/>
                          <a:cs typeface="Times New Roman" panose="02020603050405020304" pitchFamily="18" charset="0"/>
                        </a:rPr>
                        <a:t>[-422:24:-14, 34:24:202]</a:t>
                      </a:r>
                      <a:endParaRPr lang="zh-CN" sz="1100" kern="10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DRU10</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[-442:24:-34, 14:24:182]</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DRU11</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[-430:24:-22, 26:24:194]</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DRU12</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[-436:24:-28, 20:24:188]</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6819">
                <a:tc vMerge="1">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DRU13</a:t>
                      </a:r>
                      <a:endParaRPr lang="zh-CN" sz="1100">
                        <a:effectLst/>
                        <a:latin typeface="+mn-lt"/>
                        <a:ea typeface="宋体" panose="02010600030101010101" pitchFamily="2" charset="-122"/>
                        <a:cs typeface="宋体" panose="02010600030101010101" pitchFamily="2" charset="-122"/>
                      </a:endParaRPr>
                    </a:p>
                    <a:p>
                      <a:pPr algn="ctr">
                        <a:lnSpc>
                          <a:spcPts val="1500"/>
                        </a:lnSpc>
                        <a:spcAft>
                          <a:spcPts val="0"/>
                        </a:spcAft>
                      </a:pPr>
                      <a:r>
                        <a:rPr lang="en-US" sz="1100" kern="1200">
                          <a:solidFill>
                            <a:srgbClr val="000000"/>
                          </a:solidFill>
                          <a:effectLst/>
                          <a:latin typeface="+mn-lt"/>
                          <a:ea typeface="宋体" panose="02010600030101010101" pitchFamily="2" charset="-122"/>
                          <a:cs typeface="Times New Roman" panose="02020603050405020304" pitchFamily="18" charset="0"/>
                        </a:rPr>
                        <a:t>[-424:24:-16, 32:24:200]</a:t>
                      </a:r>
                      <a:endParaRPr lang="zh-CN" sz="1100" kern="10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DRU14</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DRU15</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[-439:24:-31, 17:24:185]</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DRU16</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[-427:24:-19, 29:24:197]</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6819">
                <a:tc vMerge="1">
                  <a:txBody>
                    <a:bodyPr/>
                    <a:lstStyle/>
                    <a:p>
                      <a:endParaRPr lang="en-US"/>
                    </a:p>
                  </a:txBody>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DRU17</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[-433:24:-25, 23:24:191]</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DRU18</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[-421:24:-13, 35:24:203]</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DRU19</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[-441:24:-33, 15:24:183]</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DRU20</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[-429:24:-21, 27:24:195]</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6819">
                <a:tc vMerge="1">
                  <a:txBody>
                    <a:body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DRU21</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[-435:24:-27, 21:24:189]</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DRU22</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[-423:24:-15, 33:24:201]</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DRU23</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DRU24</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[-438:24:-30, 18:24:186]</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9976340"/>
                  </a:ext>
                </a:extLst>
              </a:tr>
              <a:tr h="516819">
                <a:tc vMerge="1">
                  <a:txBody>
                    <a:body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DRU25</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[-426:24:-18, 30:24:198]</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DRU26</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[-432:24:-24, 24:24:192]</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DRU27</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[-420:24:-12, 36:24:204]</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 </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3914854"/>
                  </a:ext>
                </a:extLst>
              </a:tr>
            </a:tbl>
          </a:graphicData>
        </a:graphic>
      </p:graphicFrame>
      <p:graphicFrame>
        <p:nvGraphicFramePr>
          <p:cNvPr id="9" name="Table 12">
            <a:extLst>
              <a:ext uri="{FF2B5EF4-FFF2-40B4-BE49-F238E27FC236}">
                <a16:creationId xmlns:a16="http://schemas.microsoft.com/office/drawing/2014/main" id="{CFC0AADF-179F-4B1F-96F2-B8B419BEC7A0}"/>
              </a:ext>
            </a:extLst>
          </p:cNvPr>
          <p:cNvGraphicFramePr>
            <a:graphicFrameLocks noGrp="1"/>
          </p:cNvGraphicFramePr>
          <p:nvPr>
            <p:extLst/>
          </p:nvPr>
        </p:nvGraphicFramePr>
        <p:xfrm>
          <a:off x="513673" y="1988840"/>
          <a:ext cx="8162783" cy="349556"/>
        </p:xfrm>
        <a:graphic>
          <a:graphicData uri="http://schemas.openxmlformats.org/drawingml/2006/table">
            <a:tbl>
              <a:tblPr/>
              <a:tblGrid>
                <a:gridCol w="634673">
                  <a:extLst>
                    <a:ext uri="{9D8B030D-6E8A-4147-A177-3AD203B41FA5}">
                      <a16:colId xmlns:a16="http://schemas.microsoft.com/office/drawing/2014/main" val="1102256628"/>
                    </a:ext>
                  </a:extLst>
                </a:gridCol>
                <a:gridCol w="7528110">
                  <a:extLst>
                    <a:ext uri="{9D8B030D-6E8A-4147-A177-3AD203B41FA5}">
                      <a16:colId xmlns:a16="http://schemas.microsoft.com/office/drawing/2014/main" val="4273750021"/>
                    </a:ext>
                  </a:extLst>
                </a:gridCol>
              </a:tblGrid>
              <a:tr h="174778">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data and pilot tone indices for 60MHz DBW</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260228075"/>
                  </a:ext>
                </a:extLst>
              </a:tr>
              <a:tr h="17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Calibri"/>
                        </a:rPr>
                        <a:t>DRU type</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indices</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41825215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Tone Plan B1 - </a:t>
            </a:r>
            <a:r>
              <a:rPr lang="en-US" altLang="zh-CN" dirty="0"/>
              <a:t>Uniform DRU</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6" name="Table 11">
            <a:extLst>
              <a:ext uri="{FF2B5EF4-FFF2-40B4-BE49-F238E27FC236}">
                <a16:creationId xmlns:a16="http://schemas.microsoft.com/office/drawing/2014/main" id="{454711CC-5A67-49F8-972A-8C161C2C2405}"/>
              </a:ext>
            </a:extLst>
          </p:cNvPr>
          <p:cNvGraphicFramePr>
            <a:graphicFrameLocks noGrp="1"/>
          </p:cNvGraphicFramePr>
          <p:nvPr>
            <p:extLst>
              <p:ext uri="{D42A27DB-BD31-4B8C-83A1-F6EECF244321}">
                <p14:modId xmlns:p14="http://schemas.microsoft.com/office/powerpoint/2010/main" val="1241334204"/>
              </p:ext>
            </p:extLst>
          </p:nvPr>
        </p:nvGraphicFramePr>
        <p:xfrm>
          <a:off x="513673" y="2338396"/>
          <a:ext cx="8162783" cy="3617733"/>
        </p:xfrm>
        <a:graphic>
          <a:graphicData uri="http://schemas.openxmlformats.org/drawingml/2006/table">
            <a:tbl>
              <a:tblPr/>
              <a:tblGrid>
                <a:gridCol w="634915">
                  <a:extLst>
                    <a:ext uri="{9D8B030D-6E8A-4147-A177-3AD203B41FA5}">
                      <a16:colId xmlns:a16="http://schemas.microsoft.com/office/drawing/2014/main" val="20000"/>
                    </a:ext>
                  </a:extLst>
                </a:gridCol>
                <a:gridCol w="1816408">
                  <a:extLst>
                    <a:ext uri="{9D8B030D-6E8A-4147-A177-3AD203B41FA5}">
                      <a16:colId xmlns:a16="http://schemas.microsoft.com/office/drawing/2014/main" val="20001"/>
                    </a:ext>
                  </a:extLst>
                </a:gridCol>
                <a:gridCol w="1860267">
                  <a:extLst>
                    <a:ext uri="{9D8B030D-6E8A-4147-A177-3AD203B41FA5}">
                      <a16:colId xmlns:a16="http://schemas.microsoft.com/office/drawing/2014/main" val="20002"/>
                    </a:ext>
                  </a:extLst>
                </a:gridCol>
                <a:gridCol w="1891377">
                  <a:extLst>
                    <a:ext uri="{9D8B030D-6E8A-4147-A177-3AD203B41FA5}">
                      <a16:colId xmlns:a16="http://schemas.microsoft.com/office/drawing/2014/main" val="20003"/>
                    </a:ext>
                  </a:extLst>
                </a:gridCol>
                <a:gridCol w="1959816">
                  <a:extLst>
                    <a:ext uri="{9D8B030D-6E8A-4147-A177-3AD203B41FA5}">
                      <a16:colId xmlns:a16="http://schemas.microsoft.com/office/drawing/2014/main" val="20004"/>
                    </a:ext>
                  </a:extLst>
                </a:gridCol>
              </a:tblGrid>
              <a:tr h="516819">
                <a:tc rowSpan="7">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0" i="0" u="none" strike="noStrike" dirty="0">
                          <a:solidFill>
                            <a:schemeClr val="tx1"/>
                          </a:solidFill>
                          <a:latin typeface="+mn-lt"/>
                        </a:rPr>
                        <a:t>26-tone DRU</a:t>
                      </a:r>
                      <a:br>
                        <a:rPr lang="en-US" sz="1100" b="0" i="0" u="none" strike="noStrike" dirty="0">
                          <a:solidFill>
                            <a:schemeClr val="tx1"/>
                          </a:solidFill>
                          <a:latin typeface="+mn-lt"/>
                        </a:rPr>
                      </a:br>
                      <a:r>
                        <a:rPr lang="en-US" sz="1100" b="0" i="0" u="none" strike="noStrike" dirty="0">
                          <a:solidFill>
                            <a:schemeClr val="tx1"/>
                          </a:solidFill>
                          <a:latin typeface="+mn-lt"/>
                        </a:rPr>
                        <a:t>i=1:27</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[-443:24:-35, 13:24:181]</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[-431:24:-23, 25:24:193]</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DRU3</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[-437:24:-29, 19:24:187]</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DRU4</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[-425:24:-17, 31:24:199]</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DRU5</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DRU6</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[-440:24:-32, 16:24:184]</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DRU7</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[-428:24:-20, 28:24:196]</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DRU8</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[-434:24:-26, 22:24:190]</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DRU9</a:t>
                      </a:r>
                      <a:endParaRPr lang="zh-CN" sz="1100">
                        <a:effectLst/>
                        <a:latin typeface="+mn-lt"/>
                        <a:ea typeface="宋体" panose="02010600030101010101" pitchFamily="2" charset="-122"/>
                        <a:cs typeface="宋体" panose="02010600030101010101" pitchFamily="2" charset="-122"/>
                      </a:endParaRPr>
                    </a:p>
                    <a:p>
                      <a:pPr algn="ctr">
                        <a:lnSpc>
                          <a:spcPts val="1500"/>
                        </a:lnSpc>
                        <a:spcAft>
                          <a:spcPts val="0"/>
                        </a:spcAft>
                      </a:pPr>
                      <a:r>
                        <a:rPr lang="en-US" sz="1100" kern="1200">
                          <a:solidFill>
                            <a:srgbClr val="000000"/>
                          </a:solidFill>
                          <a:effectLst/>
                          <a:latin typeface="+mn-lt"/>
                          <a:ea typeface="宋体" panose="02010600030101010101" pitchFamily="2" charset="-122"/>
                          <a:cs typeface="Times New Roman" panose="02020603050405020304" pitchFamily="18" charset="0"/>
                        </a:rPr>
                        <a:t>[-422:24:-14, 34:24:202]</a:t>
                      </a:r>
                      <a:endParaRPr lang="zh-CN" sz="1100" kern="10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DRU10</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[-442:24:-34, 14:24:182]</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DRU11</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[-430:24:-22, 26:24:194]</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DRU12</a:t>
                      </a:r>
                      <a:endParaRPr lang="zh-CN" sz="110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mn-lt"/>
                          <a:ea typeface="宋体" panose="02010600030101010101" pitchFamily="2" charset="-122"/>
                          <a:cs typeface="宋体" panose="02010600030101010101" pitchFamily="2" charset="-122"/>
                        </a:rPr>
                        <a:t>[-436:24:-28, 20:24:188]</a:t>
                      </a:r>
                      <a:endParaRPr lang="zh-CN" sz="110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6819">
                <a:tc vMerge="1">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mn-lt"/>
                          <a:ea typeface="Calibri" panose="020F0502020204030204" pitchFamily="34" charset="0"/>
                          <a:cs typeface="宋体" panose="02010600030101010101" pitchFamily="2" charset="-122"/>
                        </a:rPr>
                        <a:t>DRU13</a:t>
                      </a:r>
                      <a:endParaRPr lang="zh-CN" sz="1100">
                        <a:effectLst/>
                        <a:latin typeface="+mn-lt"/>
                        <a:ea typeface="宋体" panose="02010600030101010101" pitchFamily="2" charset="-122"/>
                        <a:cs typeface="宋体" panose="02010600030101010101" pitchFamily="2" charset="-122"/>
                      </a:endParaRPr>
                    </a:p>
                    <a:p>
                      <a:pPr algn="ctr">
                        <a:lnSpc>
                          <a:spcPts val="1500"/>
                        </a:lnSpc>
                        <a:spcAft>
                          <a:spcPts val="0"/>
                        </a:spcAft>
                      </a:pPr>
                      <a:r>
                        <a:rPr lang="en-US" sz="1100" kern="1200">
                          <a:solidFill>
                            <a:srgbClr val="000000"/>
                          </a:solidFill>
                          <a:effectLst/>
                          <a:latin typeface="+mn-lt"/>
                          <a:ea typeface="宋体" panose="02010600030101010101" pitchFamily="2" charset="-122"/>
                          <a:cs typeface="Times New Roman" panose="02020603050405020304" pitchFamily="18" charset="0"/>
                        </a:rPr>
                        <a:t>[-424:24:-16, 32:24:200]</a:t>
                      </a:r>
                      <a:endParaRPr lang="zh-CN" sz="1100" kern="10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DRU14</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DRU15</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[-439:24:-31, 17:24:185]</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DRU16</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[-427:24:-19, 29:24:197]</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6819">
                <a:tc vMerge="1">
                  <a:txBody>
                    <a:bodyPr/>
                    <a:lstStyle/>
                    <a:p>
                      <a:endParaRPr lang="en-US"/>
                    </a:p>
                  </a:txBody>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DRU17</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[-433:24:-25, 23:24:191]</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DRU18</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[-421:24:-13, 35:24:203]</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altLang="zh-CN" sz="1100" dirty="0">
                          <a:effectLst/>
                          <a:latin typeface="+mn-lt"/>
                          <a:ea typeface="宋体" panose="02010600030101010101" pitchFamily="2" charset="-122"/>
                          <a:cs typeface="宋体" panose="02010600030101010101" pitchFamily="2" charset="-122"/>
                        </a:rPr>
                        <a:t>DRU19</a:t>
                      </a: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alt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Calibri" panose="020F0502020204030204" pitchFamily="34" charset="0"/>
                          <a:cs typeface="宋体" panose="02010600030101010101" pitchFamily="2" charset="-122"/>
                        </a:rPr>
                        <a:t>DRU20</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rPr>
                        <a:t>[-441:24:-33, 15:24:183]</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6819">
                <a:tc vMerge="1">
                  <a:txBody>
                    <a:body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Calibri" panose="020F0502020204030204" pitchFamily="34" charset="0"/>
                          <a:cs typeface="宋体" panose="02010600030101010101" pitchFamily="2" charset="-122"/>
                        </a:rPr>
                        <a:t>DRU21</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rPr>
                        <a:t>[-429:24:-21, 27:24:195]</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DRU22</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[-435:24:-27, 21:24:189]</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DRU23</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[-423:24:-15, 33:24:201]</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100" kern="100" dirty="0">
                          <a:effectLst/>
                          <a:latin typeface="+mn-lt"/>
                          <a:ea typeface="楷体" panose="02010609060101010101" pitchFamily="49" charset="-122"/>
                          <a:cs typeface="Times New Roman" panose="02020603050405020304" pitchFamily="18" charset="0"/>
                        </a:rPr>
                        <a:t>DRU24</a:t>
                      </a:r>
                      <a:endParaRPr lang="zh-CN" sz="1100" kern="100" dirty="0">
                        <a:effectLst/>
                        <a:latin typeface="+mn-lt"/>
                        <a:ea typeface="宋体" panose="02010600030101010101" pitchFamily="2" charset="-122"/>
                        <a:cs typeface="Times New Roman" panose="02020603050405020304" pitchFamily="18" charset="0"/>
                      </a:endParaRPr>
                    </a:p>
                    <a:p>
                      <a:pPr algn="ctr">
                        <a:lnSpc>
                          <a:spcPts val="1500"/>
                        </a:lnSpc>
                        <a:spcAft>
                          <a:spcPts val="0"/>
                        </a:spcAft>
                      </a:pPr>
                      <a:r>
                        <a:rPr lang="en-US" altLang="zh-CN" sz="1100" kern="100" dirty="0">
                          <a:effectLst/>
                          <a:latin typeface="+mn-lt"/>
                          <a:ea typeface="楷体" panose="02010609060101010101" pitchFamily="49" charset="-122"/>
                          <a:cs typeface="Times New Roman" panose="02020603050405020304" pitchFamily="18" charset="0"/>
                        </a:rPr>
                        <a:t>[not defined]</a:t>
                      </a:r>
                      <a:endParaRPr lang="zh-CN" sz="1100" kern="100" dirty="0">
                        <a:effectLst/>
                        <a:latin typeface="+mn-lt"/>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9976340"/>
                  </a:ext>
                </a:extLst>
              </a:tr>
              <a:tr h="516819">
                <a:tc vMerge="1">
                  <a:txBody>
                    <a:bodyPr/>
                    <a:lstStyle/>
                    <a:p>
                      <a:pPr algn="ctr" fontAlgn="ctr"/>
                      <a:endParaRPr lang="en-US" sz="1000" b="0" i="0" u="none" strike="noStrike" dirty="0">
                        <a:solidFill>
                          <a:schemeClr val="tx1"/>
                        </a:solidFill>
                        <a:latin typeface="Calibri"/>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Calibri" panose="020F0502020204030204" pitchFamily="34" charset="0"/>
                          <a:cs typeface="宋体" panose="02010600030101010101" pitchFamily="2" charset="-122"/>
                        </a:rPr>
                        <a:t>DRU25</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altLang="zh-CN"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rPr>
                        <a:t>[-438:24:-30, 18:24:186]</a:t>
                      </a:r>
                      <a:endParaRPr kumimoji="0" lang="zh-CN" altLang="en-US" sz="1100" b="0" i="0" u="none" strike="noStrike" kern="1200" cap="none" spc="0" normalizeH="0" baseline="0" noProof="0" dirty="0">
                        <a:ln>
                          <a:noFill/>
                        </a:ln>
                        <a:solidFill>
                          <a:srgbClr val="000000"/>
                        </a:solidFill>
                        <a:effectLst/>
                        <a:uLnTx/>
                        <a:uFillTx/>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DRU26</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[-426:24:-18, 30:24:198]</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DRU27</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[-432:24:-24, 24:24:192]</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mn-lt"/>
                          <a:ea typeface="Calibri" panose="020F0502020204030204" pitchFamily="34" charset="0"/>
                          <a:cs typeface="宋体" panose="02010600030101010101" pitchFamily="2" charset="-122"/>
                        </a:rPr>
                        <a:t>DRU28</a:t>
                      </a:r>
                      <a:endParaRPr lang="zh-CN" sz="1100" dirty="0">
                        <a:effectLst/>
                        <a:latin typeface="+mn-lt"/>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mn-lt"/>
                          <a:ea typeface="宋体" panose="02010600030101010101" pitchFamily="2" charset="-122"/>
                          <a:cs typeface="宋体" panose="02010600030101010101" pitchFamily="2" charset="-122"/>
                        </a:rPr>
                        <a:t>[-420:24:-12, 36:24:204]</a:t>
                      </a:r>
                      <a:endParaRPr lang="zh-CN" sz="1100" dirty="0">
                        <a:effectLst/>
                        <a:latin typeface="+mn-lt"/>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3914854"/>
                  </a:ext>
                </a:extLst>
              </a:tr>
            </a:tbl>
          </a:graphicData>
        </a:graphic>
      </p:graphicFrame>
      <p:graphicFrame>
        <p:nvGraphicFramePr>
          <p:cNvPr id="9" name="Table 12">
            <a:extLst>
              <a:ext uri="{FF2B5EF4-FFF2-40B4-BE49-F238E27FC236}">
                <a16:creationId xmlns:a16="http://schemas.microsoft.com/office/drawing/2014/main" id="{CFC0AADF-179F-4B1F-96F2-B8B419BEC7A0}"/>
              </a:ext>
            </a:extLst>
          </p:cNvPr>
          <p:cNvGraphicFramePr>
            <a:graphicFrameLocks noGrp="1"/>
          </p:cNvGraphicFramePr>
          <p:nvPr>
            <p:extLst/>
          </p:nvPr>
        </p:nvGraphicFramePr>
        <p:xfrm>
          <a:off x="513673" y="1988840"/>
          <a:ext cx="8162783" cy="349556"/>
        </p:xfrm>
        <a:graphic>
          <a:graphicData uri="http://schemas.openxmlformats.org/drawingml/2006/table">
            <a:tbl>
              <a:tblPr/>
              <a:tblGrid>
                <a:gridCol w="634673">
                  <a:extLst>
                    <a:ext uri="{9D8B030D-6E8A-4147-A177-3AD203B41FA5}">
                      <a16:colId xmlns:a16="http://schemas.microsoft.com/office/drawing/2014/main" val="1102256628"/>
                    </a:ext>
                  </a:extLst>
                </a:gridCol>
                <a:gridCol w="7528110">
                  <a:extLst>
                    <a:ext uri="{9D8B030D-6E8A-4147-A177-3AD203B41FA5}">
                      <a16:colId xmlns:a16="http://schemas.microsoft.com/office/drawing/2014/main" val="4273750021"/>
                    </a:ext>
                  </a:extLst>
                </a:gridCol>
              </a:tblGrid>
              <a:tr h="174778">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data and pilot tone indices for 60MHz DBW</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260228075"/>
                  </a:ext>
                </a:extLst>
              </a:tr>
              <a:tr h="17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Calibri"/>
                        </a:rPr>
                        <a:t>DRU type</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indices</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3126036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chemeClr val="tx1"/>
                </a:solidFill>
              </a:rPr>
              <a:t>Tone Plan B - </a:t>
            </a:r>
            <a:r>
              <a:rPr lang="en-US" altLang="zh-CN" dirty="0"/>
              <a:t>Uniform DRU (Cont’d)</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graphicFrame>
        <p:nvGraphicFramePr>
          <p:cNvPr id="6" name="Table 11">
            <a:extLst>
              <a:ext uri="{FF2B5EF4-FFF2-40B4-BE49-F238E27FC236}">
                <a16:creationId xmlns:a16="http://schemas.microsoft.com/office/drawing/2014/main" id="{454711CC-5A67-49F8-972A-8C161C2C2405}"/>
              </a:ext>
            </a:extLst>
          </p:cNvPr>
          <p:cNvGraphicFramePr>
            <a:graphicFrameLocks noGrp="1"/>
          </p:cNvGraphicFramePr>
          <p:nvPr>
            <p:extLst>
              <p:ext uri="{D42A27DB-BD31-4B8C-83A1-F6EECF244321}">
                <p14:modId xmlns:p14="http://schemas.microsoft.com/office/powerpoint/2010/main" val="1935495932"/>
              </p:ext>
            </p:extLst>
          </p:nvPr>
        </p:nvGraphicFramePr>
        <p:xfrm>
          <a:off x="513673" y="2338396"/>
          <a:ext cx="8162783" cy="3280367"/>
        </p:xfrm>
        <a:graphic>
          <a:graphicData uri="http://schemas.openxmlformats.org/drawingml/2006/table">
            <a:tbl>
              <a:tblPr/>
              <a:tblGrid>
                <a:gridCol w="634915">
                  <a:extLst>
                    <a:ext uri="{9D8B030D-6E8A-4147-A177-3AD203B41FA5}">
                      <a16:colId xmlns:a16="http://schemas.microsoft.com/office/drawing/2014/main" val="20000"/>
                    </a:ext>
                  </a:extLst>
                </a:gridCol>
                <a:gridCol w="1816408">
                  <a:extLst>
                    <a:ext uri="{9D8B030D-6E8A-4147-A177-3AD203B41FA5}">
                      <a16:colId xmlns:a16="http://schemas.microsoft.com/office/drawing/2014/main" val="20001"/>
                    </a:ext>
                  </a:extLst>
                </a:gridCol>
                <a:gridCol w="1860267">
                  <a:extLst>
                    <a:ext uri="{9D8B030D-6E8A-4147-A177-3AD203B41FA5}">
                      <a16:colId xmlns:a16="http://schemas.microsoft.com/office/drawing/2014/main" val="20002"/>
                    </a:ext>
                  </a:extLst>
                </a:gridCol>
                <a:gridCol w="1891377">
                  <a:extLst>
                    <a:ext uri="{9D8B030D-6E8A-4147-A177-3AD203B41FA5}">
                      <a16:colId xmlns:a16="http://schemas.microsoft.com/office/drawing/2014/main" val="20003"/>
                    </a:ext>
                  </a:extLst>
                </a:gridCol>
                <a:gridCol w="1959816">
                  <a:extLst>
                    <a:ext uri="{9D8B030D-6E8A-4147-A177-3AD203B41FA5}">
                      <a16:colId xmlns:a16="http://schemas.microsoft.com/office/drawing/2014/main" val="20004"/>
                    </a:ext>
                  </a:extLst>
                </a:gridCol>
              </a:tblGrid>
              <a:tr h="516819">
                <a:tc rowSpan="3">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52-tone DRU</a:t>
                      </a:r>
                      <a:br>
                        <a:rPr lang="en-US" sz="1000" b="0" i="0" u="none" strike="noStrike" dirty="0">
                          <a:solidFill>
                            <a:schemeClr val="tx1"/>
                          </a:solidFill>
                          <a:latin typeface="Calibri"/>
                        </a:rPr>
                      </a:br>
                      <a:r>
                        <a:rPr lang="en-US" sz="1000" b="0" i="0" u="none" strike="noStrike" dirty="0">
                          <a:solidFill>
                            <a:schemeClr val="tx1"/>
                          </a:solidFill>
                          <a:latin typeface="Calibri"/>
                        </a:rPr>
                        <a:t>i=1:12</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[-443:12:-23, 13:12:193]</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DRU2</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[-437:12:-17, 19:12:199]</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DRU3</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[-440:12:-20, 16:12:196]</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DRU4</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[-434:12:-14, 22:12:202]</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DRU5</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[-442:12:-22, 14:12:194]</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DRU6</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[-436:12:-16, 20:12:200]</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DRU7</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[-439:12:-19, 17:12:197]</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DRU8</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[-433:12:-13, 23:12:203]</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16819">
                <a:tc vMerge="1">
                  <a:txBody>
                    <a:bodyPr/>
                    <a:lstStyle/>
                    <a:p>
                      <a:pPr algn="ctr" fontAlgn="ctr"/>
                      <a:endParaRPr lang="en-US" sz="800" b="0" i="0" u="none" strike="noStrike" dirty="0">
                        <a:solidFill>
                          <a:schemeClr val="tx1"/>
                        </a:solidFill>
                        <a:latin typeface="Calibri"/>
                      </a:endParaRPr>
                    </a:p>
                  </a:txBody>
                  <a:tcPr marL="9356" marR="9356" marT="701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DRU9</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[-441:12:-21, 15:12:195]</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DRU10</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[-435:12:-15, 21:12:201]</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DRU11</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[-438:12:-18, 18:12:198]</a:t>
                      </a:r>
                      <a:endParaRPr lang="zh-CN" sz="100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en-US" sz="1100" kern="1200" dirty="0">
                          <a:solidFill>
                            <a:srgbClr val="000000"/>
                          </a:solidFill>
                          <a:effectLst/>
                          <a:latin typeface="Times New Roman" panose="02020603050405020304" pitchFamily="18" charset="0"/>
                          <a:ea typeface="Calibri" panose="020F0502020204030204" pitchFamily="34" charset="0"/>
                          <a:cs typeface="宋体" panose="02010600030101010101" pitchFamily="2" charset="-122"/>
                        </a:rPr>
                        <a:t>DRU12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p>
                      <a:pPr algn="ctr" fontAlgn="ctr">
                        <a:spcAft>
                          <a:spcPts val="0"/>
                        </a:spcAft>
                      </a:pPr>
                      <a:r>
                        <a:rPr lang="en-US"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[-432:12:-12, 24:12:204]</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6819">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106-tone DRU</a:t>
                      </a:r>
                      <a:br>
                        <a:rPr lang="en-US" sz="1000" b="0" i="0" u="none" strike="noStrike" dirty="0">
                          <a:solidFill>
                            <a:schemeClr val="tx1"/>
                          </a:solidFill>
                          <a:latin typeface="Calibri"/>
                        </a:rPr>
                      </a:br>
                      <a:r>
                        <a:rPr lang="en-US" sz="1000" b="0" i="0" u="none" strike="noStrike" dirty="0">
                          <a:solidFill>
                            <a:schemeClr val="tx1"/>
                          </a:solidFill>
                          <a:latin typeface="Calibri"/>
                        </a:rPr>
                        <a:t>i=1:6</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DRU1</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[-443:6:-17, 13:6:211]</a:t>
                      </a: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DRU2</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[-440:6:-14, 16:6:214]</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DRU3</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[-442:6:-16, 14:6:212]</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DRU4</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[-439:6:-13, 17:6:215]</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16819">
                <a:tc vMerge="1">
                  <a:txBody>
                    <a:bodyPr/>
                    <a:lstStyle/>
                    <a:p>
                      <a:endParaRPr lang="en-US"/>
                    </a:p>
                  </a:txBody>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DRU5</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[-441:6:-15, 15:6:213]</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spcAft>
                          <a:spcPts val="0"/>
                        </a:spcAft>
                      </a:pP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DRU6</a:t>
                      </a:r>
                      <a:b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br>
                      <a:r>
                        <a:rPr lang="pl-PL" sz="1100" kern="1200" dirty="0">
                          <a:solidFill>
                            <a:srgbClr val="000000"/>
                          </a:solidFill>
                          <a:effectLst/>
                          <a:latin typeface="Times New Roman" panose="02020603050405020304" pitchFamily="18" charset="0"/>
                          <a:ea typeface="宋体" panose="02010600030101010101" pitchFamily="2" charset="-122"/>
                          <a:cs typeface="宋体" panose="02010600030101010101" pitchFamily="2" charset="-122"/>
                        </a:rPr>
                        <a:t>[-438:6:-12, 18:6:216]</a:t>
                      </a:r>
                      <a:endParaRPr lang="zh-CN" sz="1000" dirty="0">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1500"/>
                        </a:lnSpc>
                        <a:spcAft>
                          <a:spcPts val="0"/>
                        </a:spcAft>
                      </a:pPr>
                      <a:r>
                        <a:rPr lang="en-US" sz="1050" kern="100" dirty="0">
                          <a:effectLst/>
                          <a:latin typeface="Times New Roman" panose="02020603050405020304" pitchFamily="18" charset="0"/>
                          <a:ea typeface="楷体" panose="02010609060101010101" pitchFamily="49" charset="-122"/>
                          <a:cs typeface="Times New Roman" panose="02020603050405020304" pitchFamily="18" charset="0"/>
                        </a:rPr>
                        <a:t> </a:t>
                      </a:r>
                      <a:endParaRPr lang="zh-CN" sz="105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44547">
                <a:tc row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000" b="0" i="0" u="none" strike="noStrike" dirty="0">
                          <a:solidFill>
                            <a:schemeClr val="tx1"/>
                          </a:solidFill>
                          <a:latin typeface="Calibri"/>
                        </a:rPr>
                        <a:t>242-tone DRU</a:t>
                      </a:r>
                      <a:br>
                        <a:rPr lang="en-US" sz="1000" b="0" i="0" u="none" strike="noStrike" dirty="0">
                          <a:solidFill>
                            <a:schemeClr val="tx1"/>
                          </a:solidFill>
                          <a:latin typeface="Calibri"/>
                        </a:rPr>
                      </a:br>
                      <a:r>
                        <a:rPr lang="en-US" sz="1000" b="0" i="0" u="none" strike="noStrike" dirty="0">
                          <a:solidFill>
                            <a:schemeClr val="tx1"/>
                          </a:solidFill>
                          <a:latin typeface="Calibri"/>
                        </a:rPr>
                        <a:t>i=1:3</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DRU1</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[-500:3:-14, 13:3:247]</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DRU2</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[-499:3:-13, 14:3:248]</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0006"/>
                  </a:ext>
                </a:extLst>
              </a:tr>
              <a:tr h="351725">
                <a:tc v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pl-PL" sz="1100" kern="1200" dirty="0">
                          <a:solidFill>
                            <a:srgbClr val="000000"/>
                          </a:solidFill>
                          <a:effectLst/>
                          <a:latin typeface="Times New Roman" panose="02020603050405020304" pitchFamily="18" charset="0"/>
                          <a:ea typeface="宋体" panose="02010600030101010101" pitchFamily="2" charset="-122"/>
                        </a:rPr>
                        <a:t>DRU3</a:t>
                      </a:r>
                    </a:p>
                    <a:p>
                      <a:pPr algn="ctr" fontAlgn="ctr"/>
                      <a:r>
                        <a:rPr lang="pl-PL" sz="1100" kern="1200" dirty="0">
                          <a:solidFill>
                            <a:srgbClr val="000000"/>
                          </a:solidFill>
                          <a:effectLst/>
                          <a:latin typeface="Times New Roman" panose="02020603050405020304" pitchFamily="18" charset="0"/>
                          <a:ea typeface="宋体" panose="02010600030101010101" pitchFamily="2" charset="-122"/>
                        </a:rPr>
                        <a:t>[-498:3:-12, 15:3:249]</a:t>
                      </a: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endParaRPr lang="en-US" sz="1100" kern="1200" dirty="0">
                        <a:solidFill>
                          <a:srgbClr val="000000"/>
                        </a:solidFill>
                        <a:effectLst/>
                        <a:latin typeface="Times New Roman" panose="02020603050405020304" pitchFamily="18" charset="0"/>
                        <a:ea typeface="宋体" panose="02010600030101010101" pitchFamily="2" charset="-122"/>
                      </a:endParaRPr>
                    </a:p>
                  </a:txBody>
                  <a:tcPr marL="9356" marR="9356" marT="7017"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graphicFrame>
        <p:nvGraphicFramePr>
          <p:cNvPr id="9" name="Table 12">
            <a:extLst>
              <a:ext uri="{FF2B5EF4-FFF2-40B4-BE49-F238E27FC236}">
                <a16:creationId xmlns:a16="http://schemas.microsoft.com/office/drawing/2014/main" id="{CFC0AADF-179F-4B1F-96F2-B8B419BEC7A0}"/>
              </a:ext>
            </a:extLst>
          </p:cNvPr>
          <p:cNvGraphicFramePr>
            <a:graphicFrameLocks noGrp="1"/>
          </p:cNvGraphicFramePr>
          <p:nvPr>
            <p:extLst/>
          </p:nvPr>
        </p:nvGraphicFramePr>
        <p:xfrm>
          <a:off x="513673" y="1988840"/>
          <a:ext cx="8162783" cy="349556"/>
        </p:xfrm>
        <a:graphic>
          <a:graphicData uri="http://schemas.openxmlformats.org/drawingml/2006/table">
            <a:tbl>
              <a:tblPr/>
              <a:tblGrid>
                <a:gridCol w="634673">
                  <a:extLst>
                    <a:ext uri="{9D8B030D-6E8A-4147-A177-3AD203B41FA5}">
                      <a16:colId xmlns:a16="http://schemas.microsoft.com/office/drawing/2014/main" val="1102256628"/>
                    </a:ext>
                  </a:extLst>
                </a:gridCol>
                <a:gridCol w="7528110">
                  <a:extLst>
                    <a:ext uri="{9D8B030D-6E8A-4147-A177-3AD203B41FA5}">
                      <a16:colId xmlns:a16="http://schemas.microsoft.com/office/drawing/2014/main" val="4273750021"/>
                    </a:ext>
                  </a:extLst>
                </a:gridCol>
              </a:tblGrid>
              <a:tr h="174778">
                <a:tc gridSpan="2">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data and pilot tone indices for 60MHz DBW</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extLst>
                  <a:ext uri="{0D108BD9-81ED-4DB2-BD59-A6C34878D82A}">
                    <a16:rowId xmlns:a16="http://schemas.microsoft.com/office/drawing/2014/main" val="1260228075"/>
                  </a:ext>
                </a:extLst>
              </a:tr>
              <a:tr h="174778">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Calibri"/>
                        </a:rPr>
                        <a:t>DRU type</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imes New Roman"/>
                        </a:defRPr>
                      </a:lvl1pPr>
                      <a:lvl2pPr marL="457200" algn="l" defTabSz="914400" rtl="0" eaLnBrk="1" latinLnBrk="0" hangingPunct="1">
                        <a:defRPr sz="1800" kern="1200">
                          <a:solidFill>
                            <a:schemeClr val="tx1"/>
                          </a:solidFill>
                          <a:latin typeface="Times New Roman"/>
                        </a:defRPr>
                      </a:lvl2pPr>
                      <a:lvl3pPr marL="914400" algn="l" defTabSz="914400" rtl="0" eaLnBrk="1" latinLnBrk="0" hangingPunct="1">
                        <a:defRPr sz="1800" kern="1200">
                          <a:solidFill>
                            <a:schemeClr val="tx1"/>
                          </a:solidFill>
                          <a:latin typeface="Times New Roman"/>
                        </a:defRPr>
                      </a:lvl3pPr>
                      <a:lvl4pPr marL="1371600" algn="l" defTabSz="914400" rtl="0" eaLnBrk="1" latinLnBrk="0" hangingPunct="1">
                        <a:defRPr sz="1800" kern="1200">
                          <a:solidFill>
                            <a:schemeClr val="tx1"/>
                          </a:solidFill>
                          <a:latin typeface="Times New Roman"/>
                        </a:defRPr>
                      </a:lvl4pPr>
                      <a:lvl5pPr marL="1828800" algn="l" defTabSz="914400" rtl="0" eaLnBrk="1" latinLnBrk="0" hangingPunct="1">
                        <a:defRPr sz="1800" kern="1200">
                          <a:solidFill>
                            <a:schemeClr val="tx1"/>
                          </a:solidFill>
                          <a:latin typeface="Times New Roman"/>
                        </a:defRPr>
                      </a:lvl5pPr>
                      <a:lvl6pPr marL="2286000" algn="l" defTabSz="914400" rtl="0" eaLnBrk="1" latinLnBrk="0" hangingPunct="1">
                        <a:defRPr sz="1800" kern="1200">
                          <a:solidFill>
                            <a:schemeClr val="tx1"/>
                          </a:solidFill>
                          <a:latin typeface="Times New Roman"/>
                        </a:defRPr>
                      </a:lvl6pPr>
                      <a:lvl7pPr marL="2743200" algn="l" defTabSz="914400" rtl="0" eaLnBrk="1" latinLnBrk="0" hangingPunct="1">
                        <a:defRPr sz="1800" kern="1200">
                          <a:solidFill>
                            <a:schemeClr val="tx1"/>
                          </a:solidFill>
                          <a:latin typeface="Times New Roman"/>
                        </a:defRPr>
                      </a:lvl7pPr>
                      <a:lvl8pPr marL="3200400" algn="l" defTabSz="914400" rtl="0" eaLnBrk="1" latinLnBrk="0" hangingPunct="1">
                        <a:defRPr sz="1800" kern="1200">
                          <a:solidFill>
                            <a:schemeClr val="tx1"/>
                          </a:solidFill>
                          <a:latin typeface="Times New Roman"/>
                        </a:defRPr>
                      </a:lvl8pPr>
                      <a:lvl9pPr marL="3657600" algn="l" defTabSz="914400" rtl="0" eaLnBrk="1" latinLnBrk="0" hangingPunct="1">
                        <a:defRPr sz="1800" kern="1200">
                          <a:solidFill>
                            <a:schemeClr val="tx1"/>
                          </a:solidFill>
                          <a:latin typeface="Times New Roman"/>
                        </a:defRPr>
                      </a:lvl9pPr>
                    </a:lstStyle>
                    <a:p>
                      <a:pPr algn="ctr" fontAlgn="ctr"/>
                      <a:r>
                        <a:rPr lang="en-US" sz="1100" b="1" i="0" u="none" strike="noStrike" dirty="0">
                          <a:solidFill>
                            <a:schemeClr val="tx1"/>
                          </a:solidFill>
                          <a:latin typeface="+mj-lt"/>
                        </a:rPr>
                        <a:t>DRU indices</a:t>
                      </a:r>
                    </a:p>
                  </a:txBody>
                  <a:tcPr marL="7552" marR="7552" marT="5664" marB="0" anchor="ctr">
                    <a:lnL w="3175" cap="flat" cmpd="sng" algn="ctr">
                      <a:solidFill>
                        <a:srgbClr val="000000"/>
                      </a:solidFill>
                      <a:prstDash val="solid"/>
                      <a:round/>
                      <a:headEnd type="none" w="med" len="med"/>
                      <a:tailEnd type="none" w="med" len="med"/>
                    </a:lnL>
                    <a:lnR w="3175"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68766329"/>
                  </a:ext>
                </a:extLst>
              </a:tr>
            </a:tbl>
          </a:graphicData>
        </a:graphic>
      </p:graphicFrame>
    </p:spTree>
    <p:extLst>
      <p:ext uri="{BB962C8B-B14F-4D97-AF65-F5344CB8AC3E}">
        <p14:creationId xmlns:p14="http://schemas.microsoft.com/office/powerpoint/2010/main" val="2683453691"/>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16859</TotalTime>
  <Words>2868</Words>
  <Application>Microsoft Office PowerPoint</Application>
  <PresentationFormat>全屏显示(4:3)</PresentationFormat>
  <Paragraphs>493</Paragraphs>
  <Slides>19</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19</vt:i4>
      </vt:variant>
    </vt:vector>
  </HeadingPairs>
  <TitlesOfParts>
    <vt:vector size="30" baseType="lpstr">
      <vt:lpstr>Arial Unicode MS</vt:lpstr>
      <vt:lpstr>굴림</vt:lpstr>
      <vt:lpstr>MS Gothic</vt:lpstr>
      <vt:lpstr>楷体</vt:lpstr>
      <vt:lpstr>宋体</vt:lpstr>
      <vt:lpstr>Arial</vt:lpstr>
      <vt:lpstr>Calibri</vt:lpstr>
      <vt:lpstr>Cambria Math</vt:lpstr>
      <vt:lpstr>Times New Roman</vt:lpstr>
      <vt:lpstr>Wingdings</vt:lpstr>
      <vt:lpstr>Office 主题</vt:lpstr>
      <vt:lpstr>Alternative DRU Tone Plan 60MHz DBW</vt:lpstr>
      <vt:lpstr>Introduction</vt:lpstr>
      <vt:lpstr>Optimum power boosting DRU Tone Plan </vt:lpstr>
      <vt:lpstr>Tone Plan A - Optimum power boosting DRU</vt:lpstr>
      <vt:lpstr>Advantages of the Optimum Power Boosting DRU Tone Plan</vt:lpstr>
      <vt:lpstr>Pilot indices for the Optimum Power Boosting DRU Tone Plan A</vt:lpstr>
      <vt:lpstr>Tone Plan B - Uniform DRU</vt:lpstr>
      <vt:lpstr>Tone Plan B1 - Uniform DRU</vt:lpstr>
      <vt:lpstr>Tone Plan B - Uniform DRU (Cont’d)</vt:lpstr>
      <vt:lpstr>Advantages of the Uniform DRU Tone Plan </vt:lpstr>
      <vt:lpstr>Pilot indices for Uniform DRU Tone Plan B1 </vt:lpstr>
      <vt:lpstr>Power Boosting Gain</vt:lpstr>
      <vt:lpstr>PAPR Evaluation</vt:lpstr>
      <vt:lpstr>PAPR Evaluation</vt:lpstr>
      <vt:lpstr>Comparison of DRU Tone Plan Options</vt:lpstr>
      <vt:lpstr>Summary</vt:lpstr>
      <vt:lpstr>References</vt:lpstr>
      <vt:lpstr>SP1</vt:lpstr>
      <vt:lpstr>SP2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409</cp:revision>
  <cp:lastPrinted>1601-01-01T00:00:00Z</cp:lastPrinted>
  <dcterms:created xsi:type="dcterms:W3CDTF">2020-06-15T07:09:50Z</dcterms:created>
  <dcterms:modified xsi:type="dcterms:W3CDTF">2025-02-14T03:00:12Z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(3)CNynUwekVlQ9el3j0UcVAn/xSlZJfvAa45frpixR2uz6sAPdBaZs/nPBOAdHy+vd52L66QpK
7tZzi89nv1LDs9lRGhtWH8elRWW5VkvlvDub0W/e4cZPZZKFiBT3AezcTYfxlev82AeVuC+m
ZG3sjZSTiiVICYYK9JYfb8CeaK5bkNQ7vljFO3WvBxhb5X3f5fMEkXBguIh5bC1iDc8+5y+c
G2IKQ+CRWqkuZWeW9k</vt:lpwstr>
  </property>
  <property fmtid="{D5CDD505-2E9C-101B-9397-08002B2CF9AE}" pid="3" name="_2015_ms_pID_7253431">
    <vt:lpwstr>r1xO86CFrBGAM+eXbNC0SEBht3EVJCktlPztCrAP74bHHcTJBBdvL9
uoHBuCs24GoD7VVQBp24z/BZ1A12H1nYh1LAUvvFtK2jk7gnXTMiwkUJC6iqpa4ZDUe+Yxun
bdWelrvz+kAKJBo9/Ak+kbfaks6gqItqRkwGiA4yRepIrtFXDV7f/sNU+UdRxDXTqXQnqz4K
DGjOjf0+y8T8xx2luUtv+/Ir6NN1G0TeNVmo</vt:lpwstr>
  </property>
  <property fmtid="{D5CDD505-2E9C-101B-9397-08002B2CF9AE}" pid="4" name="_2015_ms_pID_7253432">
    <vt:lpwstr>8Q==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1739491173</vt:lpwstr>
  </property>
</Properties>
</file>