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7D7D612-D035-477D-A437-B7D408DFE9B1}">
  <a:tblStyle styleId="{D7D7D612-D035-477D-A437-B7D408DFE9B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ac5d9f6d4_0_79:notes"/>
          <p:cNvSpPr txBox="1"/>
          <p:nvPr>
            <p:ph idx="2" type="hdr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9ac5d9f6d4_0_79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9ac5d9f6d4_0_79:notes"/>
          <p:cNvSpPr txBox="1"/>
          <p:nvPr>
            <p:ph idx="11" type="ftr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4" marL="458787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g29ac5d9f6d4_0_79:notes"/>
          <p:cNvSpPr txBox="1"/>
          <p:nvPr>
            <p:ph idx="12" type="sldNum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29ac5d9f6d4_0_79:notes"/>
          <p:cNvSpPr/>
          <p:nvPr>
            <p:ph idx="3" type="sldImg"/>
          </p:nvPr>
        </p:nvSpPr>
        <p:spPr>
          <a:xfrm>
            <a:off x="390525" y="690563"/>
            <a:ext cx="60771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Google Shape;83;g29ac5d9f6d4_0_79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725" spcFirstLastPara="1" rIns="93725" wrap="square" tIns="46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2b4e46a90_0_8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g322b4e46a90_0_8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a03c660c5e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2a03c660c5e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894f2185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30894f2185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ab519dcac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g32ab519dcac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24966a6f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g2624966a6f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54f111094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3254f111094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254f111094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g3254f111094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624966a6f9_0_78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g2624966a6f9_0_78:notes"/>
          <p:cNvSpPr/>
          <p:nvPr>
            <p:ph idx="2" type="sldImg"/>
          </p:nvPr>
        </p:nvSpPr>
        <p:spPr>
          <a:xfrm>
            <a:off x="392113" y="690563"/>
            <a:ext cx="60753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-3372431" y="2047325"/>
            <a:ext cx="3705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2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/>
        </p:nvSpPr>
        <p:spPr>
          <a:xfrm>
            <a:off x="6468675" y="4751700"/>
            <a:ext cx="2319900" cy="3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et al.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 rot="5400000">
            <a:off x="5457750" y="1571700"/>
            <a:ext cx="40578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 rot="5400000">
            <a:off x="1495350" y="-295200"/>
            <a:ext cx="40578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indent="-304800" lvl="3" marL="1828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indent="-298450" lvl="4" marL="22860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indent="-317500" lvl="5" marL="2743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155625" y="1821350"/>
            <a:ext cx="7182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129148" y="248260"/>
            <a:ext cx="32829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4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0144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r0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1"/>
          <p:cNvSpPr/>
          <p:nvPr/>
        </p:nvSpPr>
        <p:spPr>
          <a:xfrm>
            <a:off x="685800" y="4856560"/>
            <a:ext cx="71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" name="Google Shape;14;p1"/>
          <p:cNvSpPr txBox="1"/>
          <p:nvPr/>
        </p:nvSpPr>
        <p:spPr>
          <a:xfrm>
            <a:off x="545600" y="150000"/>
            <a:ext cx="19140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January 2025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type="title"/>
          </p:nvPr>
        </p:nvSpPr>
        <p:spPr>
          <a:xfrm>
            <a:off x="105875" y="668025"/>
            <a:ext cx="88161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I-FCS inclusion in a Trigger frame</a:t>
            </a:r>
            <a:endParaRPr/>
          </a:p>
        </p:txBody>
      </p:sp>
      <p:sp>
        <p:nvSpPr>
          <p:cNvPr id="86" name="Google Shape;86;p14"/>
          <p:cNvSpPr txBox="1"/>
          <p:nvPr>
            <p:ph idx="4294967295" type="body"/>
          </p:nvPr>
        </p:nvSpPr>
        <p:spPr>
          <a:xfrm>
            <a:off x="685799" y="1694702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b="0" lang="en" sz="2000"/>
              <a:t> </a:t>
            </a:r>
            <a:r>
              <a:rPr b="0" lang="en" sz="2000"/>
              <a:t>2025-</a:t>
            </a:r>
            <a:r>
              <a:rPr b="0" lang="en" sz="2000"/>
              <a:t>01-04</a:t>
            </a:r>
            <a:endParaRPr b="0" sz="2000"/>
          </a:p>
        </p:txBody>
      </p:sp>
      <p:sp>
        <p:nvSpPr>
          <p:cNvPr id="87" name="Google Shape;87;p14"/>
          <p:cNvSpPr/>
          <p:nvPr/>
        </p:nvSpPr>
        <p:spPr>
          <a:xfrm>
            <a:off x="718260" y="2019547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50" lIns="69125" spcFirstLastPara="1" rIns="69125" wrap="square" tIns="3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8" name="Google Shape;88;p14"/>
          <p:cNvGraphicFramePr/>
          <p:nvPr/>
        </p:nvGraphicFramePr>
        <p:xfrm>
          <a:off x="794460" y="24123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{D7D7D612-D035-477D-A437-B7D408DFE9B1}</a:tableStyleId>
              </a:tblPr>
              <a:tblGrid>
                <a:gridCol w="1586425"/>
                <a:gridCol w="877675"/>
                <a:gridCol w="1695975"/>
                <a:gridCol w="634600"/>
                <a:gridCol w="2367825"/>
              </a:tblGrid>
              <a:tr h="36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Hang Su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Introduction</a:t>
            </a:r>
            <a:endParaRPr sz="2100"/>
          </a:p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183400" y="1137500"/>
            <a:ext cx="8853300" cy="3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/>
              <a:t>The following motions regarding intermediate FCS have been agreed in TGbn:</a:t>
            </a:r>
            <a:endParaRPr b="0"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Times New Roman"/>
              <a:buChar char="○"/>
            </a:pPr>
            <a:r>
              <a:rPr b="0" i="1" lang="en" sz="1500">
                <a:solidFill>
                  <a:srgbClr val="0000FF"/>
                </a:solidFill>
              </a:rPr>
              <a:t>TGbn defines a way in 11bn to include in an initial control frame an intermediate FCS for UHR STA(s) that precedes padding and the FCS field.</a:t>
            </a:r>
            <a:endParaRPr b="0" i="1" sz="1500">
              <a:solidFill>
                <a:srgbClr val="0000FF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Times New Roman"/>
              <a:buChar char="○"/>
            </a:pPr>
            <a:r>
              <a:rPr b="0" i="1" lang="en" sz="1500">
                <a:solidFill>
                  <a:srgbClr val="0000FF"/>
                </a:solidFill>
              </a:rPr>
              <a:t>If an initial control frame includes an intermediate FCS for UHR STA(s) that precedes padding and the FCS field, the intermediate FCS has the size of 32 bits.</a:t>
            </a:r>
            <a:endParaRPr b="0" i="1" sz="1500">
              <a:solidFill>
                <a:srgbClr val="0000FF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/>
              <a:t>The Intermediate FCS is used to provision various switching delays in UHR that are incurred for features like DPS, DSO, EMLSR, IDC processing, etc</a:t>
            </a:r>
            <a:endParaRPr b="0"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/>
              <a:t>Subsequently, there has been wide consensus </a:t>
            </a:r>
            <a:r>
              <a:rPr b="0" lang="en" sz="1500"/>
              <a:t>that the intermediate FCS in a Trigger frame is inserted as a part of </a:t>
            </a:r>
            <a:r>
              <a:rPr b="0" lang="en" sz="1500"/>
              <a:t>one or more the User Info fields</a:t>
            </a:r>
            <a:endParaRPr b="0" sz="15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500">
              <a:solidFill>
                <a:srgbClr val="0000FF"/>
              </a:solidFill>
            </a:endParaRPr>
          </a:p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Method of I-FCS inclusion (1)</a:t>
            </a:r>
            <a:endParaRPr sz="2000"/>
          </a:p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185050" y="931900"/>
            <a:ext cx="8775900" cy="3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diagram below shows our proposal on how I-FCS should be included in a Trigger frame as a part of its User Info fields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I-FCS is included as a part of 2 contiguous User Info fields known as I-FCS User Info fields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AID in these 2 I-FCS User Info fields should have the same special AID value (iFCS_AID)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1800"/>
          </a:p>
          <a:p>
            <a:pPr indent="0" lvl="0" marL="4572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800"/>
          </a:p>
        </p:txBody>
      </p:sp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p16"/>
          <p:cNvPicPr preferRelativeResize="0"/>
          <p:nvPr/>
        </p:nvPicPr>
        <p:blipFill rotWithShape="1">
          <a:blip r:embed="rId3">
            <a:alphaModFix/>
          </a:blip>
          <a:srcRect b="3990" l="0" r="0" t="5511"/>
          <a:stretch/>
        </p:blipFill>
        <p:spPr>
          <a:xfrm>
            <a:off x="488700" y="2153375"/>
            <a:ext cx="7424376" cy="264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000"/>
              <a:t>Method of I-FCS inclusion (2)</a:t>
            </a:r>
            <a:endParaRPr sz="2000"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85050" y="1017800"/>
            <a:ext cx="8775900" cy="3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32 bits of the actual I-FCS are distributed between the 2 I-FCS User Info fields as follows 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Option 1: Keeping 24 bits in the 1st User Info and 8 bits in the second (Has more support per offline discussions)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Option 2: K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eeping 16 bits in each User Info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I-FCS bits in each I-FCS User Info field should start on the byte boundary i.e. they do not start immediately after the 12-bit AID in the I-FCS user info fields but after leaving a gap of 4 reserved bits. 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The 4 reserved bits and other unused bits are set to “Do not care”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I-FCS should cover all bytes from FC to the last valid user info before the I-FCS, but not including anything in the I-FCS user info fields or later. In other words, none of the bits including AID in the 2 I-FCS User Info fields or later should be included in the I-FCS calculation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I-FCS User Info fields must occur after any User Infos that concern the candidate recipients of the Trigger frame which require inclusion of I-FCS. They can however be before User Info fields of for example, 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pre-UHR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 recipients.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457200" marR="5715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>
                <a:highlight>
                  <a:schemeClr val="lt1"/>
                </a:highlight>
              </a:rPr>
              <a:t> </a:t>
            </a:r>
            <a:endParaRPr b="0" sz="1500"/>
          </a:p>
          <a:p>
            <a:pPr indent="0" lvl="0" marL="4572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</p:txBody>
      </p: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000"/>
              <a:t>Method of PN/MIC inclusion</a:t>
            </a:r>
            <a:endParaRPr sz="2000"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185050" y="1017800"/>
            <a:ext cx="8775900" cy="3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Along the lines of the principle of inclusion of I-FCS in a Trigger frame, PN/MIC is also included by splitting the 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content into necessary number of consecutive User Info fields called SCF User Info fields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Each SCF User Infos has a 12-bit AID set to the same special AID value (SCF_AID) followed by 4 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reserved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 bits (set to “Do not care”) 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followed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 by 3 bytes of PN/MIC content 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8 consecutive SCF User Info fields are required: 2 for the 6-byte PN and 6 for the 16-byte MIC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value of SCF_AID is unique and distinct from iFCS_AID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It can also be considered if the AIDs in the User Info fields that carry PN are different from the AIDs in the User Info fields that carry MIC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457200" marR="5715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>
                <a:highlight>
                  <a:schemeClr val="lt1"/>
                </a:highlight>
              </a:rPr>
              <a:t> </a:t>
            </a:r>
            <a:endParaRPr b="0" sz="1500"/>
          </a:p>
          <a:p>
            <a:pPr indent="0" lvl="0" marL="4572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</p:txBody>
      </p:sp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Straw Polls (1)</a:t>
            </a:r>
            <a:endParaRPr sz="2200"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8350" y="1075675"/>
            <a:ext cx="8583900" cy="3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SP1: Do you agree that the I-FCS in a Trigger frame is included as part of 2 contiguous User Info fields known as I-FCS User Info fields?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SP2: Do you agree that the AID in these 2 I-FCS User Info fields have the same special AID12 value of 2009?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SP3: Do you agree that the 32 bits of the actual I-FCS are distributed between the 2 I-FCS User Info fields keeping 24 bits in first User Info and 8 bits in second User Info?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SP4: Do you agree that the I-FCS bits in each I-FCS User Info field start on the byte boundary after leaving a gap of 4 reserved bits after the AID12 field?</a:t>
            </a:r>
            <a:endParaRPr b="0" sz="15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669275" y="4415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Straw Polls (2)</a:t>
            </a:r>
            <a:endParaRPr sz="2200"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259650" y="1029725"/>
            <a:ext cx="8679900" cy="3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SP5: Do you agree that the input to the I-FCS computation covers all bytes from the Frame Control field up to and including the last User Info that precedes the I-FCS, but not including anything in the I-FCS User Info fields or later?</a:t>
            </a:r>
            <a:endParaRPr b="0" sz="1500"/>
          </a:p>
          <a:p>
            <a:pPr indent="-323850" lvl="0" marL="457200" rtl="0" algn="just">
              <a:spcBef>
                <a:spcPts val="90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input of the I-FCS does not cover any of the fields starting from the first IFCS User Info field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SP6: Do you agree that the I-FCS User Info fields appear after all User Info fields that are addressed to STAs that require the inclusion of I-FCS?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669275" y="4415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Straw Polls (3)</a:t>
            </a:r>
            <a:endParaRPr sz="2200"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259650" y="878975"/>
            <a:ext cx="8679900" cy="37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SP7: Do you agree that the PN and MIC in a Trigger frame are included in 8 contiguous dedicated User Info fields, and that the first 2 User Info fields carry the 6-bytes of the PN field in fragments of 3 bytes; and the following 6 User Info fields carry the 16-bytes of the MIC field in fragments of 3 bytes each, except for the last user info field that contains the last 1 byte of the MIC field</a:t>
            </a:r>
            <a:endParaRPr b="0" sz="1500"/>
          </a:p>
          <a:p>
            <a:pPr indent="-323850" lvl="0" marL="457200" rtl="0" algn="just">
              <a:spcBef>
                <a:spcPts val="90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Within these dedicated User Info Fields, the 4 bits [B12-B15] after the AID12 field are reserved to align on the byte boundary followed by either 3 bytes of content [B16 to B39] or 1 byte of content [B16 B23]?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547750" y="1044150"/>
            <a:ext cx="7772400" cy="37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/>
              <a:t>[1] IEEE P802.11be™/D7.0</a:t>
            </a:r>
            <a:endParaRPr b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[2] 11-24/0209r7 Specification Framework for TGbn</a:t>
            </a:r>
            <a:endParaRPr b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/>
              <a:t>[3] 11-23/1873r0 Post-FCS MAC padding</a:t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600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sz="1600"/>
          </a:p>
        </p:txBody>
      </p:sp>
      <p:sp>
        <p:nvSpPr>
          <p:cNvPr id="144" name="Google Shape;144;p2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5" name="Google Shape;145;p22"/>
          <p:cNvSpPr txBox="1"/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