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464" r:id="rId3"/>
    <p:sldId id="2447" r:id="rId4"/>
    <p:sldId id="2466" r:id="rId5"/>
    <p:sldId id="2465" r:id="rId6"/>
    <p:sldId id="2467" r:id="rId7"/>
    <p:sldId id="2391" r:id="rId8"/>
    <p:sldId id="2377" r:id="rId9"/>
    <p:sldId id="2470"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81" autoAdjust="0"/>
    <p:restoredTop sz="95708" autoAdjust="0"/>
  </p:normalViewPr>
  <p:slideViewPr>
    <p:cSldViewPr>
      <p:cViewPr varScale="1">
        <p:scale>
          <a:sx n="82" d="100"/>
          <a:sy n="82" d="100"/>
        </p:scale>
        <p:origin x="104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6208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E931058-B1B1-2338-4B3E-E1B5D502C4D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5482D3D-2B8B-168B-E887-58FFA83C591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25FE08CA-DB09-E9FB-2BA6-AEEB55D322A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8BA80A3-F0C7-036E-44BA-3968131175D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612B214-E66D-68ED-0443-8071D3462C7D}"/>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ED9E4A01-BF37-DF7F-607B-8E40DD449E2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01CD03E-2315-41EF-9145-3F10662F30C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35637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B2AD3ED-6ACE-7607-7BBE-C2CFFE4583A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F665C41-6654-17C7-9117-1893F984E89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A162984-ED0C-63A1-CDBF-ED3834DA9385}"/>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244188A-4844-8E48-A925-5865086794E4}"/>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6223111-7845-8A54-BEA8-58A9CDD3623F}"/>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8FFA3BDA-F869-953B-F5CC-9E655F1D382A}"/>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2D4E7100-A17C-68C3-7A15-A378F63934F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0823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DC46BFF-06BE-2040-18B7-2288C846BEA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E0F682B-C268-634B-5E57-B21B44C06C0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FF9D79C-DD5B-3048-7FD5-2634977E17E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C171E3D-0A02-1045-98D2-4091C03FA8B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759B855-298F-FEAF-5E4B-3CD66C5212BB}"/>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3AF5183B-793F-26C9-AF97-CE30DD665CD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5973DA4-898C-3500-133B-338E431B0F4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61586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D3CE589-5B57-6958-C290-D3F31F4922B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64267C8-830E-A577-E384-B2ED1A98D60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7146DE4-68E4-A7B4-807C-774E8981A2D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5AEC778-F629-A6C7-22CA-7E33007E12B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B0B3D8A-0945-E825-8B1A-41986146C629}"/>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7DA6454D-D9FE-4101-357F-7553EE77259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14FE7BA-FA82-E1FF-5B86-9B4182D8C67D}"/>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601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Further Considerations on</a:t>
            </a:r>
            <a:r>
              <a:rPr lang="en-US" dirty="0"/>
              <a:t> </a:t>
            </a:r>
            <a:r>
              <a:rPr lang="en-US" sz="3200" dirty="0"/>
              <a:t>NPC</a:t>
            </a:r>
            <a:r>
              <a:rPr lang="en-US" dirty="0"/>
              <a:t>A Switching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2025-03-07</a:t>
            </a:r>
          </a:p>
        </p:txBody>
      </p:sp>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46906117"/>
              </p:ext>
            </p:extLst>
          </p:nvPr>
        </p:nvGraphicFramePr>
        <p:xfrm>
          <a:off x="995363" y="2420938"/>
          <a:ext cx="10801350" cy="3176587"/>
        </p:xfrm>
        <a:graphic>
          <a:graphicData uri="http://schemas.openxmlformats.org/presentationml/2006/ole">
            <mc:AlternateContent xmlns:mc="http://schemas.openxmlformats.org/markup-compatibility/2006">
              <mc:Choice xmlns:v="urn:schemas-microsoft-com:vml" Requires="v">
                <p:oleObj name="Document" r:id="rId3" imgW="10535693" imgH="3103090" progId="Word.Document.8">
                  <p:embed/>
                </p:oleObj>
              </mc:Choice>
              <mc:Fallback>
                <p:oleObj name="Document" r:id="rId3" imgW="10535693" imgH="3103090" progId="Word.Document.8">
                  <p:embed/>
                  <p:pic>
                    <p:nvPicPr>
                      <p:cNvPr id="3075" name="Object 3"/>
                      <p:cNvPicPr>
                        <a:picLocks noChangeAspect="1" noChangeArrowheads="1"/>
                      </p:cNvPicPr>
                      <p:nvPr/>
                    </p:nvPicPr>
                    <p:blipFill>
                      <a:blip r:embed="rId4"/>
                      <a:srcRect/>
                      <a:stretch>
                        <a:fillRect/>
                      </a:stretch>
                    </p:blipFill>
                    <p:spPr bwMode="auto">
                      <a:xfrm>
                        <a:off x="995363" y="2420938"/>
                        <a:ext cx="10801350" cy="31765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2" name="Title 1">
            <a:extLst>
              <a:ext uri="{FF2B5EF4-FFF2-40B4-BE49-F238E27FC236}">
                <a16:creationId xmlns:a16="http://schemas.microsoft.com/office/drawing/2014/main" id="{FD99D647-F974-C873-B0B6-1948E83BE6EB}"/>
              </a:ext>
            </a:extLst>
          </p:cNvPr>
          <p:cNvSpPr txBox="1">
            <a:spLocks/>
          </p:cNvSpPr>
          <p:nvPr/>
        </p:nvSpPr>
        <p:spPr bwMode="auto">
          <a:xfrm>
            <a:off x="914401" y="685801"/>
            <a:ext cx="9982199"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Introduction</a:t>
            </a:r>
          </a:p>
        </p:txBody>
      </p:sp>
      <p:sp>
        <p:nvSpPr>
          <p:cNvPr id="3" name="Rectangle 2">
            <a:extLst>
              <a:ext uri="{FF2B5EF4-FFF2-40B4-BE49-F238E27FC236}">
                <a16:creationId xmlns:a16="http://schemas.microsoft.com/office/drawing/2014/main" id="{D3051F6C-BBB7-3A72-3499-65D3D15D78E9}"/>
              </a:ext>
            </a:extLst>
          </p:cNvPr>
          <p:cNvSpPr txBox="1">
            <a:spLocks noChangeArrowheads="1"/>
          </p:cNvSpPr>
          <p:nvPr/>
        </p:nvSpPr>
        <p:spPr bwMode="auto">
          <a:xfrm>
            <a:off x="762000" y="1790700"/>
            <a:ext cx="10439400" cy="43814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The conditions for an NPCA STA to switch from a BSS primary channel to an NPCA primary channel has been defined in IEEE P802.11bn™/D0.1 [1]. </a:t>
            </a:r>
          </a:p>
          <a:p>
            <a:pPr>
              <a:buFont typeface="Arial" panose="020B0604020202020204" pitchFamily="34" charset="0"/>
              <a:buChar char="•"/>
            </a:pPr>
            <a:endParaRPr lang="en-US" sz="800" b="0" kern="0" dirty="0"/>
          </a:p>
          <a:p>
            <a:pPr>
              <a:buFont typeface="Arial" panose="020B0604020202020204" pitchFamily="34" charset="0"/>
              <a:buChar char="•"/>
            </a:pPr>
            <a:r>
              <a:rPr lang="en-US" sz="2000" b="0" kern="0" dirty="0"/>
              <a:t>The conditions for an NPCA STA switching back from the NPCA primary channel to the BSS primary channel has not yet been defined in IEEE P802.11bn™/D0.1 [1]. However, it is expected that the main consideration for an NPCA STA to switch back to the BSS primary channel should be to switch before the end of the NAV duration on the BSS primary channel.</a:t>
            </a:r>
          </a:p>
          <a:p>
            <a:pPr>
              <a:buFont typeface="Arial" panose="020B0604020202020204" pitchFamily="34" charset="0"/>
              <a:buChar char="•"/>
            </a:pPr>
            <a:endParaRPr lang="en-US" sz="800" b="0" kern="0" dirty="0"/>
          </a:p>
          <a:p>
            <a:pPr>
              <a:buFont typeface="Arial" panose="020B0604020202020204" pitchFamily="34" charset="0"/>
              <a:buChar char="•"/>
            </a:pPr>
            <a:r>
              <a:rPr lang="en-US" sz="2000" b="0" kern="0" dirty="0"/>
              <a:t>While switching back to the BSS primary channel before the end of the NAV duration helps the NPCA STA fairly contend for the BSS primary channel, some exceptions to this switching back condition may be necessary, where an NPCA AP STA may prefer to operate accordingly.</a:t>
            </a:r>
            <a:endParaRPr lang="en-US" sz="1000" b="0" kern="0" dirty="0"/>
          </a:p>
          <a:p>
            <a:pPr>
              <a:buFont typeface="Arial" panose="020B0604020202020204" pitchFamily="34" charset="0"/>
              <a:buChar char="•"/>
            </a:pPr>
            <a:endParaRPr lang="en-US" sz="800" b="0" kern="0" dirty="0"/>
          </a:p>
          <a:p>
            <a:pPr>
              <a:buFont typeface="Arial" panose="020B0604020202020204" pitchFamily="34" charset="0"/>
              <a:buChar char="•"/>
            </a:pPr>
            <a:r>
              <a:rPr lang="en-US" sz="2000" b="0" kern="0" dirty="0"/>
              <a:t>In this contribution, we present some scenarios where an NPCA AP STA may need to switch back to the BSS primary channel after the end of the NAV duration on the BSS primary channel.</a:t>
            </a:r>
          </a:p>
        </p:txBody>
      </p:sp>
    </p:spTree>
    <p:extLst>
      <p:ext uri="{BB962C8B-B14F-4D97-AF65-F5344CB8AC3E}">
        <p14:creationId xmlns:p14="http://schemas.microsoft.com/office/powerpoint/2010/main" val="34880613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96ABD-3084-64B2-8868-3BC6D9910E74}"/>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C1DCCC2-D402-DDAA-3526-84C846D9BBC8}"/>
              </a:ext>
            </a:extLst>
          </p:cNvPr>
          <p:cNvSpPr>
            <a:spLocks noGrp="1"/>
          </p:cNvSpPr>
          <p:nvPr>
            <p:ph type="sldNum" idx="12"/>
          </p:nvPr>
        </p:nvSpPr>
        <p:spPr/>
        <p:txBody>
          <a:bodyPr anchor="ctr" anchorCtr="0"/>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F862B0DB-71A4-4316-574B-99617FECC8A4}"/>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C3349931-81CE-2564-E84B-3C983C45FE10}"/>
              </a:ext>
            </a:extLst>
          </p:cNvPr>
          <p:cNvSpPr>
            <a:spLocks noGrp="1"/>
          </p:cNvSpPr>
          <p:nvPr>
            <p:ph type="dt" idx="15"/>
          </p:nvPr>
        </p:nvSpPr>
        <p:spPr/>
        <p:txBody>
          <a:bodyPr/>
          <a:lstStyle/>
          <a:p>
            <a:r>
              <a:rPr lang="en-US" dirty="0"/>
              <a:t>March 2025</a:t>
            </a:r>
            <a:endParaRPr lang="en-GB" dirty="0"/>
          </a:p>
        </p:txBody>
      </p:sp>
      <p:sp>
        <p:nvSpPr>
          <p:cNvPr id="10" name="Rectangle 2">
            <a:extLst>
              <a:ext uri="{FF2B5EF4-FFF2-40B4-BE49-F238E27FC236}">
                <a16:creationId xmlns:a16="http://schemas.microsoft.com/office/drawing/2014/main" id="{24AB851A-4B9C-D998-CD38-48C91DFBB170}"/>
              </a:ext>
            </a:extLst>
          </p:cNvPr>
          <p:cNvSpPr txBox="1">
            <a:spLocks noChangeArrowheads="1"/>
          </p:cNvSpPr>
          <p:nvPr/>
        </p:nvSpPr>
        <p:spPr bwMode="auto">
          <a:xfrm>
            <a:off x="336130" y="1526383"/>
            <a:ext cx="11322468" cy="17940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On detecting an inter-BSS PPDU, NPCA AP and NPCA STA may set their basic NAVs on the PCH and switch from the PCH to the NPCA PCH. Then, they perform UL/DL comms. on the NPCA PCH, if the NPCA PCH is available.</a:t>
            </a:r>
            <a:endParaRPr lang="en-US" sz="1600" b="0" kern="0" dirty="0">
              <a:highlight>
                <a:srgbClr val="00FF00"/>
              </a:highlight>
            </a:endParaRPr>
          </a:p>
          <a:p>
            <a:pPr>
              <a:buFont typeface="Arial" panose="020B0604020202020204" pitchFamily="34" charset="0"/>
              <a:buChar char="•"/>
            </a:pPr>
            <a:r>
              <a:rPr lang="en-US" sz="1800" b="0" kern="0" dirty="0"/>
              <a:t>While on the NPCA PCH, new data may arrive at NPCA AP for transmission to NPCA STA. NPCA AP may determine whether it can transmit the new data (e.g., LL data) before the end of the NAV duration on the PCH. In case NPCA AP determines that it cannot transmit the new data before the end of the NAV duration, it may switch back to the BSS PCH, contends for the channel and transmits the new data after winning the channel access. </a:t>
            </a:r>
          </a:p>
        </p:txBody>
      </p:sp>
      <p:sp>
        <p:nvSpPr>
          <p:cNvPr id="13" name="Title 1">
            <a:extLst>
              <a:ext uri="{FF2B5EF4-FFF2-40B4-BE49-F238E27FC236}">
                <a16:creationId xmlns:a16="http://schemas.microsoft.com/office/drawing/2014/main" id="{E39554ED-FB83-BDFC-2339-F72B139F3A8B}"/>
              </a:ext>
            </a:extLst>
          </p:cNvPr>
          <p:cNvSpPr>
            <a:spLocks noGrp="1"/>
          </p:cNvSpPr>
          <p:nvPr>
            <p:ph type="title"/>
          </p:nvPr>
        </p:nvSpPr>
        <p:spPr>
          <a:xfrm>
            <a:off x="914401" y="685801"/>
            <a:ext cx="9982199" cy="1065213"/>
          </a:xfrm>
        </p:spPr>
        <p:txBody>
          <a:bodyPr/>
          <a:lstStyle/>
          <a:p>
            <a:r>
              <a:rPr lang="en-US" kern="0" dirty="0"/>
              <a:t>Arrival of LL Data During NPCA Operation</a:t>
            </a:r>
          </a:p>
        </p:txBody>
      </p:sp>
      <p:cxnSp>
        <p:nvCxnSpPr>
          <p:cNvPr id="40" name="Straight Arrow Connector 39">
            <a:extLst>
              <a:ext uri="{FF2B5EF4-FFF2-40B4-BE49-F238E27FC236}">
                <a16:creationId xmlns:a16="http://schemas.microsoft.com/office/drawing/2014/main" id="{704CEB57-494A-D192-D4A5-713176B5147B}"/>
              </a:ext>
            </a:extLst>
          </p:cNvPr>
          <p:cNvCxnSpPr>
            <a:cxnSpLocks/>
          </p:cNvCxnSpPr>
          <p:nvPr/>
        </p:nvCxnSpPr>
        <p:spPr bwMode="auto">
          <a:xfrm>
            <a:off x="3004857" y="5402736"/>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7AC908B6-D7CE-7371-F020-5EFFCED76033}"/>
              </a:ext>
            </a:extLst>
          </p:cNvPr>
          <p:cNvCxnSpPr>
            <a:cxnSpLocks/>
          </p:cNvCxnSpPr>
          <p:nvPr/>
        </p:nvCxnSpPr>
        <p:spPr bwMode="auto">
          <a:xfrm>
            <a:off x="3004857" y="6301848"/>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D8C01D9E-B6C1-EF43-2AF8-98721DA5045C}"/>
              </a:ext>
            </a:extLst>
          </p:cNvPr>
          <p:cNvCxnSpPr>
            <a:cxnSpLocks/>
          </p:cNvCxnSpPr>
          <p:nvPr/>
        </p:nvCxnSpPr>
        <p:spPr bwMode="auto">
          <a:xfrm flipH="1">
            <a:off x="3846514" y="3778279"/>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90853B5E-6398-AF0D-CD8C-BD8D78B5FCA2}"/>
              </a:ext>
            </a:extLst>
          </p:cNvPr>
          <p:cNvCxnSpPr>
            <a:cxnSpLocks/>
          </p:cNvCxnSpPr>
          <p:nvPr/>
        </p:nvCxnSpPr>
        <p:spPr bwMode="auto">
          <a:xfrm flipV="1">
            <a:off x="3352800" y="5013270"/>
            <a:ext cx="5777660" cy="9838"/>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DF55C82A-1F80-704F-6652-377155308510}"/>
              </a:ext>
            </a:extLst>
          </p:cNvPr>
          <p:cNvSpPr txBox="1"/>
          <p:nvPr/>
        </p:nvSpPr>
        <p:spPr>
          <a:xfrm>
            <a:off x="2834963" y="5122972"/>
            <a:ext cx="1054328" cy="307777"/>
          </a:xfrm>
          <a:prstGeom prst="rect">
            <a:avLst/>
          </a:prstGeom>
          <a:noFill/>
        </p:spPr>
        <p:txBody>
          <a:bodyPr wrap="none" rtlCol="0">
            <a:spAutoFit/>
          </a:bodyPr>
          <a:lstStyle/>
          <a:p>
            <a:r>
              <a:rPr lang="en-US" sz="1400" b="1" dirty="0">
                <a:solidFill>
                  <a:schemeClr val="tx1"/>
                </a:solidFill>
              </a:rPr>
              <a:t>NPCA STA</a:t>
            </a:r>
          </a:p>
        </p:txBody>
      </p:sp>
      <p:sp>
        <p:nvSpPr>
          <p:cNvPr id="49" name="TextBox 48">
            <a:extLst>
              <a:ext uri="{FF2B5EF4-FFF2-40B4-BE49-F238E27FC236}">
                <a16:creationId xmlns:a16="http://schemas.microsoft.com/office/drawing/2014/main" id="{C1DDA1B7-2180-6854-BA43-CDB71224DE0D}"/>
              </a:ext>
            </a:extLst>
          </p:cNvPr>
          <p:cNvSpPr txBox="1"/>
          <p:nvPr/>
        </p:nvSpPr>
        <p:spPr>
          <a:xfrm>
            <a:off x="2667000" y="601462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1102302A-5C0B-26C7-7083-BD925129B6DC}"/>
              </a:ext>
            </a:extLst>
          </p:cNvPr>
          <p:cNvSpPr txBox="1"/>
          <p:nvPr/>
        </p:nvSpPr>
        <p:spPr>
          <a:xfrm>
            <a:off x="3242928" y="495063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9FAACB07-241A-F4FB-5246-AE86D1939A47}"/>
              </a:ext>
            </a:extLst>
          </p:cNvPr>
          <p:cNvSpPr txBox="1"/>
          <p:nvPr/>
        </p:nvSpPr>
        <p:spPr>
          <a:xfrm>
            <a:off x="3030751" y="480348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3BAE3703-E94A-DC37-C173-E3B5BA6F49A6}"/>
              </a:ext>
            </a:extLst>
          </p:cNvPr>
          <p:cNvCxnSpPr>
            <a:cxnSpLocks/>
          </p:cNvCxnSpPr>
          <p:nvPr/>
        </p:nvCxnSpPr>
        <p:spPr bwMode="auto">
          <a:xfrm>
            <a:off x="3352800" y="5924828"/>
            <a:ext cx="577766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A8ACF1D7-ADDE-DBF9-7490-8185F51292CB}"/>
              </a:ext>
            </a:extLst>
          </p:cNvPr>
          <p:cNvSpPr txBox="1"/>
          <p:nvPr/>
        </p:nvSpPr>
        <p:spPr>
          <a:xfrm>
            <a:off x="3267532" y="585689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C9885D72-A721-129D-8FF0-199BD3D88CA5}"/>
              </a:ext>
            </a:extLst>
          </p:cNvPr>
          <p:cNvSpPr/>
          <p:nvPr/>
        </p:nvSpPr>
        <p:spPr bwMode="auto">
          <a:xfrm>
            <a:off x="3848140" y="6033403"/>
            <a:ext cx="3402190" cy="26817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148115FA-75D6-27B0-3547-0B0D4F5D35BE}"/>
              </a:ext>
            </a:extLst>
          </p:cNvPr>
          <p:cNvCxnSpPr>
            <a:cxnSpLocks/>
          </p:cNvCxnSpPr>
          <p:nvPr/>
        </p:nvCxnSpPr>
        <p:spPr bwMode="auto">
          <a:xfrm>
            <a:off x="3004857" y="4380578"/>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8A23E498-6C33-EFDD-66A8-9958D4243598}"/>
              </a:ext>
            </a:extLst>
          </p:cNvPr>
          <p:cNvCxnSpPr>
            <a:cxnSpLocks/>
          </p:cNvCxnSpPr>
          <p:nvPr/>
        </p:nvCxnSpPr>
        <p:spPr bwMode="auto">
          <a:xfrm>
            <a:off x="3352800" y="4000950"/>
            <a:ext cx="5777660" cy="5249"/>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2F5F6B01-F64A-C403-FA85-FCC2595A79E6}"/>
              </a:ext>
            </a:extLst>
          </p:cNvPr>
          <p:cNvSpPr txBox="1"/>
          <p:nvPr/>
        </p:nvSpPr>
        <p:spPr>
          <a:xfrm>
            <a:off x="2895600" y="4101061"/>
            <a:ext cx="947182" cy="307777"/>
          </a:xfrm>
          <a:prstGeom prst="rect">
            <a:avLst/>
          </a:prstGeom>
          <a:noFill/>
        </p:spPr>
        <p:txBody>
          <a:bodyPr wrap="none" rtlCol="0">
            <a:spAutoFit/>
          </a:bodyPr>
          <a:lstStyle/>
          <a:p>
            <a:r>
              <a:rPr lang="en-US" sz="1400" b="1" dirty="0">
                <a:solidFill>
                  <a:schemeClr val="tx1"/>
                </a:solidFill>
              </a:rPr>
              <a:t>NPCA AP</a:t>
            </a:r>
          </a:p>
        </p:txBody>
      </p:sp>
      <p:sp>
        <p:nvSpPr>
          <p:cNvPr id="66" name="TextBox 65">
            <a:extLst>
              <a:ext uri="{FF2B5EF4-FFF2-40B4-BE49-F238E27FC236}">
                <a16:creationId xmlns:a16="http://schemas.microsoft.com/office/drawing/2014/main" id="{1BF24B8D-9AA8-65E1-289C-C0377A24A8B4}"/>
              </a:ext>
            </a:extLst>
          </p:cNvPr>
          <p:cNvSpPr txBox="1"/>
          <p:nvPr/>
        </p:nvSpPr>
        <p:spPr>
          <a:xfrm>
            <a:off x="3242928" y="392847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64C8428F-873D-9034-416F-DD667640C983}"/>
              </a:ext>
            </a:extLst>
          </p:cNvPr>
          <p:cNvSpPr txBox="1"/>
          <p:nvPr/>
        </p:nvSpPr>
        <p:spPr>
          <a:xfrm>
            <a:off x="3030739" y="3770898"/>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C2E3BB6C-D958-3357-1344-596FF9F8E244}"/>
              </a:ext>
            </a:extLst>
          </p:cNvPr>
          <p:cNvPicPr>
            <a:picLocks noChangeAspect="1"/>
          </p:cNvPicPr>
          <p:nvPr/>
        </p:nvPicPr>
        <p:blipFill>
          <a:blip r:embed="rId3"/>
          <a:stretch>
            <a:fillRect/>
          </a:stretch>
        </p:blipFill>
        <p:spPr>
          <a:xfrm>
            <a:off x="3962400" y="3867081"/>
            <a:ext cx="195423" cy="167505"/>
          </a:xfrm>
          <a:prstGeom prst="rect">
            <a:avLst/>
          </a:prstGeom>
        </p:spPr>
      </p:pic>
      <p:sp>
        <p:nvSpPr>
          <p:cNvPr id="76" name="Rectangle 75">
            <a:extLst>
              <a:ext uri="{FF2B5EF4-FFF2-40B4-BE49-F238E27FC236}">
                <a16:creationId xmlns:a16="http://schemas.microsoft.com/office/drawing/2014/main" id="{FDD42287-1841-A257-FEF2-DC07E495FB85}"/>
              </a:ext>
            </a:extLst>
          </p:cNvPr>
          <p:cNvSpPr/>
          <p:nvPr/>
        </p:nvSpPr>
        <p:spPr bwMode="auto">
          <a:xfrm>
            <a:off x="4125040" y="3750172"/>
            <a:ext cx="41647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ICF</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79" name="Straight Arrow Connector 78">
            <a:extLst>
              <a:ext uri="{FF2B5EF4-FFF2-40B4-BE49-F238E27FC236}">
                <a16:creationId xmlns:a16="http://schemas.microsoft.com/office/drawing/2014/main" id="{CA8C15DF-71E1-2810-6447-54DD4E1C0FEA}"/>
              </a:ext>
            </a:extLst>
          </p:cNvPr>
          <p:cNvCxnSpPr>
            <a:cxnSpLocks/>
          </p:cNvCxnSpPr>
          <p:nvPr/>
        </p:nvCxnSpPr>
        <p:spPr bwMode="auto">
          <a:xfrm flipV="1">
            <a:off x="3935524" y="5017860"/>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DE118B2B-EE98-D76B-BD95-083A6A8BDBFC}"/>
              </a:ext>
            </a:extLst>
          </p:cNvPr>
          <p:cNvSpPr txBox="1"/>
          <p:nvPr/>
        </p:nvSpPr>
        <p:spPr>
          <a:xfrm>
            <a:off x="3769543" y="5363987"/>
            <a:ext cx="1550800" cy="246221"/>
          </a:xfrm>
          <a:prstGeom prst="rect">
            <a:avLst/>
          </a:prstGeom>
          <a:noFill/>
        </p:spPr>
        <p:txBody>
          <a:bodyPr wrap="square" rtlCol="0">
            <a:spAutoFit/>
          </a:bodyPr>
          <a:lstStyle/>
          <a:p>
            <a:r>
              <a:rPr lang="en-US" sz="1000" b="1" dirty="0">
                <a:solidFill>
                  <a:schemeClr val="tx1"/>
                </a:solidFill>
              </a:rPr>
              <a:t>Switch to NPCA PCH</a:t>
            </a:r>
          </a:p>
        </p:txBody>
      </p:sp>
      <p:sp>
        <p:nvSpPr>
          <p:cNvPr id="2" name="TextBox 1">
            <a:extLst>
              <a:ext uri="{FF2B5EF4-FFF2-40B4-BE49-F238E27FC236}">
                <a16:creationId xmlns:a16="http://schemas.microsoft.com/office/drawing/2014/main" id="{3FF4A47F-74E9-12B4-2C84-C19BCCA1A694}"/>
              </a:ext>
            </a:extLst>
          </p:cNvPr>
          <p:cNvSpPr txBox="1"/>
          <p:nvPr/>
        </p:nvSpPr>
        <p:spPr>
          <a:xfrm>
            <a:off x="3004857" y="570306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6F837C95-AFB1-DC01-5F50-B380D5CC8BD8}"/>
              </a:ext>
            </a:extLst>
          </p:cNvPr>
          <p:cNvCxnSpPr>
            <a:cxnSpLocks/>
          </p:cNvCxnSpPr>
          <p:nvPr/>
        </p:nvCxnSpPr>
        <p:spPr bwMode="auto">
          <a:xfrm>
            <a:off x="7239000" y="3778279"/>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BF156E04-D89A-D507-0191-CA7B333C62AD}"/>
              </a:ext>
            </a:extLst>
          </p:cNvPr>
          <p:cNvSpPr txBox="1"/>
          <p:nvPr/>
        </p:nvSpPr>
        <p:spPr>
          <a:xfrm>
            <a:off x="5181600" y="5025186"/>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D0083063-C36B-0081-63CA-FADB52076F7A}"/>
              </a:ext>
            </a:extLst>
          </p:cNvPr>
          <p:cNvCxnSpPr>
            <a:cxnSpLocks/>
          </p:cNvCxnSpPr>
          <p:nvPr/>
        </p:nvCxnSpPr>
        <p:spPr bwMode="auto">
          <a:xfrm>
            <a:off x="7162800" y="5012415"/>
            <a:ext cx="0" cy="40901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FEB4DB40-12C9-A9A8-7438-60CE4DF7A4A5}"/>
              </a:ext>
            </a:extLst>
          </p:cNvPr>
          <p:cNvSpPr txBox="1"/>
          <p:nvPr/>
        </p:nvSpPr>
        <p:spPr>
          <a:xfrm>
            <a:off x="6851801" y="4809600"/>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20" name="TextBox 19">
            <a:extLst>
              <a:ext uri="{FF2B5EF4-FFF2-40B4-BE49-F238E27FC236}">
                <a16:creationId xmlns:a16="http://schemas.microsoft.com/office/drawing/2014/main" id="{FB856A59-1C9A-1B83-808C-E813C780BFCA}"/>
              </a:ext>
            </a:extLst>
          </p:cNvPr>
          <p:cNvSpPr txBox="1"/>
          <p:nvPr/>
        </p:nvSpPr>
        <p:spPr>
          <a:xfrm>
            <a:off x="5181600" y="4034586"/>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F89A8E70-AB06-FBAF-4578-821F33F8762C}"/>
              </a:ext>
            </a:extLst>
          </p:cNvPr>
          <p:cNvCxnSpPr>
            <a:cxnSpLocks/>
          </p:cNvCxnSpPr>
          <p:nvPr/>
        </p:nvCxnSpPr>
        <p:spPr bwMode="auto">
          <a:xfrm>
            <a:off x="3848139" y="4263186"/>
            <a:ext cx="3402191" cy="865"/>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9A2BF950-D36F-89AD-CAF0-FBB0FB73C6CE}"/>
              </a:ext>
            </a:extLst>
          </p:cNvPr>
          <p:cNvCxnSpPr>
            <a:cxnSpLocks/>
          </p:cNvCxnSpPr>
          <p:nvPr/>
        </p:nvCxnSpPr>
        <p:spPr bwMode="auto">
          <a:xfrm flipV="1">
            <a:off x="3946596" y="4006199"/>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C0B241A4-C731-466B-DCD5-2D3E2A9CA188}"/>
              </a:ext>
            </a:extLst>
          </p:cNvPr>
          <p:cNvSpPr txBox="1"/>
          <p:nvPr/>
        </p:nvSpPr>
        <p:spPr>
          <a:xfrm>
            <a:off x="3780615" y="4352326"/>
            <a:ext cx="1550800" cy="246221"/>
          </a:xfrm>
          <a:prstGeom prst="rect">
            <a:avLst/>
          </a:prstGeom>
          <a:noFill/>
        </p:spPr>
        <p:txBody>
          <a:bodyPr wrap="square" rtlCol="0">
            <a:spAutoFit/>
          </a:bodyPr>
          <a:lstStyle/>
          <a:p>
            <a:r>
              <a:rPr lang="en-US" sz="1000" b="1" dirty="0">
                <a:solidFill>
                  <a:schemeClr val="tx1"/>
                </a:solidFill>
              </a:rPr>
              <a:t>Switch to NPCA PCH</a:t>
            </a:r>
          </a:p>
        </p:txBody>
      </p:sp>
      <p:cxnSp>
        <p:nvCxnSpPr>
          <p:cNvPr id="22" name="Straight Arrow Connector 21">
            <a:extLst>
              <a:ext uri="{FF2B5EF4-FFF2-40B4-BE49-F238E27FC236}">
                <a16:creationId xmlns:a16="http://schemas.microsoft.com/office/drawing/2014/main" id="{A5F5EC25-F3B6-FF8A-AEC5-278120499C0F}"/>
              </a:ext>
            </a:extLst>
          </p:cNvPr>
          <p:cNvCxnSpPr>
            <a:cxnSpLocks/>
          </p:cNvCxnSpPr>
          <p:nvPr/>
        </p:nvCxnSpPr>
        <p:spPr bwMode="auto">
          <a:xfrm>
            <a:off x="7162800" y="4006199"/>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A4CF348B-5B12-374F-0DA3-1A1A4566ECE4}"/>
              </a:ext>
            </a:extLst>
          </p:cNvPr>
          <p:cNvSpPr txBox="1"/>
          <p:nvPr/>
        </p:nvSpPr>
        <p:spPr>
          <a:xfrm>
            <a:off x="6851801" y="3805016"/>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58" name="Left Brace 57">
            <a:extLst>
              <a:ext uri="{FF2B5EF4-FFF2-40B4-BE49-F238E27FC236}">
                <a16:creationId xmlns:a16="http://schemas.microsoft.com/office/drawing/2014/main" id="{E5DC42E3-A4E2-247B-40FB-EB347F681674}"/>
              </a:ext>
            </a:extLst>
          </p:cNvPr>
          <p:cNvSpPr/>
          <p:nvPr/>
        </p:nvSpPr>
        <p:spPr bwMode="auto">
          <a:xfrm>
            <a:off x="2577260" y="378489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FA3F97F-EDA0-8230-43E0-C517C4A43CDA}"/>
              </a:ext>
            </a:extLst>
          </p:cNvPr>
          <p:cNvSpPr txBox="1"/>
          <p:nvPr/>
        </p:nvSpPr>
        <p:spPr>
          <a:xfrm>
            <a:off x="1960074" y="445427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A75E4530-3779-DC8B-AFC4-1F2F60911A65}"/>
              </a:ext>
            </a:extLst>
          </p:cNvPr>
          <p:cNvSpPr/>
          <p:nvPr/>
        </p:nvSpPr>
        <p:spPr bwMode="auto">
          <a:xfrm>
            <a:off x="2614983" y="568414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9D25F831-8FD5-D464-A50C-82F8069B59EC}"/>
              </a:ext>
            </a:extLst>
          </p:cNvPr>
          <p:cNvSpPr txBox="1"/>
          <p:nvPr/>
        </p:nvSpPr>
        <p:spPr>
          <a:xfrm>
            <a:off x="2013332" y="587681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E13BF2B7-86AE-676C-024E-399B9D2A88E1}"/>
              </a:ext>
            </a:extLst>
          </p:cNvPr>
          <p:cNvCxnSpPr>
            <a:cxnSpLocks/>
          </p:cNvCxnSpPr>
          <p:nvPr/>
        </p:nvCxnSpPr>
        <p:spPr bwMode="auto">
          <a:xfrm>
            <a:off x="3846514" y="5253786"/>
            <a:ext cx="3403816"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12" name="Rectangle 11">
            <a:extLst>
              <a:ext uri="{FF2B5EF4-FFF2-40B4-BE49-F238E27FC236}">
                <a16:creationId xmlns:a16="http://schemas.microsoft.com/office/drawing/2014/main" id="{8ECCAC6F-CD20-FA9F-D83C-A6893990DB04}"/>
              </a:ext>
            </a:extLst>
          </p:cNvPr>
          <p:cNvSpPr/>
          <p:nvPr/>
        </p:nvSpPr>
        <p:spPr bwMode="auto">
          <a:xfrm>
            <a:off x="5127015" y="3752428"/>
            <a:ext cx="1080986"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PPDU</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56999EF7-EB99-89A7-831C-82393980D8B9}"/>
              </a:ext>
            </a:extLst>
          </p:cNvPr>
          <p:cNvSpPr/>
          <p:nvPr/>
        </p:nvSpPr>
        <p:spPr bwMode="auto">
          <a:xfrm>
            <a:off x="6376315" y="4754496"/>
            <a:ext cx="4816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384437DF-DADE-2170-49EA-F6CBF16F0000}"/>
              </a:ext>
            </a:extLst>
          </p:cNvPr>
          <p:cNvSpPr/>
          <p:nvPr/>
        </p:nvSpPr>
        <p:spPr bwMode="auto">
          <a:xfrm>
            <a:off x="4614540" y="4754496"/>
            <a:ext cx="416475" cy="27054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5" name="Straight Arrow Connector 24">
            <a:extLst>
              <a:ext uri="{FF2B5EF4-FFF2-40B4-BE49-F238E27FC236}">
                <a16:creationId xmlns:a16="http://schemas.microsoft.com/office/drawing/2014/main" id="{FE31420D-6479-A147-3608-391007E6A554}"/>
              </a:ext>
            </a:extLst>
          </p:cNvPr>
          <p:cNvCxnSpPr>
            <a:cxnSpLocks/>
          </p:cNvCxnSpPr>
          <p:nvPr/>
        </p:nvCxnSpPr>
        <p:spPr bwMode="auto">
          <a:xfrm>
            <a:off x="6518056" y="3599892"/>
            <a:ext cx="0" cy="39659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6" name="TextBox 25">
            <a:extLst>
              <a:ext uri="{FF2B5EF4-FFF2-40B4-BE49-F238E27FC236}">
                <a16:creationId xmlns:a16="http://schemas.microsoft.com/office/drawing/2014/main" id="{9856F560-F104-608A-8403-2F53662A3696}"/>
              </a:ext>
            </a:extLst>
          </p:cNvPr>
          <p:cNvSpPr txBox="1"/>
          <p:nvPr/>
        </p:nvSpPr>
        <p:spPr>
          <a:xfrm>
            <a:off x="6059130" y="3330665"/>
            <a:ext cx="1139369" cy="461665"/>
          </a:xfrm>
          <a:prstGeom prst="rect">
            <a:avLst/>
          </a:prstGeom>
          <a:noFill/>
        </p:spPr>
        <p:txBody>
          <a:bodyPr wrap="square" rtlCol="0">
            <a:spAutoFit/>
          </a:bodyPr>
          <a:lstStyle/>
          <a:p>
            <a:r>
              <a:rPr lang="en-US" sz="1200" b="1" dirty="0">
                <a:solidFill>
                  <a:srgbClr val="FF0000"/>
                </a:solidFill>
              </a:rPr>
              <a:t>Arrival of new data</a:t>
            </a:r>
          </a:p>
        </p:txBody>
      </p:sp>
      <p:pic>
        <p:nvPicPr>
          <p:cNvPr id="28" name="Picture 27">
            <a:extLst>
              <a:ext uri="{FF2B5EF4-FFF2-40B4-BE49-F238E27FC236}">
                <a16:creationId xmlns:a16="http://schemas.microsoft.com/office/drawing/2014/main" id="{28A910F5-1A97-C491-0F2F-1C71F95FA28B}"/>
              </a:ext>
            </a:extLst>
          </p:cNvPr>
          <p:cNvPicPr>
            <a:picLocks noChangeAspect="1"/>
          </p:cNvPicPr>
          <p:nvPr/>
        </p:nvPicPr>
        <p:blipFill>
          <a:blip r:embed="rId3"/>
          <a:stretch>
            <a:fillRect/>
          </a:stretch>
        </p:blipFill>
        <p:spPr>
          <a:xfrm>
            <a:off x="7271803" y="4245595"/>
            <a:ext cx="195423" cy="167505"/>
          </a:xfrm>
          <a:prstGeom prst="rect">
            <a:avLst/>
          </a:prstGeom>
        </p:spPr>
      </p:pic>
      <p:sp>
        <p:nvSpPr>
          <p:cNvPr id="33" name="Rectangle 32">
            <a:extLst>
              <a:ext uri="{FF2B5EF4-FFF2-40B4-BE49-F238E27FC236}">
                <a16:creationId xmlns:a16="http://schemas.microsoft.com/office/drawing/2014/main" id="{B74706AD-E8FC-A3D7-4631-6C937DCF6F77}"/>
              </a:ext>
            </a:extLst>
          </p:cNvPr>
          <p:cNvSpPr/>
          <p:nvPr/>
        </p:nvSpPr>
        <p:spPr bwMode="auto">
          <a:xfrm>
            <a:off x="7430780" y="4113874"/>
            <a:ext cx="996797" cy="27000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solidFill>
                  <a:srgbClr val="FF0000"/>
                </a:solidFill>
              </a:rPr>
              <a:t>New data</a:t>
            </a:r>
            <a:endParaRPr kumimoji="0" lang="en-US" sz="1000" b="1" i="0" u="none" strike="noStrike" cap="none" normalizeH="0" baseline="0" dirty="0">
              <a:ln>
                <a:noFill/>
              </a:ln>
              <a:solidFill>
                <a:srgbClr val="FF0000"/>
              </a:solidFill>
              <a:effectLst/>
              <a:latin typeface="Times New Roman" pitchFamily="16" charset="0"/>
              <a:ea typeface="MS Gothic" charset="-128"/>
            </a:endParaRPr>
          </a:p>
        </p:txBody>
      </p:sp>
      <p:sp>
        <p:nvSpPr>
          <p:cNvPr id="37" name="Rectangle 36">
            <a:extLst>
              <a:ext uri="{FF2B5EF4-FFF2-40B4-BE49-F238E27FC236}">
                <a16:creationId xmlns:a16="http://schemas.microsoft.com/office/drawing/2014/main" id="{C212615C-25E7-A760-B9E9-44FE1E866646}"/>
              </a:ext>
            </a:extLst>
          </p:cNvPr>
          <p:cNvSpPr/>
          <p:nvPr/>
        </p:nvSpPr>
        <p:spPr bwMode="auto">
          <a:xfrm>
            <a:off x="8536969" y="5149386"/>
            <a:ext cx="4816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966124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B58CC-864F-518F-EE9A-D6C530DF1E0F}"/>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E7A7027-E79E-2997-7481-0E598BD43A75}"/>
              </a:ext>
            </a:extLst>
          </p:cNvPr>
          <p:cNvSpPr>
            <a:spLocks noGrp="1"/>
          </p:cNvSpPr>
          <p:nvPr>
            <p:ph type="sldNum" idx="12"/>
          </p:nvPr>
        </p:nvSpPr>
        <p:spPr/>
        <p:txBody>
          <a:bodyPr anchor="ctr" anchorCtr="0"/>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2B69E84F-E5E6-FB71-40BF-527335CF485F}"/>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FCED9D2A-85BC-738F-7097-7C5C05C3F598}"/>
              </a:ext>
            </a:extLst>
          </p:cNvPr>
          <p:cNvSpPr>
            <a:spLocks noGrp="1"/>
          </p:cNvSpPr>
          <p:nvPr>
            <p:ph type="dt" idx="15"/>
          </p:nvPr>
        </p:nvSpPr>
        <p:spPr/>
        <p:txBody>
          <a:bodyPr/>
          <a:lstStyle/>
          <a:p>
            <a:r>
              <a:rPr lang="en-US" dirty="0"/>
              <a:t>March 2025</a:t>
            </a:r>
            <a:endParaRPr lang="en-GB" dirty="0"/>
          </a:p>
        </p:txBody>
      </p:sp>
      <p:sp>
        <p:nvSpPr>
          <p:cNvPr id="10" name="Rectangle 2">
            <a:extLst>
              <a:ext uri="{FF2B5EF4-FFF2-40B4-BE49-F238E27FC236}">
                <a16:creationId xmlns:a16="http://schemas.microsoft.com/office/drawing/2014/main" id="{1EFD1643-9B07-93C7-98AA-78E1BA1EB803}"/>
              </a:ext>
            </a:extLst>
          </p:cNvPr>
          <p:cNvSpPr txBox="1">
            <a:spLocks noChangeArrowheads="1"/>
          </p:cNvSpPr>
          <p:nvPr/>
        </p:nvSpPr>
        <p:spPr bwMode="auto">
          <a:xfrm>
            <a:off x="304799" y="1558781"/>
            <a:ext cx="11277601" cy="17940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illustrated in the previous example, NPCA AP may transmit the new data after switching back to the BSS primary channel. However, when the NPCA AP and the NPCA STA switch back from the NPCA PCH to the PCH, NPCA AP may not always be able to win the channel access, and thus, may observe the PCH to be busy (e.g., another OBSS STA may already be communicating).</a:t>
            </a:r>
            <a:endParaRPr lang="en-US" sz="1600" b="0" kern="0" dirty="0">
              <a:highlight>
                <a:srgbClr val="00FF00"/>
              </a:highlight>
            </a:endParaRPr>
          </a:p>
          <a:p>
            <a:pPr>
              <a:buFont typeface="Arial" panose="020B0604020202020204" pitchFamily="34" charset="0"/>
              <a:buChar char="•"/>
            </a:pPr>
            <a:r>
              <a:rPr lang="en-US" sz="1800" b="0" kern="0" dirty="0"/>
              <a:t>Not winning the channel access, NPCA AP may not be able to transmit the new data to the NPCA STA timely. The new data may be discarded or lost. </a:t>
            </a:r>
          </a:p>
        </p:txBody>
      </p:sp>
      <p:sp>
        <p:nvSpPr>
          <p:cNvPr id="13" name="Title 1">
            <a:extLst>
              <a:ext uri="{FF2B5EF4-FFF2-40B4-BE49-F238E27FC236}">
                <a16:creationId xmlns:a16="http://schemas.microsoft.com/office/drawing/2014/main" id="{DA50B1EB-085D-94B3-9444-14900232A374}"/>
              </a:ext>
            </a:extLst>
          </p:cNvPr>
          <p:cNvSpPr>
            <a:spLocks noGrp="1"/>
          </p:cNvSpPr>
          <p:nvPr>
            <p:ph type="title"/>
          </p:nvPr>
        </p:nvSpPr>
        <p:spPr>
          <a:xfrm>
            <a:off x="914401" y="685801"/>
            <a:ext cx="9982199" cy="1065213"/>
          </a:xfrm>
        </p:spPr>
        <p:txBody>
          <a:bodyPr/>
          <a:lstStyle/>
          <a:p>
            <a:r>
              <a:rPr lang="en-US" kern="0" dirty="0"/>
              <a:t>Problem After Switching Back to Primary Channel</a:t>
            </a:r>
          </a:p>
        </p:txBody>
      </p:sp>
      <p:cxnSp>
        <p:nvCxnSpPr>
          <p:cNvPr id="40" name="Straight Arrow Connector 39">
            <a:extLst>
              <a:ext uri="{FF2B5EF4-FFF2-40B4-BE49-F238E27FC236}">
                <a16:creationId xmlns:a16="http://schemas.microsoft.com/office/drawing/2014/main" id="{FA3956DD-59A4-4B4A-28E9-B1848276D702}"/>
              </a:ext>
            </a:extLst>
          </p:cNvPr>
          <p:cNvCxnSpPr>
            <a:cxnSpLocks/>
          </p:cNvCxnSpPr>
          <p:nvPr/>
        </p:nvCxnSpPr>
        <p:spPr bwMode="auto">
          <a:xfrm>
            <a:off x="3004857" y="5402736"/>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B41D30BA-88F7-C747-3DB4-381DA490B1BF}"/>
              </a:ext>
            </a:extLst>
          </p:cNvPr>
          <p:cNvCxnSpPr>
            <a:cxnSpLocks/>
          </p:cNvCxnSpPr>
          <p:nvPr/>
        </p:nvCxnSpPr>
        <p:spPr bwMode="auto">
          <a:xfrm>
            <a:off x="3004857" y="6301848"/>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77C72D21-0E43-A683-2828-4AA043CB908C}"/>
              </a:ext>
            </a:extLst>
          </p:cNvPr>
          <p:cNvCxnSpPr>
            <a:cxnSpLocks/>
          </p:cNvCxnSpPr>
          <p:nvPr/>
        </p:nvCxnSpPr>
        <p:spPr bwMode="auto">
          <a:xfrm flipH="1">
            <a:off x="3846514" y="3778279"/>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D5A449A8-2F26-3404-0CEF-A7ECAACA04E5}"/>
              </a:ext>
            </a:extLst>
          </p:cNvPr>
          <p:cNvCxnSpPr>
            <a:cxnSpLocks/>
          </p:cNvCxnSpPr>
          <p:nvPr/>
        </p:nvCxnSpPr>
        <p:spPr bwMode="auto">
          <a:xfrm flipV="1">
            <a:off x="3352800" y="5013270"/>
            <a:ext cx="5777660" cy="9838"/>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0AA769FB-633D-BD2D-D989-0B9C4BE858CD}"/>
              </a:ext>
            </a:extLst>
          </p:cNvPr>
          <p:cNvSpPr txBox="1"/>
          <p:nvPr/>
        </p:nvSpPr>
        <p:spPr>
          <a:xfrm>
            <a:off x="2834963" y="5122972"/>
            <a:ext cx="1054328" cy="307777"/>
          </a:xfrm>
          <a:prstGeom prst="rect">
            <a:avLst/>
          </a:prstGeom>
          <a:noFill/>
        </p:spPr>
        <p:txBody>
          <a:bodyPr wrap="none" rtlCol="0">
            <a:spAutoFit/>
          </a:bodyPr>
          <a:lstStyle/>
          <a:p>
            <a:r>
              <a:rPr lang="en-US" sz="1400" b="1" dirty="0">
                <a:solidFill>
                  <a:schemeClr val="tx1"/>
                </a:solidFill>
              </a:rPr>
              <a:t>NPCA STA</a:t>
            </a:r>
          </a:p>
        </p:txBody>
      </p:sp>
      <p:sp>
        <p:nvSpPr>
          <p:cNvPr id="49" name="TextBox 48">
            <a:extLst>
              <a:ext uri="{FF2B5EF4-FFF2-40B4-BE49-F238E27FC236}">
                <a16:creationId xmlns:a16="http://schemas.microsoft.com/office/drawing/2014/main" id="{F7FF9C66-58E8-7D63-5F0D-7D6AD3223C86}"/>
              </a:ext>
            </a:extLst>
          </p:cNvPr>
          <p:cNvSpPr txBox="1"/>
          <p:nvPr/>
        </p:nvSpPr>
        <p:spPr>
          <a:xfrm>
            <a:off x="2667000" y="601462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B80ABB36-FCC3-4528-E328-8BFB8CD6A8A2}"/>
              </a:ext>
            </a:extLst>
          </p:cNvPr>
          <p:cNvSpPr txBox="1"/>
          <p:nvPr/>
        </p:nvSpPr>
        <p:spPr>
          <a:xfrm>
            <a:off x="3242928" y="495063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069B58DB-5282-2E0F-6615-3C88EE132D90}"/>
              </a:ext>
            </a:extLst>
          </p:cNvPr>
          <p:cNvSpPr txBox="1"/>
          <p:nvPr/>
        </p:nvSpPr>
        <p:spPr>
          <a:xfrm>
            <a:off x="3030751" y="480348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3383ABAF-88EE-6005-2334-B183DD8AE991}"/>
              </a:ext>
            </a:extLst>
          </p:cNvPr>
          <p:cNvCxnSpPr>
            <a:cxnSpLocks/>
          </p:cNvCxnSpPr>
          <p:nvPr/>
        </p:nvCxnSpPr>
        <p:spPr bwMode="auto">
          <a:xfrm>
            <a:off x="3352800" y="5924828"/>
            <a:ext cx="577766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7D26B6AC-9719-94B2-4161-28D5E42C75A4}"/>
              </a:ext>
            </a:extLst>
          </p:cNvPr>
          <p:cNvSpPr txBox="1"/>
          <p:nvPr/>
        </p:nvSpPr>
        <p:spPr>
          <a:xfrm>
            <a:off x="3267532" y="585689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39341530-BDAD-65AA-F81D-A7668B89FA5F}"/>
              </a:ext>
            </a:extLst>
          </p:cNvPr>
          <p:cNvSpPr/>
          <p:nvPr/>
        </p:nvSpPr>
        <p:spPr bwMode="auto">
          <a:xfrm>
            <a:off x="3848140" y="6033403"/>
            <a:ext cx="3402190" cy="26817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DBF0D50A-C0CC-9F71-35BB-0C0A7A9E17AD}"/>
              </a:ext>
            </a:extLst>
          </p:cNvPr>
          <p:cNvCxnSpPr>
            <a:cxnSpLocks/>
          </p:cNvCxnSpPr>
          <p:nvPr/>
        </p:nvCxnSpPr>
        <p:spPr bwMode="auto">
          <a:xfrm>
            <a:off x="3004857" y="4380578"/>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2A69E9F6-C396-0866-7196-3DB0E543D8E1}"/>
              </a:ext>
            </a:extLst>
          </p:cNvPr>
          <p:cNvCxnSpPr>
            <a:cxnSpLocks/>
          </p:cNvCxnSpPr>
          <p:nvPr/>
        </p:nvCxnSpPr>
        <p:spPr bwMode="auto">
          <a:xfrm>
            <a:off x="3352800" y="4000950"/>
            <a:ext cx="5777660" cy="5249"/>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A11169DE-4221-3D28-308C-121CB0AC0D85}"/>
              </a:ext>
            </a:extLst>
          </p:cNvPr>
          <p:cNvSpPr txBox="1"/>
          <p:nvPr/>
        </p:nvSpPr>
        <p:spPr>
          <a:xfrm>
            <a:off x="2895600" y="4101061"/>
            <a:ext cx="947182" cy="307777"/>
          </a:xfrm>
          <a:prstGeom prst="rect">
            <a:avLst/>
          </a:prstGeom>
          <a:noFill/>
        </p:spPr>
        <p:txBody>
          <a:bodyPr wrap="none" rtlCol="0">
            <a:spAutoFit/>
          </a:bodyPr>
          <a:lstStyle/>
          <a:p>
            <a:r>
              <a:rPr lang="en-US" sz="1400" b="1" dirty="0">
                <a:solidFill>
                  <a:schemeClr val="tx1"/>
                </a:solidFill>
              </a:rPr>
              <a:t>NPCA AP</a:t>
            </a:r>
          </a:p>
        </p:txBody>
      </p:sp>
      <p:sp>
        <p:nvSpPr>
          <p:cNvPr id="66" name="TextBox 65">
            <a:extLst>
              <a:ext uri="{FF2B5EF4-FFF2-40B4-BE49-F238E27FC236}">
                <a16:creationId xmlns:a16="http://schemas.microsoft.com/office/drawing/2014/main" id="{6C29A0AA-FEA7-7B6A-A028-F11D5400EC02}"/>
              </a:ext>
            </a:extLst>
          </p:cNvPr>
          <p:cNvSpPr txBox="1"/>
          <p:nvPr/>
        </p:nvSpPr>
        <p:spPr>
          <a:xfrm>
            <a:off x="3242928" y="392847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943C536D-6823-D7AE-69B8-8DF84F563785}"/>
              </a:ext>
            </a:extLst>
          </p:cNvPr>
          <p:cNvSpPr txBox="1"/>
          <p:nvPr/>
        </p:nvSpPr>
        <p:spPr>
          <a:xfrm>
            <a:off x="3030739" y="3770898"/>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F6E80C04-CB99-9F21-7035-20119C0D79B0}"/>
              </a:ext>
            </a:extLst>
          </p:cNvPr>
          <p:cNvPicPr>
            <a:picLocks noChangeAspect="1"/>
          </p:cNvPicPr>
          <p:nvPr/>
        </p:nvPicPr>
        <p:blipFill>
          <a:blip r:embed="rId3"/>
          <a:stretch>
            <a:fillRect/>
          </a:stretch>
        </p:blipFill>
        <p:spPr>
          <a:xfrm>
            <a:off x="3962400" y="3867081"/>
            <a:ext cx="195423" cy="167505"/>
          </a:xfrm>
          <a:prstGeom prst="rect">
            <a:avLst/>
          </a:prstGeom>
        </p:spPr>
      </p:pic>
      <p:sp>
        <p:nvSpPr>
          <p:cNvPr id="76" name="Rectangle 75">
            <a:extLst>
              <a:ext uri="{FF2B5EF4-FFF2-40B4-BE49-F238E27FC236}">
                <a16:creationId xmlns:a16="http://schemas.microsoft.com/office/drawing/2014/main" id="{7AF13B8B-25A0-1620-5157-99F9C67CBE3C}"/>
              </a:ext>
            </a:extLst>
          </p:cNvPr>
          <p:cNvSpPr/>
          <p:nvPr/>
        </p:nvSpPr>
        <p:spPr bwMode="auto">
          <a:xfrm>
            <a:off x="4125040" y="3750172"/>
            <a:ext cx="41647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ICF</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79" name="Straight Arrow Connector 78">
            <a:extLst>
              <a:ext uri="{FF2B5EF4-FFF2-40B4-BE49-F238E27FC236}">
                <a16:creationId xmlns:a16="http://schemas.microsoft.com/office/drawing/2014/main" id="{547C3A53-B468-DEAC-9B70-98BB2B075025}"/>
              </a:ext>
            </a:extLst>
          </p:cNvPr>
          <p:cNvCxnSpPr>
            <a:cxnSpLocks/>
          </p:cNvCxnSpPr>
          <p:nvPr/>
        </p:nvCxnSpPr>
        <p:spPr bwMode="auto">
          <a:xfrm flipV="1">
            <a:off x="3935524" y="5017860"/>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F465883B-B616-7272-D5C0-388740A13010}"/>
              </a:ext>
            </a:extLst>
          </p:cNvPr>
          <p:cNvSpPr txBox="1"/>
          <p:nvPr/>
        </p:nvSpPr>
        <p:spPr>
          <a:xfrm>
            <a:off x="3769543" y="5363987"/>
            <a:ext cx="1550800" cy="246221"/>
          </a:xfrm>
          <a:prstGeom prst="rect">
            <a:avLst/>
          </a:prstGeom>
          <a:noFill/>
        </p:spPr>
        <p:txBody>
          <a:bodyPr wrap="square" rtlCol="0">
            <a:spAutoFit/>
          </a:bodyPr>
          <a:lstStyle/>
          <a:p>
            <a:r>
              <a:rPr lang="en-US" sz="1000" b="1" dirty="0">
                <a:solidFill>
                  <a:schemeClr val="tx1"/>
                </a:solidFill>
              </a:rPr>
              <a:t>Switch to NPCA PCH</a:t>
            </a:r>
          </a:p>
        </p:txBody>
      </p:sp>
      <p:sp>
        <p:nvSpPr>
          <p:cNvPr id="2" name="TextBox 1">
            <a:extLst>
              <a:ext uri="{FF2B5EF4-FFF2-40B4-BE49-F238E27FC236}">
                <a16:creationId xmlns:a16="http://schemas.microsoft.com/office/drawing/2014/main" id="{AF0B3A86-D05D-22B7-4DE7-CC1A964BF2BC}"/>
              </a:ext>
            </a:extLst>
          </p:cNvPr>
          <p:cNvSpPr txBox="1"/>
          <p:nvPr/>
        </p:nvSpPr>
        <p:spPr>
          <a:xfrm>
            <a:off x="3004857" y="570306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2CA1B73E-1506-1D24-9479-788CB3029129}"/>
              </a:ext>
            </a:extLst>
          </p:cNvPr>
          <p:cNvCxnSpPr>
            <a:cxnSpLocks/>
          </p:cNvCxnSpPr>
          <p:nvPr/>
        </p:nvCxnSpPr>
        <p:spPr bwMode="auto">
          <a:xfrm>
            <a:off x="7239000" y="3778279"/>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3382248F-4D04-F310-05A8-32D44DC97116}"/>
              </a:ext>
            </a:extLst>
          </p:cNvPr>
          <p:cNvSpPr txBox="1"/>
          <p:nvPr/>
        </p:nvSpPr>
        <p:spPr>
          <a:xfrm>
            <a:off x="5181600" y="5025186"/>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0D7C2C0F-CA89-0F4F-10D3-8405DD3A4EB7}"/>
              </a:ext>
            </a:extLst>
          </p:cNvPr>
          <p:cNvCxnSpPr>
            <a:cxnSpLocks/>
          </p:cNvCxnSpPr>
          <p:nvPr/>
        </p:nvCxnSpPr>
        <p:spPr bwMode="auto">
          <a:xfrm>
            <a:off x="7162800" y="5012415"/>
            <a:ext cx="0" cy="40901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8C375F12-65A6-1B5C-0EA6-91EEF4B57419}"/>
              </a:ext>
            </a:extLst>
          </p:cNvPr>
          <p:cNvSpPr txBox="1"/>
          <p:nvPr/>
        </p:nvSpPr>
        <p:spPr>
          <a:xfrm>
            <a:off x="6851801" y="4809600"/>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20" name="TextBox 19">
            <a:extLst>
              <a:ext uri="{FF2B5EF4-FFF2-40B4-BE49-F238E27FC236}">
                <a16:creationId xmlns:a16="http://schemas.microsoft.com/office/drawing/2014/main" id="{429F9D6A-AC9A-A132-5A04-B9ECE7B603AE}"/>
              </a:ext>
            </a:extLst>
          </p:cNvPr>
          <p:cNvSpPr txBox="1"/>
          <p:nvPr/>
        </p:nvSpPr>
        <p:spPr>
          <a:xfrm>
            <a:off x="5181600" y="4034586"/>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74997303-96F7-3B86-9EF3-280795308B01}"/>
              </a:ext>
            </a:extLst>
          </p:cNvPr>
          <p:cNvCxnSpPr>
            <a:cxnSpLocks/>
          </p:cNvCxnSpPr>
          <p:nvPr/>
        </p:nvCxnSpPr>
        <p:spPr bwMode="auto">
          <a:xfrm>
            <a:off x="3848139" y="4263186"/>
            <a:ext cx="3402191" cy="865"/>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9E8B556A-505A-FF17-9BDF-EB891C04E8D6}"/>
              </a:ext>
            </a:extLst>
          </p:cNvPr>
          <p:cNvCxnSpPr>
            <a:cxnSpLocks/>
          </p:cNvCxnSpPr>
          <p:nvPr/>
        </p:nvCxnSpPr>
        <p:spPr bwMode="auto">
          <a:xfrm flipV="1">
            <a:off x="3946596" y="4006199"/>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6ABC30A6-D390-FFAF-8EB1-E0DE634DEA87}"/>
              </a:ext>
            </a:extLst>
          </p:cNvPr>
          <p:cNvSpPr txBox="1"/>
          <p:nvPr/>
        </p:nvSpPr>
        <p:spPr>
          <a:xfrm>
            <a:off x="3780615" y="4352326"/>
            <a:ext cx="1550800" cy="246221"/>
          </a:xfrm>
          <a:prstGeom prst="rect">
            <a:avLst/>
          </a:prstGeom>
          <a:noFill/>
        </p:spPr>
        <p:txBody>
          <a:bodyPr wrap="square" rtlCol="0">
            <a:spAutoFit/>
          </a:bodyPr>
          <a:lstStyle/>
          <a:p>
            <a:r>
              <a:rPr lang="en-US" sz="1000" b="1" dirty="0">
                <a:solidFill>
                  <a:schemeClr val="tx1"/>
                </a:solidFill>
              </a:rPr>
              <a:t>Switch to NPCA PCH</a:t>
            </a:r>
          </a:p>
        </p:txBody>
      </p:sp>
      <p:cxnSp>
        <p:nvCxnSpPr>
          <p:cNvPr id="22" name="Straight Arrow Connector 21">
            <a:extLst>
              <a:ext uri="{FF2B5EF4-FFF2-40B4-BE49-F238E27FC236}">
                <a16:creationId xmlns:a16="http://schemas.microsoft.com/office/drawing/2014/main" id="{093656AF-01A2-4E6D-3FF0-830084AC5905}"/>
              </a:ext>
            </a:extLst>
          </p:cNvPr>
          <p:cNvCxnSpPr>
            <a:cxnSpLocks/>
          </p:cNvCxnSpPr>
          <p:nvPr/>
        </p:nvCxnSpPr>
        <p:spPr bwMode="auto">
          <a:xfrm>
            <a:off x="7162800" y="4006199"/>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ED624336-6CA1-A3A6-B8F7-D403B7AD26A1}"/>
              </a:ext>
            </a:extLst>
          </p:cNvPr>
          <p:cNvSpPr txBox="1"/>
          <p:nvPr/>
        </p:nvSpPr>
        <p:spPr>
          <a:xfrm>
            <a:off x="6851801" y="3805016"/>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58" name="Left Brace 57">
            <a:extLst>
              <a:ext uri="{FF2B5EF4-FFF2-40B4-BE49-F238E27FC236}">
                <a16:creationId xmlns:a16="http://schemas.microsoft.com/office/drawing/2014/main" id="{CD03AC5B-8BA8-49F0-A87F-06A1A1282916}"/>
              </a:ext>
            </a:extLst>
          </p:cNvPr>
          <p:cNvSpPr/>
          <p:nvPr/>
        </p:nvSpPr>
        <p:spPr bwMode="auto">
          <a:xfrm>
            <a:off x="2577260" y="378489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ED968AD4-E8DE-ECA0-0813-D7C73A20BC75}"/>
              </a:ext>
            </a:extLst>
          </p:cNvPr>
          <p:cNvSpPr txBox="1"/>
          <p:nvPr/>
        </p:nvSpPr>
        <p:spPr>
          <a:xfrm>
            <a:off x="1960074" y="445427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D1A0BDD5-90F9-BFA0-AE6F-F98220F0DFDF}"/>
              </a:ext>
            </a:extLst>
          </p:cNvPr>
          <p:cNvSpPr/>
          <p:nvPr/>
        </p:nvSpPr>
        <p:spPr bwMode="auto">
          <a:xfrm>
            <a:off x="2614983" y="568414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D01ABE72-5E5D-2E4D-76E6-8D174591CCA0}"/>
              </a:ext>
            </a:extLst>
          </p:cNvPr>
          <p:cNvSpPr txBox="1"/>
          <p:nvPr/>
        </p:nvSpPr>
        <p:spPr>
          <a:xfrm>
            <a:off x="2013332" y="587681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4A9D5CF1-F8E3-4478-6E28-DCBF8CB01185}"/>
              </a:ext>
            </a:extLst>
          </p:cNvPr>
          <p:cNvCxnSpPr>
            <a:cxnSpLocks/>
          </p:cNvCxnSpPr>
          <p:nvPr/>
        </p:nvCxnSpPr>
        <p:spPr bwMode="auto">
          <a:xfrm>
            <a:off x="3846514" y="5253786"/>
            <a:ext cx="3403816"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12" name="Rectangle 11">
            <a:extLst>
              <a:ext uri="{FF2B5EF4-FFF2-40B4-BE49-F238E27FC236}">
                <a16:creationId xmlns:a16="http://schemas.microsoft.com/office/drawing/2014/main" id="{3A9B573B-2ECE-4E86-0CE0-0730EFC1FF0C}"/>
              </a:ext>
            </a:extLst>
          </p:cNvPr>
          <p:cNvSpPr/>
          <p:nvPr/>
        </p:nvSpPr>
        <p:spPr bwMode="auto">
          <a:xfrm>
            <a:off x="5127015" y="3752428"/>
            <a:ext cx="1080986"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PPDU</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006B32A9-736D-8D27-4FE3-420C2BF095BE}"/>
              </a:ext>
            </a:extLst>
          </p:cNvPr>
          <p:cNvSpPr/>
          <p:nvPr/>
        </p:nvSpPr>
        <p:spPr bwMode="auto">
          <a:xfrm>
            <a:off x="6376315" y="4754496"/>
            <a:ext cx="4816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8828BB5B-C4FB-EC2C-E566-FEE604046FA2}"/>
              </a:ext>
            </a:extLst>
          </p:cNvPr>
          <p:cNvSpPr/>
          <p:nvPr/>
        </p:nvSpPr>
        <p:spPr bwMode="auto">
          <a:xfrm>
            <a:off x="4614540" y="4754496"/>
            <a:ext cx="416475" cy="27054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5" name="Straight Arrow Connector 24">
            <a:extLst>
              <a:ext uri="{FF2B5EF4-FFF2-40B4-BE49-F238E27FC236}">
                <a16:creationId xmlns:a16="http://schemas.microsoft.com/office/drawing/2014/main" id="{68B13093-F078-056B-7C1D-05CE046B1FA4}"/>
              </a:ext>
            </a:extLst>
          </p:cNvPr>
          <p:cNvCxnSpPr>
            <a:cxnSpLocks/>
          </p:cNvCxnSpPr>
          <p:nvPr/>
        </p:nvCxnSpPr>
        <p:spPr bwMode="auto">
          <a:xfrm>
            <a:off x="6518056" y="3599892"/>
            <a:ext cx="0" cy="39659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6" name="TextBox 25">
            <a:extLst>
              <a:ext uri="{FF2B5EF4-FFF2-40B4-BE49-F238E27FC236}">
                <a16:creationId xmlns:a16="http://schemas.microsoft.com/office/drawing/2014/main" id="{AC828F9C-1406-9062-B279-4861E173F04E}"/>
              </a:ext>
            </a:extLst>
          </p:cNvPr>
          <p:cNvSpPr txBox="1"/>
          <p:nvPr/>
        </p:nvSpPr>
        <p:spPr>
          <a:xfrm>
            <a:off x="6059130" y="3330665"/>
            <a:ext cx="1139369" cy="461665"/>
          </a:xfrm>
          <a:prstGeom prst="rect">
            <a:avLst/>
          </a:prstGeom>
          <a:noFill/>
        </p:spPr>
        <p:txBody>
          <a:bodyPr wrap="square" rtlCol="0">
            <a:spAutoFit/>
          </a:bodyPr>
          <a:lstStyle/>
          <a:p>
            <a:r>
              <a:rPr lang="en-US" sz="1200" b="1" dirty="0">
                <a:solidFill>
                  <a:srgbClr val="FF0000"/>
                </a:solidFill>
              </a:rPr>
              <a:t>Arrival of new data</a:t>
            </a:r>
          </a:p>
        </p:txBody>
      </p:sp>
      <p:sp>
        <p:nvSpPr>
          <p:cNvPr id="33" name="Rectangle 32">
            <a:extLst>
              <a:ext uri="{FF2B5EF4-FFF2-40B4-BE49-F238E27FC236}">
                <a16:creationId xmlns:a16="http://schemas.microsoft.com/office/drawing/2014/main" id="{EE7116D0-89ED-DEFA-FB22-56B97B8324F0}"/>
              </a:ext>
            </a:extLst>
          </p:cNvPr>
          <p:cNvSpPr/>
          <p:nvPr/>
        </p:nvSpPr>
        <p:spPr bwMode="auto">
          <a:xfrm>
            <a:off x="7249061" y="4101061"/>
            <a:ext cx="1590133" cy="271521"/>
          </a:xfrm>
          <a:prstGeom prst="rect">
            <a:avLst/>
          </a:prstGeom>
          <a:solidFill>
            <a:schemeClr val="bg2">
              <a:lumMod val="20000"/>
              <a:lumOff val="80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Busy</a:t>
            </a:r>
            <a:endParaRPr kumimoji="0" lang="en-US" sz="1000" i="0" u="none" strike="noStrike" cap="none" normalizeH="0" baseline="0" dirty="0">
              <a:ln>
                <a:noFill/>
              </a:ln>
              <a:solidFill>
                <a:schemeClr val="tx1"/>
              </a:solidFill>
              <a:effectLst/>
              <a:latin typeface="Times New Roman" pitchFamily="16" charset="0"/>
              <a:ea typeface="MS Gothic" charset="-128"/>
            </a:endParaRPr>
          </a:p>
        </p:txBody>
      </p:sp>
      <p:sp>
        <p:nvSpPr>
          <p:cNvPr id="3" name="Rectangle 2">
            <a:extLst>
              <a:ext uri="{FF2B5EF4-FFF2-40B4-BE49-F238E27FC236}">
                <a16:creationId xmlns:a16="http://schemas.microsoft.com/office/drawing/2014/main" id="{D1C66EFC-D90F-AD40-DA6D-DDF82C61F49A}"/>
              </a:ext>
            </a:extLst>
          </p:cNvPr>
          <p:cNvSpPr/>
          <p:nvPr/>
        </p:nvSpPr>
        <p:spPr bwMode="auto">
          <a:xfrm>
            <a:off x="7249288" y="5151105"/>
            <a:ext cx="1590133" cy="271521"/>
          </a:xfrm>
          <a:prstGeom prst="rect">
            <a:avLst/>
          </a:prstGeom>
          <a:solidFill>
            <a:schemeClr val="bg2">
              <a:lumMod val="20000"/>
              <a:lumOff val="80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Busy</a:t>
            </a:r>
            <a:endParaRPr kumimoji="0" lang="en-US" sz="1000" i="0" u="none" strike="noStrike" cap="none" normalizeH="0" baseline="0" dirty="0">
              <a:ln>
                <a:noFill/>
              </a:ln>
              <a:solidFill>
                <a:schemeClr val="tx1"/>
              </a:solidFill>
              <a:effectLst/>
              <a:latin typeface="Times New Roman" pitchFamily="16" charset="0"/>
              <a:ea typeface="MS Gothic" charset="-128"/>
            </a:endParaRPr>
          </a:p>
        </p:txBody>
      </p:sp>
      <p:cxnSp>
        <p:nvCxnSpPr>
          <p:cNvPr id="7" name="Straight Arrow Connector 6">
            <a:extLst>
              <a:ext uri="{FF2B5EF4-FFF2-40B4-BE49-F238E27FC236}">
                <a16:creationId xmlns:a16="http://schemas.microsoft.com/office/drawing/2014/main" id="{C73A6C4B-8359-485E-C39B-7AD53BC0FFD9}"/>
              </a:ext>
            </a:extLst>
          </p:cNvPr>
          <p:cNvCxnSpPr>
            <a:cxnSpLocks/>
          </p:cNvCxnSpPr>
          <p:nvPr/>
        </p:nvCxnSpPr>
        <p:spPr bwMode="auto">
          <a:xfrm>
            <a:off x="8615283" y="3705606"/>
            <a:ext cx="0" cy="39659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 name="TextBox 7">
            <a:extLst>
              <a:ext uri="{FF2B5EF4-FFF2-40B4-BE49-F238E27FC236}">
                <a16:creationId xmlns:a16="http://schemas.microsoft.com/office/drawing/2014/main" id="{189B4F6D-0499-D833-BD94-1C8B98DBAFDB}"/>
              </a:ext>
            </a:extLst>
          </p:cNvPr>
          <p:cNvSpPr txBox="1"/>
          <p:nvPr/>
        </p:nvSpPr>
        <p:spPr>
          <a:xfrm>
            <a:off x="8156357" y="3436379"/>
            <a:ext cx="1250125" cy="461665"/>
          </a:xfrm>
          <a:prstGeom prst="rect">
            <a:avLst/>
          </a:prstGeom>
          <a:noFill/>
        </p:spPr>
        <p:txBody>
          <a:bodyPr wrap="square" rtlCol="0">
            <a:spAutoFit/>
          </a:bodyPr>
          <a:lstStyle/>
          <a:p>
            <a:r>
              <a:rPr lang="en-US" sz="1200" b="1" dirty="0">
                <a:solidFill>
                  <a:srgbClr val="FF0000"/>
                </a:solidFill>
              </a:rPr>
              <a:t>Discarding new data</a:t>
            </a:r>
          </a:p>
        </p:txBody>
      </p:sp>
    </p:spTree>
    <p:extLst>
      <p:ext uri="{BB962C8B-B14F-4D97-AF65-F5344CB8AC3E}">
        <p14:creationId xmlns:p14="http://schemas.microsoft.com/office/powerpoint/2010/main" val="25948630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09F9B-54A6-C05A-5DCF-D553FB822CDA}"/>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9D955E5-BF2F-7A1A-5538-9EADB1DDD9E1}"/>
              </a:ext>
            </a:extLst>
          </p:cNvPr>
          <p:cNvSpPr>
            <a:spLocks noGrp="1"/>
          </p:cNvSpPr>
          <p:nvPr>
            <p:ph type="sldNum" idx="12"/>
          </p:nvPr>
        </p:nvSpPr>
        <p:spPr/>
        <p:txBody>
          <a:bodyPr anchor="ctr" anchorCtr="0"/>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A596F692-5008-4A6E-CF6F-39E824603EC6}"/>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1A6C445F-131F-46E7-6279-6FF1F8519BD4}"/>
              </a:ext>
            </a:extLst>
          </p:cNvPr>
          <p:cNvSpPr>
            <a:spLocks noGrp="1"/>
          </p:cNvSpPr>
          <p:nvPr>
            <p:ph type="dt" idx="15"/>
          </p:nvPr>
        </p:nvSpPr>
        <p:spPr/>
        <p:txBody>
          <a:bodyPr/>
          <a:lstStyle/>
          <a:p>
            <a:r>
              <a:rPr lang="en-US" dirty="0"/>
              <a:t>March 2025</a:t>
            </a:r>
            <a:endParaRPr lang="en-GB" dirty="0"/>
          </a:p>
        </p:txBody>
      </p:sp>
      <p:sp>
        <p:nvSpPr>
          <p:cNvPr id="10" name="Rectangle 2">
            <a:extLst>
              <a:ext uri="{FF2B5EF4-FFF2-40B4-BE49-F238E27FC236}">
                <a16:creationId xmlns:a16="http://schemas.microsoft.com/office/drawing/2014/main" id="{B06CB667-57DA-E168-159E-591E86ACF871}"/>
              </a:ext>
            </a:extLst>
          </p:cNvPr>
          <p:cNvSpPr txBox="1">
            <a:spLocks noChangeArrowheads="1"/>
          </p:cNvSpPr>
          <p:nvPr/>
        </p:nvSpPr>
        <p:spPr bwMode="auto">
          <a:xfrm>
            <a:off x="304799" y="1482581"/>
            <a:ext cx="11277601" cy="17940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As one solution, NPCA AP may determine a new switch back time (beyond the NAV duration) and transmit the new data before switching back to the BSS primary channel. </a:t>
            </a:r>
          </a:p>
          <a:p>
            <a:pPr>
              <a:buFont typeface="Arial" panose="020B0604020202020204" pitchFamily="34" charset="0"/>
              <a:buChar char="•"/>
            </a:pPr>
            <a:r>
              <a:rPr lang="en-US" sz="1800" b="0" kern="0" dirty="0"/>
              <a:t>On receiving the frame containing the new data, NPCA STA updates its switch back time.</a:t>
            </a:r>
          </a:p>
          <a:p>
            <a:pPr>
              <a:buFont typeface="Arial" panose="020B0604020202020204" pitchFamily="34" charset="0"/>
              <a:buChar char="•"/>
            </a:pPr>
            <a:r>
              <a:rPr lang="en-US" sz="1800" b="0" kern="0" dirty="0"/>
              <a:t>NPCA AP and NPCA STA switch back at the new switch back time. </a:t>
            </a:r>
            <a:endParaRPr lang="en-US" sz="1600" b="0" kern="0" dirty="0"/>
          </a:p>
          <a:p>
            <a:pPr>
              <a:buFont typeface="Arial" panose="020B0604020202020204" pitchFamily="34" charset="0"/>
              <a:buChar char="•"/>
            </a:pPr>
            <a:r>
              <a:rPr lang="en-US" sz="1800" b="0" kern="0" dirty="0"/>
              <a:t>As another solution, NPCA AP may transmit a frame to announce the new switch back time to its associated NPCA STAs before transmitting the new data. </a:t>
            </a:r>
          </a:p>
        </p:txBody>
      </p:sp>
      <p:sp>
        <p:nvSpPr>
          <p:cNvPr id="13" name="Title 1">
            <a:extLst>
              <a:ext uri="{FF2B5EF4-FFF2-40B4-BE49-F238E27FC236}">
                <a16:creationId xmlns:a16="http://schemas.microsoft.com/office/drawing/2014/main" id="{1D5AF85A-69EA-34FD-2179-4D310F256B65}"/>
              </a:ext>
            </a:extLst>
          </p:cNvPr>
          <p:cNvSpPr>
            <a:spLocks noGrp="1"/>
          </p:cNvSpPr>
          <p:nvPr>
            <p:ph type="title"/>
          </p:nvPr>
        </p:nvSpPr>
        <p:spPr>
          <a:xfrm>
            <a:off x="914401" y="685801"/>
            <a:ext cx="9982199" cy="1065213"/>
          </a:xfrm>
        </p:spPr>
        <p:txBody>
          <a:bodyPr/>
          <a:lstStyle/>
          <a:p>
            <a:r>
              <a:rPr lang="en-US" kern="0" dirty="0"/>
              <a:t>Switching Back to PCH after the NAV duration</a:t>
            </a:r>
          </a:p>
        </p:txBody>
      </p:sp>
      <p:cxnSp>
        <p:nvCxnSpPr>
          <p:cNvPr id="40" name="Straight Arrow Connector 39">
            <a:extLst>
              <a:ext uri="{FF2B5EF4-FFF2-40B4-BE49-F238E27FC236}">
                <a16:creationId xmlns:a16="http://schemas.microsoft.com/office/drawing/2014/main" id="{161D03B0-968C-E441-C6AD-7D807091FC73}"/>
              </a:ext>
            </a:extLst>
          </p:cNvPr>
          <p:cNvCxnSpPr>
            <a:cxnSpLocks/>
          </p:cNvCxnSpPr>
          <p:nvPr/>
        </p:nvCxnSpPr>
        <p:spPr bwMode="auto">
          <a:xfrm>
            <a:off x="3004857" y="5402736"/>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8C10A972-644C-3890-1AB0-4039FA0BC647}"/>
              </a:ext>
            </a:extLst>
          </p:cNvPr>
          <p:cNvCxnSpPr>
            <a:cxnSpLocks/>
          </p:cNvCxnSpPr>
          <p:nvPr/>
        </p:nvCxnSpPr>
        <p:spPr bwMode="auto">
          <a:xfrm>
            <a:off x="3004857" y="6301848"/>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BB915728-68D4-7387-C232-B653EA9402AD}"/>
              </a:ext>
            </a:extLst>
          </p:cNvPr>
          <p:cNvCxnSpPr>
            <a:cxnSpLocks/>
          </p:cNvCxnSpPr>
          <p:nvPr/>
        </p:nvCxnSpPr>
        <p:spPr bwMode="auto">
          <a:xfrm flipH="1">
            <a:off x="3846514" y="3778279"/>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0952C399-784D-F3E7-B571-9475E74FA881}"/>
              </a:ext>
            </a:extLst>
          </p:cNvPr>
          <p:cNvCxnSpPr>
            <a:cxnSpLocks/>
          </p:cNvCxnSpPr>
          <p:nvPr/>
        </p:nvCxnSpPr>
        <p:spPr bwMode="auto">
          <a:xfrm flipV="1">
            <a:off x="3352800" y="5013270"/>
            <a:ext cx="5777660" cy="9838"/>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E6618CC5-D882-4308-5AAC-502AC799EC2B}"/>
              </a:ext>
            </a:extLst>
          </p:cNvPr>
          <p:cNvSpPr txBox="1"/>
          <p:nvPr/>
        </p:nvSpPr>
        <p:spPr>
          <a:xfrm>
            <a:off x="2834963" y="5122972"/>
            <a:ext cx="1054328" cy="307777"/>
          </a:xfrm>
          <a:prstGeom prst="rect">
            <a:avLst/>
          </a:prstGeom>
          <a:noFill/>
        </p:spPr>
        <p:txBody>
          <a:bodyPr wrap="none" rtlCol="0">
            <a:spAutoFit/>
          </a:bodyPr>
          <a:lstStyle/>
          <a:p>
            <a:r>
              <a:rPr lang="en-US" sz="1400" b="1" dirty="0">
                <a:solidFill>
                  <a:schemeClr val="tx1"/>
                </a:solidFill>
              </a:rPr>
              <a:t>NPCA STA</a:t>
            </a:r>
          </a:p>
        </p:txBody>
      </p:sp>
      <p:sp>
        <p:nvSpPr>
          <p:cNvPr id="49" name="TextBox 48">
            <a:extLst>
              <a:ext uri="{FF2B5EF4-FFF2-40B4-BE49-F238E27FC236}">
                <a16:creationId xmlns:a16="http://schemas.microsoft.com/office/drawing/2014/main" id="{C5FD7098-184D-9291-C66F-20EA4FC02127}"/>
              </a:ext>
            </a:extLst>
          </p:cNvPr>
          <p:cNvSpPr txBox="1"/>
          <p:nvPr/>
        </p:nvSpPr>
        <p:spPr>
          <a:xfrm>
            <a:off x="2667000" y="601462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1F00D526-318A-1BA0-3DEE-C04865F9510C}"/>
              </a:ext>
            </a:extLst>
          </p:cNvPr>
          <p:cNvSpPr txBox="1"/>
          <p:nvPr/>
        </p:nvSpPr>
        <p:spPr>
          <a:xfrm>
            <a:off x="3242928" y="495063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AAA000E5-C1BA-4108-48DD-5019A1B03C60}"/>
              </a:ext>
            </a:extLst>
          </p:cNvPr>
          <p:cNvSpPr txBox="1"/>
          <p:nvPr/>
        </p:nvSpPr>
        <p:spPr>
          <a:xfrm>
            <a:off x="3030751" y="480348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AF289C6E-8DED-8026-0B89-0CD775084931}"/>
              </a:ext>
            </a:extLst>
          </p:cNvPr>
          <p:cNvCxnSpPr>
            <a:cxnSpLocks/>
          </p:cNvCxnSpPr>
          <p:nvPr/>
        </p:nvCxnSpPr>
        <p:spPr bwMode="auto">
          <a:xfrm>
            <a:off x="3352800" y="5924828"/>
            <a:ext cx="577766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0C7A6BEB-8660-4A67-43C6-3124710127C8}"/>
              </a:ext>
            </a:extLst>
          </p:cNvPr>
          <p:cNvSpPr txBox="1"/>
          <p:nvPr/>
        </p:nvSpPr>
        <p:spPr>
          <a:xfrm>
            <a:off x="3267532" y="585689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CA2C623A-FCF9-522D-868B-990B682ED578}"/>
              </a:ext>
            </a:extLst>
          </p:cNvPr>
          <p:cNvSpPr/>
          <p:nvPr/>
        </p:nvSpPr>
        <p:spPr bwMode="auto">
          <a:xfrm>
            <a:off x="3848140" y="6033403"/>
            <a:ext cx="3402190" cy="26817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D5E12C6B-708A-BC67-149D-CCE3A92631D1}"/>
              </a:ext>
            </a:extLst>
          </p:cNvPr>
          <p:cNvCxnSpPr>
            <a:cxnSpLocks/>
          </p:cNvCxnSpPr>
          <p:nvPr/>
        </p:nvCxnSpPr>
        <p:spPr bwMode="auto">
          <a:xfrm>
            <a:off x="3004857" y="4380578"/>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B3BFF969-60EA-61DB-03DA-440A7ADC2F02}"/>
              </a:ext>
            </a:extLst>
          </p:cNvPr>
          <p:cNvCxnSpPr>
            <a:cxnSpLocks/>
          </p:cNvCxnSpPr>
          <p:nvPr/>
        </p:nvCxnSpPr>
        <p:spPr bwMode="auto">
          <a:xfrm>
            <a:off x="3352800" y="4000950"/>
            <a:ext cx="5777660" cy="5249"/>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E8D04D97-899A-C2A6-088E-F4159628964E}"/>
              </a:ext>
            </a:extLst>
          </p:cNvPr>
          <p:cNvSpPr txBox="1"/>
          <p:nvPr/>
        </p:nvSpPr>
        <p:spPr>
          <a:xfrm>
            <a:off x="2895600" y="4101061"/>
            <a:ext cx="947182" cy="307777"/>
          </a:xfrm>
          <a:prstGeom prst="rect">
            <a:avLst/>
          </a:prstGeom>
          <a:noFill/>
        </p:spPr>
        <p:txBody>
          <a:bodyPr wrap="none" rtlCol="0">
            <a:spAutoFit/>
          </a:bodyPr>
          <a:lstStyle/>
          <a:p>
            <a:r>
              <a:rPr lang="en-US" sz="1400" b="1" dirty="0">
                <a:solidFill>
                  <a:schemeClr val="tx1"/>
                </a:solidFill>
              </a:rPr>
              <a:t>NPCA AP</a:t>
            </a:r>
          </a:p>
        </p:txBody>
      </p:sp>
      <p:sp>
        <p:nvSpPr>
          <p:cNvPr id="66" name="TextBox 65">
            <a:extLst>
              <a:ext uri="{FF2B5EF4-FFF2-40B4-BE49-F238E27FC236}">
                <a16:creationId xmlns:a16="http://schemas.microsoft.com/office/drawing/2014/main" id="{A7D91D67-9408-8ABE-26EE-F53852D061C4}"/>
              </a:ext>
            </a:extLst>
          </p:cNvPr>
          <p:cNvSpPr txBox="1"/>
          <p:nvPr/>
        </p:nvSpPr>
        <p:spPr>
          <a:xfrm>
            <a:off x="3242928" y="392847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91E4C0F1-40FC-2211-82A7-7FDAEAE2C73E}"/>
              </a:ext>
            </a:extLst>
          </p:cNvPr>
          <p:cNvSpPr txBox="1"/>
          <p:nvPr/>
        </p:nvSpPr>
        <p:spPr>
          <a:xfrm>
            <a:off x="3030739" y="3770898"/>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5752B22B-A327-462E-8980-898D4B035017}"/>
              </a:ext>
            </a:extLst>
          </p:cNvPr>
          <p:cNvPicPr>
            <a:picLocks noChangeAspect="1"/>
          </p:cNvPicPr>
          <p:nvPr/>
        </p:nvPicPr>
        <p:blipFill>
          <a:blip r:embed="rId3"/>
          <a:stretch>
            <a:fillRect/>
          </a:stretch>
        </p:blipFill>
        <p:spPr>
          <a:xfrm>
            <a:off x="3962400" y="3867081"/>
            <a:ext cx="195423" cy="167505"/>
          </a:xfrm>
          <a:prstGeom prst="rect">
            <a:avLst/>
          </a:prstGeom>
        </p:spPr>
      </p:pic>
      <p:sp>
        <p:nvSpPr>
          <p:cNvPr id="76" name="Rectangle 75">
            <a:extLst>
              <a:ext uri="{FF2B5EF4-FFF2-40B4-BE49-F238E27FC236}">
                <a16:creationId xmlns:a16="http://schemas.microsoft.com/office/drawing/2014/main" id="{A96B3A02-83BB-320C-95C8-2093B688E302}"/>
              </a:ext>
            </a:extLst>
          </p:cNvPr>
          <p:cNvSpPr/>
          <p:nvPr/>
        </p:nvSpPr>
        <p:spPr bwMode="auto">
          <a:xfrm>
            <a:off x="4125040" y="3750172"/>
            <a:ext cx="41647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ICF</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79" name="Straight Arrow Connector 78">
            <a:extLst>
              <a:ext uri="{FF2B5EF4-FFF2-40B4-BE49-F238E27FC236}">
                <a16:creationId xmlns:a16="http://schemas.microsoft.com/office/drawing/2014/main" id="{D3802EB1-F484-A1FB-70D5-C02D1128A0BF}"/>
              </a:ext>
            </a:extLst>
          </p:cNvPr>
          <p:cNvCxnSpPr>
            <a:cxnSpLocks/>
          </p:cNvCxnSpPr>
          <p:nvPr/>
        </p:nvCxnSpPr>
        <p:spPr bwMode="auto">
          <a:xfrm flipV="1">
            <a:off x="3935524" y="5017860"/>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CC373CA2-FF61-9A3A-DB70-A019D4CD0737}"/>
              </a:ext>
            </a:extLst>
          </p:cNvPr>
          <p:cNvSpPr txBox="1"/>
          <p:nvPr/>
        </p:nvSpPr>
        <p:spPr>
          <a:xfrm>
            <a:off x="3769543" y="5363987"/>
            <a:ext cx="1550800" cy="246221"/>
          </a:xfrm>
          <a:prstGeom prst="rect">
            <a:avLst/>
          </a:prstGeom>
          <a:noFill/>
        </p:spPr>
        <p:txBody>
          <a:bodyPr wrap="square" rtlCol="0">
            <a:spAutoFit/>
          </a:bodyPr>
          <a:lstStyle/>
          <a:p>
            <a:r>
              <a:rPr lang="en-US" sz="1000" b="1" dirty="0">
                <a:solidFill>
                  <a:schemeClr val="tx1"/>
                </a:solidFill>
              </a:rPr>
              <a:t>Switch to NPCA PCH</a:t>
            </a:r>
          </a:p>
        </p:txBody>
      </p:sp>
      <p:sp>
        <p:nvSpPr>
          <p:cNvPr id="2" name="TextBox 1">
            <a:extLst>
              <a:ext uri="{FF2B5EF4-FFF2-40B4-BE49-F238E27FC236}">
                <a16:creationId xmlns:a16="http://schemas.microsoft.com/office/drawing/2014/main" id="{763758C2-EEEB-AC53-DC75-99338F6B63E5}"/>
              </a:ext>
            </a:extLst>
          </p:cNvPr>
          <p:cNvSpPr txBox="1"/>
          <p:nvPr/>
        </p:nvSpPr>
        <p:spPr>
          <a:xfrm>
            <a:off x="3004857" y="570306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E0F97168-BAA2-0EE5-307F-2B9FC8AE811A}"/>
              </a:ext>
            </a:extLst>
          </p:cNvPr>
          <p:cNvCxnSpPr>
            <a:cxnSpLocks/>
          </p:cNvCxnSpPr>
          <p:nvPr/>
        </p:nvCxnSpPr>
        <p:spPr bwMode="auto">
          <a:xfrm>
            <a:off x="7239000" y="3778279"/>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44B4D824-9116-4626-0882-9257509E3FF0}"/>
              </a:ext>
            </a:extLst>
          </p:cNvPr>
          <p:cNvSpPr txBox="1"/>
          <p:nvPr/>
        </p:nvSpPr>
        <p:spPr>
          <a:xfrm>
            <a:off x="5181600" y="5025186"/>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65125C1B-9760-30D9-C0F6-23226B89F8B2}"/>
              </a:ext>
            </a:extLst>
          </p:cNvPr>
          <p:cNvCxnSpPr>
            <a:cxnSpLocks/>
          </p:cNvCxnSpPr>
          <p:nvPr/>
        </p:nvCxnSpPr>
        <p:spPr bwMode="auto">
          <a:xfrm>
            <a:off x="8017113" y="5012415"/>
            <a:ext cx="0" cy="40901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295F1A2E-6FC0-258C-0DFA-B0D846450741}"/>
              </a:ext>
            </a:extLst>
          </p:cNvPr>
          <p:cNvSpPr txBox="1"/>
          <p:nvPr/>
        </p:nvSpPr>
        <p:spPr>
          <a:xfrm>
            <a:off x="7898196" y="4802522"/>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20" name="TextBox 19">
            <a:extLst>
              <a:ext uri="{FF2B5EF4-FFF2-40B4-BE49-F238E27FC236}">
                <a16:creationId xmlns:a16="http://schemas.microsoft.com/office/drawing/2014/main" id="{8239D5D4-6AE2-AFCA-23A3-DED26EC0D94E}"/>
              </a:ext>
            </a:extLst>
          </p:cNvPr>
          <p:cNvSpPr txBox="1"/>
          <p:nvPr/>
        </p:nvSpPr>
        <p:spPr>
          <a:xfrm>
            <a:off x="5181600" y="4034586"/>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092428A5-9339-4F58-3D7B-E2194C446935}"/>
              </a:ext>
            </a:extLst>
          </p:cNvPr>
          <p:cNvCxnSpPr>
            <a:cxnSpLocks/>
          </p:cNvCxnSpPr>
          <p:nvPr/>
        </p:nvCxnSpPr>
        <p:spPr bwMode="auto">
          <a:xfrm>
            <a:off x="3848139" y="4263186"/>
            <a:ext cx="3402191" cy="865"/>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F9D10BC7-6988-E0B8-D052-B32C4717C710}"/>
              </a:ext>
            </a:extLst>
          </p:cNvPr>
          <p:cNvCxnSpPr>
            <a:cxnSpLocks/>
          </p:cNvCxnSpPr>
          <p:nvPr/>
        </p:nvCxnSpPr>
        <p:spPr bwMode="auto">
          <a:xfrm flipV="1">
            <a:off x="3946596" y="4006199"/>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EE30122-A630-8FBE-AD21-DCBB9C592F65}"/>
              </a:ext>
            </a:extLst>
          </p:cNvPr>
          <p:cNvSpPr txBox="1"/>
          <p:nvPr/>
        </p:nvSpPr>
        <p:spPr>
          <a:xfrm>
            <a:off x="3780615" y="4352326"/>
            <a:ext cx="1550800" cy="246221"/>
          </a:xfrm>
          <a:prstGeom prst="rect">
            <a:avLst/>
          </a:prstGeom>
          <a:noFill/>
        </p:spPr>
        <p:txBody>
          <a:bodyPr wrap="square" rtlCol="0">
            <a:spAutoFit/>
          </a:bodyPr>
          <a:lstStyle/>
          <a:p>
            <a:r>
              <a:rPr lang="en-US" sz="1000" b="1" dirty="0">
                <a:solidFill>
                  <a:schemeClr val="tx1"/>
                </a:solidFill>
              </a:rPr>
              <a:t>Switch to NPCA PCH</a:t>
            </a:r>
          </a:p>
        </p:txBody>
      </p:sp>
      <p:cxnSp>
        <p:nvCxnSpPr>
          <p:cNvPr id="22" name="Straight Arrow Connector 21">
            <a:extLst>
              <a:ext uri="{FF2B5EF4-FFF2-40B4-BE49-F238E27FC236}">
                <a16:creationId xmlns:a16="http://schemas.microsoft.com/office/drawing/2014/main" id="{9499122E-6F5B-4161-7756-6EF1A16CC70D}"/>
              </a:ext>
            </a:extLst>
          </p:cNvPr>
          <p:cNvCxnSpPr>
            <a:cxnSpLocks/>
          </p:cNvCxnSpPr>
          <p:nvPr/>
        </p:nvCxnSpPr>
        <p:spPr bwMode="auto">
          <a:xfrm>
            <a:off x="8017113" y="4006199"/>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FBC2B38D-47BC-29C1-22BD-F102A96A914D}"/>
              </a:ext>
            </a:extLst>
          </p:cNvPr>
          <p:cNvSpPr txBox="1"/>
          <p:nvPr/>
        </p:nvSpPr>
        <p:spPr>
          <a:xfrm>
            <a:off x="7908687" y="3765594"/>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58" name="Left Brace 57">
            <a:extLst>
              <a:ext uri="{FF2B5EF4-FFF2-40B4-BE49-F238E27FC236}">
                <a16:creationId xmlns:a16="http://schemas.microsoft.com/office/drawing/2014/main" id="{10C7B8D9-5630-A4BE-36DF-EF6D49E792DA}"/>
              </a:ext>
            </a:extLst>
          </p:cNvPr>
          <p:cNvSpPr/>
          <p:nvPr/>
        </p:nvSpPr>
        <p:spPr bwMode="auto">
          <a:xfrm>
            <a:off x="2577260" y="378489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5ADD0C97-D9FA-FE62-D53C-8C06A6696B8C}"/>
              </a:ext>
            </a:extLst>
          </p:cNvPr>
          <p:cNvSpPr txBox="1"/>
          <p:nvPr/>
        </p:nvSpPr>
        <p:spPr>
          <a:xfrm>
            <a:off x="1960074" y="445427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316F73C5-B336-C8CE-3CE8-9B3397FE9ADE}"/>
              </a:ext>
            </a:extLst>
          </p:cNvPr>
          <p:cNvSpPr/>
          <p:nvPr/>
        </p:nvSpPr>
        <p:spPr bwMode="auto">
          <a:xfrm>
            <a:off x="2614983" y="568414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76B7DE07-159E-590E-0F5C-9B501E293F2E}"/>
              </a:ext>
            </a:extLst>
          </p:cNvPr>
          <p:cNvSpPr txBox="1"/>
          <p:nvPr/>
        </p:nvSpPr>
        <p:spPr>
          <a:xfrm>
            <a:off x="2013332" y="587681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7A8EEF57-A55C-5742-0D12-3F5469E25C3B}"/>
              </a:ext>
            </a:extLst>
          </p:cNvPr>
          <p:cNvCxnSpPr>
            <a:cxnSpLocks/>
          </p:cNvCxnSpPr>
          <p:nvPr/>
        </p:nvCxnSpPr>
        <p:spPr bwMode="auto">
          <a:xfrm>
            <a:off x="3846514" y="5253786"/>
            <a:ext cx="3403816" cy="0"/>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12" name="Rectangle 11">
            <a:extLst>
              <a:ext uri="{FF2B5EF4-FFF2-40B4-BE49-F238E27FC236}">
                <a16:creationId xmlns:a16="http://schemas.microsoft.com/office/drawing/2014/main" id="{7F0F1B41-F5DC-7FD6-2C95-2BAFEDD81032}"/>
              </a:ext>
            </a:extLst>
          </p:cNvPr>
          <p:cNvSpPr/>
          <p:nvPr/>
        </p:nvSpPr>
        <p:spPr bwMode="auto">
          <a:xfrm>
            <a:off x="5127015" y="3752428"/>
            <a:ext cx="1080986"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PPDU</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27F07797-2B79-42BE-E62F-A558FEC6F78E}"/>
              </a:ext>
            </a:extLst>
          </p:cNvPr>
          <p:cNvSpPr/>
          <p:nvPr/>
        </p:nvSpPr>
        <p:spPr bwMode="auto">
          <a:xfrm>
            <a:off x="6376315" y="4754496"/>
            <a:ext cx="4816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542A5045-ED32-2E1D-95E0-6967BE4B4A3D}"/>
              </a:ext>
            </a:extLst>
          </p:cNvPr>
          <p:cNvSpPr/>
          <p:nvPr/>
        </p:nvSpPr>
        <p:spPr bwMode="auto">
          <a:xfrm>
            <a:off x="4614540" y="4754496"/>
            <a:ext cx="416475" cy="27054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5" name="Straight Arrow Connector 24">
            <a:extLst>
              <a:ext uri="{FF2B5EF4-FFF2-40B4-BE49-F238E27FC236}">
                <a16:creationId xmlns:a16="http://schemas.microsoft.com/office/drawing/2014/main" id="{4730E767-F10A-898E-C1C9-3A8352152FBC}"/>
              </a:ext>
            </a:extLst>
          </p:cNvPr>
          <p:cNvCxnSpPr>
            <a:cxnSpLocks/>
          </p:cNvCxnSpPr>
          <p:nvPr/>
        </p:nvCxnSpPr>
        <p:spPr bwMode="auto">
          <a:xfrm>
            <a:off x="6518056" y="3599892"/>
            <a:ext cx="0" cy="39659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6" name="TextBox 25">
            <a:extLst>
              <a:ext uri="{FF2B5EF4-FFF2-40B4-BE49-F238E27FC236}">
                <a16:creationId xmlns:a16="http://schemas.microsoft.com/office/drawing/2014/main" id="{11469B57-14EF-AC4F-CFAE-C67DB880B39F}"/>
              </a:ext>
            </a:extLst>
          </p:cNvPr>
          <p:cNvSpPr txBox="1"/>
          <p:nvPr/>
        </p:nvSpPr>
        <p:spPr>
          <a:xfrm>
            <a:off x="6059130" y="3330665"/>
            <a:ext cx="1139369" cy="461665"/>
          </a:xfrm>
          <a:prstGeom prst="rect">
            <a:avLst/>
          </a:prstGeom>
          <a:noFill/>
        </p:spPr>
        <p:txBody>
          <a:bodyPr wrap="square" rtlCol="0">
            <a:spAutoFit/>
          </a:bodyPr>
          <a:lstStyle/>
          <a:p>
            <a:r>
              <a:rPr lang="en-US" sz="1200" b="1" dirty="0">
                <a:solidFill>
                  <a:srgbClr val="FF0000"/>
                </a:solidFill>
              </a:rPr>
              <a:t>Arrival of new data</a:t>
            </a:r>
          </a:p>
        </p:txBody>
      </p:sp>
      <p:sp>
        <p:nvSpPr>
          <p:cNvPr id="24" name="Rectangle 23">
            <a:extLst>
              <a:ext uri="{FF2B5EF4-FFF2-40B4-BE49-F238E27FC236}">
                <a16:creationId xmlns:a16="http://schemas.microsoft.com/office/drawing/2014/main" id="{6C13919B-13FD-E074-BAA4-AF8570483A87}"/>
              </a:ext>
            </a:extLst>
          </p:cNvPr>
          <p:cNvSpPr/>
          <p:nvPr/>
        </p:nvSpPr>
        <p:spPr bwMode="auto">
          <a:xfrm>
            <a:off x="6941750" y="3741809"/>
            <a:ext cx="996797" cy="27000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solidFill>
                  <a:srgbClr val="FF0000"/>
                </a:solidFill>
              </a:rPr>
              <a:t>New data</a:t>
            </a:r>
            <a:endParaRPr kumimoji="0" lang="en-US" sz="1000" b="1" i="0" u="none" strike="noStrike" cap="none" normalizeH="0" baseline="0" dirty="0">
              <a:ln>
                <a:noFill/>
              </a:ln>
              <a:solidFill>
                <a:srgbClr val="FF0000"/>
              </a:solidFill>
              <a:effectLst/>
              <a:latin typeface="Times New Roman" pitchFamily="16" charset="0"/>
              <a:ea typeface="MS Gothic" charset="-128"/>
            </a:endParaRPr>
          </a:p>
        </p:txBody>
      </p:sp>
      <p:cxnSp>
        <p:nvCxnSpPr>
          <p:cNvPr id="28" name="Straight Connector 27">
            <a:extLst>
              <a:ext uri="{FF2B5EF4-FFF2-40B4-BE49-F238E27FC236}">
                <a16:creationId xmlns:a16="http://schemas.microsoft.com/office/drawing/2014/main" id="{6AD97513-412F-AA48-7D73-CD6EEB10631A}"/>
              </a:ext>
            </a:extLst>
          </p:cNvPr>
          <p:cNvCxnSpPr>
            <a:cxnSpLocks/>
          </p:cNvCxnSpPr>
          <p:nvPr/>
        </p:nvCxnSpPr>
        <p:spPr bwMode="auto">
          <a:xfrm>
            <a:off x="8017113" y="3792330"/>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99109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CB57A-03A9-544E-AE9C-204447C29C9C}"/>
            </a:ext>
          </a:extLst>
        </p:cNvPr>
        <p:cNvGrpSpPr/>
        <p:nvPr/>
      </p:nvGrpSpPr>
      <p:grpSpPr>
        <a:xfrm>
          <a:off x="0" y="0"/>
          <a:ext cx="0" cy="0"/>
          <a:chOff x="0" y="0"/>
          <a:chExt cx="0" cy="0"/>
        </a:xfrm>
      </p:grpSpPr>
      <p:sp>
        <p:nvSpPr>
          <p:cNvPr id="26" name="TextBox 25">
            <a:extLst>
              <a:ext uri="{FF2B5EF4-FFF2-40B4-BE49-F238E27FC236}">
                <a16:creationId xmlns:a16="http://schemas.microsoft.com/office/drawing/2014/main" id="{6D92A6E7-AC5C-4EFB-90BE-17300E82EBF8}"/>
              </a:ext>
            </a:extLst>
          </p:cNvPr>
          <p:cNvSpPr txBox="1"/>
          <p:nvPr/>
        </p:nvSpPr>
        <p:spPr>
          <a:xfrm>
            <a:off x="3641669" y="3450886"/>
            <a:ext cx="1359542" cy="461665"/>
          </a:xfrm>
          <a:prstGeom prst="rect">
            <a:avLst/>
          </a:prstGeom>
          <a:noFill/>
        </p:spPr>
        <p:txBody>
          <a:bodyPr wrap="square" rtlCol="0">
            <a:spAutoFit/>
          </a:bodyPr>
          <a:lstStyle/>
          <a:p>
            <a:r>
              <a:rPr lang="en-US" sz="1200" b="1" dirty="0">
                <a:solidFill>
                  <a:srgbClr val="FF0000"/>
                </a:solidFill>
              </a:rPr>
              <a:t>Arrival of new data</a:t>
            </a:r>
          </a:p>
        </p:txBody>
      </p:sp>
      <p:sp>
        <p:nvSpPr>
          <p:cNvPr id="6" name="Slide Number Placeholder 5">
            <a:extLst>
              <a:ext uri="{FF2B5EF4-FFF2-40B4-BE49-F238E27FC236}">
                <a16:creationId xmlns:a16="http://schemas.microsoft.com/office/drawing/2014/main" id="{76701860-56B4-8D0E-2BA5-CD85F00663B1}"/>
              </a:ext>
            </a:extLst>
          </p:cNvPr>
          <p:cNvSpPr>
            <a:spLocks noGrp="1"/>
          </p:cNvSpPr>
          <p:nvPr>
            <p:ph type="sldNum" idx="12"/>
          </p:nvPr>
        </p:nvSpPr>
        <p:spPr/>
        <p:txBody>
          <a:bodyPr anchor="ctr" anchorCtr="0"/>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2C603EF8-BA95-D2C5-2D26-C8CCAB81F11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899BF78A-6372-B890-0A64-FCE1F7D00085}"/>
              </a:ext>
            </a:extLst>
          </p:cNvPr>
          <p:cNvSpPr>
            <a:spLocks noGrp="1"/>
          </p:cNvSpPr>
          <p:nvPr>
            <p:ph type="dt" idx="15"/>
          </p:nvPr>
        </p:nvSpPr>
        <p:spPr/>
        <p:txBody>
          <a:bodyPr/>
          <a:lstStyle/>
          <a:p>
            <a:r>
              <a:rPr lang="en-US" dirty="0"/>
              <a:t>March 2025</a:t>
            </a:r>
            <a:endParaRPr lang="en-GB" dirty="0"/>
          </a:p>
        </p:txBody>
      </p:sp>
      <p:sp>
        <p:nvSpPr>
          <p:cNvPr id="10" name="Rectangle 2">
            <a:extLst>
              <a:ext uri="{FF2B5EF4-FFF2-40B4-BE49-F238E27FC236}">
                <a16:creationId xmlns:a16="http://schemas.microsoft.com/office/drawing/2014/main" id="{18581E38-C36C-9A8D-7DF0-8316A8519DDC}"/>
              </a:ext>
            </a:extLst>
          </p:cNvPr>
          <p:cNvSpPr txBox="1">
            <a:spLocks noChangeArrowheads="1"/>
          </p:cNvSpPr>
          <p:nvPr/>
        </p:nvSpPr>
        <p:spPr bwMode="auto">
          <a:xfrm>
            <a:off x="304799" y="1482581"/>
            <a:ext cx="11277601" cy="17940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another scenario, new data may have arrived at NPCA AP for transmission to NPCA STA while on the PCH, but the NPCA AP may not have the channel access on the PCH. As NPCA AP switches to the NPCA PCH, it may determine that the time required to transmit the new data exceeds the duration of OBSS activity on the PCH.  </a:t>
            </a:r>
          </a:p>
          <a:p>
            <a:pPr>
              <a:buFont typeface="Arial" panose="020B0604020202020204" pitchFamily="34" charset="0"/>
              <a:buChar char="•"/>
            </a:pPr>
            <a:r>
              <a:rPr lang="en-US" sz="1800" b="0" kern="0" dirty="0"/>
              <a:t>NPCA AP may then determine a new switch back time (beyond the NAV duration) and transmit the new data before switching back to the BSS primary channel. NPCA AP may announce the new switch back time to its associated NPCA STAs while transmitting the new data or before transmitting the new data. </a:t>
            </a:r>
          </a:p>
        </p:txBody>
      </p:sp>
      <p:sp>
        <p:nvSpPr>
          <p:cNvPr id="13" name="Title 1">
            <a:extLst>
              <a:ext uri="{FF2B5EF4-FFF2-40B4-BE49-F238E27FC236}">
                <a16:creationId xmlns:a16="http://schemas.microsoft.com/office/drawing/2014/main" id="{23719E60-8293-D3BD-C615-A4ABAC2A728A}"/>
              </a:ext>
            </a:extLst>
          </p:cNvPr>
          <p:cNvSpPr>
            <a:spLocks noGrp="1"/>
          </p:cNvSpPr>
          <p:nvPr>
            <p:ph type="title"/>
          </p:nvPr>
        </p:nvSpPr>
        <p:spPr>
          <a:xfrm>
            <a:off x="914401" y="685801"/>
            <a:ext cx="9982199" cy="1065213"/>
          </a:xfrm>
        </p:spPr>
        <p:txBody>
          <a:bodyPr/>
          <a:lstStyle/>
          <a:p>
            <a:r>
              <a:rPr lang="en-US" kern="0" dirty="0"/>
              <a:t>Updating Switch Back Time for Short TXOP Duration</a:t>
            </a:r>
          </a:p>
        </p:txBody>
      </p:sp>
      <p:cxnSp>
        <p:nvCxnSpPr>
          <p:cNvPr id="40" name="Straight Arrow Connector 39">
            <a:extLst>
              <a:ext uri="{FF2B5EF4-FFF2-40B4-BE49-F238E27FC236}">
                <a16:creationId xmlns:a16="http://schemas.microsoft.com/office/drawing/2014/main" id="{385D7B08-366D-D0E4-5BD1-BADCEFC275A4}"/>
              </a:ext>
            </a:extLst>
          </p:cNvPr>
          <p:cNvCxnSpPr>
            <a:cxnSpLocks/>
          </p:cNvCxnSpPr>
          <p:nvPr/>
        </p:nvCxnSpPr>
        <p:spPr bwMode="auto">
          <a:xfrm>
            <a:off x="3185824" y="5394740"/>
            <a:ext cx="5272376" cy="142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EC9E5633-CE98-E483-145A-6E2EED57A223}"/>
              </a:ext>
            </a:extLst>
          </p:cNvPr>
          <p:cNvCxnSpPr>
            <a:cxnSpLocks/>
          </p:cNvCxnSpPr>
          <p:nvPr/>
        </p:nvCxnSpPr>
        <p:spPr bwMode="auto">
          <a:xfrm>
            <a:off x="3185824" y="6301582"/>
            <a:ext cx="5272376"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C3CC1BBA-2086-BFC3-9CA6-2B2495A5B0C8}"/>
              </a:ext>
            </a:extLst>
          </p:cNvPr>
          <p:cNvCxnSpPr>
            <a:cxnSpLocks/>
          </p:cNvCxnSpPr>
          <p:nvPr/>
        </p:nvCxnSpPr>
        <p:spPr bwMode="auto">
          <a:xfrm flipH="1">
            <a:off x="4320782" y="3778279"/>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B82AB5FA-1735-C084-DE54-D1794891EB69}"/>
              </a:ext>
            </a:extLst>
          </p:cNvPr>
          <p:cNvCxnSpPr>
            <a:cxnSpLocks/>
          </p:cNvCxnSpPr>
          <p:nvPr/>
        </p:nvCxnSpPr>
        <p:spPr bwMode="auto">
          <a:xfrm>
            <a:off x="3309231" y="5001190"/>
            <a:ext cx="5013637" cy="11225"/>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70F44869-453A-6153-2ACB-3749620D9D30}"/>
              </a:ext>
            </a:extLst>
          </p:cNvPr>
          <p:cNvSpPr txBox="1"/>
          <p:nvPr/>
        </p:nvSpPr>
        <p:spPr>
          <a:xfrm>
            <a:off x="3090681" y="5122972"/>
            <a:ext cx="1054328" cy="307777"/>
          </a:xfrm>
          <a:prstGeom prst="rect">
            <a:avLst/>
          </a:prstGeom>
          <a:noFill/>
        </p:spPr>
        <p:txBody>
          <a:bodyPr wrap="none" rtlCol="0">
            <a:spAutoFit/>
          </a:bodyPr>
          <a:lstStyle/>
          <a:p>
            <a:r>
              <a:rPr lang="en-US" sz="1400" b="1" dirty="0">
                <a:solidFill>
                  <a:schemeClr val="tx1"/>
                </a:solidFill>
              </a:rPr>
              <a:t>NPCA STA</a:t>
            </a:r>
          </a:p>
        </p:txBody>
      </p:sp>
      <p:sp>
        <p:nvSpPr>
          <p:cNvPr id="49" name="TextBox 48">
            <a:extLst>
              <a:ext uri="{FF2B5EF4-FFF2-40B4-BE49-F238E27FC236}">
                <a16:creationId xmlns:a16="http://schemas.microsoft.com/office/drawing/2014/main" id="{E04C7C0E-16D2-959A-0ADE-FC6978D536B5}"/>
              </a:ext>
            </a:extLst>
          </p:cNvPr>
          <p:cNvSpPr txBox="1"/>
          <p:nvPr/>
        </p:nvSpPr>
        <p:spPr>
          <a:xfrm>
            <a:off x="2922718" y="601462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8321B9BD-B5E4-CC33-779B-545A3A76F8F9}"/>
              </a:ext>
            </a:extLst>
          </p:cNvPr>
          <p:cNvSpPr txBox="1"/>
          <p:nvPr/>
        </p:nvSpPr>
        <p:spPr>
          <a:xfrm>
            <a:off x="3498646" y="495063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B5F3A186-683B-EE60-E5A8-59B66759AF5E}"/>
              </a:ext>
            </a:extLst>
          </p:cNvPr>
          <p:cNvSpPr txBox="1"/>
          <p:nvPr/>
        </p:nvSpPr>
        <p:spPr>
          <a:xfrm>
            <a:off x="3286469" y="480348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FCC1EE9C-7EC5-56D2-D1F7-CDAB49C01729}"/>
              </a:ext>
            </a:extLst>
          </p:cNvPr>
          <p:cNvCxnSpPr>
            <a:cxnSpLocks/>
          </p:cNvCxnSpPr>
          <p:nvPr/>
        </p:nvCxnSpPr>
        <p:spPr bwMode="auto">
          <a:xfrm>
            <a:off x="3353457" y="5924828"/>
            <a:ext cx="4969411"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308715D1-1941-A81E-7434-1D3B41B4AA69}"/>
              </a:ext>
            </a:extLst>
          </p:cNvPr>
          <p:cNvSpPr txBox="1"/>
          <p:nvPr/>
        </p:nvSpPr>
        <p:spPr>
          <a:xfrm>
            <a:off x="3523250" y="585689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DE22CFA3-70EC-1048-8F46-8D6CA243A78A}"/>
              </a:ext>
            </a:extLst>
          </p:cNvPr>
          <p:cNvSpPr/>
          <p:nvPr/>
        </p:nvSpPr>
        <p:spPr bwMode="auto">
          <a:xfrm>
            <a:off x="4322408" y="6047996"/>
            <a:ext cx="2167029" cy="25358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 within BSS-2</a:t>
            </a:r>
          </a:p>
        </p:txBody>
      </p:sp>
      <p:cxnSp>
        <p:nvCxnSpPr>
          <p:cNvPr id="63" name="Straight Arrow Connector 62">
            <a:extLst>
              <a:ext uri="{FF2B5EF4-FFF2-40B4-BE49-F238E27FC236}">
                <a16:creationId xmlns:a16="http://schemas.microsoft.com/office/drawing/2014/main" id="{B3D091D2-EAC1-2351-FE5E-2D7E1F908EF2}"/>
              </a:ext>
            </a:extLst>
          </p:cNvPr>
          <p:cNvCxnSpPr>
            <a:cxnSpLocks/>
          </p:cNvCxnSpPr>
          <p:nvPr/>
        </p:nvCxnSpPr>
        <p:spPr bwMode="auto">
          <a:xfrm>
            <a:off x="3185824" y="4372582"/>
            <a:ext cx="5272376" cy="15302"/>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F5F04C0F-F8CC-335A-A765-9C980B4782E8}"/>
              </a:ext>
            </a:extLst>
          </p:cNvPr>
          <p:cNvCxnSpPr>
            <a:cxnSpLocks/>
          </p:cNvCxnSpPr>
          <p:nvPr/>
        </p:nvCxnSpPr>
        <p:spPr bwMode="auto">
          <a:xfrm flipV="1">
            <a:off x="3309231" y="4005233"/>
            <a:ext cx="5013637" cy="966"/>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95B3FE6C-BE17-9D23-122A-CAB577D98C0A}"/>
              </a:ext>
            </a:extLst>
          </p:cNvPr>
          <p:cNvSpPr txBox="1"/>
          <p:nvPr/>
        </p:nvSpPr>
        <p:spPr>
          <a:xfrm>
            <a:off x="3108486" y="4101061"/>
            <a:ext cx="947182" cy="307777"/>
          </a:xfrm>
          <a:prstGeom prst="rect">
            <a:avLst/>
          </a:prstGeom>
          <a:noFill/>
        </p:spPr>
        <p:txBody>
          <a:bodyPr wrap="none" rtlCol="0">
            <a:spAutoFit/>
          </a:bodyPr>
          <a:lstStyle/>
          <a:p>
            <a:r>
              <a:rPr lang="en-US" sz="1400" b="1" dirty="0">
                <a:solidFill>
                  <a:schemeClr val="tx1"/>
                </a:solidFill>
              </a:rPr>
              <a:t>NPCA AP</a:t>
            </a:r>
          </a:p>
        </p:txBody>
      </p:sp>
      <p:sp>
        <p:nvSpPr>
          <p:cNvPr id="66" name="TextBox 65">
            <a:extLst>
              <a:ext uri="{FF2B5EF4-FFF2-40B4-BE49-F238E27FC236}">
                <a16:creationId xmlns:a16="http://schemas.microsoft.com/office/drawing/2014/main" id="{24CC49C6-C60F-E339-C3DE-D32C8BE004B0}"/>
              </a:ext>
            </a:extLst>
          </p:cNvPr>
          <p:cNvSpPr txBox="1"/>
          <p:nvPr/>
        </p:nvSpPr>
        <p:spPr>
          <a:xfrm>
            <a:off x="3353457" y="392847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A969B673-D73F-FD62-623F-A92065433F4E}"/>
              </a:ext>
            </a:extLst>
          </p:cNvPr>
          <p:cNvSpPr txBox="1"/>
          <p:nvPr/>
        </p:nvSpPr>
        <p:spPr>
          <a:xfrm>
            <a:off x="3141268" y="3770898"/>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F84D0528-7D71-4D7F-942C-70DC6FA3D581}"/>
              </a:ext>
            </a:extLst>
          </p:cNvPr>
          <p:cNvPicPr>
            <a:picLocks noChangeAspect="1"/>
          </p:cNvPicPr>
          <p:nvPr/>
        </p:nvPicPr>
        <p:blipFill>
          <a:blip r:embed="rId3"/>
          <a:stretch>
            <a:fillRect/>
          </a:stretch>
        </p:blipFill>
        <p:spPr>
          <a:xfrm>
            <a:off x="4436668" y="3867081"/>
            <a:ext cx="195423" cy="167505"/>
          </a:xfrm>
          <a:prstGeom prst="rect">
            <a:avLst/>
          </a:prstGeom>
        </p:spPr>
      </p:pic>
      <p:sp>
        <p:nvSpPr>
          <p:cNvPr id="76" name="Rectangle 75">
            <a:extLst>
              <a:ext uri="{FF2B5EF4-FFF2-40B4-BE49-F238E27FC236}">
                <a16:creationId xmlns:a16="http://schemas.microsoft.com/office/drawing/2014/main" id="{D9CB31B7-02B0-20EB-7173-85B6B132E585}"/>
              </a:ext>
            </a:extLst>
          </p:cNvPr>
          <p:cNvSpPr/>
          <p:nvPr/>
        </p:nvSpPr>
        <p:spPr bwMode="auto">
          <a:xfrm>
            <a:off x="4599308" y="3750172"/>
            <a:ext cx="41647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ICF</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79" name="Straight Arrow Connector 78">
            <a:extLst>
              <a:ext uri="{FF2B5EF4-FFF2-40B4-BE49-F238E27FC236}">
                <a16:creationId xmlns:a16="http://schemas.microsoft.com/office/drawing/2014/main" id="{759B23FE-E718-9DB8-FD16-4034F3E0D2DE}"/>
              </a:ext>
            </a:extLst>
          </p:cNvPr>
          <p:cNvCxnSpPr>
            <a:cxnSpLocks/>
          </p:cNvCxnSpPr>
          <p:nvPr/>
        </p:nvCxnSpPr>
        <p:spPr bwMode="auto">
          <a:xfrm flipV="1">
            <a:off x="4409792" y="5017860"/>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2430E5AF-0859-6040-CD4E-E44CA0B66EC3}"/>
              </a:ext>
            </a:extLst>
          </p:cNvPr>
          <p:cNvSpPr txBox="1"/>
          <p:nvPr/>
        </p:nvSpPr>
        <p:spPr>
          <a:xfrm>
            <a:off x="4243811" y="5363987"/>
            <a:ext cx="1550800" cy="246221"/>
          </a:xfrm>
          <a:prstGeom prst="rect">
            <a:avLst/>
          </a:prstGeom>
          <a:noFill/>
        </p:spPr>
        <p:txBody>
          <a:bodyPr wrap="square" rtlCol="0">
            <a:spAutoFit/>
          </a:bodyPr>
          <a:lstStyle/>
          <a:p>
            <a:r>
              <a:rPr lang="en-US" sz="1000" b="1" dirty="0">
                <a:solidFill>
                  <a:schemeClr val="tx1"/>
                </a:solidFill>
              </a:rPr>
              <a:t>Switch to NPCA PCH</a:t>
            </a:r>
          </a:p>
        </p:txBody>
      </p:sp>
      <p:sp>
        <p:nvSpPr>
          <p:cNvPr id="2" name="TextBox 1">
            <a:extLst>
              <a:ext uri="{FF2B5EF4-FFF2-40B4-BE49-F238E27FC236}">
                <a16:creationId xmlns:a16="http://schemas.microsoft.com/office/drawing/2014/main" id="{83876A01-4612-E4CC-8812-355E08695322}"/>
              </a:ext>
            </a:extLst>
          </p:cNvPr>
          <p:cNvSpPr txBox="1"/>
          <p:nvPr/>
        </p:nvSpPr>
        <p:spPr>
          <a:xfrm>
            <a:off x="3260575" y="570306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F9A886AC-0BFF-D4FA-986B-69701860D309}"/>
              </a:ext>
            </a:extLst>
          </p:cNvPr>
          <p:cNvCxnSpPr>
            <a:cxnSpLocks/>
          </p:cNvCxnSpPr>
          <p:nvPr/>
        </p:nvCxnSpPr>
        <p:spPr bwMode="auto">
          <a:xfrm>
            <a:off x="6489437" y="3657600"/>
            <a:ext cx="4631" cy="27432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F2A58AEA-F62E-2C86-99A1-C25F108A572C}"/>
              </a:ext>
            </a:extLst>
          </p:cNvPr>
          <p:cNvSpPr txBox="1"/>
          <p:nvPr/>
        </p:nvSpPr>
        <p:spPr>
          <a:xfrm>
            <a:off x="5170407" y="5034668"/>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186065B9-47BB-3820-AF16-1D3766C819B7}"/>
              </a:ext>
            </a:extLst>
          </p:cNvPr>
          <p:cNvCxnSpPr>
            <a:cxnSpLocks/>
          </p:cNvCxnSpPr>
          <p:nvPr/>
        </p:nvCxnSpPr>
        <p:spPr bwMode="auto">
          <a:xfrm>
            <a:off x="7586128" y="5001190"/>
            <a:ext cx="0" cy="409010"/>
          </a:xfrm>
          <a:prstGeom prst="straightConnector1">
            <a:avLst/>
          </a:prstGeom>
          <a:solidFill>
            <a:srgbClr val="00B8FF"/>
          </a:solidFill>
          <a:ln w="2857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E9937B5B-AFF6-0BDD-EA0F-FA3FCCA1C8E7}"/>
              </a:ext>
            </a:extLst>
          </p:cNvPr>
          <p:cNvSpPr txBox="1"/>
          <p:nvPr/>
        </p:nvSpPr>
        <p:spPr>
          <a:xfrm>
            <a:off x="7445154" y="4783204"/>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20" name="TextBox 19">
            <a:extLst>
              <a:ext uri="{FF2B5EF4-FFF2-40B4-BE49-F238E27FC236}">
                <a16:creationId xmlns:a16="http://schemas.microsoft.com/office/drawing/2014/main" id="{A23A2334-1AEA-4228-4255-05CF6370246E}"/>
              </a:ext>
            </a:extLst>
          </p:cNvPr>
          <p:cNvSpPr txBox="1"/>
          <p:nvPr/>
        </p:nvSpPr>
        <p:spPr>
          <a:xfrm>
            <a:off x="5114853" y="4055799"/>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6AB2810F-8EDD-5219-BDC6-D72261ED2B3C}"/>
              </a:ext>
            </a:extLst>
          </p:cNvPr>
          <p:cNvCxnSpPr>
            <a:cxnSpLocks/>
          </p:cNvCxnSpPr>
          <p:nvPr/>
        </p:nvCxnSpPr>
        <p:spPr bwMode="auto">
          <a:xfrm>
            <a:off x="4322407" y="4263186"/>
            <a:ext cx="2167030" cy="0"/>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34AD4A4C-E649-727E-4598-7C25EE294CDA}"/>
              </a:ext>
            </a:extLst>
          </p:cNvPr>
          <p:cNvCxnSpPr>
            <a:cxnSpLocks/>
          </p:cNvCxnSpPr>
          <p:nvPr/>
        </p:nvCxnSpPr>
        <p:spPr bwMode="auto">
          <a:xfrm flipV="1">
            <a:off x="4420864" y="4006199"/>
            <a:ext cx="0" cy="388857"/>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CB838C29-405C-3565-0E26-7007A5E1DC4F}"/>
              </a:ext>
            </a:extLst>
          </p:cNvPr>
          <p:cNvSpPr txBox="1"/>
          <p:nvPr/>
        </p:nvSpPr>
        <p:spPr>
          <a:xfrm>
            <a:off x="4254883" y="4352326"/>
            <a:ext cx="1550800" cy="246221"/>
          </a:xfrm>
          <a:prstGeom prst="rect">
            <a:avLst/>
          </a:prstGeom>
          <a:noFill/>
        </p:spPr>
        <p:txBody>
          <a:bodyPr wrap="square" rtlCol="0">
            <a:spAutoFit/>
          </a:bodyPr>
          <a:lstStyle/>
          <a:p>
            <a:r>
              <a:rPr lang="en-US" sz="1000" b="1" dirty="0">
                <a:solidFill>
                  <a:schemeClr val="tx1"/>
                </a:solidFill>
              </a:rPr>
              <a:t>Switch to NPCA PCH</a:t>
            </a:r>
          </a:p>
        </p:txBody>
      </p:sp>
      <p:cxnSp>
        <p:nvCxnSpPr>
          <p:cNvPr id="22" name="Straight Arrow Connector 21">
            <a:extLst>
              <a:ext uri="{FF2B5EF4-FFF2-40B4-BE49-F238E27FC236}">
                <a16:creationId xmlns:a16="http://schemas.microsoft.com/office/drawing/2014/main" id="{F1F51C74-C165-2192-3642-7B61BD5ECDF2}"/>
              </a:ext>
            </a:extLst>
          </p:cNvPr>
          <p:cNvCxnSpPr>
            <a:cxnSpLocks/>
          </p:cNvCxnSpPr>
          <p:nvPr/>
        </p:nvCxnSpPr>
        <p:spPr bwMode="auto">
          <a:xfrm>
            <a:off x="7586128" y="4006199"/>
            <a:ext cx="0" cy="388857"/>
          </a:xfrm>
          <a:prstGeom prst="straightConnector1">
            <a:avLst/>
          </a:prstGeom>
          <a:solidFill>
            <a:srgbClr val="00B8FF"/>
          </a:solidFill>
          <a:ln w="2857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421374ED-61FF-6B64-98F4-ABC7616EF017}"/>
              </a:ext>
            </a:extLst>
          </p:cNvPr>
          <p:cNvSpPr txBox="1"/>
          <p:nvPr/>
        </p:nvSpPr>
        <p:spPr>
          <a:xfrm>
            <a:off x="7396096" y="3792379"/>
            <a:ext cx="996799" cy="246221"/>
          </a:xfrm>
          <a:prstGeom prst="rect">
            <a:avLst/>
          </a:prstGeom>
          <a:noFill/>
        </p:spPr>
        <p:txBody>
          <a:bodyPr wrap="square" rtlCol="0">
            <a:spAutoFit/>
          </a:bodyPr>
          <a:lstStyle/>
          <a:p>
            <a:r>
              <a:rPr lang="en-US" sz="1000" b="1" dirty="0">
                <a:solidFill>
                  <a:schemeClr val="tx1"/>
                </a:solidFill>
              </a:rPr>
              <a:t>Switch to PCH</a:t>
            </a:r>
          </a:p>
        </p:txBody>
      </p:sp>
      <p:sp>
        <p:nvSpPr>
          <p:cNvPr id="58" name="Left Brace 57">
            <a:extLst>
              <a:ext uri="{FF2B5EF4-FFF2-40B4-BE49-F238E27FC236}">
                <a16:creationId xmlns:a16="http://schemas.microsoft.com/office/drawing/2014/main" id="{A905039A-6A73-5627-209C-207F41E6E277}"/>
              </a:ext>
            </a:extLst>
          </p:cNvPr>
          <p:cNvSpPr/>
          <p:nvPr/>
        </p:nvSpPr>
        <p:spPr bwMode="auto">
          <a:xfrm>
            <a:off x="2844054" y="378489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C93B67C5-8F92-ED68-BCB5-923655054353}"/>
              </a:ext>
            </a:extLst>
          </p:cNvPr>
          <p:cNvSpPr txBox="1"/>
          <p:nvPr/>
        </p:nvSpPr>
        <p:spPr>
          <a:xfrm>
            <a:off x="2226868" y="445427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02DF2A18-D92F-C2CE-A526-5DDAD70CED83}"/>
              </a:ext>
            </a:extLst>
          </p:cNvPr>
          <p:cNvSpPr/>
          <p:nvPr/>
        </p:nvSpPr>
        <p:spPr bwMode="auto">
          <a:xfrm>
            <a:off x="2904719" y="568414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6039D4D2-9E96-C00F-9F59-7CFC3C31355C}"/>
              </a:ext>
            </a:extLst>
          </p:cNvPr>
          <p:cNvSpPr txBox="1"/>
          <p:nvPr/>
        </p:nvSpPr>
        <p:spPr>
          <a:xfrm>
            <a:off x="2303068" y="587681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19F0D47A-48D7-9A64-AA4C-52D196E59918}"/>
              </a:ext>
            </a:extLst>
          </p:cNvPr>
          <p:cNvCxnSpPr>
            <a:cxnSpLocks/>
          </p:cNvCxnSpPr>
          <p:nvPr/>
        </p:nvCxnSpPr>
        <p:spPr bwMode="auto">
          <a:xfrm>
            <a:off x="4320782" y="5253786"/>
            <a:ext cx="2177918" cy="5705"/>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21" name="Rectangle 20">
            <a:extLst>
              <a:ext uri="{FF2B5EF4-FFF2-40B4-BE49-F238E27FC236}">
                <a16:creationId xmlns:a16="http://schemas.microsoft.com/office/drawing/2014/main" id="{6AA643EF-3A98-4E40-71C9-4EF95FBAA2A5}"/>
              </a:ext>
            </a:extLst>
          </p:cNvPr>
          <p:cNvSpPr/>
          <p:nvPr/>
        </p:nvSpPr>
        <p:spPr bwMode="auto">
          <a:xfrm>
            <a:off x="7017223" y="4754845"/>
            <a:ext cx="4816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003537ED-8D27-B724-12C7-7B86EF7E3791}"/>
              </a:ext>
            </a:extLst>
          </p:cNvPr>
          <p:cNvSpPr/>
          <p:nvPr/>
        </p:nvSpPr>
        <p:spPr bwMode="auto">
          <a:xfrm>
            <a:off x="5088808" y="4754496"/>
            <a:ext cx="416475" cy="27054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ICR</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5" name="Straight Arrow Connector 24">
            <a:extLst>
              <a:ext uri="{FF2B5EF4-FFF2-40B4-BE49-F238E27FC236}">
                <a16:creationId xmlns:a16="http://schemas.microsoft.com/office/drawing/2014/main" id="{52E899B0-8B63-E48D-AA7A-5609BC0C9FAC}"/>
              </a:ext>
            </a:extLst>
          </p:cNvPr>
          <p:cNvCxnSpPr>
            <a:cxnSpLocks/>
          </p:cNvCxnSpPr>
          <p:nvPr/>
        </p:nvCxnSpPr>
        <p:spPr bwMode="auto">
          <a:xfrm>
            <a:off x="4114712" y="3725205"/>
            <a:ext cx="0" cy="645384"/>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4" name="Rectangle 23">
            <a:extLst>
              <a:ext uri="{FF2B5EF4-FFF2-40B4-BE49-F238E27FC236}">
                <a16:creationId xmlns:a16="http://schemas.microsoft.com/office/drawing/2014/main" id="{229E049C-FFA7-AAAA-9253-1806E93B78EE}"/>
              </a:ext>
            </a:extLst>
          </p:cNvPr>
          <p:cNvSpPr/>
          <p:nvPr/>
        </p:nvSpPr>
        <p:spPr bwMode="auto">
          <a:xfrm>
            <a:off x="5737400" y="3763485"/>
            <a:ext cx="1167269" cy="23880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solidFill>
                  <a:srgbClr val="FF0000"/>
                </a:solidFill>
              </a:rPr>
              <a:t>New data</a:t>
            </a:r>
            <a:endParaRPr kumimoji="0" lang="en-US" sz="1000" b="1" i="0" u="none" strike="noStrike" cap="none" normalizeH="0" baseline="0" dirty="0">
              <a:ln>
                <a:noFill/>
              </a:ln>
              <a:solidFill>
                <a:srgbClr val="FF0000"/>
              </a:solidFill>
              <a:effectLst/>
              <a:latin typeface="Times New Roman" pitchFamily="16" charset="0"/>
              <a:ea typeface="MS Gothic" charset="-128"/>
            </a:endParaRPr>
          </a:p>
        </p:txBody>
      </p:sp>
      <p:cxnSp>
        <p:nvCxnSpPr>
          <p:cNvPr id="28" name="Straight Connector 27">
            <a:extLst>
              <a:ext uri="{FF2B5EF4-FFF2-40B4-BE49-F238E27FC236}">
                <a16:creationId xmlns:a16="http://schemas.microsoft.com/office/drawing/2014/main" id="{0A6B3F45-E20A-3016-2E94-C983FB930E47}"/>
              </a:ext>
            </a:extLst>
          </p:cNvPr>
          <p:cNvCxnSpPr>
            <a:cxnSpLocks/>
          </p:cNvCxnSpPr>
          <p:nvPr/>
        </p:nvCxnSpPr>
        <p:spPr bwMode="auto">
          <a:xfrm>
            <a:off x="7586128" y="3792330"/>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601329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March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this contribution, we considered some scenarios where an NPCA AP may need to switch back to the BSS primary channel after the NAV duration (e.g., same as the duration of OBSS activity) on the BSS primary channel.</a:t>
            </a:r>
          </a:p>
          <a:p>
            <a:pPr>
              <a:buFont typeface="Arial" panose="020B0604020202020204" pitchFamily="34" charset="0"/>
              <a:buChar char="•"/>
            </a:pPr>
            <a:endParaRPr lang="en-US" sz="1000" b="0" kern="0" dirty="0"/>
          </a:p>
          <a:p>
            <a:pPr>
              <a:buFont typeface="Arial" panose="020B0604020202020204" pitchFamily="34" charset="0"/>
              <a:buChar char="•"/>
            </a:pPr>
            <a:r>
              <a:rPr lang="en-US" sz="1800" b="0" kern="0" dirty="0"/>
              <a:t>While the baseline for an NPCA STA to switch back to the BSS primary channel should be to switch before the end of the NAV duration on the BSS primary channel, some exceptions to this switching back condition may be defined: </a:t>
            </a:r>
          </a:p>
          <a:p>
            <a:pPr lvl="1">
              <a:buFont typeface="Arial" panose="020B0604020202020204" pitchFamily="34" charset="0"/>
              <a:buChar char="•"/>
            </a:pPr>
            <a:r>
              <a:rPr lang="en-US" sz="1600" kern="0" dirty="0"/>
              <a:t>E.g., </a:t>
            </a:r>
            <a:r>
              <a:rPr lang="en-US" sz="1600" b="0" kern="0" dirty="0"/>
              <a:t>if an NPCA AP determines the duration required to transmit buffered data (e.g., LL data) on the NPCA primary channe</a:t>
            </a:r>
            <a:r>
              <a:rPr lang="en-US" sz="1600" kern="0" dirty="0"/>
              <a:t>l </a:t>
            </a:r>
            <a:r>
              <a:rPr lang="en-US" sz="1600" b="0" kern="0" dirty="0"/>
              <a:t>to exceed the duration of the OBSS activity on the BSS primary channel.</a:t>
            </a:r>
          </a:p>
          <a:p>
            <a:pPr lvl="1">
              <a:buFont typeface="Arial" panose="020B0604020202020204" pitchFamily="34" charset="0"/>
              <a:buChar char="•"/>
            </a:pPr>
            <a:r>
              <a:rPr lang="en-US" sz="1600" kern="0" dirty="0"/>
              <a:t>TBD some other conditions</a:t>
            </a:r>
            <a:endParaRPr lang="en-US" sz="1050" kern="0" dirty="0"/>
          </a:p>
          <a:p>
            <a:pPr>
              <a:buFont typeface="Arial" panose="020B0604020202020204" pitchFamily="34" charset="0"/>
              <a:buChar char="•"/>
            </a:pPr>
            <a:endParaRPr lang="en-US" sz="1000" b="0" kern="0" dirty="0"/>
          </a:p>
          <a:p>
            <a:pPr>
              <a:buFont typeface="Arial" panose="020B0604020202020204" pitchFamily="34" charset="0"/>
              <a:buChar char="•"/>
            </a:pPr>
            <a:r>
              <a:rPr lang="en-US" sz="1800" b="0" kern="0" dirty="0"/>
              <a:t>Defining some exceptions to switching back to the BSS primary channel before the end of OBSS activity may be helpful especially when there is buffered low latency traffic at the NPCA AP.</a:t>
            </a:r>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E281-BCAB-0761-E963-E3CFAA2A46E0}"/>
              </a:ext>
            </a:extLst>
          </p:cNvPr>
          <p:cNvSpPr>
            <a:spLocks noGrp="1"/>
          </p:cNvSpPr>
          <p:nvPr>
            <p:ph type="title"/>
          </p:nvPr>
        </p:nvSpPr>
        <p:spPr/>
        <p:txBody>
          <a:bodyPr/>
          <a:lstStyle/>
          <a:p>
            <a:r>
              <a:rPr lang="en-GB" dirty="0"/>
              <a:t>References</a:t>
            </a:r>
            <a:endParaRPr lang="en-US" dirty="0"/>
          </a:p>
        </p:txBody>
      </p:sp>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March 2025</a:t>
            </a:r>
            <a:endParaRPr lang="en-GB" dirty="0"/>
          </a:p>
        </p:txBody>
      </p:sp>
      <p:sp>
        <p:nvSpPr>
          <p:cNvPr id="9" name="Rectangle 2">
            <a:extLst>
              <a:ext uri="{FF2B5EF4-FFF2-40B4-BE49-F238E27FC236}">
                <a16:creationId xmlns:a16="http://schemas.microsoft.com/office/drawing/2014/main" id="{D58D1859-6493-B181-AE30-238B768AFF12}"/>
              </a:ext>
            </a:extLst>
          </p:cNvPr>
          <p:cNvSpPr txBox="1">
            <a:spLocks noChangeArrowheads="1"/>
          </p:cNvSpPr>
          <p:nvPr/>
        </p:nvSpPr>
        <p:spPr bwMode="auto">
          <a:xfrm>
            <a:off x="1219200" y="1524000"/>
            <a:ext cx="8382000" cy="2438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[1] </a:t>
            </a:r>
            <a:r>
              <a:rPr lang="en-US" sz="1800" b="0" kern="0" dirty="0"/>
              <a:t>IEEE P802.11bn™/D0.1, January 2025</a:t>
            </a: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69395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84602-F1F3-AAD5-CB14-2D631788FB16}"/>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FDC3D58-ADD1-92D2-269A-E2B5FB177DE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7FED7AB-A548-8563-C1D8-04A88AA64FAF}"/>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7C01723D-BC0B-DDE2-692A-BB7DA94AF319}"/>
              </a:ext>
            </a:extLst>
          </p:cNvPr>
          <p:cNvSpPr>
            <a:spLocks noGrp="1"/>
          </p:cNvSpPr>
          <p:nvPr>
            <p:ph type="dt" idx="15"/>
          </p:nvPr>
        </p:nvSpPr>
        <p:spPr/>
        <p:txBody>
          <a:bodyPr/>
          <a:lstStyle/>
          <a:p>
            <a:r>
              <a:rPr lang="en-US" dirty="0"/>
              <a:t>March 2025</a:t>
            </a:r>
            <a:endParaRPr lang="en-GB" dirty="0"/>
          </a:p>
        </p:txBody>
      </p:sp>
      <p:sp>
        <p:nvSpPr>
          <p:cNvPr id="8" name="Rectangle 1">
            <a:extLst>
              <a:ext uri="{FF2B5EF4-FFF2-40B4-BE49-F238E27FC236}">
                <a16:creationId xmlns:a16="http://schemas.microsoft.com/office/drawing/2014/main" id="{27794B3E-999D-9EE2-EE2C-54149C82C18D}"/>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1</a:t>
            </a:r>
          </a:p>
        </p:txBody>
      </p:sp>
      <p:sp>
        <p:nvSpPr>
          <p:cNvPr id="10" name="Rectangle 2">
            <a:extLst>
              <a:ext uri="{FF2B5EF4-FFF2-40B4-BE49-F238E27FC236}">
                <a16:creationId xmlns:a16="http://schemas.microsoft.com/office/drawing/2014/main" id="{D204C281-745F-60E1-2A6D-6F4F065D7938}"/>
              </a:ext>
            </a:extLst>
          </p:cNvPr>
          <p:cNvSpPr txBox="1">
            <a:spLocks noChangeArrowheads="1"/>
          </p:cNvSpPr>
          <p:nvPr/>
        </p:nvSpPr>
        <p:spPr bwMode="auto">
          <a:xfrm>
            <a:off x="539804" y="1676400"/>
            <a:ext cx="11042596"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GB" altLang="ko-KR" dirty="0"/>
              <a:t>Do you agree to add the following text to the </a:t>
            </a:r>
            <a:r>
              <a:rPr lang="en-GB" altLang="ko-KR" dirty="0" err="1"/>
              <a:t>TGbn</a:t>
            </a:r>
            <a:r>
              <a:rPr lang="en-GB" altLang="ko-KR" dirty="0"/>
              <a:t> SFD?</a:t>
            </a:r>
            <a:endParaRPr lang="en-US" kern="0" dirty="0"/>
          </a:p>
          <a:p>
            <a:pPr marL="0" indent="0"/>
            <a:r>
              <a:rPr lang="en-US" sz="2400" b="0" kern="0" dirty="0"/>
              <a:t>	</a:t>
            </a:r>
            <a:r>
              <a:rPr lang="en-US" sz="2400" kern="0" dirty="0"/>
              <a:t>•	NPCA AP that has switched to the NPCA primary channel shall be switched back to the BSS primary channel before the expected duration of the OBSS activity that makes the BSS primary channel busy ends</a:t>
            </a:r>
            <a:r>
              <a:rPr lang="en-US" kern="0" dirty="0"/>
              <a:t>, unless NPCA AP has buffered data that cannot be transmitted on the NPCA primary channel before the expected duration of the OBSS activity that makes the BSS primary channel busy ends.</a:t>
            </a:r>
          </a:p>
          <a:p>
            <a:pPr lvl="1">
              <a:buFont typeface="Arial" panose="020B0604020202020204" pitchFamily="34" charset="0"/>
              <a:buChar char="•"/>
            </a:pPr>
            <a:r>
              <a:rPr lang="en-US" kern="0" dirty="0"/>
              <a:t>Buffered data may be low latency data. </a:t>
            </a:r>
          </a:p>
          <a:p>
            <a:pPr marL="457200" marR="0" lvl="1" indent="0" algn="l" defTabSz="914400" rtl="0" eaLnBrk="0" fontAlgn="base" latinLnBrk="0" hangingPunct="0">
              <a:lnSpc>
                <a:spcPct val="100000"/>
              </a:lnSpc>
              <a:spcBef>
                <a:spcPct val="20000"/>
              </a:spcBef>
              <a:spcAft>
                <a:spcPct val="0"/>
              </a:spcAft>
              <a:buClrTx/>
              <a:buSzTx/>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Y/N/A:</a:t>
            </a:r>
            <a:endParaRPr kumimoji="0" lang="ko-KR" altLang="en-US" sz="18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14837969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10463</TotalTime>
  <Words>1360</Words>
  <Application>Microsoft Office PowerPoint</Application>
  <PresentationFormat>Widescreen</PresentationFormat>
  <Paragraphs>194</Paragraphs>
  <Slides>9</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굴림</vt:lpstr>
      <vt:lpstr>Arial</vt:lpstr>
      <vt:lpstr>Arial Unicode MS</vt:lpstr>
      <vt:lpstr>Times New Roman</vt:lpstr>
      <vt:lpstr>Office Theme</vt:lpstr>
      <vt:lpstr>Document</vt:lpstr>
      <vt:lpstr>Further Considerations on NPCA Switching Operation</vt:lpstr>
      <vt:lpstr>PowerPoint Presentation</vt:lpstr>
      <vt:lpstr>Arrival of LL Data During NPCA Operation</vt:lpstr>
      <vt:lpstr>Problem After Switching Back to Primary Channel</vt:lpstr>
      <vt:lpstr>Switching Back to PCH after the NAV duration</vt:lpstr>
      <vt:lpstr>Updating Switch Back Time for Short TXOP Duration</vt:lpstr>
      <vt:lpstr>Conclusion</vt:lpstr>
      <vt:lpstr>References</vt:lpstr>
      <vt:lpstr>Straw Poll –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394</cp:revision>
  <cp:lastPrinted>1601-01-01T00:00:00Z</cp:lastPrinted>
  <dcterms:created xsi:type="dcterms:W3CDTF">2024-02-06T17:29:42Z</dcterms:created>
  <dcterms:modified xsi:type="dcterms:W3CDTF">2025-03-07T20:30:50Z</dcterms:modified>
  <cp:category>Name, Affiliation</cp:category>
</cp:coreProperties>
</file>