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bookmarkIdSeed="2">
  <p:sldMasterIdLst>
    <p:sldMasterId id="2147483648" r:id="rId1"/>
  </p:sldMasterIdLst>
  <p:notesMasterIdLst>
    <p:notesMasterId r:id="rId9"/>
  </p:notesMasterIdLst>
  <p:handoutMasterIdLst>
    <p:handoutMasterId r:id="rId10"/>
  </p:handoutMasterIdLst>
  <p:sldIdLst>
    <p:sldId id="269" r:id="rId2"/>
    <p:sldId id="611" r:id="rId3"/>
    <p:sldId id="664" r:id="rId4"/>
    <p:sldId id="666" r:id="rId5"/>
    <p:sldId id="667" r:id="rId6"/>
    <p:sldId id="312" r:id="rId7"/>
    <p:sldId id="663" r:id="rId8"/>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53">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B065EC2-255B-EB54-0AD7-19A576C2F3B5}" name="Chunyu Hu" initials="CH" userId="S::chunyuhu@fb.com::98f12de9-3d6a-4c20-ab50-c5ddda7fb399"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BE1FF"/>
    <a:srgbClr val="FF6600"/>
    <a:srgbClr val="FF3300"/>
    <a:srgbClr val="FFE3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中度样式 2 - 强调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D7AC3CCA-C797-4891-BE02-D94E43425B78}" styleName="中度样式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505E3EF-67EA-436B-97B2-0124C06EBD24}" styleName="中度样式 4 - 强调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345" autoAdjust="0"/>
    <p:restoredTop sz="85642" autoAdjust="0"/>
  </p:normalViewPr>
  <p:slideViewPr>
    <p:cSldViewPr>
      <p:cViewPr varScale="1">
        <p:scale>
          <a:sx n="70" d="100"/>
          <a:sy n="70" d="100"/>
        </p:scale>
        <p:origin x="1978" y="58"/>
      </p:cViewPr>
      <p:guideLst>
        <p:guide orient="horz" pos="2160"/>
        <p:guide pos="2853"/>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p:cViewPr>
        <p:scale>
          <a:sx n="100" d="100"/>
          <a:sy n="100" d="100"/>
        </p:scale>
        <p:origin x="3444" y="-480"/>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8/10/relationships/authors" Target="author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a:defRPr/>
            </a:pPr>
            <a:r>
              <a:rPr lang="en-US"/>
              <a:t>May 2015</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a:defRPr/>
            </a:pPr>
            <a:r>
              <a:rPr lang="en-US"/>
              <a:t>Edward Au (Marvell Semiconductor)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r>
              <a:rPr lang="en-US" altLang="en-US"/>
              <a:t>Page </a:t>
            </a:r>
            <a:fld id="{33E08E1E-6EC7-4C1A-A5A7-331760B4307E}" type="slidenum">
              <a:rPr lang="en-US" altLang="en-US"/>
              <a:t>‹#›</a:t>
            </a:fld>
            <a:endParaRPr lang="en-US" altLang="en-US"/>
          </a:p>
        </p:txBody>
      </p:sp>
      <p:sp>
        <p:nvSpPr>
          <p:cNvPr id="100357"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0358"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035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a:defRPr/>
            </a:pPr>
            <a:r>
              <a:rPr lang="en-US"/>
              <a:t>doc.: IEEE 802.11-15/0496r5</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a:defRPr/>
            </a:pPr>
            <a:r>
              <a:rPr lang="en-US"/>
              <a:t>May 2015</a:t>
            </a:r>
          </a:p>
        </p:txBody>
      </p:sp>
      <p:sp>
        <p:nvSpPr>
          <p:cNvPr id="5734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ln>
          <a:effectLst/>
        </p:spPr>
        <p:txBody>
          <a:bodyPr vert="horz" wrap="square" lIns="93662" tIns="46038" rIns="93662" bIns="46038" numCol="1" anchor="t" anchorCtr="0" compatLnSpc="1"/>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lvl="4">
              <a:defRPr/>
            </a:pPr>
            <a:r>
              <a:rPr lang="en-US"/>
              <a:t>Edward Au (Marvell Semiconductor)</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r>
              <a:rPr lang="en-US" altLang="en-US"/>
              <a:t>Page </a:t>
            </a:r>
            <a:fld id="{A4C469B6-0354-4D64-BCEB-6541BE9EF06F}" type="slidenum">
              <a:rPr lang="en-US" altLang="en-US"/>
              <a:t>‹#›</a:t>
            </a:fld>
            <a:endParaRPr lang="en-US" altLang="en-US"/>
          </a:p>
        </p:txBody>
      </p:sp>
      <p:sp>
        <p:nvSpPr>
          <p:cNvPr id="5735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5735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735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doc.: IEEE 802.11-15/0496r1</a:t>
            </a:r>
          </a:p>
        </p:txBody>
      </p:sp>
      <p:sp>
        <p:nvSpPr>
          <p:cNvPr id="58371"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May 2015</a:t>
            </a:r>
          </a:p>
        </p:txBody>
      </p:sp>
      <p:sp>
        <p:nvSpPr>
          <p:cNvPr id="58372" name="Rectangle 6"/>
          <p:cNvSpPr>
            <a:spLocks noGrp="1" noChangeArrowheads="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a:t>Edward Au (Marvell Semiconductor)</a:t>
            </a:r>
          </a:p>
        </p:txBody>
      </p:sp>
      <p:sp>
        <p:nvSpPr>
          <p:cNvPr id="58373"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25A8AF81-4441-4602-A932-2E89D75D88E0}" type="slidenum">
              <a:rPr lang="en-US" altLang="en-US"/>
              <a:t>1</a:t>
            </a:fld>
            <a:endParaRPr lang="en-US" altLang="en-US"/>
          </a:p>
        </p:txBody>
      </p:sp>
      <p:sp>
        <p:nvSpPr>
          <p:cNvPr id="58374" name="Rectangle 2"/>
          <p:cNvSpPr>
            <a:spLocks noGrp="1" noRot="1" noChangeAspect="1" noChangeArrowheads="1" noTextEdit="1"/>
          </p:cNvSpPr>
          <p:nvPr>
            <p:ph type="sldImg"/>
          </p:nvPr>
        </p:nvSpPr>
        <p:spPr>
          <a:xfrm>
            <a:off x="1154113" y="701675"/>
            <a:ext cx="4625975" cy="3468688"/>
          </a:xfrm>
        </p:spPr>
      </p:sp>
      <p:sp>
        <p:nvSpPr>
          <p:cNvPr id="5837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sz="quarter"/>
          </p:nvPr>
        </p:nvSpPr>
        <p:spPr/>
        <p:txBody>
          <a:bodyPr/>
          <a:lstStyle/>
          <a:p>
            <a:pPr>
              <a:defRPr/>
            </a:pPr>
            <a:r>
              <a:rPr lang="en-US"/>
              <a:t>doc.: IEEE 802.11-15/0496r5</a:t>
            </a:r>
          </a:p>
        </p:txBody>
      </p:sp>
      <p:sp>
        <p:nvSpPr>
          <p:cNvPr id="5" name="日期占位符 4"/>
          <p:cNvSpPr>
            <a:spLocks noGrp="1"/>
          </p:cNvSpPr>
          <p:nvPr>
            <p:ph type="dt" idx="1"/>
          </p:nvPr>
        </p:nvSpPr>
        <p:spPr/>
        <p:txBody>
          <a:bodyPr/>
          <a:lstStyle/>
          <a:p>
            <a:pPr>
              <a:defRPr/>
            </a:pPr>
            <a:r>
              <a:rPr lang="en-US"/>
              <a:t>May 2015</a:t>
            </a:r>
          </a:p>
        </p:txBody>
      </p:sp>
      <p:sp>
        <p:nvSpPr>
          <p:cNvPr id="6" name="页脚占位符 5"/>
          <p:cNvSpPr>
            <a:spLocks noGrp="1"/>
          </p:cNvSpPr>
          <p:nvPr>
            <p:ph type="ftr" sz="quarter" idx="4"/>
          </p:nvPr>
        </p:nvSpPr>
        <p:spPr/>
        <p:txBody>
          <a:bodyPr/>
          <a:lstStyle/>
          <a:p>
            <a:pPr lvl="4">
              <a:defRPr/>
            </a:pPr>
            <a:r>
              <a:rPr lang="en-US"/>
              <a:t>Edward Au (Marvell Semiconductor)</a:t>
            </a:r>
          </a:p>
        </p:txBody>
      </p:sp>
      <p:sp>
        <p:nvSpPr>
          <p:cNvPr id="7" name="灯片编号占位符 6"/>
          <p:cNvSpPr>
            <a:spLocks noGrp="1"/>
          </p:cNvSpPr>
          <p:nvPr>
            <p:ph type="sldNum" sz="quarter" idx="5"/>
          </p:nvPr>
        </p:nvSpPr>
        <p:spPr/>
        <p:txBody>
          <a:bodyPr/>
          <a:lstStyle/>
          <a:p>
            <a:r>
              <a:rPr lang="en-US" altLang="en-US"/>
              <a:t>Page </a:t>
            </a:r>
            <a:fld id="{A4C469B6-0354-4D64-BCEB-6541BE9EF06F}" type="slidenum">
              <a:rPr lang="en-US" altLang="en-US" smtClean="0"/>
              <a:t>2</a:t>
            </a:fld>
            <a:endParaRPr lang="en-US" altLang="en-US"/>
          </a:p>
        </p:txBody>
      </p:sp>
    </p:spTree>
    <p:extLst>
      <p:ext uri="{BB962C8B-B14F-4D97-AF65-F5344CB8AC3E}">
        <p14:creationId xmlns:p14="http://schemas.microsoft.com/office/powerpoint/2010/main" val="23209527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B92B35B7-A9DF-4AE0-90F3-BD9FCD6361E6}" type="slidenum">
              <a:rPr lang="en-US" altLang="en-US"/>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54A696A0-C84D-41CA-B897-D54EDAEB7A46}" type="slidenum">
              <a:rPr lang="en-US" altLang="en-US"/>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0FF88134-36A3-492E-B6B5-2F4703E76746}" type="slidenum">
              <a:rPr lang="en-US" altLang="en-US"/>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EA943724-5DA9-4183-9894-2B800CB49223}" type="slidenum">
              <a:rPr lang="en-US" altLang="en-US"/>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68E78D52-B4C3-4C54-8879-630EF7253A65}" type="slidenum">
              <a:rPr lang="en-US" altLang="en-US"/>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9" name="Rectangle 6"/>
          <p:cNvSpPr>
            <a:spLocks noGrp="1" noChangeArrowheads="1"/>
          </p:cNvSpPr>
          <p:nvPr>
            <p:ph type="sldNum" sz="quarter" idx="12"/>
          </p:nvPr>
        </p:nvSpPr>
        <p:spPr/>
        <p:txBody>
          <a:bodyPr/>
          <a:lstStyle>
            <a:lvl1pPr>
              <a:defRPr/>
            </a:lvl1pPr>
          </a:lstStyle>
          <a:p>
            <a:r>
              <a:rPr lang="en-US" altLang="en-US"/>
              <a:t>Slide </a:t>
            </a:r>
            <a:fld id="{D311B223-DD3A-4F48-9311-03A92196BF2B}" type="slidenum">
              <a:rPr lang="en-US" altLang="en-US"/>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xfrm>
            <a:off x="5791200" y="6475413"/>
            <a:ext cx="2752725" cy="182880"/>
          </a:xfrm>
        </p:spPr>
        <p:txBody>
          <a:bodyPr/>
          <a:lstStyle>
            <a:lvl1pPr>
              <a:defRPr/>
            </a:lvl1pPr>
          </a:lstStyle>
          <a:p>
            <a:pPr>
              <a:defRPr/>
            </a:pPr>
            <a:r>
              <a:rPr lang="en-US" altLang="ko-KR" dirty="0">
                <a:sym typeface="+mn-ea"/>
              </a:rPr>
              <a:t>Liuming Lu (OPPO)</a:t>
            </a:r>
            <a:endParaRPr lang="en-US" altLang="ko-KR" dirty="0"/>
          </a:p>
        </p:txBody>
      </p:sp>
      <p:sp>
        <p:nvSpPr>
          <p:cNvPr id="5" name="Rectangle 6"/>
          <p:cNvSpPr>
            <a:spLocks noGrp="1" noChangeArrowheads="1"/>
          </p:cNvSpPr>
          <p:nvPr>
            <p:ph type="sldNum" sz="quarter" idx="12"/>
          </p:nvPr>
        </p:nvSpPr>
        <p:spPr/>
        <p:txBody>
          <a:bodyPr/>
          <a:lstStyle>
            <a:lvl1pPr>
              <a:defRPr/>
            </a:lvl1pPr>
          </a:lstStyle>
          <a:p>
            <a:r>
              <a:rPr lang="en-US" altLang="en-US"/>
              <a:t>Slide </a:t>
            </a:r>
            <a:fld id="{BAA79A68-64D1-4CCC-816B-FF3FB7B89AE4}" type="slidenum">
              <a:rPr lang="en-US" altLang="en-US"/>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4" name="Rectangle 6"/>
          <p:cNvSpPr>
            <a:spLocks noGrp="1" noChangeArrowheads="1"/>
          </p:cNvSpPr>
          <p:nvPr>
            <p:ph type="sldNum" sz="quarter" idx="12"/>
          </p:nvPr>
        </p:nvSpPr>
        <p:spPr/>
        <p:txBody>
          <a:bodyPr/>
          <a:lstStyle>
            <a:lvl1pPr>
              <a:defRPr/>
            </a:lvl1pPr>
          </a:lstStyle>
          <a:p>
            <a:r>
              <a:rPr lang="en-US" altLang="en-US"/>
              <a:t>Slide </a:t>
            </a:r>
            <a:fld id="{CF617D86-5CEF-4A7A-8BBC-1BE5E3A2734F}" type="slidenum">
              <a:rPr lang="en-US" altLang="en-US"/>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5C5EEBB6-A40D-4F9D-A461-8A01C53D589C}" type="slidenum">
              <a:rPr lang="en-US" altLang="en-US"/>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A8312614-8984-45B0-BDA0-077279777C94}" type="slidenum">
              <a:rPr lang="en-US" altLang="en-US"/>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lstStyle/>
          <a:p>
            <a:pPr lvl="0"/>
            <a:r>
              <a:rPr lang="en-US" alt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5791200" y="6475413"/>
            <a:ext cx="2752725" cy="182880"/>
          </a:xfrm>
          <a:prstGeom prst="rect">
            <a:avLst/>
          </a:prstGeom>
          <a:noFill/>
          <a:ln w="9525">
            <a:noFill/>
            <a:miter lim="800000"/>
          </a:ln>
          <a:effectLst/>
        </p:spPr>
        <p:txBody>
          <a:bodyPr vert="horz" wrap="square" lIns="0" tIns="0" rIns="0" bIns="0" numCol="1" anchor="t" anchorCtr="0" compatLnSpc="1">
            <a:spAutoFit/>
          </a:bodyPr>
          <a:lstStyle>
            <a:lvl1pPr algn="r" eaLnBrk="0" hangingPunct="0">
              <a:defRPr>
                <a:latin typeface="Times New Roman" panose="02020603050405020304" pitchFamily="18" charset="0"/>
                <a:ea typeface="+mn-ea"/>
                <a:cs typeface="+mn-cs"/>
              </a:defRPr>
            </a:lvl1pPr>
          </a:lstStyle>
          <a:p>
            <a:pPr>
              <a:defRPr/>
            </a:pPr>
            <a:r>
              <a:rPr lang="en-US" altLang="ko-KR" dirty="0"/>
              <a:t>Liuming Lu (OPPO)</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ln>
          <a:effectLst/>
        </p:spPr>
        <p:txBody>
          <a:bodyPr vert="horz" wrap="none" lIns="0" tIns="0" rIns="0" bIns="0" numCol="1" anchor="t" anchorCtr="0" compatLnSpc="1">
            <a:spAutoFit/>
          </a:bodyPr>
          <a:lstStyle>
            <a:lvl1pPr algn="ctr" eaLnBrk="0" hangingPunct="0">
              <a:defRPr/>
            </a:lvl1pPr>
          </a:lstStyle>
          <a:p>
            <a:r>
              <a:rPr lang="en-US" altLang="en-US"/>
              <a:t>Slide </a:t>
            </a:r>
            <a:fld id="{6F1F6262-6948-42CD-BF7B-D2CB9D8BADE4}" type="slidenum">
              <a:rPr lang="en-US" altLang="en-US"/>
              <a:t>‹#›</a:t>
            </a:fld>
            <a:endParaRPr lang="en-US" altLang="en-US"/>
          </a:p>
        </p:txBody>
      </p:sp>
      <p:sp>
        <p:nvSpPr>
          <p:cNvPr id="1031" name="Rectangle 7"/>
          <p:cNvSpPr>
            <a:spLocks noChangeArrowheads="1"/>
          </p:cNvSpPr>
          <p:nvPr userDrawn="1"/>
        </p:nvSpPr>
        <p:spPr bwMode="auto">
          <a:xfrm>
            <a:off x="7881118" y="332601"/>
            <a:ext cx="57708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  </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 name="Rectangle 7"/>
          <p:cNvSpPr>
            <a:spLocks noChangeArrowheads="1"/>
          </p:cNvSpPr>
          <p:nvPr userDrawn="1"/>
        </p:nvSpPr>
        <p:spPr bwMode="auto">
          <a:xfrm>
            <a:off x="5252130" y="332601"/>
            <a:ext cx="320607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Doc.: IEEE 802.11-25/122r0</a:t>
            </a:r>
          </a:p>
        </p:txBody>
      </p:sp>
      <p:sp>
        <p:nvSpPr>
          <p:cNvPr id="12" name="Rectangle 7"/>
          <p:cNvSpPr>
            <a:spLocks noChangeArrowheads="1"/>
          </p:cNvSpPr>
          <p:nvPr userDrawn="1"/>
        </p:nvSpPr>
        <p:spPr bwMode="auto">
          <a:xfrm>
            <a:off x="660875" y="304800"/>
            <a:ext cx="330152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indent="0" algn="l"/>
            <a:r>
              <a:rPr lang="en-US" altLang="en-US" sz="1800" b="1" dirty="0"/>
              <a:t>April 2025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hdr="0"/>
  <p:txStyles>
    <p:title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4/11-24-0679-04-00bn-thoughts-on-functionality-and-security-architecture-for-uhr-seamless-roaming.pptx" TargetMode="External"/><Relationship Id="rId2" Type="http://schemas.openxmlformats.org/officeDocument/2006/relationships/hyperlink" Target="https://mentor.ieee.org/802.11/dcn/25/11-25-0014-14-00bn-tgbn-motions-list-part-2.pptx" TargetMode="External"/><Relationship Id="rId1" Type="http://schemas.openxmlformats.org/officeDocument/2006/relationships/slideLayout" Target="../slideLayouts/slideLayout2.xml"/><Relationship Id="rId5" Type="http://schemas.openxmlformats.org/officeDocument/2006/relationships/hyperlink" Target="https://mentor.ieee.org/802.11/dcn/25/11-25-0566-00-00bn-pdt-mac-on-seamless-roaming-part-1.docx" TargetMode="External"/><Relationship Id="rId4" Type="http://schemas.openxmlformats.org/officeDocument/2006/relationships/hyperlink" Target="https://mentor.ieee.org/802.11/dcn/24/11-24-1882-02-00bn-link-setup-for-seamless-roaming.pptx"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53ABCD13-380B-4CB5-B9B1-96CEC68A8A42}" type="slidenum">
              <a:rPr lang="en-US" altLang="en-US" sz="1200" b="0" dirty="0" smtClean="0"/>
              <a:t>1</a:t>
            </a:fld>
            <a:endParaRPr lang="en-US" altLang="en-US" sz="1200" b="0" dirty="0"/>
          </a:p>
        </p:txBody>
      </p:sp>
      <p:sp>
        <p:nvSpPr>
          <p:cNvPr id="13317" name="Rectangle 2"/>
          <p:cNvSpPr>
            <a:spLocks noGrp="1" noChangeArrowheads="1"/>
          </p:cNvSpPr>
          <p:nvPr>
            <p:ph type="title"/>
          </p:nvPr>
        </p:nvSpPr>
        <p:spPr>
          <a:xfrm>
            <a:off x="304800" y="838200"/>
            <a:ext cx="8686800" cy="1066800"/>
          </a:xfrm>
        </p:spPr>
        <p:txBody>
          <a:bodyPr/>
          <a:lstStyle/>
          <a:p>
            <a:r>
              <a:rPr lang="en-US" altLang="zh-CN" dirty="0">
                <a:latin typeface="Arial" panose="020B0604020202020204" pitchFamily="34" charset="0"/>
                <a:cs typeface="Arial" panose="020B0604020202020204" pitchFamily="34" charset="0"/>
              </a:rPr>
              <a:t>Further Considerations on </a:t>
            </a:r>
            <a:br>
              <a:rPr lang="en-US" altLang="zh-CN" dirty="0">
                <a:latin typeface="Arial" panose="020B0604020202020204" pitchFamily="34" charset="0"/>
                <a:cs typeface="Arial" panose="020B0604020202020204" pitchFamily="34" charset="0"/>
              </a:rPr>
            </a:br>
            <a:r>
              <a:rPr lang="en-US" altLang="zh-CN" dirty="0">
                <a:latin typeface="Arial" panose="020B0604020202020204" pitchFamily="34" charset="0"/>
                <a:cs typeface="Arial" panose="020B0604020202020204" pitchFamily="34" charset="0"/>
              </a:rPr>
              <a:t>Seamless Roaming</a:t>
            </a:r>
          </a:p>
        </p:txBody>
      </p:sp>
      <p:sp>
        <p:nvSpPr>
          <p:cNvPr id="13318" name="Rectangle 6"/>
          <p:cNvSpPr>
            <a:spLocks noGrp="1" noChangeArrowheads="1"/>
          </p:cNvSpPr>
          <p:nvPr>
            <p:ph type="body" idx="1"/>
          </p:nvPr>
        </p:nvSpPr>
        <p:spPr>
          <a:xfrm>
            <a:off x="685800" y="2133600"/>
            <a:ext cx="7772400" cy="381000"/>
          </a:xfrm>
        </p:spPr>
        <p:txBody>
          <a:bodyPr/>
          <a:lstStyle/>
          <a:p>
            <a:pPr algn="ctr">
              <a:buFontTx/>
              <a:buNone/>
            </a:pPr>
            <a:r>
              <a:rPr lang="en-US" altLang="en-US" sz="2000" dirty="0">
                <a:cs typeface="Arial" panose="020B0604020202020204" pitchFamily="34" charset="0"/>
              </a:rPr>
              <a:t>Date:</a:t>
            </a:r>
            <a:r>
              <a:rPr lang="en-US" altLang="en-US" sz="2000" b="0" dirty="0">
                <a:cs typeface="Arial" panose="020B0604020202020204" pitchFamily="34" charset="0"/>
              </a:rPr>
              <a:t> 202</a:t>
            </a:r>
            <a:r>
              <a:rPr lang="en-US" altLang="zh-CN" sz="2000" b="0" dirty="0">
                <a:cs typeface="Arial" panose="020B0604020202020204" pitchFamily="34" charset="0"/>
              </a:rPr>
              <a:t>5</a:t>
            </a:r>
            <a:r>
              <a:rPr lang="en-US" altLang="en-US" sz="2000" b="0" dirty="0">
                <a:cs typeface="Arial" panose="020B0604020202020204" pitchFamily="34" charset="0"/>
              </a:rPr>
              <a:t>-0</a:t>
            </a:r>
            <a:r>
              <a:rPr lang="en-US" altLang="zh-CN" sz="2000" b="0" dirty="0">
                <a:cs typeface="Arial" panose="020B0604020202020204" pitchFamily="34" charset="0"/>
              </a:rPr>
              <a:t>4</a:t>
            </a:r>
            <a:r>
              <a:rPr lang="en-US" altLang="en-US" sz="2000" b="0" dirty="0">
                <a:cs typeface="Arial" panose="020B0604020202020204" pitchFamily="34" charset="0"/>
              </a:rPr>
              <a:t>-</a:t>
            </a:r>
            <a:r>
              <a:rPr lang="en-US" altLang="zh-CN" sz="2000" b="0" dirty="0">
                <a:cs typeface="Arial" panose="020B0604020202020204" pitchFamily="34" charset="0"/>
              </a:rPr>
              <a:t>10</a:t>
            </a:r>
            <a:endParaRPr lang="en-US" altLang="en-US" sz="2000" b="0" dirty="0">
              <a:cs typeface="Arial" panose="020B0604020202020204" pitchFamily="34" charset="0"/>
            </a:endParaRPr>
          </a:p>
        </p:txBody>
      </p:sp>
      <p:sp>
        <p:nvSpPr>
          <p:cNvPr id="13320" name="Rectangle 12"/>
          <p:cNvSpPr>
            <a:spLocks noChangeArrowheads="1"/>
          </p:cNvSpPr>
          <p:nvPr/>
        </p:nvSpPr>
        <p:spPr bwMode="auto">
          <a:xfrm>
            <a:off x="685800" y="265715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dirty="0">
                <a:latin typeface="Arial" panose="020B0604020202020204" pitchFamily="34" charset="0"/>
                <a:cs typeface="Arial" panose="020B0604020202020204" pitchFamily="34" charset="0"/>
              </a:rPr>
              <a:t> Authors:</a:t>
            </a:r>
            <a:endParaRPr lang="en-US" altLang="en-US" sz="2000" b="0" dirty="0">
              <a:latin typeface="Arial" panose="020B0604020202020204" pitchFamily="34" charset="0"/>
              <a:cs typeface="Arial" panose="020B0604020202020204" pitchFamily="34" charset="0"/>
            </a:endParaRPr>
          </a:p>
        </p:txBody>
      </p:sp>
      <p:sp>
        <p:nvSpPr>
          <p:cNvPr id="2" name="文本框 1"/>
          <p:cNvSpPr txBox="1"/>
          <p:nvPr/>
        </p:nvSpPr>
        <p:spPr>
          <a:xfrm>
            <a:off x="7174230" y="6475730"/>
            <a:ext cx="1444625" cy="274320"/>
          </a:xfrm>
          <a:prstGeom prst="rect">
            <a:avLst/>
          </a:prstGeom>
          <a:noFill/>
        </p:spPr>
        <p:txBody>
          <a:bodyPr wrap="none" rtlCol="0" anchor="t">
            <a:spAutoFit/>
          </a:bodyPr>
          <a:lstStyle/>
          <a:p>
            <a:r>
              <a:rPr lang="en-US" altLang="ko-KR" dirty="0">
                <a:sym typeface="+mn-ea"/>
              </a:rPr>
              <a:t>Liuming Lu (OPPO)</a:t>
            </a:r>
            <a:endParaRPr lang="zh-CN" altLang="en-US"/>
          </a:p>
        </p:txBody>
      </p:sp>
      <p:graphicFrame>
        <p:nvGraphicFramePr>
          <p:cNvPr id="8" name="Table 7">
            <a:extLst>
              <a:ext uri="{FF2B5EF4-FFF2-40B4-BE49-F238E27FC236}">
                <a16:creationId xmlns:a16="http://schemas.microsoft.com/office/drawing/2014/main" id="{D0D039D2-C163-484F-9CA9-D3BC5C2D63FE}"/>
              </a:ext>
            </a:extLst>
          </p:cNvPr>
          <p:cNvGraphicFramePr>
            <a:graphicFrameLocks noGrp="1"/>
          </p:cNvGraphicFramePr>
          <p:nvPr>
            <p:extLst>
              <p:ext uri="{D42A27DB-BD31-4B8C-83A1-F6EECF244321}">
                <p14:modId xmlns:p14="http://schemas.microsoft.com/office/powerpoint/2010/main" val="4091980303"/>
              </p:ext>
            </p:extLst>
          </p:nvPr>
        </p:nvGraphicFramePr>
        <p:xfrm>
          <a:off x="719138" y="3270771"/>
          <a:ext cx="7858124" cy="1817127"/>
        </p:xfrm>
        <a:graphic>
          <a:graphicData uri="http://schemas.openxmlformats.org/drawingml/2006/table">
            <a:tbl>
              <a:tblPr>
                <a:tableStyleId>{5940675A-B579-460E-94D1-54222C63F5DA}</a:tableStyleId>
              </a:tblPr>
              <a:tblGrid>
                <a:gridCol w="1676400">
                  <a:extLst>
                    <a:ext uri="{9D8B030D-6E8A-4147-A177-3AD203B41FA5}">
                      <a16:colId xmlns:a16="http://schemas.microsoft.com/office/drawing/2014/main" val="20000"/>
                    </a:ext>
                  </a:extLst>
                </a:gridCol>
                <a:gridCol w="1423593">
                  <a:extLst>
                    <a:ext uri="{9D8B030D-6E8A-4147-A177-3AD203B41FA5}">
                      <a16:colId xmlns:a16="http://schemas.microsoft.com/office/drawing/2014/main" val="20001"/>
                    </a:ext>
                  </a:extLst>
                </a:gridCol>
                <a:gridCol w="1081393">
                  <a:extLst>
                    <a:ext uri="{9D8B030D-6E8A-4147-A177-3AD203B41FA5}">
                      <a16:colId xmlns:a16="http://schemas.microsoft.com/office/drawing/2014/main" val="20002"/>
                    </a:ext>
                  </a:extLst>
                </a:gridCol>
                <a:gridCol w="974005">
                  <a:extLst>
                    <a:ext uri="{9D8B030D-6E8A-4147-A177-3AD203B41FA5}">
                      <a16:colId xmlns:a16="http://schemas.microsoft.com/office/drawing/2014/main" val="20003"/>
                    </a:ext>
                  </a:extLst>
                </a:gridCol>
                <a:gridCol w="2702733">
                  <a:extLst>
                    <a:ext uri="{9D8B030D-6E8A-4147-A177-3AD203B41FA5}">
                      <a16:colId xmlns:a16="http://schemas.microsoft.com/office/drawing/2014/main" val="20004"/>
                    </a:ext>
                  </a:extLst>
                </a:gridCol>
              </a:tblGrid>
              <a:tr h="326849">
                <a:tc>
                  <a:txBody>
                    <a:bodyPr/>
                    <a:lstStyle/>
                    <a:p>
                      <a:pPr algn="ctr"/>
                      <a:r>
                        <a:rPr lang="en-US" sz="1800" b="1" dirty="0"/>
                        <a:t>Name</a:t>
                      </a:r>
                    </a:p>
                  </a:txBody>
                  <a:tcPr/>
                </a:tc>
                <a:tc>
                  <a:txBody>
                    <a:bodyPr/>
                    <a:lstStyle/>
                    <a:p>
                      <a:pPr algn="ctr"/>
                      <a:r>
                        <a:rPr lang="en-US" sz="1800" b="1" dirty="0"/>
                        <a:t>Affiliation</a:t>
                      </a:r>
                    </a:p>
                  </a:txBody>
                  <a:tcPr/>
                </a:tc>
                <a:tc>
                  <a:txBody>
                    <a:bodyPr/>
                    <a:lstStyle/>
                    <a:p>
                      <a:pPr algn="ctr"/>
                      <a:r>
                        <a:rPr lang="en-US" sz="1800" b="1" dirty="0"/>
                        <a:t>Address</a:t>
                      </a:r>
                    </a:p>
                  </a:txBody>
                  <a:tcPr/>
                </a:tc>
                <a:tc>
                  <a:txBody>
                    <a:bodyPr/>
                    <a:lstStyle/>
                    <a:p>
                      <a:pPr algn="ctr"/>
                      <a:r>
                        <a:rPr lang="en-US" sz="1800" b="1" dirty="0"/>
                        <a:t>Phone</a:t>
                      </a:r>
                    </a:p>
                  </a:txBody>
                  <a:tcPr/>
                </a:tc>
                <a:tc>
                  <a:txBody>
                    <a:bodyPr/>
                    <a:lstStyle/>
                    <a:p>
                      <a:pPr algn="ctr"/>
                      <a:r>
                        <a:rPr lang="en-US" sz="1800" b="1" dirty="0"/>
                        <a:t>Email</a:t>
                      </a:r>
                    </a:p>
                  </a:txBody>
                  <a:tcPr/>
                </a:tc>
                <a:extLst>
                  <a:ext uri="{0D108BD9-81ED-4DB2-BD59-A6C34878D82A}">
                    <a16:rowId xmlns:a16="http://schemas.microsoft.com/office/drawing/2014/main" val="10000"/>
                  </a:ext>
                </a:extLst>
              </a:tr>
              <a:tr h="354087">
                <a:tc>
                  <a:txBody>
                    <a:bodyPr/>
                    <a:lstStyle/>
                    <a:p>
                      <a:pPr marL="0" algn="ctr" defTabSz="914400" rtl="0" eaLnBrk="1" latinLnBrk="0" hangingPunct="1">
                        <a:spcAft>
                          <a:spcPts val="0"/>
                        </a:spcAft>
                      </a:pPr>
                      <a:r>
                        <a:rPr lang="en-US" altLang="ko-KR" sz="1800" kern="0" dirty="0">
                          <a:effectLst/>
                          <a:latin typeface="Times New Roman" panose="02020603050405020304" pitchFamily="18" charset="0"/>
                          <a:sym typeface="+mn-ea"/>
                        </a:rPr>
                        <a:t>Liuming Lu</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rowSpan="5">
                  <a:txBody>
                    <a:bodyPr/>
                    <a:lstStyle/>
                    <a:p>
                      <a:pPr algn="ctr">
                        <a:spcAft>
                          <a:spcPts val="0"/>
                        </a:spcAft>
                      </a:pPr>
                      <a:endParaRPr lang="en-SG" altLang="ko-KR" sz="1800" b="0" dirty="0">
                        <a:effectLst/>
                        <a:latin typeface="Times New Roman" panose="02020603050405020304" pitchFamily="18" charset="0"/>
                        <a:ea typeface="Malgun Gothic" panose="020B0503020000020004" pitchFamily="50" charset="-127"/>
                      </a:endParaRPr>
                    </a:p>
                    <a:p>
                      <a:pPr algn="ctr">
                        <a:spcAft>
                          <a:spcPts val="0"/>
                        </a:spcAft>
                      </a:pPr>
                      <a:r>
                        <a:rPr lang="en-SG" altLang="ko-KR" sz="1800" b="0" dirty="0">
                          <a:effectLst/>
                          <a:latin typeface="Times New Roman" panose="02020603050405020304" pitchFamily="18" charset="0"/>
                          <a:ea typeface="Malgun Gothic" panose="020B0503020000020004" pitchFamily="50" charset="-127"/>
                        </a:rPr>
                        <a:t>OPPO</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Malgun Gothic" panose="020B0503020000020004" pitchFamily="50" charset="-127"/>
                        </a:rPr>
                        <a:t> </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Malgun Gothic" panose="020B0503020000020004" pitchFamily="50" charset="-127"/>
                        </a:rPr>
                        <a:t> </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Malgun Gothic" panose="020B0503020000020004" pitchFamily="50" charset="-127"/>
                        </a:rPr>
                        <a:t>luliuming@oppo.com</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0001"/>
                  </a:ext>
                </a:extLst>
              </a:tr>
              <a:tr h="25875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ko-KR" sz="1800" b="0" kern="0" dirty="0">
                          <a:solidFill>
                            <a:schemeClr val="tx1"/>
                          </a:solidFill>
                          <a:effectLst/>
                          <a:latin typeface="Times New Roman" panose="02020603050405020304" pitchFamily="18" charset="0"/>
                          <a:ea typeface="+mn-ea"/>
                          <a:cs typeface="+mn-cs"/>
                        </a:rPr>
                        <a:t>Chaoming Luo</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ltLang="en-US"/>
                    </a:p>
                  </a:txBody>
                  <a:tcPr/>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494611671"/>
                  </a:ext>
                </a:extLst>
              </a:tr>
              <a:tr h="245137">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ko-KR" sz="1800" b="0" kern="0" dirty="0">
                          <a:solidFill>
                            <a:schemeClr val="tx1"/>
                          </a:solidFill>
                          <a:effectLst/>
                          <a:latin typeface="Times New Roman" panose="02020603050405020304" pitchFamily="18" charset="0"/>
                          <a:ea typeface="+mn-ea"/>
                          <a:cs typeface="+mn-cs"/>
                        </a:rPr>
                        <a:t>Ning Gao</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ltLang="en-US"/>
                    </a:p>
                  </a:txBody>
                  <a:tcPr/>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418120347"/>
                  </a:ext>
                </a:extLst>
              </a:tr>
              <a:tr h="270753">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ko-KR" sz="1800" b="0" kern="0" dirty="0">
                          <a:solidFill>
                            <a:schemeClr val="tx1"/>
                          </a:solidFill>
                          <a:effectLst/>
                          <a:latin typeface="Times New Roman" panose="02020603050405020304" pitchFamily="18" charset="0"/>
                          <a:ea typeface="+mn-ea"/>
                          <a:cs typeface="+mn-cs"/>
                        </a:rPr>
                        <a:t>Yapu Li</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ltLang="en-US"/>
                    </a:p>
                  </a:txBody>
                  <a:tcPr/>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275251171"/>
                  </a:ext>
                </a:extLst>
              </a:tr>
              <a:tr h="225033">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ltLang="en-US"/>
                    </a:p>
                  </a:txBody>
                  <a:tcPr/>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711706489"/>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6E009AB-F195-4A7E-83AF-8BC44D804865}"/>
              </a:ext>
            </a:extLst>
          </p:cNvPr>
          <p:cNvSpPr>
            <a:spLocks noGrp="1"/>
          </p:cNvSpPr>
          <p:nvPr>
            <p:ph type="title"/>
          </p:nvPr>
        </p:nvSpPr>
        <p:spPr/>
        <p:txBody>
          <a:bodyPr/>
          <a:lstStyle/>
          <a:p>
            <a:r>
              <a:rPr lang="en-US" altLang="zh-CN" dirty="0"/>
              <a:t>Introduction</a:t>
            </a:r>
            <a:endParaRPr lang="zh-CN" altLang="en-US" dirty="0"/>
          </a:p>
        </p:txBody>
      </p:sp>
      <p:sp>
        <p:nvSpPr>
          <p:cNvPr id="3" name="内容占位符 2">
            <a:extLst>
              <a:ext uri="{FF2B5EF4-FFF2-40B4-BE49-F238E27FC236}">
                <a16:creationId xmlns:a16="http://schemas.microsoft.com/office/drawing/2014/main" id="{BFF00DFE-F453-4056-9D27-4C723CD3DC38}"/>
              </a:ext>
            </a:extLst>
          </p:cNvPr>
          <p:cNvSpPr>
            <a:spLocks noGrp="1"/>
          </p:cNvSpPr>
          <p:nvPr>
            <p:ph idx="1"/>
          </p:nvPr>
        </p:nvSpPr>
        <p:spPr>
          <a:xfrm>
            <a:off x="685800" y="1716741"/>
            <a:ext cx="8001000" cy="4114800"/>
          </a:xfrm>
        </p:spPr>
        <p:txBody>
          <a:bodyPr/>
          <a:lstStyle/>
          <a:p>
            <a:pPr algn="just">
              <a:buFont typeface="Wingdings" panose="05000000000000000000" pitchFamily="2" charset="2"/>
              <a:buChar char="p"/>
              <a:tabLst>
                <a:tab pos="360363" algn="l"/>
              </a:tabLst>
            </a:pPr>
            <a:r>
              <a:rPr lang="en-US" altLang="zh-CN" sz="1400" dirty="0"/>
              <a:t>TGbn has agreed to specify a seamless roaming procedure that a non-AP MLD can use to transition from its current AP MLD to a target AP MLD without requiring reassociation within the same Seamless Mobility Domain (SMD)</a:t>
            </a:r>
          </a:p>
          <a:p>
            <a:pPr algn="just">
              <a:buFont typeface="Wingdings" panose="05000000000000000000" pitchFamily="2" charset="2"/>
              <a:buChar char="p"/>
              <a:tabLst>
                <a:tab pos="360363" algn="l"/>
              </a:tabLst>
            </a:pPr>
            <a:endParaRPr lang="en-US" altLang="zh-CN" sz="1400" dirty="0"/>
          </a:p>
          <a:p>
            <a:pPr algn="just">
              <a:buFont typeface="Wingdings" panose="05000000000000000000" pitchFamily="2" charset="2"/>
              <a:buChar char="p"/>
              <a:tabLst>
                <a:tab pos="360363" algn="l"/>
              </a:tabLst>
            </a:pPr>
            <a:r>
              <a:rPr lang="en-US" altLang="zh-CN" sz="1400" dirty="0"/>
              <a:t>During the transition the non-AP MLD preserves the context for data transmission to maintain data continuity for a seamless experience and minimizes the time during which connectivity between the non-AP MLD and the DS is lost. </a:t>
            </a:r>
          </a:p>
          <a:p>
            <a:pPr algn="just">
              <a:buFont typeface="Wingdings" panose="05000000000000000000" pitchFamily="2" charset="2"/>
              <a:buChar char="p"/>
              <a:tabLst>
                <a:tab pos="360363" algn="l"/>
              </a:tabLst>
            </a:pPr>
            <a:endParaRPr lang="en-US" altLang="zh-CN" sz="1400" dirty="0"/>
          </a:p>
          <a:p>
            <a:pPr algn="just">
              <a:buFont typeface="Wingdings" panose="05000000000000000000" pitchFamily="2" charset="2"/>
              <a:buChar char="p"/>
              <a:tabLst>
                <a:tab pos="360363" algn="l"/>
              </a:tabLst>
            </a:pPr>
            <a:r>
              <a:rPr lang="en-US" altLang="zh-CN" sz="1400" dirty="0"/>
              <a:t>The PMKSA and PTKSA created as part of RSNA security association established between the non-AP MLD and the SMD-ME is a key feature for seamless roaming</a:t>
            </a:r>
          </a:p>
          <a:p>
            <a:pPr algn="just">
              <a:buFont typeface="Wingdings" panose="05000000000000000000" pitchFamily="2" charset="2"/>
              <a:buChar char="Ø"/>
              <a:tabLst>
                <a:tab pos="360363" algn="l"/>
              </a:tabLst>
            </a:pPr>
            <a:r>
              <a:rPr lang="en-US" altLang="zh-CN" sz="1400" dirty="0"/>
              <a:t>PTK sharing: The non-AP MLD roams by using a single encryption key (in the single PTKSA) when remaining in state 4 with the SMD-ME</a:t>
            </a:r>
          </a:p>
          <a:p>
            <a:pPr algn="just">
              <a:buFont typeface="Wingdings" panose="05000000000000000000" pitchFamily="2" charset="2"/>
              <a:buChar char="Ø"/>
              <a:tabLst>
                <a:tab pos="360363" algn="l"/>
              </a:tabLst>
            </a:pPr>
            <a:r>
              <a:rPr lang="en-US" altLang="zh-CN" sz="1400" dirty="0"/>
              <a:t>per-AP MLD TK : The non-AP MLD roams using different (per-AP MLD) TKs for encryption</a:t>
            </a:r>
            <a:r>
              <a:rPr lang="en-US" altLang="zh-CN" sz="1400" b="0" dirty="0"/>
              <a:t>.</a:t>
            </a:r>
            <a:endParaRPr lang="en-US" altLang="zh-CN" sz="1400" dirty="0"/>
          </a:p>
          <a:p>
            <a:pPr marL="0" indent="0" algn="just">
              <a:buNone/>
              <a:tabLst>
                <a:tab pos="360363" algn="l"/>
              </a:tabLst>
            </a:pPr>
            <a:endParaRPr lang="en-US" altLang="zh-TW" sz="1400" dirty="0"/>
          </a:p>
          <a:p>
            <a:pPr algn="just">
              <a:buFont typeface="Wingdings" panose="05000000000000000000" pitchFamily="2" charset="2"/>
              <a:buChar char="p"/>
              <a:tabLst>
                <a:tab pos="360363" algn="l"/>
              </a:tabLst>
            </a:pPr>
            <a:r>
              <a:rPr lang="en-US" altLang="zh-CN" sz="1400" dirty="0"/>
              <a:t>This contribution analyses how to guarantee the data continuity for seamless experience while reducing the risk of data breaching due to PTK sharing, and proposes a mechanism </a:t>
            </a:r>
            <a:r>
              <a:rPr lang="en-US" altLang="zh-CN" sz="1400" kern="1200" dirty="0">
                <a:solidFill>
                  <a:schemeClr val="tx2"/>
                </a:solidFill>
                <a:latin typeface="Times New Roman" panose="02020603050405020304" pitchFamily="18" charset="0"/>
              </a:rPr>
              <a:t>for  RSNA rekeying</a:t>
            </a:r>
            <a:r>
              <a:rPr lang="en-US" altLang="zh-CN" sz="1400" dirty="0"/>
              <a:t> to improve seamless roaming.</a:t>
            </a:r>
          </a:p>
          <a:p>
            <a:pPr lvl="1" algn="just">
              <a:buFont typeface="Arial" panose="020B0604020202020204" pitchFamily="34" charset="0"/>
              <a:buChar char="•"/>
              <a:tabLst>
                <a:tab pos="360363" algn="l"/>
              </a:tabLst>
            </a:pPr>
            <a:endParaRPr lang="zh-CN" altLang="zh-CN" sz="1400" dirty="0"/>
          </a:p>
        </p:txBody>
      </p:sp>
      <p:sp>
        <p:nvSpPr>
          <p:cNvPr id="4" name="页脚占位符 3">
            <a:extLst>
              <a:ext uri="{FF2B5EF4-FFF2-40B4-BE49-F238E27FC236}">
                <a16:creationId xmlns:a16="http://schemas.microsoft.com/office/drawing/2014/main" id="{B7429FE6-F2E6-4B35-938D-65673A7B39DB}"/>
              </a:ext>
            </a:extLst>
          </p:cNvPr>
          <p:cNvSpPr>
            <a:spLocks noGrp="1"/>
          </p:cNvSpPr>
          <p:nvPr>
            <p:ph type="ftr" sz="quarter" idx="11"/>
          </p:nvPr>
        </p:nvSpPr>
        <p:spPr/>
        <p:txBody>
          <a:bodyPr/>
          <a:lstStyle/>
          <a:p>
            <a:pPr>
              <a:defRPr/>
            </a:pPr>
            <a:r>
              <a:rPr lang="en-US" altLang="ko-KR" dirty="0">
                <a:sym typeface="+mn-ea"/>
              </a:rPr>
              <a:t>Liuming Lu (OPPO)</a:t>
            </a:r>
            <a:endParaRPr lang="en-US" dirty="0"/>
          </a:p>
        </p:txBody>
      </p:sp>
      <p:sp>
        <p:nvSpPr>
          <p:cNvPr id="5" name="灯片编号占位符 4">
            <a:extLst>
              <a:ext uri="{FF2B5EF4-FFF2-40B4-BE49-F238E27FC236}">
                <a16:creationId xmlns:a16="http://schemas.microsoft.com/office/drawing/2014/main" id="{7EE9F67D-F5D2-4B09-90CF-894F7C0FF4B9}"/>
              </a:ext>
            </a:extLst>
          </p:cNvPr>
          <p:cNvSpPr>
            <a:spLocks noGrp="1"/>
          </p:cNvSpPr>
          <p:nvPr>
            <p:ph type="sldNum" sz="quarter" idx="12"/>
          </p:nvPr>
        </p:nvSpPr>
        <p:spPr/>
        <p:txBody>
          <a:bodyPr/>
          <a:lstStyle/>
          <a:p>
            <a:r>
              <a:rPr lang="en-US" altLang="en-US"/>
              <a:t>Slide </a:t>
            </a:r>
            <a:fld id="{0FF88134-36A3-492E-B6B5-2F4703E76746}" type="slidenum">
              <a:rPr lang="en-US" altLang="en-US" smtClean="0"/>
              <a:t>2</a:t>
            </a:fld>
            <a:endParaRPr lang="en-US" altLang="en-US"/>
          </a:p>
        </p:txBody>
      </p:sp>
    </p:spTree>
    <p:extLst>
      <p:ext uri="{BB962C8B-B14F-4D97-AF65-F5344CB8AC3E}">
        <p14:creationId xmlns:p14="http://schemas.microsoft.com/office/powerpoint/2010/main" val="42842062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1C9428F-1546-48F8-BE41-6E9EB3A2BB17}"/>
              </a:ext>
            </a:extLst>
          </p:cNvPr>
          <p:cNvSpPr>
            <a:spLocks noGrp="1"/>
          </p:cNvSpPr>
          <p:nvPr>
            <p:ph type="title"/>
          </p:nvPr>
        </p:nvSpPr>
        <p:spPr/>
        <p:txBody>
          <a:bodyPr/>
          <a:lstStyle/>
          <a:p>
            <a:r>
              <a:rPr lang="en-US" altLang="zh-CN" dirty="0"/>
              <a:t>Recap</a:t>
            </a:r>
            <a:endParaRPr lang="zh-CN" altLang="en-US" dirty="0"/>
          </a:p>
        </p:txBody>
      </p:sp>
      <p:sp>
        <p:nvSpPr>
          <p:cNvPr id="3" name="内容占位符 2">
            <a:extLst>
              <a:ext uri="{FF2B5EF4-FFF2-40B4-BE49-F238E27FC236}">
                <a16:creationId xmlns:a16="http://schemas.microsoft.com/office/drawing/2014/main" id="{3E03F26A-DF84-456F-BD68-50770E8CDDFB}"/>
              </a:ext>
            </a:extLst>
          </p:cNvPr>
          <p:cNvSpPr>
            <a:spLocks noGrp="1"/>
          </p:cNvSpPr>
          <p:nvPr>
            <p:ph idx="1"/>
          </p:nvPr>
        </p:nvSpPr>
        <p:spPr>
          <a:xfrm>
            <a:off x="685800" y="1905000"/>
            <a:ext cx="7772400" cy="4114800"/>
          </a:xfrm>
        </p:spPr>
        <p:txBody>
          <a:bodyPr/>
          <a:lstStyle/>
          <a:p>
            <a:pPr algn="just">
              <a:buFont typeface="Wingdings" panose="05000000000000000000" pitchFamily="2" charset="2"/>
              <a:buChar char="p"/>
              <a:tabLst>
                <a:tab pos="360363" algn="l"/>
              </a:tabLst>
            </a:pPr>
            <a:r>
              <a:rPr lang="en-GB" altLang="zh-CN" sz="1400" dirty="0"/>
              <a:t>Seamless Roaming</a:t>
            </a:r>
            <a:endParaRPr lang="zh-CN" altLang="zh-CN" sz="1400" dirty="0"/>
          </a:p>
          <a:p>
            <a:pPr algn="just">
              <a:buFont typeface="Wingdings" panose="05000000000000000000" pitchFamily="2" charset="2"/>
              <a:buChar char="Ø"/>
              <a:tabLst>
                <a:tab pos="360363" algn="l"/>
              </a:tabLst>
            </a:pPr>
            <a:r>
              <a:rPr lang="en-US" altLang="zh-CN" sz="1400" dirty="0"/>
              <a:t>PMK/PTK sharing: </a:t>
            </a:r>
          </a:p>
          <a:p>
            <a:pPr algn="just">
              <a:buFont typeface="Arial" panose="020B0604020202020204" pitchFamily="34" charset="0"/>
              <a:buChar char="•"/>
              <a:tabLst>
                <a:tab pos="360363" algn="l"/>
              </a:tabLst>
            </a:pPr>
            <a:r>
              <a:rPr lang="en-US" altLang="zh-CN" sz="1400" dirty="0"/>
              <a:t>when a non-AP MLD is in the process of roaming from the current AP MLD to a target AP MLD within the SMD, the same PMKSA/ PTKSA, established with the SMD-ME, shall be used to protect communications with the current AP MLD and the target AP MLD.[Motion 285/286] </a:t>
            </a:r>
          </a:p>
          <a:p>
            <a:pPr algn="just">
              <a:buFont typeface="Arial" panose="020B0604020202020204" pitchFamily="34" charset="0"/>
              <a:buChar char="•"/>
              <a:tabLst>
                <a:tab pos="360363" algn="l"/>
              </a:tabLst>
            </a:pPr>
            <a:endParaRPr lang="en-US" altLang="zh-CN" sz="1400" dirty="0"/>
          </a:p>
          <a:p>
            <a:pPr algn="just">
              <a:buFont typeface="Wingdings" panose="05000000000000000000" pitchFamily="2" charset="2"/>
              <a:buChar char="Ø"/>
              <a:tabLst>
                <a:tab pos="360363" algn="l"/>
              </a:tabLst>
            </a:pPr>
            <a:r>
              <a:rPr lang="en-US" altLang="zh-CN" sz="1400" dirty="0"/>
              <a:t>PTK renegotiation: </a:t>
            </a:r>
          </a:p>
          <a:p>
            <a:pPr algn="just">
              <a:buFont typeface="Arial" panose="020B0604020202020204" pitchFamily="34" charset="0"/>
              <a:buChar char="•"/>
              <a:tabLst>
                <a:tab pos="360363" algn="l"/>
              </a:tabLst>
            </a:pPr>
            <a:r>
              <a:rPr lang="en-US" altLang="zh-CN" sz="1400" dirty="0"/>
              <a:t>Non-AP MLD and the target AP MLD derive the PTK based on the shared PMK and </a:t>
            </a:r>
            <a:r>
              <a:rPr lang="en-US" altLang="zh-CN" sz="1400" dirty="0" err="1"/>
              <a:t>DHss</a:t>
            </a:r>
            <a:r>
              <a:rPr lang="en-US" altLang="zh-CN" sz="1400" dirty="0"/>
              <a:t> in TBD request and TBD response frames .[Motion 356]</a:t>
            </a:r>
          </a:p>
          <a:p>
            <a:pPr algn="just">
              <a:buFont typeface="Wingdings" panose="05000000000000000000" pitchFamily="2" charset="2"/>
              <a:buChar char="p"/>
              <a:tabLst>
                <a:tab pos="360363" algn="l"/>
              </a:tabLst>
            </a:pPr>
            <a:endParaRPr lang="en-US" altLang="zh-CN" sz="1400" dirty="0"/>
          </a:p>
          <a:p>
            <a:pPr algn="just">
              <a:buFont typeface="Wingdings" panose="05000000000000000000" pitchFamily="2" charset="2"/>
              <a:buChar char="p"/>
              <a:tabLst>
                <a:tab pos="360363" algn="l"/>
              </a:tabLst>
            </a:pPr>
            <a:r>
              <a:rPr lang="en-US" altLang="zh-CN" sz="1400" dirty="0"/>
              <a:t>RSNA rekeying</a:t>
            </a:r>
          </a:p>
          <a:p>
            <a:pPr algn="just">
              <a:buFont typeface="Wingdings" panose="05000000000000000000" pitchFamily="2" charset="2"/>
              <a:buChar char="Ø"/>
              <a:tabLst>
                <a:tab pos="360363" algn="l"/>
              </a:tabLst>
            </a:pPr>
            <a:r>
              <a:rPr lang="en-US" altLang="zh-CN" sz="1400" dirty="0"/>
              <a:t>Rekeying is the process by which an existing security association is renewed or a new instance of an existing type of security association (e.g., PTKSA, GTKSA) is created.</a:t>
            </a:r>
          </a:p>
          <a:p>
            <a:pPr algn="just">
              <a:buFont typeface="Wingdings" panose="05000000000000000000" pitchFamily="2" charset="2"/>
              <a:buChar char="Ø"/>
              <a:tabLst>
                <a:tab pos="360363" algn="l"/>
              </a:tabLst>
            </a:pPr>
            <a:r>
              <a:rPr lang="en-US" altLang="zh-CN" sz="1400" dirty="0"/>
              <a:t>When both ends of the link support extended key IDs for individually addressed frames, it is possible to install the new PTKSA without data loss, provided the new PTKSA uses a different key ID from the old PTKSA.</a:t>
            </a:r>
            <a:endParaRPr lang="zh-CN" altLang="en-US" sz="1400" dirty="0"/>
          </a:p>
        </p:txBody>
      </p:sp>
      <p:sp>
        <p:nvSpPr>
          <p:cNvPr id="4" name="页脚占位符 3">
            <a:extLst>
              <a:ext uri="{FF2B5EF4-FFF2-40B4-BE49-F238E27FC236}">
                <a16:creationId xmlns:a16="http://schemas.microsoft.com/office/drawing/2014/main" id="{F0446971-1825-46F8-8303-21FCED7E5AE1}"/>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5EA78FF3-03E0-47F3-AE44-4A3B63D4CE0A}"/>
              </a:ext>
            </a:extLst>
          </p:cNvPr>
          <p:cNvSpPr>
            <a:spLocks noGrp="1"/>
          </p:cNvSpPr>
          <p:nvPr>
            <p:ph type="sldNum" sz="quarter" idx="12"/>
          </p:nvPr>
        </p:nvSpPr>
        <p:spPr/>
        <p:txBody>
          <a:bodyPr/>
          <a:lstStyle/>
          <a:p>
            <a:r>
              <a:rPr lang="en-US" altLang="en-US"/>
              <a:t>Slide </a:t>
            </a:r>
            <a:fld id="{0FF88134-36A3-492E-B6B5-2F4703E76746}" type="slidenum">
              <a:rPr lang="en-US" altLang="en-US" smtClean="0"/>
              <a:t>3</a:t>
            </a:fld>
            <a:endParaRPr lang="en-US" altLang="en-US"/>
          </a:p>
        </p:txBody>
      </p:sp>
    </p:spTree>
    <p:extLst>
      <p:ext uri="{BB962C8B-B14F-4D97-AF65-F5344CB8AC3E}">
        <p14:creationId xmlns:p14="http://schemas.microsoft.com/office/powerpoint/2010/main" val="23493780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C468A6C-DA60-4DD6-8FF0-0158B77375AB}"/>
              </a:ext>
            </a:extLst>
          </p:cNvPr>
          <p:cNvSpPr>
            <a:spLocks noGrp="1"/>
          </p:cNvSpPr>
          <p:nvPr>
            <p:ph type="title"/>
          </p:nvPr>
        </p:nvSpPr>
        <p:spPr/>
        <p:txBody>
          <a:bodyPr/>
          <a:lstStyle/>
          <a:p>
            <a:r>
              <a:rPr lang="en-US" altLang="zh-CN" sz="2400" dirty="0"/>
              <a:t>Proposal: RSNA rekeying before/after roaming execution	</a:t>
            </a:r>
            <a:endParaRPr lang="zh-CN" altLang="en-US" sz="2400" dirty="0"/>
          </a:p>
        </p:txBody>
      </p:sp>
      <p:sp>
        <p:nvSpPr>
          <p:cNvPr id="3" name="内容占位符 2">
            <a:extLst>
              <a:ext uri="{FF2B5EF4-FFF2-40B4-BE49-F238E27FC236}">
                <a16:creationId xmlns:a16="http://schemas.microsoft.com/office/drawing/2014/main" id="{30F44EE0-46B9-4121-AE51-D615C3E0008A}"/>
              </a:ext>
            </a:extLst>
          </p:cNvPr>
          <p:cNvSpPr>
            <a:spLocks noGrp="1"/>
          </p:cNvSpPr>
          <p:nvPr>
            <p:ph idx="1"/>
          </p:nvPr>
        </p:nvSpPr>
        <p:spPr>
          <a:xfrm>
            <a:off x="685799" y="1524000"/>
            <a:ext cx="7772399" cy="4114800"/>
          </a:xfrm>
        </p:spPr>
        <p:txBody>
          <a:bodyPr/>
          <a:lstStyle/>
          <a:p>
            <a:pPr algn="just">
              <a:buFont typeface="Wingdings" panose="05000000000000000000" pitchFamily="2" charset="2"/>
              <a:buChar char="p"/>
            </a:pPr>
            <a:r>
              <a:rPr lang="en-US" altLang="zh-CN" sz="1400" dirty="0"/>
              <a:t>Proposal: RSNA rekeying before/after roaming execution</a:t>
            </a:r>
          </a:p>
          <a:p>
            <a:pPr algn="just">
              <a:buFont typeface="+mj-lt"/>
              <a:buAutoNum type="arabicPeriod"/>
            </a:pPr>
            <a:r>
              <a:rPr lang="en-US" altLang="zh-CN" sz="1400" dirty="0"/>
              <a:t>The non-AP MLD establishes the PMKSA and PTKSA as part of RSNA security association with the SMD and use it to protect the data communications with the current AP MLD, and for future possible roaming it creates another instance of security association with the SMD-ME for seamless roaming and catches the PTKSA before the initiation of the roaming</a:t>
            </a:r>
          </a:p>
          <a:p>
            <a:pPr algn="just">
              <a:buFont typeface="+mj-lt"/>
              <a:buAutoNum type="arabicPeriod"/>
            </a:pPr>
            <a:r>
              <a:rPr lang="en-US" altLang="zh-CN" sz="1400" dirty="0"/>
              <a:t>After the initiation of the roaming, the non-AP MLD installs the PTKSA for seamless roaming before the roaming execution.</a:t>
            </a:r>
          </a:p>
          <a:p>
            <a:pPr algn="just">
              <a:buFont typeface="+mj-lt"/>
              <a:buAutoNum type="arabicPeriod"/>
            </a:pPr>
            <a:r>
              <a:rPr lang="en-US" altLang="zh-CN" sz="1400" dirty="0"/>
              <a:t>The PTKSA(i.e. the PTKSA for seamless roaming ) remains the same when it transitions from its current AP MLD to a target AP MLD within the same SMD.</a:t>
            </a:r>
          </a:p>
          <a:p>
            <a:pPr algn="just">
              <a:buFont typeface="+mj-lt"/>
              <a:buAutoNum type="arabicPeriod"/>
            </a:pPr>
            <a:r>
              <a:rPr lang="en-US" altLang="zh-CN" sz="1400" dirty="0"/>
              <a:t>After the roaming execution the non-AP MLD renews the PTKSA.</a:t>
            </a:r>
          </a:p>
          <a:p>
            <a:pPr algn="just">
              <a:buFont typeface="+mj-lt"/>
              <a:buAutoNum type="arabicPeriod"/>
            </a:pPr>
            <a:endParaRPr lang="en-US" altLang="zh-CN" sz="1400" dirty="0"/>
          </a:p>
          <a:p>
            <a:pPr algn="just">
              <a:buFont typeface="Wingdings" panose="05000000000000000000" pitchFamily="2" charset="2"/>
              <a:buChar char="p"/>
            </a:pPr>
            <a:r>
              <a:rPr lang="en-US" altLang="zh-CN" sz="1400" dirty="0"/>
              <a:t>Benefits: </a:t>
            </a:r>
          </a:p>
          <a:p>
            <a:pPr algn="just"/>
            <a:r>
              <a:rPr lang="en-US" altLang="zh-CN" sz="1400" dirty="0"/>
              <a:t>Avoiding the renegotiation of PTKSA during the transition to decrease the signaling overhead and reduce the impact on the data continuity for seamless experience</a:t>
            </a:r>
          </a:p>
          <a:p>
            <a:pPr algn="just"/>
            <a:r>
              <a:rPr lang="en-US" altLang="zh-CN" sz="1400" dirty="0"/>
              <a:t>reducing the risk of data breaching due to PTK sharing during transition</a:t>
            </a:r>
          </a:p>
          <a:p>
            <a:pPr algn="just"/>
            <a:r>
              <a:rPr lang="en-US" altLang="zh-CN" sz="1400" dirty="0"/>
              <a:t>Making the security sensible to clients to relieve their worries</a:t>
            </a:r>
          </a:p>
          <a:p>
            <a:pPr algn="just"/>
            <a:endParaRPr lang="en-US" altLang="zh-CN" sz="1400" dirty="0"/>
          </a:p>
          <a:p>
            <a:pPr algn="just"/>
            <a:endParaRPr lang="en-US" altLang="zh-CN" sz="1400" dirty="0"/>
          </a:p>
          <a:p>
            <a:pPr algn="just"/>
            <a:endParaRPr lang="en-US" altLang="zh-CN" sz="1400" dirty="0"/>
          </a:p>
          <a:p>
            <a:pPr algn="just"/>
            <a:endParaRPr lang="zh-CN" altLang="en-US" sz="1400" dirty="0"/>
          </a:p>
        </p:txBody>
      </p:sp>
      <p:sp>
        <p:nvSpPr>
          <p:cNvPr id="4" name="页脚占位符 3">
            <a:extLst>
              <a:ext uri="{FF2B5EF4-FFF2-40B4-BE49-F238E27FC236}">
                <a16:creationId xmlns:a16="http://schemas.microsoft.com/office/drawing/2014/main" id="{681A9727-567E-491F-BAA7-60509F303A6C}"/>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4990B225-5501-4562-95B7-8C52E5315F3E}"/>
              </a:ext>
            </a:extLst>
          </p:cNvPr>
          <p:cNvSpPr>
            <a:spLocks noGrp="1"/>
          </p:cNvSpPr>
          <p:nvPr>
            <p:ph type="sldNum" sz="quarter" idx="12"/>
          </p:nvPr>
        </p:nvSpPr>
        <p:spPr/>
        <p:txBody>
          <a:bodyPr/>
          <a:lstStyle/>
          <a:p>
            <a:r>
              <a:rPr lang="en-US" altLang="en-US"/>
              <a:t>Slide </a:t>
            </a:r>
            <a:fld id="{0FF88134-36A3-492E-B6B5-2F4703E76746}" type="slidenum">
              <a:rPr lang="en-US" altLang="en-US" smtClean="0"/>
              <a:t>4</a:t>
            </a:fld>
            <a:endParaRPr lang="en-US" altLang="en-US"/>
          </a:p>
        </p:txBody>
      </p:sp>
    </p:spTree>
    <p:extLst>
      <p:ext uri="{BB962C8B-B14F-4D97-AF65-F5344CB8AC3E}">
        <p14:creationId xmlns:p14="http://schemas.microsoft.com/office/powerpoint/2010/main" val="2573122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565FA6-4886-454A-B15F-7DACE8DA05DD}"/>
              </a:ext>
            </a:extLst>
          </p:cNvPr>
          <p:cNvSpPr>
            <a:spLocks noGrp="1"/>
          </p:cNvSpPr>
          <p:nvPr>
            <p:ph type="title"/>
          </p:nvPr>
        </p:nvSpPr>
        <p:spPr/>
        <p:txBody>
          <a:bodyPr/>
          <a:lstStyle/>
          <a:p>
            <a:r>
              <a:rPr lang="en-US" altLang="zh-CN" dirty="0"/>
              <a:t>Summary</a:t>
            </a:r>
            <a:endParaRPr lang="zh-CN" altLang="en-US" dirty="0"/>
          </a:p>
        </p:txBody>
      </p:sp>
      <p:sp>
        <p:nvSpPr>
          <p:cNvPr id="3" name="内容占位符 2">
            <a:extLst>
              <a:ext uri="{FF2B5EF4-FFF2-40B4-BE49-F238E27FC236}">
                <a16:creationId xmlns:a16="http://schemas.microsoft.com/office/drawing/2014/main" id="{9652ECAB-E250-4E1B-8F13-2845386C79A4}"/>
              </a:ext>
            </a:extLst>
          </p:cNvPr>
          <p:cNvSpPr>
            <a:spLocks noGrp="1"/>
          </p:cNvSpPr>
          <p:nvPr>
            <p:ph idx="1"/>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lstStyle/>
          <a:p>
            <a:pPr algn="just">
              <a:buFont typeface="Wingdings" panose="05000000000000000000" pitchFamily="2" charset="2"/>
              <a:buChar char="p"/>
              <a:tabLst>
                <a:tab pos="360363" algn="l"/>
              </a:tabLst>
            </a:pPr>
            <a:r>
              <a:rPr lang="en-US" altLang="zh-CN" sz="1600" dirty="0"/>
              <a:t>The signaling overhead needs to be minimized during the process of roaming from the current AP MLD to a target AP MLD for a seamless experience.</a:t>
            </a:r>
          </a:p>
          <a:p>
            <a:pPr algn="just">
              <a:buFont typeface="Wingdings" panose="05000000000000000000" pitchFamily="2" charset="2"/>
              <a:buChar char="p"/>
              <a:tabLst>
                <a:tab pos="360363" algn="l"/>
              </a:tabLst>
            </a:pPr>
            <a:endParaRPr lang="en-US" altLang="zh-CN" sz="1600" dirty="0"/>
          </a:p>
          <a:p>
            <a:pPr algn="just">
              <a:buFont typeface="Wingdings" panose="05000000000000000000" pitchFamily="2" charset="2"/>
              <a:buChar char="p"/>
              <a:tabLst>
                <a:tab pos="360363" algn="l"/>
              </a:tabLst>
            </a:pPr>
            <a:r>
              <a:rPr lang="en-US" altLang="zh-CN" sz="1600" dirty="0"/>
              <a:t>Since the PMKSA and PTKSA created as part of RSNA security association are established between the non-AP MLD and the SMD-ME, RSNA rekeying before/after roaming execution can be considered.</a:t>
            </a:r>
            <a:endParaRPr lang="zh-CN" altLang="en-US" sz="1600" dirty="0"/>
          </a:p>
        </p:txBody>
      </p:sp>
      <p:sp>
        <p:nvSpPr>
          <p:cNvPr id="4" name="页脚占位符 3">
            <a:extLst>
              <a:ext uri="{FF2B5EF4-FFF2-40B4-BE49-F238E27FC236}">
                <a16:creationId xmlns:a16="http://schemas.microsoft.com/office/drawing/2014/main" id="{E85E0588-BD08-4AF4-9587-28047BDFB32A}"/>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D361175C-0E99-47F4-B0F0-9EA598C332B9}"/>
              </a:ext>
            </a:extLst>
          </p:cNvPr>
          <p:cNvSpPr>
            <a:spLocks noGrp="1"/>
          </p:cNvSpPr>
          <p:nvPr>
            <p:ph type="sldNum" sz="quarter" idx="12"/>
          </p:nvPr>
        </p:nvSpPr>
        <p:spPr/>
        <p:txBody>
          <a:bodyPr/>
          <a:lstStyle/>
          <a:p>
            <a:r>
              <a:rPr lang="en-US" altLang="en-US"/>
              <a:t>Slide </a:t>
            </a:r>
            <a:fld id="{0FF88134-36A3-492E-B6B5-2F4703E76746}" type="slidenum">
              <a:rPr lang="en-US" altLang="en-US" smtClean="0"/>
              <a:t>5</a:t>
            </a:fld>
            <a:endParaRPr lang="en-US" altLang="en-US"/>
          </a:p>
        </p:txBody>
      </p:sp>
    </p:spTree>
    <p:extLst>
      <p:ext uri="{BB962C8B-B14F-4D97-AF65-F5344CB8AC3E}">
        <p14:creationId xmlns:p14="http://schemas.microsoft.com/office/powerpoint/2010/main" val="39830318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dirty="0"/>
              <a:t>References</a:t>
            </a:r>
          </a:p>
        </p:txBody>
      </p:sp>
      <p:sp>
        <p:nvSpPr>
          <p:cNvPr id="3" name="Content Placeholder 2"/>
          <p:cNvSpPr>
            <a:spLocks noGrp="1"/>
          </p:cNvSpPr>
          <p:nvPr>
            <p:ph idx="1"/>
          </p:nvPr>
        </p:nvSpPr>
        <p:spPr>
          <a:xfrm>
            <a:off x="609600" y="1600199"/>
            <a:ext cx="7848600" cy="4267201"/>
          </a:xfrm>
        </p:spPr>
        <p:txBody>
          <a:bodyPr>
            <a:noAutofit/>
          </a:bodyPr>
          <a:lstStyle/>
          <a:p>
            <a:pPr marL="0" indent="0">
              <a:buNone/>
            </a:pPr>
            <a:r>
              <a:rPr lang="en-US" altLang="zh-CN" sz="1400" b="0" dirty="0">
                <a:solidFill>
                  <a:srgbClr val="000000"/>
                </a:solidFill>
                <a:latin typeface="Verdana" panose="020B0604030504040204" pitchFamily="34" charset="0"/>
              </a:rPr>
              <a:t>[1] Draft P802.11bn_D0.2 </a:t>
            </a:r>
          </a:p>
          <a:p>
            <a:pPr marL="0" indent="0">
              <a:buNone/>
            </a:pPr>
            <a:r>
              <a:rPr lang="en-US" altLang="zh-CN" sz="1400" b="0" dirty="0">
                <a:solidFill>
                  <a:srgbClr val="000000"/>
                </a:solidFill>
                <a:latin typeface="Verdana" panose="020B0604030504040204" pitchFamily="34" charset="0"/>
              </a:rPr>
              <a:t>[2] </a:t>
            </a:r>
            <a:r>
              <a:rPr lang="en-US" altLang="en-US" sz="1400" b="0" dirty="0" err="1">
                <a:solidFill>
                  <a:srgbClr val="000000"/>
                </a:solidFill>
                <a:latin typeface="Verdana" panose="020B0604030504040204" pitchFamily="34" charset="0"/>
              </a:rPr>
              <a:t>TGbn</a:t>
            </a:r>
            <a:r>
              <a:rPr lang="en-US" altLang="en-US" sz="1400" b="0" dirty="0">
                <a:solidFill>
                  <a:srgbClr val="000000"/>
                </a:solidFill>
                <a:latin typeface="Verdana" panose="020B0604030504040204" pitchFamily="34" charset="0"/>
              </a:rPr>
              <a:t> Motions List - Part 2, </a:t>
            </a:r>
            <a:r>
              <a:rPr lang="en-US" altLang="en-US" sz="1400" b="0" dirty="0">
                <a:solidFill>
                  <a:srgbClr val="000000"/>
                </a:solidFill>
                <a:latin typeface="Verdana" panose="020B0604030504040204" pitchFamily="34" charset="0"/>
                <a:hlinkClick r:id="rId2"/>
              </a:rPr>
              <a:t>https://mentor.ieee.org/802.11/dcn/25/11-25-0014-14-00bn-tgbn-motions-list-part-2.pptx</a:t>
            </a:r>
            <a:endParaRPr lang="en-US" altLang="en-US" sz="1400" b="0" dirty="0">
              <a:solidFill>
                <a:srgbClr val="000000"/>
              </a:solidFill>
              <a:latin typeface="Verdana" panose="020B0604030504040204" pitchFamily="34" charset="0"/>
            </a:endParaRPr>
          </a:p>
          <a:p>
            <a:pPr marL="0" indent="0">
              <a:buNone/>
            </a:pPr>
            <a:r>
              <a:rPr lang="en-US" altLang="zh-CN" sz="1400" b="0" dirty="0">
                <a:solidFill>
                  <a:srgbClr val="000000"/>
                </a:solidFill>
                <a:latin typeface="Verdana" panose="020B0604030504040204" pitchFamily="34" charset="0"/>
              </a:rPr>
              <a:t>[3] Thoughts on Functionality </a:t>
            </a:r>
            <a:r>
              <a:rPr lang="en-US" altLang="zh-CN" sz="1400" b="0" i="0" dirty="0">
                <a:solidFill>
                  <a:srgbClr val="000000"/>
                </a:solidFill>
                <a:effectLst/>
                <a:latin typeface="Verdana" panose="020B0604030504040204" pitchFamily="34" charset="0"/>
              </a:rPr>
              <a:t>and Security Architecture for UHR Seamless Roaming</a:t>
            </a:r>
            <a:r>
              <a:rPr lang="en-US" altLang="zh-CN" sz="1400" b="0" dirty="0">
                <a:latin typeface="+mn-ea"/>
                <a:ea typeface="+mn-ea"/>
              </a:rPr>
              <a:t>, </a:t>
            </a:r>
            <a:r>
              <a:rPr lang="en-US" altLang="zh-CN" sz="1400" b="0" i="0" dirty="0">
                <a:solidFill>
                  <a:srgbClr val="000000"/>
                </a:solidFill>
                <a:effectLst/>
                <a:latin typeface="+mn-ea"/>
                <a:ea typeface="+mn-ea"/>
                <a:hlinkClick r:id="rId3"/>
              </a:rPr>
              <a:t>https://mentor.ieee.org/802.11/dcn/24/11-24-0679-04-00bn-thoughts-on-functionality-and-security-architecture-for-uhr-seamless-roaming.pptx</a:t>
            </a:r>
            <a:endParaRPr lang="en-US" altLang="zh-CN" sz="1400" b="0" i="0" dirty="0">
              <a:solidFill>
                <a:srgbClr val="000000"/>
              </a:solidFill>
              <a:effectLst/>
              <a:latin typeface="+mn-ea"/>
              <a:ea typeface="+mn-ea"/>
            </a:endParaRPr>
          </a:p>
          <a:p>
            <a:pPr marL="0" indent="0">
              <a:buNone/>
            </a:pPr>
            <a:r>
              <a:rPr lang="en-US" altLang="zh-CN" sz="1400" b="0" i="0" dirty="0">
                <a:solidFill>
                  <a:srgbClr val="000000"/>
                </a:solidFill>
                <a:effectLst/>
                <a:latin typeface="Verdana" panose="020B0604030504040204" pitchFamily="34" charset="0"/>
              </a:rPr>
              <a:t>[4] Link Setup for Seamless Roaming</a:t>
            </a:r>
            <a:r>
              <a:rPr lang="en-US" altLang="zh-CN" sz="1400" b="0" dirty="0">
                <a:solidFill>
                  <a:srgbClr val="000000"/>
                </a:solidFill>
                <a:latin typeface="Verdana" panose="020B0604030504040204" pitchFamily="34" charset="0"/>
              </a:rPr>
              <a:t>,</a:t>
            </a:r>
            <a:r>
              <a:rPr lang="zh-CN" altLang="en-US" sz="1400" b="0" dirty="0">
                <a:solidFill>
                  <a:srgbClr val="000000"/>
                </a:solidFill>
                <a:latin typeface="Verdana" panose="020B0604030504040204" pitchFamily="34" charset="0"/>
              </a:rPr>
              <a:t> </a:t>
            </a:r>
            <a:r>
              <a:rPr lang="en-US" altLang="zh-CN" sz="1400" b="0" dirty="0">
                <a:solidFill>
                  <a:srgbClr val="000000"/>
                </a:solidFill>
                <a:latin typeface="Verdana" panose="020B0604030504040204" pitchFamily="34" charset="0"/>
                <a:hlinkClick r:id="rId4"/>
              </a:rPr>
              <a:t>https://mentor.ieee.org/802.11/dcn/24/11-24-1882-02-00bn-link-setup-for-seamless-roaming.pptx</a:t>
            </a:r>
            <a:endParaRPr lang="en-US" altLang="zh-CN" sz="1400" b="0" dirty="0">
              <a:solidFill>
                <a:srgbClr val="000000"/>
              </a:solidFill>
              <a:latin typeface="Verdana" panose="020B0604030504040204" pitchFamily="34" charset="0"/>
            </a:endParaRPr>
          </a:p>
          <a:p>
            <a:pPr marL="0" indent="0">
              <a:buNone/>
            </a:pPr>
            <a:r>
              <a:rPr lang="en-US" altLang="zh-CN" sz="1400" b="0" i="0" dirty="0">
                <a:solidFill>
                  <a:srgbClr val="000000"/>
                </a:solidFill>
                <a:effectLst/>
                <a:latin typeface="Verdana" panose="020B0604030504040204" pitchFamily="34" charset="0"/>
              </a:rPr>
              <a:t>[5] PDT MAC on Seamless Roaming Part 1, </a:t>
            </a:r>
            <a:r>
              <a:rPr lang="en-US" altLang="zh-CN" sz="1400" b="0" i="0" dirty="0">
                <a:solidFill>
                  <a:srgbClr val="000000"/>
                </a:solidFill>
                <a:effectLst/>
                <a:latin typeface="Verdana" panose="020B0604030504040204" pitchFamily="34" charset="0"/>
                <a:hlinkClick r:id="rId5"/>
              </a:rPr>
              <a:t>https://mentor.ieee.org/802.11/dcn/25/11-25-0566-00-00bn-pdt-mac-on-seamless-roaming-part-1.docx</a:t>
            </a:r>
            <a:endParaRPr lang="en-US" altLang="zh-CN" sz="1400" b="0" i="0" dirty="0">
              <a:solidFill>
                <a:srgbClr val="000000"/>
              </a:solidFill>
              <a:effectLst/>
              <a:latin typeface="Verdana" panose="020B0604030504040204" pitchFamily="34" charset="0"/>
            </a:endParaRPr>
          </a:p>
          <a:p>
            <a:pPr marL="0" indent="0">
              <a:buNone/>
            </a:pPr>
            <a:endParaRPr lang="en-US" altLang="zh-CN" sz="1400" b="0" dirty="0"/>
          </a:p>
        </p:txBody>
      </p:sp>
      <p:sp>
        <p:nvSpPr>
          <p:cNvPr id="5" name="Slide Number Placeholder 4"/>
          <p:cNvSpPr>
            <a:spLocks noGrp="1"/>
          </p:cNvSpPr>
          <p:nvPr>
            <p:ph type="sldNum" sz="quarter" idx="12"/>
          </p:nvPr>
        </p:nvSpPr>
        <p:spPr/>
        <p:txBody>
          <a:bodyPr/>
          <a:lstStyle/>
          <a:p>
            <a:r>
              <a:rPr lang="en-US" altLang="en-US"/>
              <a:t>Slide </a:t>
            </a:r>
            <a:fld id="{0FF88134-36A3-492E-B6B5-2F4703E76746}" type="slidenum">
              <a:rPr lang="en-US" altLang="en-US" smtClean="0"/>
              <a:t>6</a:t>
            </a:fld>
            <a:endParaRPr lang="en-US" altLang="en-US"/>
          </a:p>
        </p:txBody>
      </p:sp>
      <p:sp>
        <p:nvSpPr>
          <p:cNvPr id="6" name="文本框 5"/>
          <p:cNvSpPr txBox="1"/>
          <p:nvPr/>
        </p:nvSpPr>
        <p:spPr>
          <a:xfrm>
            <a:off x="7174230" y="6475730"/>
            <a:ext cx="1444625" cy="274320"/>
          </a:xfrm>
          <a:prstGeom prst="rect">
            <a:avLst/>
          </a:prstGeom>
          <a:noFill/>
        </p:spPr>
        <p:txBody>
          <a:bodyPr wrap="none" rtlCol="0" anchor="t">
            <a:spAutoFit/>
          </a:bodyPr>
          <a:lstStyle/>
          <a:p>
            <a:r>
              <a:rPr lang="en-US" altLang="ko-KR" dirty="0">
                <a:sym typeface="+mn-ea"/>
              </a:rPr>
              <a:t>Liuming Lu (OPPO)</a:t>
            </a:r>
            <a:endParaRPr lang="zh-CN"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460AC0A-2479-4BC8-81B5-80C25042C094}"/>
              </a:ext>
            </a:extLst>
          </p:cNvPr>
          <p:cNvSpPr>
            <a:spLocks noGrp="1"/>
          </p:cNvSpPr>
          <p:nvPr>
            <p:ph type="title"/>
          </p:nvPr>
        </p:nvSpPr>
        <p:spPr/>
        <p:txBody>
          <a:bodyPr/>
          <a:lstStyle/>
          <a:p>
            <a:r>
              <a:rPr lang="en-US" altLang="zh-CN" dirty="0">
                <a:latin typeface="Arial" panose="020B0604020202020204" pitchFamily="34" charset="0"/>
                <a:cs typeface="Arial" panose="020B0604020202020204" pitchFamily="34" charset="0"/>
              </a:rPr>
              <a:t>SP1</a:t>
            </a:r>
            <a:endParaRPr lang="zh-CN" altLang="en-US" dirty="0"/>
          </a:p>
        </p:txBody>
      </p:sp>
      <p:sp>
        <p:nvSpPr>
          <p:cNvPr id="3" name="内容占位符 2">
            <a:extLst>
              <a:ext uri="{FF2B5EF4-FFF2-40B4-BE49-F238E27FC236}">
                <a16:creationId xmlns:a16="http://schemas.microsoft.com/office/drawing/2014/main" id="{2C5E3650-99B7-40E4-A42B-44A7F3C8AF6F}"/>
              </a:ext>
            </a:extLst>
          </p:cNvPr>
          <p:cNvSpPr>
            <a:spLocks noGrp="1"/>
          </p:cNvSpPr>
          <p:nvPr>
            <p:ph idx="1"/>
          </p:nvPr>
        </p:nvSpPr>
        <p:spPr>
          <a:xfrm>
            <a:off x="649940" y="1676400"/>
            <a:ext cx="8113059" cy="4114800"/>
          </a:xfrm>
        </p:spPr>
        <p:txBody>
          <a:bodyPr/>
          <a:lstStyle/>
          <a:p>
            <a:pPr marL="287655" indent="-287655" algn="just">
              <a:spcBef>
                <a:spcPct val="0"/>
              </a:spcBef>
              <a:buFont typeface="Wingdings" panose="05000000000000000000" pitchFamily="2" charset="2"/>
              <a:buChar char="q"/>
            </a:pPr>
            <a:r>
              <a:rPr lang="en-US" altLang="zh-CN" sz="1600" kern="1200" dirty="0">
                <a:solidFill>
                  <a:schemeClr val="tx2"/>
                </a:solidFill>
                <a:latin typeface="Times New Roman" panose="02020603050405020304" pitchFamily="18" charset="0"/>
                <a:cs typeface="+mn-cs"/>
              </a:rPr>
              <a:t>SP1 : Do you support to specify a mechanism for  RSNA rekeying before/after roaming execution by using PTK sharing for</a:t>
            </a:r>
            <a:r>
              <a:rPr lang="zh-CN" altLang="en-US" sz="1600" kern="1200" dirty="0">
                <a:solidFill>
                  <a:schemeClr val="tx2"/>
                </a:solidFill>
                <a:latin typeface="Times New Roman" panose="02020603050405020304" pitchFamily="18" charset="0"/>
                <a:cs typeface="+mn-cs"/>
              </a:rPr>
              <a:t> </a:t>
            </a:r>
            <a:r>
              <a:rPr lang="en-US" altLang="zh-CN" sz="1600" kern="1200" dirty="0">
                <a:solidFill>
                  <a:schemeClr val="tx2"/>
                </a:solidFill>
                <a:latin typeface="Times New Roman" panose="02020603050405020304" pitchFamily="18" charset="0"/>
                <a:cs typeface="+mn-cs"/>
              </a:rPr>
              <a:t>seamless</a:t>
            </a:r>
            <a:r>
              <a:rPr lang="zh-CN" altLang="en-US" sz="1600" kern="1200" dirty="0">
                <a:solidFill>
                  <a:schemeClr val="tx2"/>
                </a:solidFill>
                <a:latin typeface="Times New Roman" panose="02020603050405020304" pitchFamily="18" charset="0"/>
                <a:cs typeface="+mn-cs"/>
              </a:rPr>
              <a:t> </a:t>
            </a:r>
            <a:r>
              <a:rPr lang="en-US" altLang="zh-CN" sz="1600" kern="1200" dirty="0">
                <a:solidFill>
                  <a:schemeClr val="tx2"/>
                </a:solidFill>
                <a:latin typeface="Times New Roman" panose="02020603050405020304" pitchFamily="18" charset="0"/>
                <a:cs typeface="+mn-cs"/>
              </a:rPr>
              <a:t>roaming?</a:t>
            </a:r>
            <a:endParaRPr lang="zh-CN" altLang="zh-CN" sz="1600" kern="1200" dirty="0">
              <a:solidFill>
                <a:schemeClr val="tx2"/>
              </a:solidFill>
              <a:latin typeface="Times New Roman" panose="02020603050405020304" pitchFamily="18" charset="0"/>
              <a:cs typeface="+mn-cs"/>
            </a:endParaRPr>
          </a:p>
          <a:p>
            <a:endParaRPr lang="zh-CN" altLang="en-US" sz="1600" dirty="0"/>
          </a:p>
        </p:txBody>
      </p:sp>
      <p:sp>
        <p:nvSpPr>
          <p:cNvPr id="4" name="页脚占位符 3">
            <a:extLst>
              <a:ext uri="{FF2B5EF4-FFF2-40B4-BE49-F238E27FC236}">
                <a16:creationId xmlns:a16="http://schemas.microsoft.com/office/drawing/2014/main" id="{FAF4A6C1-7F90-4B45-97FD-71A24D0ED3BB}"/>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A9AA411B-2001-4CF4-A517-CF4A7855AA3F}"/>
              </a:ext>
            </a:extLst>
          </p:cNvPr>
          <p:cNvSpPr>
            <a:spLocks noGrp="1"/>
          </p:cNvSpPr>
          <p:nvPr>
            <p:ph type="sldNum" sz="quarter" idx="12"/>
          </p:nvPr>
        </p:nvSpPr>
        <p:spPr/>
        <p:txBody>
          <a:bodyPr/>
          <a:lstStyle/>
          <a:p>
            <a:r>
              <a:rPr lang="en-US" altLang="en-US"/>
              <a:t>Slide </a:t>
            </a:r>
            <a:fld id="{0FF88134-36A3-492E-B6B5-2F4703E76746}" type="slidenum">
              <a:rPr lang="en-US" altLang="en-US" smtClean="0"/>
              <a:t>7</a:t>
            </a:fld>
            <a:endParaRPr lang="en-US" altLang="en-US"/>
          </a:p>
        </p:txBody>
      </p:sp>
    </p:spTree>
    <p:extLst>
      <p:ext uri="{BB962C8B-B14F-4D97-AF65-F5344CB8AC3E}">
        <p14:creationId xmlns:p14="http://schemas.microsoft.com/office/powerpoint/2010/main" val="1027166194"/>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10026</TotalTime>
  <Words>857</Words>
  <Application>Microsoft Office PowerPoint</Application>
  <PresentationFormat>全屏显示(4:3)</PresentationFormat>
  <Paragraphs>85</Paragraphs>
  <Slides>7</Slides>
  <Notes>2</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7</vt:i4>
      </vt:variant>
    </vt:vector>
  </HeadingPairs>
  <TitlesOfParts>
    <vt:vector size="12" baseType="lpstr">
      <vt:lpstr>Arial</vt:lpstr>
      <vt:lpstr>Times New Roman</vt:lpstr>
      <vt:lpstr>Verdana</vt:lpstr>
      <vt:lpstr>Wingdings</vt:lpstr>
      <vt:lpstr>802-11-Submission</vt:lpstr>
      <vt:lpstr>Further Considerations on  Seamless Roaming</vt:lpstr>
      <vt:lpstr>Introduction</vt:lpstr>
      <vt:lpstr>Recap</vt:lpstr>
      <vt:lpstr>Proposal: RSNA rekeying before/after roaming execution </vt:lpstr>
      <vt:lpstr>Summary</vt:lpstr>
      <vt:lpstr>References</vt:lpstr>
      <vt:lpstr>SP1</vt:lpstr>
    </vt:vector>
  </TitlesOfParts>
  <Company>Marvell Semiconductor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15/0718r8</dc:title>
  <dc:subject>Task Group AY July 2015 Meeting Agenda</dc:subject>
  <dc:creator>卢刘明(Liuming Lu)</dc:creator>
  <cp:lastModifiedBy>卢刘明(Liuming Lu)</cp:lastModifiedBy>
  <cp:revision>3753</cp:revision>
  <cp:lastPrinted>2014-11-04T15:04:00Z</cp:lastPrinted>
  <dcterms:created xsi:type="dcterms:W3CDTF">2007-04-17T18:10:00Z</dcterms:created>
  <dcterms:modified xsi:type="dcterms:W3CDTF">2025-04-14T03:15:26Z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_NewReviewCycle">
    <vt:lpwstr/>
  </property>
  <property fmtid="{D5CDD505-2E9C-101B-9397-08002B2CF9AE}" pid="28" name="KSOProductBuildVer">
    <vt:lpwstr>2052-10.1.0.6395</vt:lpwstr>
  </property>
</Properties>
</file>