
<file path=[Content_Types].xml><?xml version="1.0" encoding="utf-8"?>
<Types xmlns="http://schemas.openxmlformats.org/package/2006/content-types">
  <Default Extension="vml" ContentType="application/vnd.openxmlformats-officedocument.vmlDrawing"/>
  <Default Extension="doc" ContentType="application/msword"/>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9"/>
  </p:handoutMasterIdLst>
  <p:sldIdLst>
    <p:sldId id="256" r:id="rId3"/>
    <p:sldId id="368" r:id="rId5"/>
    <p:sldId id="447" r:id="rId6"/>
    <p:sldId id="434" r:id="rId7"/>
    <p:sldId id="388" r:id="rId8"/>
    <p:sldId id="435" r:id="rId9"/>
    <p:sldId id="459" r:id="rId10"/>
    <p:sldId id="389" r:id="rId11"/>
    <p:sldId id="405" r:id="rId12"/>
    <p:sldId id="436" r:id="rId13"/>
    <p:sldId id="443" r:id="rId14"/>
    <p:sldId id="392" r:id="rId15"/>
    <p:sldId id="448" r:id="rId16"/>
    <p:sldId id="265" r:id="rId17"/>
    <p:sldId id="297"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 id="3" name="10343608" initials="1"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ä¸­åº¦æ ·å¼ 2 - å¼ºè°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13" d="100"/>
          <a:sy n="113" d="100"/>
        </p:scale>
        <p:origin x="720" y="176"/>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802.11-22/xxx</a:t>
            </a:r>
            <a:endParaRPr lang="zh-CN" altLang="en-US"/>
          </a:p>
        </p:txBody>
      </p:sp>
      <p:sp>
        <p:nvSpPr>
          <p:cNvPr id="3" name="Date Placeholder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2">
              <a:rPr lang="en-US" altLang="zh-CN" smtClean="0"/>
            </a:fld>
            <a:endParaRPr lang="zh-CN" altLang="en-US"/>
          </a:p>
        </p:txBody>
      </p:sp>
      <p:sp>
        <p:nvSpPr>
          <p:cNvPr id="4" name="Footer Placeholder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802.11-22/xxx</a:t>
            </a:r>
            <a:endParaRPr lang="en-US"/>
          </a:p>
        </p:txBody>
      </p:sp>
      <p:sp>
        <p:nvSpPr>
          <p:cNvPr id="3" name="Date Placeholder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2">
              <a:rPr lang="en-US" altLang="zh-CN" smtClean="0"/>
            </a:fld>
            <a:endParaRPr lang="en-US"/>
          </a:p>
        </p:txBody>
      </p:sp>
      <p:sp>
        <p:nvSpPr>
          <p:cNvPr id="4" name="Slide Image Placeholder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true"/>
          </p:cNvSpPr>
          <p:nvPr>
            <p:ph type="hdr" sz="quarter"/>
          </p:nvPr>
        </p:nvSpPr>
        <p:spPr/>
        <p:txBody>
          <a:bodyPr/>
          <a:p>
            <a:r>
              <a:rPr lang="en-US"/>
              <a:t>Doc.: 802.11-22/xxx</a:t>
            </a:r>
            <a:endParaRPr lang="en-US"/>
          </a:p>
        </p:txBody>
      </p:sp>
      <p:sp>
        <p:nvSpPr>
          <p:cNvPr id="5" name="日期占位符 4"/>
          <p:cNvSpPr>
            <a:spLocks noGrp="true"/>
          </p:cNvSpPr>
          <p:nvPr>
            <p:ph type="dt" idx="1"/>
          </p:nvPr>
        </p:nvSpPr>
        <p:spPr/>
        <p:txBody>
          <a:bodyPr/>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true"/>
          </p:cNvSpPr>
          <p:nvPr>
            <p:ph type="hdr" sz="quarter"/>
          </p:nvPr>
        </p:nvSpPr>
        <p:spPr/>
        <p:txBody>
          <a:bodyPr/>
          <a:p>
            <a:r>
              <a:rPr lang="en-US"/>
              <a:t>Doc.: 802.11-22/xxx</a:t>
            </a:r>
            <a:endParaRPr lang="en-US"/>
          </a:p>
        </p:txBody>
      </p:sp>
      <p:sp>
        <p:nvSpPr>
          <p:cNvPr id="5" name="日期占位符 4"/>
          <p:cNvSpPr>
            <a:spLocks noGrp="true"/>
          </p:cNvSpPr>
          <p:nvPr>
            <p:ph type="dt" idx="1"/>
          </p:nvPr>
        </p:nvSpPr>
        <p:spPr/>
        <p:txBody>
          <a:bodyPr/>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true"/>
          </p:cNvSpPr>
          <p:nvPr>
            <p:ph type="hdr" sz="quarter"/>
          </p:nvPr>
        </p:nvSpPr>
        <p:spPr/>
        <p:txBody>
          <a:bodyPr/>
          <a:p>
            <a:r>
              <a:rPr lang="en-US"/>
              <a:t>Doc.: 802.11-22/xxx</a:t>
            </a:r>
            <a:endParaRPr lang="en-US"/>
          </a:p>
        </p:txBody>
      </p:sp>
      <p:sp>
        <p:nvSpPr>
          <p:cNvPr id="5" name="日期占位符 4"/>
          <p:cNvSpPr>
            <a:spLocks noGrp="true"/>
          </p:cNvSpPr>
          <p:nvPr>
            <p:ph type="dt" idx="1"/>
          </p:nvPr>
        </p:nvSpPr>
        <p:spPr/>
        <p:txBody>
          <a:bodyPr/>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true"/>
          </p:cNvSpPr>
          <p:nvPr>
            <p:ph type="hdr" sz="quarter"/>
          </p:nvPr>
        </p:nvSpPr>
        <p:spPr/>
        <p:txBody>
          <a:bodyPr/>
          <a:p>
            <a:r>
              <a:rPr lang="en-US"/>
              <a:t>Doc.: 802.11-22/xxx</a:t>
            </a:r>
            <a:endParaRPr lang="en-US"/>
          </a:p>
        </p:txBody>
      </p:sp>
      <p:sp>
        <p:nvSpPr>
          <p:cNvPr id="5" name="日期占位符 4"/>
          <p:cNvSpPr>
            <a:spLocks noGrp="true"/>
          </p:cNvSpPr>
          <p:nvPr>
            <p:ph type="dt" idx="1"/>
          </p:nvPr>
        </p:nvSpPr>
        <p:spPr/>
        <p:txBody>
          <a:bodyPr/>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true"/>
          </p:cNvSpPr>
          <p:nvPr>
            <p:ph type="hdr" sz="quarter"/>
          </p:nvPr>
        </p:nvSpPr>
        <p:spPr/>
        <p:txBody>
          <a:bodyPr/>
          <a:p>
            <a:r>
              <a:rPr lang="en-US"/>
              <a:t>Doc.: 802.11-22/xxx</a:t>
            </a:r>
            <a:endParaRPr lang="en-US"/>
          </a:p>
        </p:txBody>
      </p:sp>
      <p:sp>
        <p:nvSpPr>
          <p:cNvPr id="5" name="日期占位符 4"/>
          <p:cNvSpPr>
            <a:spLocks noGrp="true"/>
          </p:cNvSpPr>
          <p:nvPr>
            <p:ph type="dt" idx="1"/>
          </p:nvPr>
        </p:nvSpPr>
        <p:spPr/>
        <p:txBody>
          <a:bodyPr/>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true"/>
          </p:cNvSpPr>
          <p:nvPr>
            <p:ph type="hdr" sz="quarter"/>
          </p:nvPr>
        </p:nvSpPr>
        <p:spPr/>
        <p:txBody>
          <a:bodyPr/>
          <a:p>
            <a:r>
              <a:rPr lang="en-US"/>
              <a:t>Doc.: 802.11-22/xxx</a:t>
            </a:r>
            <a:endParaRPr lang="en-US"/>
          </a:p>
        </p:txBody>
      </p:sp>
      <p:sp>
        <p:nvSpPr>
          <p:cNvPr id="5" name="日期占位符 4"/>
          <p:cNvSpPr>
            <a:spLocks noGrp="true"/>
          </p:cNvSpPr>
          <p:nvPr>
            <p:ph type="dt" idx="1"/>
          </p:nvPr>
        </p:nvSpPr>
        <p:spPr/>
        <p:txBody>
          <a:bodyPr/>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true"/>
          </p:cNvSpPr>
          <p:nvPr>
            <p:ph type="hdr" sz="quarter"/>
          </p:nvPr>
        </p:nvSpPr>
        <p:spPr/>
        <p:txBody>
          <a:bodyPr/>
          <a:p>
            <a:r>
              <a:rPr lang="en-US"/>
              <a:t>Doc.: 802.11-22/xxx</a:t>
            </a:r>
            <a:endParaRPr lang="en-US"/>
          </a:p>
        </p:txBody>
      </p:sp>
      <p:sp>
        <p:nvSpPr>
          <p:cNvPr id="5" name="日期占位符 4"/>
          <p:cNvSpPr>
            <a:spLocks noGrp="true"/>
          </p:cNvSpPr>
          <p:nvPr>
            <p:ph type="dt" idx="1"/>
          </p:nvPr>
        </p:nvSpPr>
        <p:spPr/>
        <p:txBody>
          <a:bodyPr/>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true"/>
          </p:cNvSpPr>
          <p:nvPr>
            <p:ph type="hdr" sz="quarter"/>
          </p:nvPr>
        </p:nvSpPr>
        <p:spPr/>
        <p:txBody>
          <a:bodyPr/>
          <a:p>
            <a:r>
              <a:rPr lang="en-US"/>
              <a:t>Doc.: 802.11-22/xxx</a:t>
            </a:r>
            <a:endParaRPr lang="en-US"/>
          </a:p>
        </p:txBody>
      </p:sp>
      <p:sp>
        <p:nvSpPr>
          <p:cNvPr id="5" name="Date Placeholder 4"/>
          <p:cNvSpPr>
            <a:spLocks noGrp="true"/>
          </p:cNvSpPr>
          <p:nvPr>
            <p:ph type="dt" idx="1"/>
          </p:nvPr>
        </p:nvSpPr>
        <p:spPr/>
        <p:txBody>
          <a:bodyPr/>
          <a:p>
            <a:fld id="{E5EBEC8A-9456-4C66-AD86-F29878999039}" type="datetime2">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To address the previous problems, enhanced EDCA is introduced. Relative descripstions have already been added to TGbn SFD  </a:t>
            </a:r>
            <a:endParaRPr lang="en-US"/>
          </a:p>
        </p:txBody>
      </p:sp>
      <p:sp>
        <p:nvSpPr>
          <p:cNvPr id="4" name="Header Placeholder 3"/>
          <p:cNvSpPr>
            <a:spLocks noGrp="true"/>
          </p:cNvSpPr>
          <p:nvPr>
            <p:ph type="hdr" sz="quarter"/>
          </p:nvPr>
        </p:nvSpPr>
        <p:spPr/>
        <p:txBody>
          <a:bodyPr/>
          <a:p>
            <a:r>
              <a:rPr lang="en-US"/>
              <a:t>Doc.: 802.11-22/xxx</a:t>
            </a:r>
            <a:endParaRPr lang="en-US"/>
          </a:p>
        </p:txBody>
      </p:sp>
      <p:sp>
        <p:nvSpPr>
          <p:cNvPr id="5" name="Date Placeholder 4"/>
          <p:cNvSpPr>
            <a:spLocks noGrp="true"/>
          </p:cNvSpPr>
          <p:nvPr>
            <p:ph type="dt" idx="1"/>
          </p:nvPr>
        </p:nvSpPr>
        <p:spPr/>
        <p:txBody>
          <a:bodyPr/>
          <a:p>
            <a:fld id="{E5EBEC8A-9456-4C66-AD86-F29878999039}" type="datetime2">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r>
              <a:rPr lang="en-US"/>
              <a:t>One possible design in prevoius work to reliaze  enhance EDCA  is allowing 11bn STAs with LL service to send defer signal  a DIFS time  after listening to defer the channel access of  other STAs which will then ensure the high priority  ot their channel access .</a:t>
            </a:r>
            <a:endParaRPr lang="en-US"/>
          </a:p>
        </p:txBody>
      </p:sp>
      <p:sp>
        <p:nvSpPr>
          <p:cNvPr id="4" name="Header Placeholder 3"/>
          <p:cNvSpPr>
            <a:spLocks noGrp="true"/>
          </p:cNvSpPr>
          <p:nvPr>
            <p:ph type="hdr" sz="quarter"/>
          </p:nvPr>
        </p:nvSpPr>
        <p:spPr/>
        <p:txBody>
          <a:bodyPr/>
          <a:p>
            <a:r>
              <a:rPr lang="en-US"/>
              <a:t>Doc.: 802.11-22/xxx</a:t>
            </a:r>
            <a:endParaRPr lang="en-US"/>
          </a:p>
        </p:txBody>
      </p:sp>
      <p:sp>
        <p:nvSpPr>
          <p:cNvPr id="5" name="Date Placeholder 4"/>
          <p:cNvSpPr>
            <a:spLocks noGrp="true"/>
          </p:cNvSpPr>
          <p:nvPr>
            <p:ph type="dt" idx="1"/>
          </p:nvPr>
        </p:nvSpPr>
        <p:spPr/>
        <p:txBody>
          <a:bodyPr/>
          <a:p>
            <a:fld id="{E5EBEC8A-9456-4C66-AD86-F29878999039}" type="datetime2">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true"/>
          </p:cNvSpPr>
          <p:nvPr>
            <p:ph type="hdr" sz="quarter"/>
          </p:nvPr>
        </p:nvSpPr>
        <p:spPr/>
        <p:txBody>
          <a:bodyPr/>
          <a:p>
            <a:r>
              <a:rPr lang="en-US"/>
              <a:t>Doc.: 802.11-22/xxx</a:t>
            </a:r>
            <a:endParaRPr lang="en-US"/>
          </a:p>
        </p:txBody>
      </p:sp>
      <p:sp>
        <p:nvSpPr>
          <p:cNvPr id="5" name="日期占位符 4"/>
          <p:cNvSpPr>
            <a:spLocks noGrp="true"/>
          </p:cNvSpPr>
          <p:nvPr>
            <p:ph type="dt" idx="1"/>
          </p:nvPr>
        </p:nvSpPr>
        <p:spPr/>
        <p:txBody>
          <a:bodyPr/>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true"/>
          </p:cNvSpPr>
          <p:nvPr>
            <p:ph type="hdr" sz="quarter"/>
          </p:nvPr>
        </p:nvSpPr>
        <p:spPr/>
        <p:txBody>
          <a:bodyPr/>
          <a:p>
            <a:r>
              <a:rPr lang="en-US"/>
              <a:t>Doc.: 802.11-22/xxx</a:t>
            </a:r>
            <a:endParaRPr lang="en-US"/>
          </a:p>
        </p:txBody>
      </p:sp>
      <p:sp>
        <p:nvSpPr>
          <p:cNvPr id="5" name="日期占位符 4"/>
          <p:cNvSpPr>
            <a:spLocks noGrp="true"/>
          </p:cNvSpPr>
          <p:nvPr>
            <p:ph type="dt" idx="1"/>
          </p:nvPr>
        </p:nvSpPr>
        <p:spPr/>
        <p:txBody>
          <a:bodyPr/>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true"/>
          </p:cNvSpPr>
          <p:nvPr>
            <p:ph type="hdr" sz="quarter"/>
          </p:nvPr>
        </p:nvSpPr>
        <p:spPr/>
        <p:txBody>
          <a:bodyPr/>
          <a:p>
            <a:r>
              <a:rPr lang="en-US"/>
              <a:t>Doc.: 802.11-22/xxx</a:t>
            </a:r>
            <a:endParaRPr lang="en-US"/>
          </a:p>
        </p:txBody>
      </p:sp>
      <p:sp>
        <p:nvSpPr>
          <p:cNvPr id="5" name="日期占位符 4"/>
          <p:cNvSpPr>
            <a:spLocks noGrp="true"/>
          </p:cNvSpPr>
          <p:nvPr>
            <p:ph type="dt" idx="1"/>
          </p:nvPr>
        </p:nvSpPr>
        <p:spPr/>
        <p:txBody>
          <a:bodyPr/>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
        <p:nvSpPr>
          <p:cNvPr id="4" name="Header Placeholder 3"/>
          <p:cNvSpPr>
            <a:spLocks noGrp="true"/>
          </p:cNvSpPr>
          <p:nvPr>
            <p:ph type="hdr" sz="quarter"/>
          </p:nvPr>
        </p:nvSpPr>
        <p:spPr/>
        <p:txBody>
          <a:bodyPr/>
          <a:p>
            <a:r>
              <a:rPr lang="en-US"/>
              <a:t>Doc.: 802.11-22/xxx</a:t>
            </a:r>
            <a:endParaRPr lang="en-US"/>
          </a:p>
        </p:txBody>
      </p:sp>
      <p:sp>
        <p:nvSpPr>
          <p:cNvPr id="5" name="Date Placeholder 4"/>
          <p:cNvSpPr>
            <a:spLocks noGrp="true"/>
          </p:cNvSpPr>
          <p:nvPr>
            <p:ph type="dt" idx="1"/>
          </p:nvPr>
        </p:nvSpPr>
        <p:spPr/>
        <p:txBody>
          <a:bodyPr/>
          <a:p>
            <a:fld id="{E5EBEC8A-9456-4C66-AD86-F29878999039}" type="datetime2">
              <a:rPr lang="en-US" altLang="zh-CN" smtClean="0"/>
            </a:fld>
            <a:endParaRPr lang="en-US"/>
          </a:p>
        </p:txBody>
      </p:sp>
      <p:sp>
        <p:nvSpPr>
          <p:cNvPr id="6" name="Slide Number Placeholder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
        <p:nvSpPr>
          <p:cNvPr id="4" name="页眉占位符 3"/>
          <p:cNvSpPr>
            <a:spLocks noGrp="true"/>
          </p:cNvSpPr>
          <p:nvPr>
            <p:ph type="hdr" sz="quarter"/>
          </p:nvPr>
        </p:nvSpPr>
        <p:spPr/>
        <p:txBody>
          <a:bodyPr/>
          <a:p>
            <a:r>
              <a:rPr lang="en-US"/>
              <a:t>Doc.: 802.11-22/xxx</a:t>
            </a:r>
            <a:endParaRPr lang="en-US"/>
          </a:p>
        </p:txBody>
      </p:sp>
      <p:sp>
        <p:nvSpPr>
          <p:cNvPr id="5" name="日期占位符 4"/>
          <p:cNvSpPr>
            <a:spLocks noGrp="true"/>
          </p:cNvSpPr>
          <p:nvPr>
            <p:ph type="dt" idx="1"/>
          </p:nvPr>
        </p:nvSpPr>
        <p:spPr/>
        <p:txBody>
          <a:bodyPr/>
          <a:p>
            <a:fld id="{E5EBEC8A-9456-4C66-AD86-F29878999039}" type="datetime2">
              <a:rPr lang="en-US" altLang="zh-CN" smtClean="0"/>
            </a:fld>
            <a:endParaRPr lang="en-US"/>
          </a:p>
        </p:txBody>
      </p:sp>
      <p:sp>
        <p:nvSpPr>
          <p:cNvPr id="6" name="灯片编号占位符 5"/>
          <p:cNvSpPr>
            <a:spLocks noGrp="true"/>
          </p:cNvSpPr>
          <p:nvPr>
            <p:ph type="sldNum" sz="quarter" idx="5"/>
          </p:nvPr>
        </p:nvSpPr>
        <p:spPr/>
        <p:txBody>
          <a:bodyPr/>
          <a:p>
            <a:fld id="{2065FBDD-38CD-4C88-8D6A-46542FF4F3A2}"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true"/>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true"/>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Vertical Text Placeholder 2"/>
          <p:cNvSpPr>
            <a:spLocks noGrp="true"/>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true"/>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true"/>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dirty="0"/>
              <a:t>Click to edit Master title style</a:t>
            </a:r>
            <a:endParaRPr lang="en-US" dirty="0"/>
          </a:p>
        </p:txBody>
      </p:sp>
      <p:sp>
        <p:nvSpPr>
          <p:cNvPr id="3" name="Content Placeholder 2"/>
          <p:cNvSpPr>
            <a:spLocks noGrp="true"/>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true" noChangeArrowheads="true"/>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true"/>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true"/>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true" noChangeArrowheads="true"/>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3" name="Content Placeholder 2"/>
          <p:cNvSpPr>
            <a:spLocks noGrp="true"/>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true"/>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true"/>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true"/>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true"/>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true"/>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true"/>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true" noChangeArrowheads="true"/>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t>Click to edit Master title style</a:t>
            </a:r>
            <a:endParaRPr lang="en-US"/>
          </a:p>
        </p:txBody>
      </p:sp>
      <p:sp>
        <p:nvSpPr>
          <p:cNvPr id="5" name="Rectangle 6"/>
          <p:cNvSpPr>
            <a:spLocks noGrp="true" noChangeArrowheads="true"/>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true" noChangeArrowheads="true"/>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true"/>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true"/>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true"/>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true"/>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true"/>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true" noChangeArrowheads="true"/>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true" noChangeArrowheads="true"/>
          </p:cNvSpPr>
          <p:nvPr>
            <p:ph type="ftr" sz="quarter" idx="11"/>
          </p:nvPr>
        </p:nvSpPr>
        <p:spPr>
          <a:xfrm>
            <a:off x="8719541" y="6481446"/>
            <a:ext cx="2616200" cy="276860"/>
          </a:xfrm>
        </p:spPr>
        <p:txBody>
          <a:bodyPr/>
          <a:lstStyle>
            <a:lvl1pPr>
              <a:defRPr/>
            </a:lvl1pPr>
          </a:lstStyle>
          <a:p>
            <a:pPr>
              <a:defRPr/>
            </a:pPr>
            <a:r>
              <a:rPr lang="en-US" dirty="0"/>
              <a:t>Qisheng Huang,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true" noChangeArrowheads="true"/>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p>
            <a:pPr lvl="0"/>
            <a:r>
              <a:rPr lang="en-US" dirty="0"/>
              <a:t>Click to edit Master title style</a:t>
            </a:r>
            <a:endParaRPr lang="en-US" dirty="0"/>
          </a:p>
        </p:txBody>
      </p:sp>
      <p:sp>
        <p:nvSpPr>
          <p:cNvPr id="5123" name="Rectangle 3"/>
          <p:cNvSpPr>
            <a:spLocks noGrp="true" noChangeArrowheads="true"/>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false" compatLnSpc="true"/>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true" noChangeArrowheads="true"/>
          </p:cNvSpPr>
          <p:nvPr>
            <p:ph type="ftr" sz="quarter" idx="3"/>
          </p:nvPr>
        </p:nvSpPr>
        <p:spPr bwMode="auto">
          <a:xfrm>
            <a:off x="9055100" y="6475413"/>
            <a:ext cx="2336800" cy="276860"/>
          </a:xfrm>
          <a:prstGeom prst="rect">
            <a:avLst/>
          </a:prstGeom>
          <a:noFill/>
          <a:ln w="9525">
            <a:noFill/>
            <a:miter lim="800000"/>
          </a:ln>
          <a:effectLst/>
        </p:spPr>
        <p:txBody>
          <a:bodyPr vert="horz" wrap="none" lIns="0" tIns="0" rIns="0" bIns="0" numCol="1" anchor="t" anchorCtr="false" compatLnSpc="true">
            <a:spAutoFit/>
          </a:bodyPr>
          <a:lstStyle>
            <a:lvl1pPr algn="r" eaLnBrk="0" hangingPunct="0">
              <a:defRPr>
                <a:cs typeface="+mn-cs"/>
              </a:defRPr>
            </a:lvl1pPr>
          </a:lstStyle>
          <a:p>
            <a:pPr>
              <a:defRPr/>
            </a:pPr>
            <a:r>
              <a:rPr lang="en-US" dirty="0"/>
              <a:t>Qisheng Huang al. (ZTE)</a:t>
            </a:r>
            <a:endParaRPr lang="en-US" dirty="0"/>
          </a:p>
        </p:txBody>
      </p:sp>
      <p:sp>
        <p:nvSpPr>
          <p:cNvPr id="1030" name="Rectangle 6"/>
          <p:cNvSpPr>
            <a:spLocks noGrp="true" noChangeArrowheads="true"/>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false" compatLnSpc="true">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true"/>
          </p:cNvSpPr>
          <p:nvPr/>
        </p:nvSpPr>
        <p:spPr bwMode="auto">
          <a:xfrm>
            <a:off x="8187267" y="332740"/>
            <a:ext cx="30734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5</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0120</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true"/>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true"/>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true"/>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true"/>
          </p:cNvSpPr>
          <p:nvPr userDrawn="true"/>
        </p:nvSpPr>
        <p:spPr bwMode="auto">
          <a:xfrm>
            <a:off x="304801" y="324520"/>
            <a:ext cx="13970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Feb. 2025</a:t>
            </a:r>
            <a:endParaRPr lang="en-US" sz="1800" b="1" dirty="0">
              <a:cs typeface="+mn-cs"/>
            </a:endParaRPr>
          </a:p>
        </p:txBody>
      </p:sp>
      <p:sp>
        <p:nvSpPr>
          <p:cNvPr id="2" name="Text Box 1"/>
          <p:cNvSpPr txBox="true"/>
          <p:nvPr userDrawn="true"/>
        </p:nvSpPr>
        <p:spPr>
          <a:xfrm>
            <a:off x="11861800" y="2842260"/>
            <a:ext cx="4064000" cy="368300"/>
          </a:xfrm>
          <a:prstGeom prst="rect">
            <a:avLst/>
          </a:prstGeom>
          <a:noFill/>
        </p:spPr>
        <p:txBody>
          <a:bodyPr wrap="square" rtlCol="0">
            <a:spAutoFit/>
          </a:bodyPr>
          <a:p>
            <a:endParaRPr lang="en-US"/>
          </a:p>
        </p:txBody>
      </p:sp>
      <p:sp>
        <p:nvSpPr>
          <p:cNvPr id="3" name="Text Box 2"/>
          <p:cNvSpPr txBox="true"/>
          <p:nvPr userDrawn="true"/>
        </p:nvSpPr>
        <p:spPr>
          <a:xfrm>
            <a:off x="11772265" y="3015615"/>
            <a:ext cx="4064000" cy="368300"/>
          </a:xfrm>
          <a:prstGeom prst="rect">
            <a:avLst/>
          </a:prstGeom>
          <a:noFill/>
        </p:spPr>
        <p:txBody>
          <a:bodyPr wrap="square" rtlCol="0">
            <a:spAutoFit/>
          </a:bodyPr>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oleObject" Target="../embeddings/Document1.doc"/></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1.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2.xml"/><Relationship Id="rId2" Type="http://schemas.openxmlformats.org/officeDocument/2006/relationships/image" Target="../media/image6.jpeg"/><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6" name="Object 3"/>
          <p:cNvGraphicFramePr>
            <a:graphicFrameLocks noChangeAspect="true"/>
          </p:cNvGraphicFramePr>
          <p:nvPr/>
        </p:nvGraphicFramePr>
        <p:xfrm>
          <a:off x="1258570" y="2423478"/>
          <a:ext cx="10077450" cy="2928620"/>
        </p:xfrm>
        <a:graphic>
          <a:graphicData uri="http://schemas.openxmlformats.org/presentationml/2006/ole">
            <mc:AlternateContent xmlns:mc="http://schemas.openxmlformats.org/markup-compatibility/2006">
              <mc:Choice xmlns:v="urn:schemas-microsoft-com:vml" Requires="v">
                <p:oleObj spid="_x0000_s4" name="Document" r:id="rId1" imgW="11410950" imgH="3095625" progId="Word.Document.8">
                  <p:embed/>
                </p:oleObj>
              </mc:Choice>
              <mc:Fallback>
                <p:oleObj name="Document" r:id="rId1" imgW="11410950" imgH="3095625" progId="Word.Document.8">
                  <p:embed/>
                  <p:pic>
                    <p:nvPicPr>
                      <p:cNvPr id="0" name="Object 3"/>
                      <p:cNvPicPr>
                        <a:picLocks noChangeAspect="true" noChangeArrowheads="true"/>
                      </p:cNvPicPr>
                      <p:nvPr/>
                    </p:nvPicPr>
                    <p:blipFill>
                      <a:blip r:embed="rId2"/>
                      <a:srcRect/>
                      <a:stretch>
                        <a:fillRect/>
                      </a:stretch>
                    </p:blipFill>
                    <p:spPr bwMode="auto">
                      <a:xfrm>
                        <a:off x="1258570" y="2423478"/>
                        <a:ext cx="10077450" cy="2928620"/>
                      </a:xfrm>
                      <a:prstGeom prst="rect">
                        <a:avLst/>
                      </a:prstGeom>
                      <a:noFill/>
                    </p:spPr>
                  </p:pic>
                </p:oleObj>
              </mc:Fallback>
            </mc:AlternateContent>
          </a:graphicData>
        </a:graphic>
      </p:graphicFrame>
      <p:sp>
        <p:nvSpPr>
          <p:cNvPr id="7" name="页脚占位符 4"/>
          <p:cNvSpPr>
            <a:spLocks noGrp="true"/>
          </p:cNvSpPr>
          <p:nvPr>
            <p:ph type="ftr" sz="quarter" idx="11"/>
          </p:nvPr>
        </p:nvSpPr>
        <p:spPr>
          <a:xfrm>
            <a:off x="8719541" y="6481446"/>
            <a:ext cx="2616200" cy="276860"/>
          </a:xfrm>
        </p:spPr>
        <p:txBody>
          <a:bodyPr/>
          <a:lstStyle/>
          <a:p>
            <a:r>
              <a:rPr lang="en-US"/>
              <a:t>Qisheng Huang, et al. (ZTE)</a:t>
            </a:r>
            <a:endParaRPr lang="en-US" dirty="0"/>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endParaRPr lang="en-US" dirty="0">
              <a:sym typeface="+mn-ea"/>
            </a:endParaRPr>
          </a:p>
          <a:p>
            <a:r>
              <a:rPr lang="en-US" dirty="0">
                <a:sym typeface="+mn-ea"/>
              </a:rPr>
              <a:t>Defer Signal Design for High-Priority Channel Access </a:t>
            </a:r>
            <a:endParaRPr lang="en-US" dirty="0">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13081"/>
            <a:ext cx="10363200" cy="914399"/>
          </a:xfrm>
        </p:spPr>
        <p:txBody>
          <a:bodyPr/>
          <a:p>
            <a:r>
              <a:rPr lang="en-US" altLang="zh-CN" dirty="0">
                <a:sym typeface="+mn-ea"/>
              </a:rPr>
              <a:t>Frame body design of DS signal</a:t>
            </a:r>
            <a:endParaRPr lang="en-US"/>
          </a:p>
        </p:txBody>
      </p:sp>
      <p:sp>
        <p:nvSpPr>
          <p:cNvPr id="3" name="Content Placeholder 2"/>
          <p:cNvSpPr>
            <a:spLocks noGrp="true"/>
          </p:cNvSpPr>
          <p:nvPr>
            <p:ph idx="1"/>
          </p:nvPr>
        </p:nvSpPr>
        <p:spPr>
          <a:xfrm>
            <a:off x="171450" y="1166495"/>
            <a:ext cx="11645265" cy="4864735"/>
          </a:xfrm>
        </p:spPr>
        <p:txBody>
          <a:bodyPr/>
          <a:p>
            <a:pPr marL="457200" lvl="1" indent="0">
              <a:buFont typeface="Arial" panose="020B0604020202020204" pitchFamily="34" charset="0"/>
              <a:buNone/>
            </a:pPr>
            <a:endParaRPr lang="en-US" b="0">
              <a:solidFill>
                <a:schemeClr val="tx1"/>
              </a:solidFill>
            </a:endParaRPr>
          </a:p>
          <a:p>
            <a:pPr lvl="0">
              <a:buFont typeface="Arial" panose="020B0604020202020204" pitchFamily="34" charset="0"/>
              <a:buChar char="•"/>
            </a:pPr>
            <a:endParaRPr lang="en-US" sz="2000" b="0">
              <a:solidFill>
                <a:schemeClr val="tx1"/>
              </a:solidFill>
            </a:endParaRPr>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Content Placeholder 2"/>
          <p:cNvSpPr>
            <a:spLocks noGrp="true"/>
          </p:cNvSpPr>
          <p:nvPr/>
        </p:nvSpPr>
        <p:spPr>
          <a:xfrm>
            <a:off x="914400" y="1306830"/>
            <a:ext cx="10902315" cy="4724400"/>
          </a:xfrm>
          <a:prstGeom prst="rect">
            <a:avLst/>
          </a:prstGeom>
          <a:noFill/>
          <a:ln>
            <a:noFill/>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dirty="0"/>
              <a:t>Structure and Function of the DS Frame Data Section: </a:t>
            </a:r>
            <a:endParaRPr lang="en-US" altLang="zh-CN" dirty="0"/>
          </a:p>
          <a:p>
            <a:pPr lvl="1"/>
            <a:r>
              <a:rPr lang="en-US" altLang="zh-CN" b="0" dirty="0"/>
              <a:t>When DS frames include a data section, the Frame Control (FC) value is identical to that of a standard CTS frame. The Duration field is either generated based on the Contention Window (CW) value of P-EDCA using a default method or announced by the AP. Unlike standard CTS frames, the Duration field in DS frames does not indicate the duration of subsequent data frames. Instead, it reserves time for P-EDCA backoff contention, during which legacy devices are prevented from accessing the channel.</a:t>
            </a:r>
            <a:endParaRPr lang="en-US" altLang="zh-CN" b="1" dirty="0"/>
          </a:p>
          <a:p>
            <a:r>
              <a:rPr lang="en-US" altLang="zh-CN" dirty="0" err="1"/>
              <a:t>NAV Setting for Legacy Devices: </a:t>
            </a:r>
            <a:endParaRPr lang="en-US" altLang="zh-CN" dirty="0" err="1"/>
          </a:p>
          <a:p>
            <a:pPr lvl="1"/>
            <a:r>
              <a:rPr lang="en-US" altLang="zh-CN" b="0" dirty="0" err="1"/>
              <a:t>The design ensures that upon receiving a DS frame, legacy devices successfully set their NAV (Network Allocation Vector), blocking their access to the channel for the reserved time</a:t>
            </a:r>
            <a:r>
              <a:rPr lang="en-US" altLang="zh-CN" dirty="0" err="1"/>
              <a:t>.</a:t>
            </a:r>
            <a:endParaRPr lang="en-US" altLang="zh-CN" dirty="0" err="1"/>
          </a:p>
          <a:p>
            <a:r>
              <a:rPr lang="en-US" altLang="zh-CN" dirty="0"/>
              <a:t>RA Field Configuration: </a:t>
            </a:r>
            <a:endParaRPr lang="en-US" altLang="zh-CN" dirty="0"/>
          </a:p>
          <a:p>
            <a:pPr lvl="1"/>
            <a:r>
              <a:rPr lang="en-US" altLang="zh-CN" b="0" dirty="0"/>
              <a:t>The Receiver Address (RA) field in the DS frame can take a specific default value, the MAC address of the AP associated with the transmitting STA, or a value announced by the AP. This flexibility allows for better compatibility and adaptability in different network scenario</a:t>
            </a:r>
            <a:r>
              <a:rPr lang="en-US" altLang="zh-CN" dirty="0"/>
              <a:t>s.</a:t>
            </a:r>
            <a:endParaRPr lang="en-US" altLang="zh-CN" dirty="0"/>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mc:AlternateContent xmlns:mc="http://schemas.openxmlformats.org/markup-compatibility/2006">
        <mc:Choice xmlns:a14="http://schemas.microsoft.com/office/drawing/2010/main" Requires="a14">
          <p:sp>
            <p:nvSpPr>
              <p:cNvPr id="8" name="文本框 7"/>
              <p:cNvSpPr txBox="true"/>
              <p:nvPr/>
            </p:nvSpPr>
            <p:spPr>
              <a:xfrm>
                <a:off x="6563297" y="3415284"/>
                <a:ext cx="4772660" cy="368300"/>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r>
                        <a:rPr lang="en-US" altLang="zh-CN" i="1">
                          <a:latin typeface="Cambria Math" panose="02040503050406030204" charset="0"/>
                          <a:cs typeface="Cambria Math" panose="02040503050406030204" charset="0"/>
                        </a:rPr>
                        <m:t>𝐷𝑢𝑟𝑎𝑡𝑖𝑜𝑛</m:t>
                      </m:r>
                      <m:r>
                        <a:rPr lang="en-US" altLang="zh-CN" i="1">
                          <a:latin typeface="Cambria Math" panose="02040503050406030204" charset="0"/>
                          <a:cs typeface="Cambria Math" panose="02040503050406030204" charset="0"/>
                        </a:rPr>
                        <m:t> = </m:t>
                      </m:r>
                      <m:r>
                        <a:rPr lang="en-US" altLang="zh-CN" i="1">
                          <a:latin typeface="Cambria Math" panose="02040503050406030204" charset="0"/>
                          <a:cs typeface="Cambria Math" panose="02040503050406030204" charset="0"/>
                        </a:rPr>
                        <m:t>𝑎𝑆𝑙𝑜𝑡𝑇𝑖𝑚𝑒</m:t>
                      </m:r>
                      <m:r>
                        <a:rPr lang="en-US" altLang="zh-CN" i="1">
                          <a:latin typeface="Cambria Math" panose="02040503050406030204" charset="0"/>
                          <a:cs typeface="Cambria Math" panose="02040503050406030204" charset="0"/>
                        </a:rPr>
                        <m:t> * (</m:t>
                      </m:r>
                      <m:r>
                        <a:rPr lang="en-US" altLang="zh-CN" i="1">
                          <a:latin typeface="Cambria Math" panose="02040503050406030204" charset="0"/>
                          <a:cs typeface="Cambria Math" panose="02040503050406030204" charset="0"/>
                        </a:rPr>
                        <m:t>𝑃</m:t>
                      </m:r>
                      <m:r>
                        <a:rPr lang="en-US" altLang="zh-CN" i="1">
                          <a:latin typeface="Cambria Math" panose="02040503050406030204" charset="0"/>
                          <a:cs typeface="Cambria Math" panose="02040503050406030204" charset="0"/>
                        </a:rPr>
                        <m:t>_</m:t>
                      </m:r>
                      <m:r>
                        <a:rPr lang="en-US" altLang="zh-CN" i="1">
                          <a:latin typeface="Cambria Math" panose="02040503050406030204" charset="0"/>
                          <a:cs typeface="Cambria Math" panose="02040503050406030204" charset="0"/>
                        </a:rPr>
                        <m:t>𝐸𝐷𝐶𝐴</m:t>
                      </m:r>
                      <m:r>
                        <a:rPr lang="en-US" altLang="zh-CN" i="1">
                          <a:latin typeface="Cambria Math" panose="02040503050406030204" charset="0"/>
                          <a:cs typeface="Cambria Math" panose="02040503050406030204" charset="0"/>
                        </a:rPr>
                        <m:t> </m:t>
                      </m:r>
                      <m:r>
                        <a:rPr lang="en-US" altLang="zh-CN" i="1">
                          <a:latin typeface="Cambria Math" panose="02040503050406030204" charset="0"/>
                          <a:cs typeface="Cambria Math" panose="02040503050406030204" charset="0"/>
                        </a:rPr>
                        <m:t>𝐶𝑊</m:t>
                      </m:r>
                      <m:r>
                        <a:rPr lang="en-US" altLang="zh-CN" i="1">
                          <a:latin typeface="Cambria Math" panose="02040503050406030204" charset="0"/>
                          <a:cs typeface="Cambria Math" panose="02040503050406030204" charset="0"/>
                        </a:rPr>
                        <m:t> + </m:t>
                      </m:r>
                      <m:r>
                        <a:rPr lang="en-US" altLang="zh-CN" i="1">
                          <a:latin typeface="Cambria Math" panose="02040503050406030204" charset="0"/>
                          <a:cs typeface="Cambria Math" panose="02040503050406030204" charset="0"/>
                        </a:rPr>
                        <m:t>1</m:t>
                      </m:r>
                      <m:r>
                        <a:rPr lang="en-US" altLang="zh-CN" i="1">
                          <a:latin typeface="Cambria Math" panose="02040503050406030204" charset="0"/>
                          <a:cs typeface="Cambria Math" panose="02040503050406030204" charset="0"/>
                        </a:rPr>
                        <m:t>)</m:t>
                      </m:r>
                    </m:oMath>
                  </m:oMathPara>
                </a14:m>
                <a:endParaRPr lang="zh-CN" altLang="en-US"/>
              </a:p>
            </p:txBody>
          </p:sp>
        </mc:Choice>
        <mc:Fallback>
          <p:sp>
            <p:nvSpPr>
              <p:cNvPr id="8" name="文本框 7"/>
              <p:cNvSpPr txBox="true">
                <a:spLocks noRot="true" noChangeAspect="true" noMove="true" noResize="true" noEditPoints="true" noAdjustHandles="true" noChangeArrowheads="true" noChangeShapeType="true" noTextEdit="true"/>
              </p:cNvSpPr>
              <p:nvPr/>
            </p:nvSpPr>
            <p:spPr>
              <a:xfrm>
                <a:off x="6563297" y="3415284"/>
                <a:ext cx="4772660" cy="368300"/>
              </a:xfrm>
              <a:prstGeom prst="rect">
                <a:avLst/>
              </a:prstGeom>
              <a:blipFill rotWithShape="true">
                <a:blip r:embed="rId1"/>
                <a:stretch>
                  <a:fillRect l="-12" t="-69" r="12" b="69"/>
                </a:stretch>
              </a:blipFill>
            </p:spPr>
            <p:txBody>
              <a:bodyPr/>
              <a:lstStyle/>
              <a:p>
                <a:r>
                  <a:rPr lang="zh-CN" altLang="en-US">
                    <a:noFill/>
                  </a:rPr>
                  <a:t> </a:t>
                </a:r>
              </a:p>
            </p:txBody>
          </p:sp>
        </mc:Fallback>
      </mc:AlternateContent>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13081"/>
            <a:ext cx="10363200" cy="914399"/>
          </a:xfrm>
        </p:spPr>
        <p:txBody>
          <a:bodyPr/>
          <a:p>
            <a:r>
              <a:rPr lang="en-US" altLang="zh-CN" dirty="0">
                <a:sym typeface="+mn-ea"/>
              </a:rPr>
              <a:t>Announcement of Relevant Paramters (Opt)</a:t>
            </a:r>
            <a:endParaRPr lang="zh-CN" altLang="en-US" dirty="0">
              <a:ea typeface="宋体" panose="02010600030101010101" pitchFamily="2" charset="-122"/>
              <a:sym typeface="+mn-ea"/>
            </a:endParaRPr>
          </a:p>
        </p:txBody>
      </p:sp>
      <p:sp>
        <p:nvSpPr>
          <p:cNvPr id="3" name="Content Placeholder 2"/>
          <p:cNvSpPr>
            <a:spLocks noGrp="true"/>
          </p:cNvSpPr>
          <p:nvPr>
            <p:ph idx="1"/>
          </p:nvPr>
        </p:nvSpPr>
        <p:spPr>
          <a:xfrm>
            <a:off x="288290" y="1166495"/>
            <a:ext cx="11528425" cy="4864735"/>
          </a:xfrm>
        </p:spPr>
        <p:txBody>
          <a:bodyPr/>
          <a:p>
            <a:pPr marL="457200" lvl="1" indent="0">
              <a:buFont typeface="Arial" panose="020B0604020202020204" pitchFamily="34" charset="0"/>
              <a:buNone/>
            </a:pPr>
            <a:endParaRPr lang="en-US" b="0">
              <a:solidFill>
                <a:schemeClr val="tx1"/>
              </a:solidFill>
            </a:endParaRPr>
          </a:p>
          <a:p>
            <a:pPr lvl="0">
              <a:buFont typeface="Arial" panose="020B0604020202020204" pitchFamily="34" charset="0"/>
              <a:buChar char="•"/>
            </a:pPr>
            <a:endParaRPr lang="en-US" sz="2000" b="0">
              <a:solidFill>
                <a:schemeClr val="tx1"/>
              </a:solidFill>
            </a:endParaRPr>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mc:AlternateContent xmlns:mc="http://schemas.openxmlformats.org/markup-compatibility/2006">
        <mc:Choice xmlns:a14="http://schemas.microsoft.com/office/drawing/2010/main" Requires="a14">
          <p:sp>
            <p:nvSpPr>
              <p:cNvPr id="6" name="Content Placeholder 2"/>
              <p:cNvSpPr>
                <a:spLocks noGrp="true"/>
              </p:cNvSpPr>
              <p:nvPr/>
            </p:nvSpPr>
            <p:spPr>
              <a:xfrm>
                <a:off x="481965" y="1427480"/>
                <a:ext cx="11438890" cy="2193925"/>
              </a:xfrm>
              <a:prstGeom prst="rect">
                <a:avLst/>
              </a:prstGeom>
              <a:noFill/>
              <a:ln>
                <a:noFill/>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dirty="0"/>
                  <a:t>The AP announces all parameters related to P-EDCA by sending Beacon frames: </a:t>
                </a:r>
                <a:endParaRPr lang="en-US" altLang="zh-CN" dirty="0"/>
              </a:p>
              <a:p>
                <a:pPr lvl="1"/>
                <a:r>
                  <a:rPr dirty="0">
                    <a:ea typeface="宋体" panose="02010600030101010101" pitchFamily="2" charset="-122"/>
                  </a:rPr>
                  <a:t>Parameters related to DS frames will be included in the Frame Body's IE</a:t>
                </a:r>
                <a:r>
                  <a:rPr lang="en-US" dirty="0">
                    <a:ea typeface="宋体" panose="02010600030101010101" pitchFamily="2" charset="-122"/>
                  </a:rPr>
                  <a:t> of Beacon frames</a:t>
                </a:r>
                <a:r>
                  <a:rPr dirty="0">
                    <a:ea typeface="宋体" panose="02010600030101010101" pitchFamily="2" charset="-122"/>
                  </a:rPr>
                  <a:t>, similar to EDCA parameters</a:t>
                </a:r>
                <a:r>
                  <a:rPr lang="en-US" dirty="0">
                    <a:ea typeface="宋体" panose="02010600030101010101" pitchFamily="2" charset="-122"/>
                  </a:rPr>
                  <a:t> shown in the  figure below.</a:t>
                </a:r>
                <a:endParaRPr lang="en-US" altLang="zh-CN" dirty="0"/>
              </a:p>
              <a:p>
                <a:pPr lvl="1"/>
                <a:r>
                  <a:rPr lang="en-US" altLang="zh-CN" dirty="0"/>
                  <a:t>Duration and P-EDCA CW should satisfy：</a:t>
                </a:r>
                <a14:m>
                  <m:oMath xmlns:m="http://schemas.openxmlformats.org/officeDocument/2006/math">
                    <m:r>
                      <a:rPr lang="en-US" altLang="zh-CN" i="1" dirty="0">
                        <a:latin typeface="Cambria Math" panose="02040503050406030204" charset="0"/>
                        <a:cs typeface="Cambria Math" panose="02040503050406030204" charset="0"/>
                      </a:rPr>
                      <m:t>𝐷𝑢𝑟𝑎𝑡𝑖𝑜𝑛</m:t>
                    </m:r>
                    <m:r>
                      <a:rPr lang="en-US" altLang="zh-CN" i="1" dirty="0">
                        <a:latin typeface="Cambria Math" panose="02040503050406030204" charset="0"/>
                        <a:cs typeface="Cambria Math" panose="02040503050406030204" charset="0"/>
                      </a:rPr>
                      <m:t>&gt;</m:t>
                    </m:r>
                    <m:r>
                      <a:rPr lang="en-US" altLang="zh-CN" i="1" dirty="0">
                        <a:latin typeface="Cambria Math" panose="02040503050406030204" charset="0"/>
                        <a:cs typeface="Cambria Math" panose="02040503050406030204" charset="0"/>
                      </a:rPr>
                      <m:t>𝑎𝑆𝑙𝑜𝑡𝑇𝑖𝑚𝑒</m:t>
                    </m:r>
                    <m:r>
                      <a:rPr lang="en-US" altLang="zh-CN" i="1" dirty="0">
                        <a:latin typeface="Cambria Math" panose="02040503050406030204" charset="0"/>
                        <a:cs typeface="Cambria Math" panose="02040503050406030204" charset="0"/>
                      </a:rPr>
                      <m:t>*</m:t>
                    </m:r>
                    <m:r>
                      <a:rPr lang="en-US" altLang="zh-CN" i="1" dirty="0">
                        <a:latin typeface="Cambria Math" panose="02040503050406030204" charset="0"/>
                        <a:cs typeface="Cambria Math" panose="02040503050406030204" charset="0"/>
                      </a:rPr>
                      <m:t>𝑃</m:t>
                    </m:r>
                    <m:r>
                      <a:rPr lang="en-US" altLang="zh-CN" i="1" dirty="0">
                        <a:latin typeface="Cambria Math" panose="02040503050406030204" charset="0"/>
                        <a:cs typeface="Cambria Math" panose="02040503050406030204" charset="0"/>
                      </a:rPr>
                      <m:t>_</m:t>
                    </m:r>
                    <m:r>
                      <a:rPr lang="en-US" altLang="zh-CN" i="1" dirty="0">
                        <a:latin typeface="Cambria Math" panose="02040503050406030204" charset="0"/>
                        <a:cs typeface="Cambria Math" panose="02040503050406030204" charset="0"/>
                      </a:rPr>
                      <m:t>𝐸𝐷𝐶𝐴</m:t>
                    </m:r>
                    <m:r>
                      <a:rPr lang="en-US" altLang="zh-CN" i="1" dirty="0">
                        <a:latin typeface="Cambria Math" panose="02040503050406030204" charset="0"/>
                        <a:cs typeface="Cambria Math" panose="02040503050406030204" charset="0"/>
                      </a:rPr>
                      <m:t> </m:t>
                    </m:r>
                    <m:r>
                      <a:rPr lang="en-US" altLang="zh-CN" i="1" dirty="0">
                        <a:latin typeface="Cambria Math" panose="02040503050406030204" charset="0"/>
                        <a:cs typeface="Cambria Math" panose="02040503050406030204" charset="0"/>
                      </a:rPr>
                      <m:t>𝐶𝑊</m:t>
                    </m:r>
                  </m:oMath>
                </a14:m>
                <a:endParaRPr lang="en-US" altLang="zh-CN" b="0" dirty="0" err="1"/>
              </a:p>
              <a:p>
                <a:pPr marL="0" indent="0">
                  <a:buNone/>
                </a:pPr>
                <a:endParaRPr lang="en-US" altLang="zh-CN" dirty="0"/>
              </a:p>
              <a:p>
                <a:endParaRPr lang="en-US" altLang="zh-CN" dirty="0"/>
              </a:p>
            </p:txBody>
          </p:sp>
        </mc:Choice>
        <mc:Fallback>
          <p:sp>
            <p:nvSpPr>
              <p:cNvPr id="6" name="Content Placeholder 2"/>
              <p:cNvSpPr>
                <a:spLocks noRot="true" noChangeAspect="true" noMove="true" noResize="true" noEditPoints="true" noAdjustHandles="true" noChangeArrowheads="true" noChangeShapeType="true" noTextEdit="true"/>
              </p:cNvSpPr>
              <p:nvPr/>
            </p:nvSpPr>
            <p:spPr>
              <a:xfrm>
                <a:off x="481965" y="1427480"/>
                <a:ext cx="11438890" cy="2193925"/>
              </a:xfrm>
              <a:prstGeom prst="rect">
                <a:avLst/>
              </a:prstGeom>
              <a:blipFill rotWithShape="true">
                <a:blip r:embed="rId1"/>
                <a:stretch>
                  <a:fillRect b="-5991"/>
                </a:stretch>
              </a:blipFill>
              <a:ln>
                <a:noFill/>
              </a:ln>
            </p:spPr>
            <p:txBody>
              <a:bodyPr/>
              <a:lstStyle/>
              <a:p>
                <a:r>
                  <a:rPr lang="zh-CN" altLang="en-US">
                    <a:noFill/>
                  </a:rPr>
                  <a:t> </a:t>
                </a:r>
              </a:p>
            </p:txBody>
          </p:sp>
        </mc:Fallback>
      </mc:AlternateContent>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pic>
        <p:nvPicPr>
          <p:cNvPr id="5" name="图片 1"/>
          <p:cNvPicPr>
            <a:picLocks noChangeAspect="true"/>
          </p:cNvPicPr>
          <p:nvPr/>
        </p:nvPicPr>
        <p:blipFill>
          <a:blip r:embed="rId2"/>
          <a:stretch>
            <a:fillRect/>
          </a:stretch>
        </p:blipFill>
        <p:spPr>
          <a:xfrm>
            <a:off x="7087870" y="3481705"/>
            <a:ext cx="4832985" cy="1978660"/>
          </a:xfrm>
          <a:prstGeom prst="rect">
            <a:avLst/>
          </a:prstGeom>
          <a:noFill/>
          <a:ln>
            <a:noFill/>
          </a:ln>
        </p:spPr>
      </p:pic>
      <p:graphicFrame>
        <p:nvGraphicFramePr>
          <p:cNvPr id="10" name="表格 9"/>
          <p:cNvGraphicFramePr/>
          <p:nvPr/>
        </p:nvGraphicFramePr>
        <p:xfrm>
          <a:off x="653415" y="3103245"/>
          <a:ext cx="6315710" cy="2885440"/>
        </p:xfrm>
        <a:graphic>
          <a:graphicData uri="http://schemas.openxmlformats.org/drawingml/2006/table">
            <a:tbl>
              <a:tblPr firstRow="true" bandRow="true">
                <a:tableStyleId>{5C22544A-7EE6-4342-B048-85BDC9FD1C3A}</a:tableStyleId>
              </a:tblPr>
              <a:tblGrid>
                <a:gridCol w="3076575"/>
                <a:gridCol w="3239135"/>
              </a:tblGrid>
              <a:tr h="398145">
                <a:tc>
                  <a:txBody>
                    <a:bodyPr/>
                    <a:p>
                      <a:pPr>
                        <a:buNone/>
                      </a:pPr>
                      <a:r>
                        <a:rPr lang="en-US" altLang="zh-CN"/>
                        <a:t>P-EDCA parameter content</a:t>
                      </a:r>
                      <a:endParaRPr lang="en-US" altLang="zh-CN"/>
                    </a:p>
                  </a:txBody>
                  <a:tcPr/>
                </a:tc>
                <a:tc>
                  <a:txBody>
                    <a:bodyPr/>
                    <a:p>
                      <a:pPr>
                        <a:buNone/>
                      </a:pPr>
                      <a:r>
                        <a:rPr lang="en-US" altLang="zh-CN"/>
                        <a:t>Description</a:t>
                      </a:r>
                      <a:endParaRPr lang="en-US" altLang="zh-CN"/>
                    </a:p>
                  </a:txBody>
                  <a:tcPr/>
                </a:tc>
              </a:tr>
              <a:tr h="696595">
                <a:tc>
                  <a:txBody>
                    <a:bodyPr/>
                    <a:p>
                      <a:pPr algn="l">
                        <a:buNone/>
                      </a:pPr>
                      <a:r>
                        <a:rPr lang="en-US" altLang="zh-CN"/>
                        <a:t>DS Type</a:t>
                      </a:r>
                      <a:endParaRPr lang="en-US" altLang="zh-CN"/>
                    </a:p>
                  </a:txBody>
                  <a:tcPr/>
                </a:tc>
                <a:tc>
                  <a:txBody>
                    <a:bodyPr/>
                    <a:p>
                      <a:pPr>
                        <a:buNone/>
                      </a:pPr>
                      <a:r>
                        <a:rPr lang="en-US" altLang="zh-CN"/>
                        <a:t>Specify whether the allowed DS frame includes a data field.</a:t>
                      </a:r>
                      <a:endParaRPr lang="en-US" altLang="zh-CN"/>
                    </a:p>
                  </a:txBody>
                  <a:tcPr/>
                </a:tc>
              </a:tr>
              <a:tr h="397510">
                <a:tc>
                  <a:txBody>
                    <a:bodyPr/>
                    <a:p>
                      <a:pPr algn="l">
                        <a:buNone/>
                      </a:pPr>
                      <a:r>
                        <a:rPr lang="en-US" altLang="zh-CN"/>
                        <a:t>Rate</a:t>
                      </a:r>
                      <a:endParaRPr lang="en-US" altLang="zh-CN"/>
                    </a:p>
                  </a:txBody>
                  <a:tcPr/>
                </a:tc>
                <a:tc>
                  <a:txBody>
                    <a:bodyPr/>
                    <a:p>
                      <a:pPr>
                        <a:buNone/>
                      </a:pPr>
                      <a:r>
                        <a:rPr lang="en-US" altLang="zh-CN"/>
                        <a:t>Specify Rate of DS frame</a:t>
                      </a:r>
                      <a:endParaRPr lang="en-US" altLang="zh-CN"/>
                    </a:p>
                  </a:txBody>
                  <a:tcPr/>
                </a:tc>
              </a:tr>
              <a:tr h="696595">
                <a:tc>
                  <a:txBody>
                    <a:bodyPr/>
                    <a:p>
                      <a:pPr algn="l">
                        <a:buNone/>
                      </a:pPr>
                      <a:r>
                        <a:rPr lang="en-US" altLang="zh-CN"/>
                        <a:t>Duration</a:t>
                      </a:r>
                      <a:endParaRPr lang="en-US" altLang="zh-CN"/>
                    </a:p>
                  </a:txBody>
                  <a:tcPr/>
                </a:tc>
                <a:tc>
                  <a:txBody>
                    <a:bodyPr/>
                    <a:p>
                      <a:pPr>
                        <a:buNone/>
                      </a:pPr>
                      <a:r>
                        <a:rPr lang="en-US" altLang="zh-CN"/>
                        <a:t>Specify duration value in data field of DS.</a:t>
                      </a:r>
                      <a:endParaRPr lang="en-US" altLang="zh-CN"/>
                    </a:p>
                  </a:txBody>
                  <a:tcPr/>
                </a:tc>
              </a:tr>
            </a:tbl>
          </a:graphicData>
        </a:graphic>
      </p:graphicFrame>
      <p:sp>
        <p:nvSpPr>
          <p:cNvPr id="8" name="文本框 7"/>
          <p:cNvSpPr txBox="true"/>
          <p:nvPr/>
        </p:nvSpPr>
        <p:spPr>
          <a:xfrm>
            <a:off x="653415" y="5292090"/>
            <a:ext cx="8460105" cy="922020"/>
          </a:xfrm>
          <a:prstGeom prst="rect">
            <a:avLst/>
          </a:prstGeom>
          <a:noFill/>
        </p:spPr>
        <p:txBody>
          <a:bodyPr wrap="square" rtlCol="0">
            <a:spAutoFit/>
          </a:bodyPr>
          <a:p>
            <a:r>
              <a:rPr lang="en-US" altLang="zh-CN"/>
              <a:t>About RA</a:t>
            </a:r>
            <a:r>
              <a:rPr lang="zh-CN" altLang="en-US">
                <a:ea typeface="宋体" panose="02010600030101010101" pitchFamily="2" charset="-122"/>
              </a:rPr>
              <a:t>：</a:t>
            </a:r>
            <a:endParaRPr lang="zh-CN" altLang="en-US">
              <a:ea typeface="宋体" panose="02010600030101010101" pitchFamily="2" charset="-122"/>
            </a:endParaRPr>
          </a:p>
          <a:p>
            <a:pPr marL="285750" indent="-285750">
              <a:buFont typeface="Wingdings" panose="05000000000000000000" charset="0"/>
              <a:buChar char=""/>
            </a:pPr>
            <a:r>
              <a:rPr lang="zh-CN" altLang="en-US">
                <a:ea typeface="宋体" panose="02010600030101010101" pitchFamily="2" charset="-122"/>
              </a:rPr>
              <a:t>In the default mode, the RA field is set to the MAC address of the associated AP.</a:t>
            </a:r>
            <a:endParaRPr lang="zh-CN" altLang="en-US">
              <a:ea typeface="宋体" panose="02010600030101010101" pitchFamily="2" charset="-122"/>
            </a:endParaRPr>
          </a:p>
          <a:p>
            <a:pPr marL="285750" indent="-285750">
              <a:buFont typeface="Wingdings" panose="05000000000000000000" charset="0"/>
              <a:buChar char=""/>
            </a:pPr>
            <a:r>
              <a:rPr lang="zh-CN" altLang="en-US">
                <a:ea typeface="宋体" panose="02010600030101010101" pitchFamily="2" charset="-122"/>
              </a:rPr>
              <a:t>In the multi-AP collaboration mode, the RA field is set to the broadcast address.</a:t>
            </a:r>
            <a:endParaRPr lang="zh-CN" altLang="en-US">
              <a:ea typeface="宋体" panose="0201060003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Summary</a:t>
            </a:r>
            <a:endParaRPr lang="en-US"/>
          </a:p>
        </p:txBody>
      </p:sp>
      <p:sp>
        <p:nvSpPr>
          <p:cNvPr id="3" name="Content Placeholder 2"/>
          <p:cNvSpPr>
            <a:spLocks noGrp="true"/>
          </p:cNvSpPr>
          <p:nvPr>
            <p:ph idx="1"/>
          </p:nvPr>
        </p:nvSpPr>
        <p:spPr>
          <a:xfrm>
            <a:off x="914400" y="1703712"/>
            <a:ext cx="10363200" cy="4571990"/>
          </a:xfrm>
        </p:spPr>
        <p:txBody>
          <a:bodyPr/>
          <a:p>
            <a:pPr marL="0" indent="0">
              <a:buFont typeface="Arial" panose="020B0604020202020204" pitchFamily="34" charset="0"/>
              <a:buNone/>
            </a:pPr>
            <a:endParaRPr lang="en-US" b="0"/>
          </a:p>
          <a:p>
            <a:endParaRPr lang="en-US" b="0"/>
          </a:p>
          <a:p>
            <a:pPr marL="0" indent="0">
              <a:buNone/>
            </a:pPr>
            <a:endParaRPr lang="en-US" b="0"/>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pic>
        <p:nvPicPr>
          <p:cNvPr id="11" name="图片 7"/>
          <p:cNvPicPr>
            <a:picLocks noChangeAspect="true"/>
          </p:cNvPicPr>
          <p:nvPr/>
        </p:nvPicPr>
        <p:blipFill>
          <a:blip r:embed="rId1"/>
          <a:stretch>
            <a:fillRect/>
          </a:stretch>
        </p:blipFill>
        <p:spPr>
          <a:xfrm>
            <a:off x="5363845" y="4833620"/>
            <a:ext cx="6508750" cy="1442085"/>
          </a:xfrm>
          <a:prstGeom prst="rect">
            <a:avLst/>
          </a:prstGeom>
          <a:noFill/>
          <a:ln>
            <a:noFill/>
          </a:ln>
        </p:spPr>
      </p:pic>
      <p:sp>
        <p:nvSpPr>
          <p:cNvPr id="8" name="文本框 7"/>
          <p:cNvSpPr txBox="true"/>
          <p:nvPr/>
        </p:nvSpPr>
        <p:spPr>
          <a:xfrm>
            <a:off x="2939415" y="5497195"/>
            <a:ext cx="2207895" cy="368300"/>
          </a:xfrm>
          <a:prstGeom prst="rect">
            <a:avLst/>
          </a:prstGeom>
          <a:noFill/>
        </p:spPr>
        <p:txBody>
          <a:bodyPr wrap="square" rtlCol="0">
            <a:spAutoFit/>
          </a:bodyPr>
          <a:p>
            <a:r>
              <a:rPr lang="en-US" altLang="zh-CN"/>
              <a:t>Design of DS signal:</a:t>
            </a:r>
            <a:endParaRPr lang="en-US" altLang="zh-CN"/>
          </a:p>
        </p:txBody>
      </p:sp>
      <p:sp>
        <p:nvSpPr>
          <p:cNvPr id="6" name="Content Placeholder 2"/>
          <p:cNvSpPr>
            <a:spLocks noGrp="true"/>
          </p:cNvSpPr>
          <p:nvPr/>
        </p:nvSpPr>
        <p:spPr>
          <a:xfrm>
            <a:off x="738505" y="1537335"/>
            <a:ext cx="10714355" cy="4572000"/>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sym typeface="+mn-ea"/>
              </a:rPr>
              <a:t>Device-Specific Variations in sending DS signals cause Collision Risk and impact on high priority EDCA mechanism</a:t>
            </a:r>
            <a:r>
              <a:rPr lang="zh-CN" altLang="en-US">
                <a:ea typeface="宋体" panose="02010600030101010101" pitchFamily="2" charset="-122"/>
                <a:sym typeface="+mn-ea"/>
              </a:rPr>
              <a:t>。</a:t>
            </a:r>
            <a:endParaRPr lang="en-US" sz="2400" b="0" dirty="0">
              <a:sym typeface="+mn-ea"/>
            </a:endParaRPr>
          </a:p>
          <a:p>
            <a:pPr>
              <a:buFont typeface="Arial" panose="020B0604020202020204" pitchFamily="34" charset="0"/>
              <a:buChar char="•"/>
            </a:pPr>
            <a:endParaRPr lang="en-US" sz="2400" dirty="0">
              <a:sym typeface="+mn-ea"/>
            </a:endParaRPr>
          </a:p>
          <a:p>
            <a:pPr>
              <a:buFont typeface="Arial" panose="020B0604020202020204" pitchFamily="34" charset="0"/>
              <a:buChar char="•"/>
            </a:pPr>
            <a:r>
              <a:rPr lang="en-US" sz="2400" dirty="0">
                <a:sym typeface="+mn-ea"/>
              </a:rPr>
              <a:t>Therefore a novel 802.11 frame has been designed for 11bn new EDCA mechanism (P-EDCA) </a:t>
            </a:r>
            <a:r>
              <a:rPr lang="zh-CN" altLang="en-US" sz="2400" dirty="0">
                <a:ea typeface="宋体" panose="02010600030101010101" pitchFamily="2" charset="-122"/>
                <a:sym typeface="+mn-ea"/>
              </a:rPr>
              <a:t>：</a:t>
            </a:r>
            <a:endParaRPr lang="zh-CN" altLang="en-US" sz="2400" dirty="0">
              <a:ea typeface="宋体" panose="02010600030101010101" pitchFamily="2" charset="-122"/>
              <a:sym typeface="+mn-ea"/>
            </a:endParaRPr>
          </a:p>
          <a:p>
            <a:pPr lvl="1">
              <a:buFont typeface="Arial" panose="020B0604020202020204" pitchFamily="34" charset="0"/>
              <a:buChar char="•"/>
            </a:pPr>
            <a:r>
              <a:rPr lang="en-US" sz="2000" dirty="0">
                <a:sym typeface="+mn-ea"/>
              </a:rPr>
              <a:t>Featuring a fixed L-SIG field and either no data field or a specially designed data field with a fixed Duration value, ensuring legacy devices silence for the required time (EIFS or NAV) and enabling the effective operation of the new EDCA mechanism, with DS frame parameters announced in Beacon frames.</a:t>
            </a:r>
            <a:endParaRPr lang="en-US" sz="2000" dirty="0">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Staw Poll</a:t>
            </a:r>
            <a:endParaRPr lang="en-US"/>
          </a:p>
        </p:txBody>
      </p:sp>
      <p:sp>
        <p:nvSpPr>
          <p:cNvPr id="3" name="Content Placeholder 2"/>
          <p:cNvSpPr>
            <a:spLocks noGrp="true"/>
          </p:cNvSpPr>
          <p:nvPr>
            <p:ph idx="1"/>
          </p:nvPr>
        </p:nvSpPr>
        <p:spPr>
          <a:xfrm>
            <a:off x="914400" y="1703712"/>
            <a:ext cx="10363200" cy="4571990"/>
          </a:xfrm>
        </p:spPr>
        <p:txBody>
          <a:bodyPr/>
          <a:p>
            <a:pPr marL="0" indent="0">
              <a:buFont typeface="Arial" panose="020B0604020202020204" pitchFamily="34" charset="0"/>
              <a:buNone/>
            </a:pPr>
            <a:endParaRPr lang="en-US" b="0"/>
          </a:p>
          <a:p>
            <a:endParaRPr lang="en-US" b="0"/>
          </a:p>
          <a:p>
            <a:pPr marL="0" indent="0">
              <a:buNone/>
            </a:pPr>
            <a:endParaRPr lang="en-US" b="0"/>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
        <p:nvSpPr>
          <p:cNvPr id="5" name="Content Placeholder 2"/>
          <p:cNvSpPr>
            <a:spLocks noGrp="true"/>
          </p:cNvSpPr>
          <p:nvPr/>
        </p:nvSpPr>
        <p:spPr>
          <a:xfrm>
            <a:off x="358140" y="1703705"/>
            <a:ext cx="11475085" cy="4338955"/>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t>Do you agree to standardize a unified Defer Signal to address potential air interface collisions?</a:t>
            </a:r>
            <a:endParaRPr lang="en-US"/>
          </a:p>
          <a:p>
            <a:pPr lvl="1">
              <a:buFont typeface="Wingdings" panose="05000000000000000000" charset="0"/>
              <a:buChar char=""/>
            </a:pPr>
            <a:r>
              <a:rPr lang="en-US" b="0"/>
              <a:t>The preamble of Defer Signal is identical to Non-HT frames.</a:t>
            </a:r>
            <a:endParaRPr lang="en-US" b="0"/>
          </a:p>
          <a:p>
            <a:pPr lvl="1">
              <a:buFont typeface="Wingdings" panose="05000000000000000000" charset="0"/>
              <a:buChar char=""/>
            </a:pPr>
            <a:r>
              <a:rPr lang="en-US" b="0"/>
              <a:t>The data field could be structured like a CTS frame.</a:t>
            </a:r>
            <a:endParaRPr lang="en-US" b="0"/>
          </a:p>
          <a:p>
            <a:pPr lvl="1">
              <a:buFont typeface="Wingdings" panose="05000000000000000000" charset="0"/>
              <a:buChar char=""/>
            </a:pPr>
            <a:r>
              <a:rPr lang="en-US"/>
              <a:t>The Defer Signal is sent with same rate and designed to ensure the proper functioning of the P-EDCA mechanism.</a:t>
            </a:r>
            <a:endParaRPr lang="en-US"/>
          </a:p>
          <a:p>
            <a:pPr lvl="1">
              <a:buFont typeface="Wingdings" panose="05000000000000000000" charset="0"/>
              <a:buChar char=""/>
            </a:pPr>
            <a:endParaRPr lang="en-US">
              <a:sym typeface="+mn-ea"/>
            </a:endParaRPr>
          </a:p>
          <a:p>
            <a:pPr lvl="1">
              <a:buFont typeface="Wingdings" panose="05000000000000000000" charset="0"/>
              <a:buChar char=""/>
            </a:pPr>
            <a:endParaRPr lang="en-US">
              <a:sym typeface="+mn-ea"/>
            </a:endParaRPr>
          </a:p>
          <a:p>
            <a:endParaRPr lang="en-US"/>
          </a:p>
          <a:p>
            <a:pPr marL="457200" lvl="1" indent="0">
              <a:buFont typeface="Wingdings" panose="05000000000000000000" charset="0"/>
              <a:buNone/>
            </a:pP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true"/>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smtClean="0"/>
            </a:fld>
            <a:endParaRPr lang="en-US"/>
          </a:p>
        </p:txBody>
      </p:sp>
      <p:sp>
        <p:nvSpPr>
          <p:cNvPr id="7" name="页脚占位符 4"/>
          <p:cNvSpPr>
            <a:spLocks noGrp="true"/>
          </p:cNvSpPr>
          <p:nvPr>
            <p:ph type="ftr" sz="quarter" idx="11"/>
          </p:nvPr>
        </p:nvSpPr>
        <p:spPr>
          <a:xfrm>
            <a:off x="8719541" y="6481446"/>
            <a:ext cx="2616200" cy="276860"/>
          </a:xfrm>
        </p:spPr>
        <p:txBody>
          <a:bodyPr/>
          <a:p>
            <a:pPr algn="r">
              <a:defRPr/>
            </a:pPr>
            <a:r>
              <a:rPr lang="en-US">
                <a:sym typeface="+mn-ea"/>
              </a:rPr>
              <a:t>Qisheng Huang, et al. (ZTE)</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true"/>
          </p:cNvSpPr>
          <p:nvPr>
            <p:ph type="title"/>
          </p:nvPr>
        </p:nvSpPr>
        <p:spPr/>
        <p:txBody>
          <a:bodyPr/>
          <a:lstStyle/>
          <a:p>
            <a:r>
              <a:rPr lang="en-US" altLang="zh-CN" dirty="0"/>
              <a:t>Reference</a:t>
            </a:r>
            <a:endParaRPr lang="en-US" dirty="0"/>
          </a:p>
        </p:txBody>
      </p:sp>
      <p:sp>
        <p:nvSpPr>
          <p:cNvPr id="3" name="Content Placeholder 2"/>
          <p:cNvSpPr>
            <a:spLocks noGrp="true"/>
          </p:cNvSpPr>
          <p:nvPr>
            <p:ph idx="1"/>
          </p:nvPr>
        </p:nvSpPr>
        <p:spPr/>
        <p:txBody>
          <a:bodyPr/>
          <a:lstStyle/>
          <a:p>
            <a:pPr marL="0" indent="0">
              <a:buNone/>
            </a:pPr>
            <a:endParaRPr lang="en-US" dirty="0"/>
          </a:p>
          <a:p>
            <a:r>
              <a:rPr lang="en-US" altLang="zh-CN" b="0">
                <a:sym typeface="+mn-ea"/>
              </a:rPr>
              <a:t>[1]802.11bn PAR</a:t>
            </a:r>
            <a:endParaRPr lang="en-US" altLang="zh-CN" b="0">
              <a:sym typeface="+mn-ea"/>
            </a:endParaRPr>
          </a:p>
        </p:txBody>
      </p:sp>
      <p:sp>
        <p:nvSpPr>
          <p:cNvPr id="4" name="Slide Number Placeholder 3"/>
          <p:cNvSpPr>
            <a:spLocks noGrp="true"/>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Content Placeholder 2"/>
          <p:cNvSpPr>
            <a:spLocks noGrp="true"/>
          </p:cNvSpPr>
          <p:nvPr/>
        </p:nvSpPr>
        <p:spPr>
          <a:xfrm>
            <a:off x="638175" y="1693545"/>
            <a:ext cx="11017250" cy="4572000"/>
          </a:xfrm>
          <a:prstGeom prst="rect">
            <a:avLst/>
          </a:prstGeom>
          <a:noFill/>
          <a:ln w="9525">
            <a:noFill/>
            <a:miter lim="800000"/>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sz="2400" dirty="0">
                <a:sym typeface="+mn-ea"/>
              </a:rPr>
              <a:t>Limited Protection for Low Latency (LL) Traffic in Current Standards:</a:t>
            </a:r>
            <a:r>
              <a:rPr lang="en-US" sz="2400" b="0" dirty="0">
                <a:sym typeface="+mn-ea"/>
              </a:rPr>
              <a:t> The channel access mechanism described in existing Wi-Fi standards struggles to ensure the quality of low-latency traffic, particularly when multiple devices within the same BSS compete for the medium simultaneously. </a:t>
            </a:r>
            <a:endParaRPr lang="en-US" sz="2400" b="0" dirty="0">
              <a:sym typeface="+mn-ea"/>
            </a:endParaRPr>
          </a:p>
          <a:p>
            <a:pPr>
              <a:buFont typeface="Arial" panose="020B0604020202020204" pitchFamily="34" charset="0"/>
              <a:buChar char="•"/>
            </a:pPr>
            <a:endParaRPr lang="en-US" sz="2400" dirty="0">
              <a:sym typeface="+mn-ea"/>
            </a:endParaRPr>
          </a:p>
          <a:p>
            <a:pPr>
              <a:buFont typeface="Arial" panose="020B0604020202020204" pitchFamily="34" charset="0"/>
              <a:buChar char="•"/>
            </a:pPr>
            <a:r>
              <a:rPr lang="en-US" sz="2400" dirty="0">
                <a:sym typeface="+mn-ea"/>
              </a:rPr>
              <a:t>Need for Enhanced Mechanisms in 11bn: </a:t>
            </a:r>
            <a:r>
              <a:rPr lang="en-US" sz="2400" b="0" dirty="0">
                <a:sym typeface="+mn-ea"/>
              </a:rPr>
              <a:t>Members have expressed the desire to introduce new contention mechanisms in 11bn, building upon existing protocols, to better support low-latency traffic on 11bn devices.</a:t>
            </a:r>
            <a:endParaRPr lang="en-US" sz="2400" b="0" dirty="0">
              <a:sym typeface="+mn-ea"/>
            </a:endParaRPr>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Background</a:t>
            </a:r>
            <a:endParaRPr lang="en-US"/>
          </a:p>
        </p:txBody>
      </p:sp>
      <p:sp>
        <p:nvSpPr>
          <p:cNvPr id="7" name="页脚占位符 4"/>
          <p:cNvSpPr>
            <a:spLocks noGrp="true"/>
          </p:cNvSpPr>
          <p:nvPr>
            <p:ph type="ftr" sz="quarter" idx="11"/>
          </p:nvPr>
        </p:nvSpPr>
        <p:spPr>
          <a:xfrm>
            <a:off x="8719541" y="6481446"/>
            <a:ext cx="2616200" cy="276860"/>
          </a:xfrm>
        </p:spPr>
        <p:txBody>
          <a:bodyPr/>
          <a:p>
            <a:pPr algn="r">
              <a:defRPr/>
            </a:pPr>
            <a:r>
              <a:rPr lang="en-US">
                <a:sym typeface="+mn-ea"/>
              </a:rPr>
              <a:t>Qisheng Huang, et al. (ZTE)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Recap of 11bn SFD</a:t>
            </a:r>
            <a:endParaRPr lang="en-US"/>
          </a:p>
        </p:txBody>
      </p:sp>
      <p:sp>
        <p:nvSpPr>
          <p:cNvPr id="7" name="页脚占位符 4"/>
          <p:cNvSpPr>
            <a:spLocks noGrp="true"/>
          </p:cNvSpPr>
          <p:nvPr>
            <p:ph type="ftr" sz="quarter" idx="11"/>
          </p:nvPr>
        </p:nvSpPr>
        <p:spPr>
          <a:xfrm>
            <a:off x="8719541" y="6481446"/>
            <a:ext cx="2616200" cy="276860"/>
          </a:xfrm>
        </p:spPr>
        <p:txBody>
          <a:bodyPr/>
          <a:p>
            <a:pPr algn="r">
              <a:defRPr/>
            </a:pPr>
            <a:r>
              <a:rPr lang="en-US">
                <a:sym typeface="+mn-ea"/>
              </a:rPr>
              <a:t>Qisheng Huang, et al. (ZTE)</a:t>
            </a:r>
            <a:endParaRPr lang="en-GB" dirty="0"/>
          </a:p>
        </p:txBody>
      </p:sp>
      <p:sp>
        <p:nvSpPr>
          <p:cNvPr id="5" name="文本框 4"/>
          <p:cNvSpPr txBox="true"/>
          <p:nvPr/>
        </p:nvSpPr>
        <p:spPr>
          <a:xfrm>
            <a:off x="1318260" y="1690370"/>
            <a:ext cx="10627995" cy="3107690"/>
          </a:xfrm>
          <a:prstGeom prst="rect">
            <a:avLst/>
          </a:prstGeom>
          <a:noFill/>
        </p:spPr>
        <p:txBody>
          <a:bodyPr wrap="square" rtlCol="0">
            <a:spAutoFit/>
          </a:bodyPr>
          <a:p>
            <a:pPr indent="0">
              <a:buFont typeface="Wingdings" panose="05000000000000000000" charset="0"/>
              <a:buNone/>
            </a:pPr>
            <a:r>
              <a:rPr lang="en-US" altLang="zh-CN" sz="2800" b="1">
                <a:ea typeface="宋体" panose="02010600030101010101" pitchFamily="2" charset="-122"/>
              </a:rPr>
              <a:t>3.13 Enhanced EDCA</a:t>
            </a:r>
            <a:endParaRPr lang="en-US" altLang="zh-CN" sz="2400" b="1">
              <a:ea typeface="宋体" panose="02010600030101010101" pitchFamily="2" charset="-122"/>
            </a:endParaRPr>
          </a:p>
          <a:p>
            <a:pPr indent="0">
              <a:buFont typeface="Wingdings" panose="05000000000000000000" charset="0"/>
              <a:buNone/>
            </a:pPr>
            <a:endParaRPr lang="en-US" altLang="zh-CN" sz="2400" b="1">
              <a:ea typeface="宋体" panose="02010600030101010101" pitchFamily="2" charset="-122"/>
            </a:endParaRPr>
          </a:p>
          <a:p>
            <a:pPr indent="0">
              <a:buFont typeface="Wingdings" panose="05000000000000000000" charset="0"/>
              <a:buNone/>
            </a:pPr>
            <a:r>
              <a:rPr lang="en-US" sz="2400">
                <a:latin typeface="Arial" panose="020B0604020202020204" pitchFamily="34" charset="0"/>
                <a:ea typeface="宋体" panose="02010600030101010101" pitchFamily="2" charset="-122"/>
                <a:sym typeface="+mn-ea"/>
              </a:rPr>
              <a:t>• </a:t>
            </a:r>
            <a:r>
              <a:rPr lang="en-US" sz="2400">
                <a:latin typeface="Times New Roman" panose="02020603050405020304" pitchFamily="18" charset="0"/>
                <a:ea typeface="宋体" panose="02010600030101010101" pitchFamily="2" charset="-122"/>
                <a:sym typeface="+mn-ea"/>
              </a:rPr>
              <a:t>TGbn improves EDCA to reduce tail access delay of Low Latency traffic in multi-BSS dense scenarios in presence of best effort traffic</a:t>
            </a:r>
            <a:endParaRPr lang="en-US" sz="2400">
              <a:latin typeface="Arial" panose="020B0604020202020204" pitchFamily="34" charset="0"/>
              <a:ea typeface="宋体" panose="02010600030101010101" pitchFamily="2" charset="-122"/>
              <a:sym typeface="+mn-ea"/>
            </a:endParaRPr>
          </a:p>
          <a:p>
            <a:pPr indent="0">
              <a:buFont typeface="Wingdings" panose="05000000000000000000" charset="0"/>
              <a:buNone/>
            </a:pPr>
            <a:r>
              <a:rPr lang="en-US" sz="2400">
                <a:latin typeface="Times New Roman" panose="02020603050405020304" pitchFamily="18" charset="0"/>
                <a:ea typeface="宋体" panose="02010600030101010101" pitchFamily="2" charset="-122"/>
                <a:sym typeface="+mn-ea"/>
              </a:rPr>
              <a:t>	</a:t>
            </a:r>
            <a:r>
              <a:rPr lang="en-US" sz="2400">
                <a:latin typeface="Arial" panose="020B0604020202020204" pitchFamily="34" charset="0"/>
                <a:ea typeface="宋体" panose="02010600030101010101" pitchFamily="2" charset="-122"/>
                <a:sym typeface="+mn-ea"/>
              </a:rPr>
              <a:t>• </a:t>
            </a:r>
            <a:r>
              <a:rPr lang="en-US" sz="2400">
                <a:latin typeface="Times New Roman" panose="02020603050405020304" pitchFamily="18" charset="0"/>
                <a:ea typeface="宋体" panose="02010600030101010101" pitchFamily="2" charset="-122"/>
                <a:sym typeface="+mn-ea"/>
              </a:rPr>
              <a:t>The solution to improve EDCA is distributed</a:t>
            </a:r>
            <a:endParaRPr lang="en-US" sz="2400">
              <a:latin typeface="Arial" panose="020B0604020202020204" pitchFamily="34" charset="0"/>
              <a:ea typeface="宋体" panose="02010600030101010101" pitchFamily="2" charset="-122"/>
              <a:sym typeface="+mn-ea"/>
            </a:endParaRPr>
          </a:p>
          <a:p>
            <a:pPr indent="0">
              <a:buFont typeface="Wingdings" panose="05000000000000000000" charset="0"/>
              <a:buNone/>
            </a:pPr>
            <a:r>
              <a:rPr lang="en-US" sz="2400">
                <a:latin typeface="Times New Roman" panose="02020603050405020304" pitchFamily="18" charset="0"/>
                <a:ea typeface="宋体" panose="02010600030101010101" pitchFamily="2" charset="-122"/>
                <a:sym typeface="+mn-ea"/>
              </a:rPr>
              <a:t>	</a:t>
            </a:r>
            <a:r>
              <a:rPr lang="en-US" sz="2400">
                <a:latin typeface="Arial" panose="020B0604020202020204" pitchFamily="34" charset="0"/>
                <a:ea typeface="宋体" panose="02010600030101010101" pitchFamily="2" charset="-122"/>
                <a:sym typeface="+mn-ea"/>
              </a:rPr>
              <a:t>• </a:t>
            </a:r>
            <a:r>
              <a:rPr lang="en-US" sz="2400">
                <a:latin typeface="Times New Roman" panose="02020603050405020304" pitchFamily="18" charset="0"/>
                <a:ea typeface="宋体" panose="02010600030101010101" pitchFamily="2" charset="-122"/>
                <a:sym typeface="+mn-ea"/>
              </a:rPr>
              <a:t>The impact on legacy device has to be balanced</a:t>
            </a:r>
            <a:endParaRPr lang="en-US" sz="2400">
              <a:latin typeface="Arial" panose="020B0604020202020204" pitchFamily="34" charset="0"/>
              <a:ea typeface="宋体" panose="02010600030101010101" pitchFamily="2" charset="-122"/>
              <a:sym typeface="+mn-ea"/>
            </a:endParaRPr>
          </a:p>
          <a:p>
            <a:pPr indent="0">
              <a:buFont typeface="Wingdings" panose="05000000000000000000" charset="0"/>
              <a:buNone/>
            </a:pPr>
            <a:r>
              <a:rPr lang="en-US" sz="2400">
                <a:latin typeface="Times New Roman" panose="02020603050405020304" pitchFamily="18" charset="0"/>
                <a:ea typeface="宋体" panose="02010600030101010101" pitchFamily="2" charset="-122"/>
                <a:sym typeface="+mn-ea"/>
              </a:rPr>
              <a:t>	</a:t>
            </a:r>
            <a:r>
              <a:rPr lang="en-US" sz="2400">
                <a:latin typeface="Arial" panose="020B0604020202020204" pitchFamily="34" charset="0"/>
                <a:ea typeface="宋体" panose="02010600030101010101" pitchFamily="2" charset="-122"/>
                <a:sym typeface="+mn-ea"/>
              </a:rPr>
              <a:t>• </a:t>
            </a:r>
            <a:r>
              <a:rPr lang="en-US" sz="2400">
                <a:latin typeface="Times New Roman" panose="02020603050405020304" pitchFamily="18" charset="0"/>
                <a:ea typeface="宋体" panose="02010600030101010101" pitchFamily="2" charset="-122"/>
                <a:sym typeface="+mn-ea"/>
              </a:rPr>
              <a:t>Low Latency traffic is treated as AC_VO traffic. Other cases are TBD</a:t>
            </a:r>
            <a:r>
              <a:rPr lang="en-US" altLang="zh-CN" sz="2400">
                <a:ea typeface="宋体" panose="02010600030101010101" pitchFamily="2" charset="-122"/>
              </a:rPr>
              <a:t>	</a:t>
            </a:r>
            <a:endParaRPr lang="en-US" altLang="zh-CN" sz="2400">
              <a:ea typeface="宋体" panose="02010600030101010101" pitchFamily="2" charset="-122"/>
            </a:endParaRPr>
          </a:p>
          <a:p>
            <a:pPr indent="0">
              <a:buFont typeface="Wingdings" panose="05000000000000000000" charset="0"/>
              <a:buNone/>
            </a:pPr>
            <a:r>
              <a:rPr lang="en-US" altLang="zh-CN" sz="2400">
                <a:ea typeface="宋体" panose="02010600030101010101" pitchFamily="2" charset="-122"/>
              </a:rPr>
              <a:t>[Motion #123, [1] and [188- 194]]</a:t>
            </a:r>
            <a:endParaRPr lang="en-US" altLang="zh-CN" sz="2400">
              <a:ea typeface="宋体" panose="02010600030101010101" pitchFamily="2" charset="-122"/>
            </a:endParaRPr>
          </a:p>
        </p:txBody>
      </p:sp>
      <p:sp>
        <p:nvSpPr>
          <p:cNvPr id="2" name="文本框 1"/>
          <p:cNvSpPr txBox="true"/>
          <p:nvPr/>
        </p:nvSpPr>
        <p:spPr>
          <a:xfrm>
            <a:off x="1401445" y="5081270"/>
            <a:ext cx="9389110" cy="368300"/>
          </a:xfrm>
          <a:prstGeom prst="rect">
            <a:avLst/>
          </a:prstGeom>
          <a:noFill/>
        </p:spPr>
        <p:txBody>
          <a:bodyPr wrap="square" rtlCol="0" anchor="t">
            <a:spAutoFit/>
          </a:bodyPr>
          <a:p>
            <a:r>
              <a:rPr lang="en-US" i="1" dirty="0">
                <a:sym typeface="+mn-ea"/>
              </a:rPr>
              <a:t>Reference documents:[</a:t>
            </a:r>
            <a:r>
              <a:rPr lang="pt-BR" i="1" dirty="0">
                <a:sym typeface="+mn-ea"/>
              </a:rPr>
              <a:t>11-24/</a:t>
            </a:r>
            <a:r>
              <a:rPr lang="en-US" altLang="pt-BR" i="1" dirty="0">
                <a:sym typeface="+mn-ea"/>
              </a:rPr>
              <a:t>0171r26</a:t>
            </a:r>
            <a:r>
              <a:rPr lang="pt-BR" i="1" dirty="0">
                <a:sym typeface="+mn-ea"/>
              </a:rPr>
              <a:t>,</a:t>
            </a:r>
            <a:r>
              <a:rPr lang="en-US" altLang="pt-BR" i="1" dirty="0">
                <a:sym typeface="+mn-ea"/>
              </a:rPr>
              <a:t>11-24/0209r7</a:t>
            </a:r>
            <a:r>
              <a:rPr lang="en-US" i="1" dirty="0">
                <a:sym typeface="+mn-ea"/>
              </a:rPr>
              <a:t>].</a:t>
            </a:r>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8" name="Title 1"/>
          <p:cNvSpPr>
            <a:spLocks noGrp="true"/>
          </p:cNvSpPr>
          <p:nvPr/>
        </p:nvSpPr>
        <p:spPr>
          <a:xfrm>
            <a:off x="914400" y="685801"/>
            <a:ext cx="10363200" cy="914399"/>
          </a:xfrm>
          <a:prstGeom prst="rect">
            <a:avLst/>
          </a:prstGeom>
          <a:noFill/>
          <a:ln w="9525">
            <a:noFill/>
            <a:miter lim="800000"/>
          </a:ln>
        </p:spPr>
        <p:txBody>
          <a:bodyPr vert="horz" wrap="square" lIns="92075" tIns="46038" rIns="92075" bIns="46038" numCol="1" anchor="ctr" anchorCtr="false" compatLnSpc="true"/>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sym typeface="+mn-ea"/>
              </a:rPr>
              <a:t>Recap of  Previous Proposals </a:t>
            </a:r>
            <a:endParaRPr lang="en-US"/>
          </a:p>
        </p:txBody>
      </p:sp>
      <p:sp>
        <p:nvSpPr>
          <p:cNvPr id="7" name="页脚占位符 4"/>
          <p:cNvSpPr>
            <a:spLocks noGrp="true"/>
          </p:cNvSpPr>
          <p:nvPr>
            <p:ph type="ftr" sz="quarter" idx="11"/>
          </p:nvPr>
        </p:nvSpPr>
        <p:spPr>
          <a:xfrm>
            <a:off x="8719541" y="6481446"/>
            <a:ext cx="2616200" cy="276860"/>
          </a:xfrm>
        </p:spPr>
        <p:txBody>
          <a:bodyPr/>
          <a:p>
            <a:pPr algn="r">
              <a:defRPr/>
            </a:pPr>
            <a:r>
              <a:rPr lang="en-US">
                <a:sym typeface="+mn-ea"/>
              </a:rPr>
              <a:t>Qisheng Huang, et al. (ZTE)</a:t>
            </a:r>
            <a:endParaRPr lang="en-GB" dirty="0"/>
          </a:p>
        </p:txBody>
      </p:sp>
      <p:sp>
        <p:nvSpPr>
          <p:cNvPr id="5" name="文本框 4"/>
          <p:cNvSpPr txBox="true"/>
          <p:nvPr/>
        </p:nvSpPr>
        <p:spPr>
          <a:xfrm>
            <a:off x="6605270" y="2249805"/>
            <a:ext cx="5050790" cy="2584450"/>
          </a:xfrm>
          <a:prstGeom prst="rect">
            <a:avLst/>
          </a:prstGeom>
          <a:noFill/>
        </p:spPr>
        <p:txBody>
          <a:bodyPr wrap="square" rtlCol="0">
            <a:spAutoFit/>
          </a:bodyPr>
          <a:p>
            <a:pPr marL="285750" indent="-285750">
              <a:buFont typeface="Wingdings" panose="05000000000000000000" charset="0"/>
              <a:buChar char=""/>
            </a:pPr>
            <a:r>
              <a:rPr lang="en-US" altLang="zh-CN">
                <a:ea typeface="宋体" panose="02010600030101010101" pitchFamily="2" charset="-122"/>
              </a:rPr>
              <a:t> A STA with Low Latency traffic may be allowed, based on TBD conditions, to send a Defer Signal (</a:t>
            </a:r>
            <a:r>
              <a:rPr lang="en-US" altLang="zh-CN" b="1">
                <a:ea typeface="宋体" panose="02010600030101010101" pitchFamily="2" charset="-122"/>
              </a:rPr>
              <a:t>e.g. CTS frame or RTS</a:t>
            </a:r>
            <a:r>
              <a:rPr lang="en-US" altLang="zh-CN">
                <a:ea typeface="宋体" panose="02010600030101010101" pitchFamily="2" charset="-122"/>
              </a:rPr>
              <a:t>) to start a protected short contention for pending LL data.</a:t>
            </a:r>
            <a:endParaRPr lang="en-US" altLang="zh-CN">
              <a:ea typeface="宋体" panose="02010600030101010101" pitchFamily="2" charset="-122"/>
            </a:endParaRPr>
          </a:p>
          <a:p>
            <a:pPr marL="285750" indent="-285750">
              <a:buFont typeface="Wingdings" panose="05000000000000000000" charset="0"/>
              <a:buChar char=""/>
            </a:pPr>
            <a:endParaRPr lang="zh-CN" altLang="en-US">
              <a:ea typeface="宋体" panose="02010600030101010101" pitchFamily="2" charset="-122"/>
            </a:endParaRPr>
          </a:p>
          <a:p>
            <a:pPr marL="285750" indent="-285750">
              <a:buFont typeface="Wingdings" panose="05000000000000000000" charset="0"/>
              <a:buChar char=""/>
            </a:pPr>
            <a:endParaRPr lang="zh-CN" altLang="en-US">
              <a:ea typeface="宋体" panose="02010600030101010101" pitchFamily="2" charset="-122"/>
            </a:endParaRPr>
          </a:p>
          <a:p>
            <a:pPr marL="285750" indent="-285750">
              <a:buFont typeface="Wingdings" panose="05000000000000000000" charset="0"/>
              <a:buChar char=""/>
            </a:pPr>
            <a:r>
              <a:rPr lang="zh-CN" altLang="en-US">
                <a:ea typeface="宋体" panose="02010600030101010101" pitchFamily="2" charset="-122"/>
              </a:rPr>
              <a:t>The TBD frame has the Duration/ID field set to TBD value, </a:t>
            </a:r>
            <a:r>
              <a:rPr lang="zh-CN" altLang="en-US" b="1">
                <a:ea typeface="宋体" panose="02010600030101010101" pitchFamily="2" charset="-122"/>
              </a:rPr>
              <a:t>Multiple HIP EDCA</a:t>
            </a:r>
            <a:r>
              <a:rPr lang="zh-CN" altLang="en-US">
                <a:ea typeface="宋体" panose="02010600030101010101" pitchFamily="2" charset="-122"/>
              </a:rPr>
              <a:t> eligible STAs may transmit TBD frame at the same time</a:t>
            </a:r>
            <a:r>
              <a:rPr lang="en-US" altLang="zh-CN">
                <a:ea typeface="宋体" panose="02010600030101010101" pitchFamily="2" charset="-122"/>
              </a:rPr>
              <a:t>.</a:t>
            </a:r>
            <a:endParaRPr lang="en-US" altLang="zh-CN">
              <a:ea typeface="宋体" panose="02010600030101010101" pitchFamily="2" charset="-122"/>
            </a:endParaRPr>
          </a:p>
        </p:txBody>
      </p:sp>
      <p:sp>
        <p:nvSpPr>
          <p:cNvPr id="2" name="文本框 1"/>
          <p:cNvSpPr txBox="true"/>
          <p:nvPr/>
        </p:nvSpPr>
        <p:spPr>
          <a:xfrm>
            <a:off x="635000" y="5363210"/>
            <a:ext cx="10007600" cy="521970"/>
          </a:xfrm>
          <a:prstGeom prst="rect">
            <a:avLst/>
          </a:prstGeom>
          <a:noFill/>
        </p:spPr>
        <p:txBody>
          <a:bodyPr wrap="square" rtlCol="0" anchor="t">
            <a:spAutoFit/>
          </a:bodyPr>
          <a:p>
            <a:pPr algn="l"/>
            <a:r>
              <a:rPr lang="en-US" sz="2800" b="1" i="1" dirty="0">
                <a:sym typeface="+mn-ea"/>
              </a:rPr>
              <a:t>Figure refered from documents: </a:t>
            </a:r>
            <a:r>
              <a:rPr lang="pt-BR" sz="2800" b="1" i="1" dirty="0">
                <a:sym typeface="+mn-ea"/>
              </a:rPr>
              <a:t>11-24/</a:t>
            </a:r>
            <a:r>
              <a:rPr lang="en-US" altLang="pt-BR" sz="2800" b="1" i="1" dirty="0">
                <a:sym typeface="+mn-ea"/>
              </a:rPr>
              <a:t>1144r1,11-24/2126r3</a:t>
            </a:r>
            <a:endParaRPr lang="zh-CN" altLang="en-US" sz="2800" b="1"/>
          </a:p>
        </p:txBody>
      </p:sp>
      <p:pic>
        <p:nvPicPr>
          <p:cNvPr id="9" name="pic"/>
          <p:cNvPicPr>
            <a:picLocks noChangeAspect="true"/>
          </p:cNvPicPr>
          <p:nvPr/>
        </p:nvPicPr>
        <p:blipFill>
          <a:blip r:embed="rId1">
            <a:extLst>
              <a:ext uri="{28A0092B-C50C-407E-A947-70E740481C1C}">
                <a14:useLocalDpi xmlns:a14="http://schemas.microsoft.com/office/drawing/2010/main" val="false"/>
              </a:ext>
            </a:extLst>
          </a:blip>
          <a:srcRect/>
          <a:stretch>
            <a:fillRect/>
          </a:stretch>
        </p:blipFill>
        <p:spPr>
          <a:xfrm>
            <a:off x="579755" y="1837055"/>
            <a:ext cx="5967730" cy="341058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61976"/>
            <a:ext cx="10363200" cy="914399"/>
          </a:xfrm>
        </p:spPr>
        <p:txBody>
          <a:bodyPr/>
          <a:p>
            <a:r>
              <a:rPr lang="en-US"/>
              <a:t>The problem of DS signal collision</a:t>
            </a:r>
            <a:endParaRPr lang="en-US"/>
          </a:p>
        </p:txBody>
      </p:sp>
      <p:sp>
        <p:nvSpPr>
          <p:cNvPr id="3" name="Content Placeholder 2"/>
          <p:cNvSpPr>
            <a:spLocks noGrp="true"/>
          </p:cNvSpPr>
          <p:nvPr>
            <p:ph idx="1"/>
          </p:nvPr>
        </p:nvSpPr>
        <p:spPr>
          <a:xfrm>
            <a:off x="358775" y="1353820"/>
            <a:ext cx="11475085" cy="4338955"/>
          </a:xfrm>
        </p:spPr>
        <p:txBody>
          <a:bodyPr/>
          <a:p>
            <a:r>
              <a:rPr lang="en-US"/>
              <a:t>Device-Specific Variations in L-SIG Fields and Collision Risk</a:t>
            </a:r>
            <a:endParaRPr lang="en-US"/>
          </a:p>
          <a:p>
            <a:pPr lvl="1">
              <a:buFont typeface="Wingdings" panose="05000000000000000000" charset="0"/>
              <a:buChar char=""/>
            </a:pPr>
            <a:r>
              <a:rPr lang="en-US">
                <a:sym typeface="+mn-ea"/>
              </a:rPr>
              <a:t>the L-SIG fields of DS frames differ between devices, particularly in the Rate and Length sections. These variations increase the likelihood of collisions during transmission, especially in environments with multiple devices.</a:t>
            </a:r>
            <a:endParaRPr lang="en-US"/>
          </a:p>
          <a:p>
            <a:r>
              <a:rPr lang="en-US">
                <a:sym typeface="+mn-ea"/>
              </a:rPr>
              <a:t>EIFS Mode Entry Conditions and Potential Collisions</a:t>
            </a:r>
            <a:endParaRPr lang="en-US">
              <a:sym typeface="+mn-ea"/>
            </a:endParaRPr>
          </a:p>
          <a:p>
            <a:pPr lvl="1">
              <a:buFont typeface="Wingdings" panose="05000000000000000000" charset="0"/>
              <a:buChar char=""/>
            </a:pPr>
            <a:r>
              <a:rPr lang="en-US">
                <a:sym typeface="+mn-ea"/>
              </a:rPr>
              <a:t>The EIFS mode is triggered by FCS check failures, which depends on successful reception of the physical layer preamble. However, unrestricted DS signal-induced collisions may occur during the demodulation phase of the physical layer preamble</a:t>
            </a:r>
            <a:endParaRPr lang="en-US">
              <a:sym typeface="+mn-ea"/>
            </a:endParaRPr>
          </a:p>
          <a:p>
            <a:r>
              <a:rPr lang="en-US">
                <a:sym typeface="+mn-ea"/>
              </a:rPr>
              <a:t>Impact on Priority EDCA</a:t>
            </a:r>
            <a:endParaRPr lang="en-US">
              <a:sym typeface="+mn-ea"/>
            </a:endParaRPr>
          </a:p>
          <a:p>
            <a:pPr lvl="1">
              <a:buFont typeface="Wingdings" panose="05000000000000000000" charset="0"/>
              <a:buChar char=""/>
            </a:pPr>
            <a:r>
              <a:rPr lang="en-US"/>
              <a:t>the L-SIG fields of DS frames differ between devices, particularly in the Rate and Length sections. These variations increase the likelihood of collisions during transmission, especially in environments with multiple devices.</a:t>
            </a:r>
            <a:endParaRPr lang="en-US"/>
          </a:p>
          <a:p>
            <a:pPr marL="457200" lvl="1" indent="0">
              <a:buFont typeface="Wingdings" panose="05000000000000000000" charset="0"/>
              <a:buNone/>
            </a:pPr>
            <a:endParaRPr lang="en-US"/>
          </a:p>
          <a:p>
            <a:pPr marL="457200" lvl="1" indent="0">
              <a:buFont typeface="Wingdings" panose="05000000000000000000" charset="0"/>
              <a:buNone/>
            </a:pP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8" name="页脚占位符 4"/>
          <p:cNvSpPr>
            <a:spLocks noGrp="true"/>
          </p:cNvSpPr>
          <p:nvPr>
            <p:ph type="ftr" sz="quarter" idx="11"/>
          </p:nvPr>
        </p:nvSpPr>
        <p:spPr>
          <a:xfrm>
            <a:off x="8719541" y="6475731"/>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61976"/>
            <a:ext cx="10363200" cy="914399"/>
          </a:xfrm>
        </p:spPr>
        <p:txBody>
          <a:bodyPr/>
          <a:p>
            <a:r>
              <a:rPr lang="en-US"/>
              <a:t>The problem of DS signal collision</a:t>
            </a:r>
            <a:endParaRPr lang="en-US"/>
          </a:p>
        </p:txBody>
      </p:sp>
      <p:sp>
        <p:nvSpPr>
          <p:cNvPr id="3" name="Content Placeholder 2"/>
          <p:cNvSpPr>
            <a:spLocks noGrp="true"/>
          </p:cNvSpPr>
          <p:nvPr>
            <p:ph idx="1"/>
          </p:nvPr>
        </p:nvSpPr>
        <p:spPr>
          <a:xfrm>
            <a:off x="358140" y="1476375"/>
            <a:ext cx="11475085" cy="4338955"/>
          </a:xfrm>
        </p:spPr>
        <p:txBody>
          <a:bodyPr/>
          <a:p>
            <a:r>
              <a:rPr lang="en-US"/>
              <a:t>Limitations of Using RTS or CTS Frames as DS Signals</a:t>
            </a:r>
            <a:endParaRPr lang="en-US"/>
          </a:p>
          <a:p>
            <a:pPr lvl="1">
              <a:buFont typeface="Wingdings" panose="05000000000000000000" charset="0"/>
              <a:buChar char=""/>
            </a:pPr>
            <a:r>
              <a:rPr lang="en-US">
                <a:sym typeface="+mn-ea"/>
              </a:rPr>
              <a:t>the general RTS and CTS frames in current protocols cannot avoid DS signal collisions. Variations in the TA field and Duration field across RTS frames, as well as the Duration field in CTS frames, lead to high probabilities of collisions and FCS check failures.</a:t>
            </a:r>
            <a:endParaRPr lang="en-US">
              <a:sym typeface="+mn-ea"/>
            </a:endParaRPr>
          </a:p>
          <a:p>
            <a:r>
              <a:rPr lang="en-US">
                <a:sym typeface="+mn-ea"/>
              </a:rPr>
              <a:t>Impact of Collisions on NAV Setting:</a:t>
            </a:r>
            <a:endParaRPr lang="en-US">
              <a:sym typeface="+mn-ea"/>
            </a:endParaRPr>
          </a:p>
          <a:p>
            <a:pPr lvl="1">
              <a:buFont typeface="Wingdings" panose="05000000000000000000" charset="0"/>
              <a:buChar char=""/>
            </a:pPr>
            <a:r>
              <a:rPr lang="en-US">
                <a:sym typeface="+mn-ea"/>
              </a:rPr>
              <a:t>Differences in field values across RTS and CTS frames from different STAs increase the likelihood of collisions, which result in FCS check failures. This ultimately prevents NAV values from being successfully set, reducing the effectiveness of the protocol in managing high priority channel access.</a:t>
            </a:r>
            <a:endParaRPr lang="en-US"/>
          </a:p>
          <a:p>
            <a:pPr marL="457200" lvl="1" indent="0">
              <a:buFont typeface="Wingdings" panose="05000000000000000000" charset="0"/>
              <a:buNone/>
            </a:pP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8" name="页脚占位符 4"/>
          <p:cNvSpPr>
            <a:spLocks noGrp="true"/>
          </p:cNvSpPr>
          <p:nvPr>
            <p:ph type="ftr" sz="quarter" idx="11"/>
          </p:nvPr>
        </p:nvSpPr>
        <p:spPr>
          <a:xfrm>
            <a:off x="8719541" y="6475731"/>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61976"/>
            <a:ext cx="10363200" cy="914399"/>
          </a:xfrm>
        </p:spPr>
        <p:txBody>
          <a:bodyPr/>
          <a:p>
            <a:r>
              <a:rPr lang="en-US"/>
              <a:t>Motivation</a:t>
            </a:r>
            <a:endParaRPr lang="en-US"/>
          </a:p>
        </p:txBody>
      </p:sp>
      <p:sp>
        <p:nvSpPr>
          <p:cNvPr id="3" name="Content Placeholder 2"/>
          <p:cNvSpPr>
            <a:spLocks noGrp="true"/>
          </p:cNvSpPr>
          <p:nvPr>
            <p:ph idx="1"/>
          </p:nvPr>
        </p:nvSpPr>
        <p:spPr>
          <a:xfrm>
            <a:off x="358775" y="1554480"/>
            <a:ext cx="11475085" cy="4338955"/>
          </a:xfrm>
        </p:spPr>
        <p:txBody>
          <a:bodyPr/>
          <a:p>
            <a:r>
              <a:rPr lang="en-US"/>
              <a:t>Design a Unified  DS Signal to Address Air Interface Collisions</a:t>
            </a:r>
            <a:endParaRPr lang="en-US"/>
          </a:p>
          <a:p>
            <a:pPr lvl="1">
              <a:buFont typeface="Wingdings" panose="05000000000000000000" charset="0"/>
              <a:buChar char=""/>
            </a:pPr>
            <a:r>
              <a:rPr lang="en-US">
                <a:sym typeface="+mn-ea"/>
              </a:rPr>
              <a:t>The PHY preamble of DS signal is identical to Non-HT frames.</a:t>
            </a:r>
            <a:endParaRPr lang="en-US">
              <a:sym typeface="+mn-ea"/>
            </a:endParaRPr>
          </a:p>
          <a:p>
            <a:pPr lvl="1">
              <a:buFont typeface="Wingdings" panose="05000000000000000000" charset="0"/>
              <a:buChar char=""/>
            </a:pPr>
            <a:r>
              <a:rPr lang="en-US">
                <a:sym typeface="+mn-ea"/>
              </a:rPr>
              <a:t>The data field of DS signal could be structured like a CTS frame</a:t>
            </a:r>
            <a:endParaRPr lang="en-US">
              <a:sym typeface="+mn-ea"/>
            </a:endParaRPr>
          </a:p>
          <a:p>
            <a:pPr lvl="1">
              <a:buFont typeface="Wingdings" panose="05000000000000000000" charset="0"/>
              <a:buChar char=""/>
            </a:pPr>
            <a:endParaRPr lang="en-US">
              <a:sym typeface="+mn-ea"/>
            </a:endParaRPr>
          </a:p>
          <a:p>
            <a:pPr lvl="1">
              <a:buFont typeface="Wingdings" panose="05000000000000000000" charset="0"/>
              <a:buChar char=""/>
            </a:pPr>
            <a:endParaRPr lang="en-US">
              <a:sym typeface="+mn-ea"/>
            </a:endParaRPr>
          </a:p>
          <a:p>
            <a:endParaRPr lang="en-US"/>
          </a:p>
          <a:p>
            <a:pPr marL="457200" lvl="1" indent="0">
              <a:buFont typeface="Wingdings" panose="05000000000000000000" charset="0"/>
              <a:buNone/>
            </a:pPr>
            <a:endParaRPr lang="en-US"/>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8" name="页脚占位符 4"/>
          <p:cNvSpPr>
            <a:spLocks noGrp="true"/>
          </p:cNvSpPr>
          <p:nvPr>
            <p:ph type="ftr" sz="quarter" idx="11"/>
          </p:nvPr>
        </p:nvSpPr>
        <p:spPr>
          <a:xfrm>
            <a:off x="8719541" y="6475731"/>
            <a:ext cx="2616200" cy="276860"/>
          </a:xfrm>
        </p:spPr>
        <p:txBody>
          <a:bodyPr/>
          <a:lstStyle/>
          <a:p>
            <a:pPr algn="r">
              <a:defRPr/>
            </a:pPr>
            <a:r>
              <a:rPr lang="en-US">
                <a:sym typeface="+mn-ea"/>
              </a:rPr>
              <a:t>Qisheng Huang, et al. (ZTE)</a:t>
            </a:r>
            <a:endParaRPr lang="en-GB" dirty="0"/>
          </a:p>
        </p:txBody>
      </p:sp>
      <p:pic>
        <p:nvPicPr>
          <p:cNvPr id="11" name="图片 7"/>
          <p:cNvPicPr>
            <a:picLocks noChangeAspect="true"/>
          </p:cNvPicPr>
          <p:nvPr/>
        </p:nvPicPr>
        <p:blipFill>
          <a:blip r:embed="rId1"/>
          <a:stretch>
            <a:fillRect/>
          </a:stretch>
        </p:blipFill>
        <p:spPr>
          <a:xfrm>
            <a:off x="1992630" y="3298190"/>
            <a:ext cx="8322310" cy="184404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p:txBody>
          <a:bodyPr/>
          <a:p>
            <a:r>
              <a:rPr lang="en-US"/>
              <a:t>Considerations for Details</a:t>
            </a:r>
            <a:endParaRPr lang="en-US"/>
          </a:p>
        </p:txBody>
      </p:sp>
      <p:sp>
        <p:nvSpPr>
          <p:cNvPr id="3" name="Content Placeholder 2"/>
          <p:cNvSpPr>
            <a:spLocks noGrp="true"/>
          </p:cNvSpPr>
          <p:nvPr>
            <p:ph idx="1"/>
          </p:nvPr>
        </p:nvSpPr>
        <p:spPr>
          <a:xfrm>
            <a:off x="396240" y="1495425"/>
            <a:ext cx="11400155" cy="3867150"/>
          </a:xfrm>
        </p:spPr>
        <p:txBody>
          <a:bodyPr/>
          <a:p>
            <a:pPr marL="0" indent="0">
              <a:buNone/>
            </a:pPr>
            <a:r>
              <a:rPr lang="en-US"/>
              <a:t>Main idea:  </a:t>
            </a:r>
            <a:endParaRPr lang="en-US"/>
          </a:p>
          <a:p>
            <a:r>
              <a:rPr lang="en-US"/>
              <a:t>Preamble Structure of DS Frames: </a:t>
            </a:r>
            <a:r>
              <a:rPr lang="en-US" b="0"/>
              <a:t>The preamble structure of any DS frame is identical to that of Non-HT frames, and the L-SIG fields in the preamble contain the same content.</a:t>
            </a:r>
            <a:endParaRPr lang="en-US" b="0"/>
          </a:p>
          <a:p>
            <a:r>
              <a:rPr lang="en-US"/>
              <a:t>Data Field Flexibility</a:t>
            </a:r>
            <a:r>
              <a:rPr lang="en-US" b="0"/>
              <a:t>: DS frames may either exclude a data field or, if included, structure it identically to CTS (Clear to Send) frames. </a:t>
            </a:r>
            <a:endParaRPr lang="en-US" b="0"/>
          </a:p>
          <a:p>
            <a:r>
              <a:rPr lang="en-US"/>
              <a:t>Special Characteristics of DS Frames' Duration Field</a:t>
            </a:r>
            <a:r>
              <a:rPr lang="en-US" b="0"/>
              <a:t>: Unlike regular CTS frames, the Duration field in DS frames is fixed and directly relates to the backoff window used for P-EDCA contention.The value of the backoff window is either set to a default or announced by the AP (Access Point).</a:t>
            </a:r>
            <a:endParaRPr lang="en-US" b="0"/>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pic>
        <p:nvPicPr>
          <p:cNvPr id="11" name="图片 7"/>
          <p:cNvPicPr>
            <a:picLocks noChangeAspect="true"/>
          </p:cNvPicPr>
          <p:nvPr/>
        </p:nvPicPr>
        <p:blipFill>
          <a:blip r:embed="rId1"/>
          <a:stretch>
            <a:fillRect/>
          </a:stretch>
        </p:blipFill>
        <p:spPr>
          <a:xfrm>
            <a:off x="6193790" y="5154930"/>
            <a:ext cx="5015230" cy="11112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true"/>
          </p:cNvSpPr>
          <p:nvPr>
            <p:ph type="title"/>
          </p:nvPr>
        </p:nvSpPr>
        <p:spPr>
          <a:xfrm>
            <a:off x="914400" y="513081"/>
            <a:ext cx="10363200" cy="914399"/>
          </a:xfrm>
        </p:spPr>
        <p:txBody>
          <a:bodyPr/>
          <a:p>
            <a:r>
              <a:rPr lang="en-US" altLang="zh-CN" dirty="0">
                <a:sym typeface="+mn-ea"/>
              </a:rPr>
              <a:t>Preamble design of DS signal</a:t>
            </a:r>
            <a:endParaRPr lang="en-US"/>
          </a:p>
        </p:txBody>
      </p:sp>
      <p:sp>
        <p:nvSpPr>
          <p:cNvPr id="3" name="Content Placeholder 2"/>
          <p:cNvSpPr>
            <a:spLocks noGrp="true"/>
          </p:cNvSpPr>
          <p:nvPr>
            <p:ph idx="1"/>
          </p:nvPr>
        </p:nvSpPr>
        <p:spPr>
          <a:xfrm>
            <a:off x="171450" y="1166495"/>
            <a:ext cx="11645265" cy="4864735"/>
          </a:xfrm>
        </p:spPr>
        <p:txBody>
          <a:bodyPr/>
          <a:p>
            <a:pPr marL="457200" lvl="1" indent="0">
              <a:buFont typeface="Arial" panose="020B0604020202020204" pitchFamily="34" charset="0"/>
              <a:buNone/>
            </a:pPr>
            <a:endParaRPr lang="en-US" b="0">
              <a:solidFill>
                <a:schemeClr val="tx1"/>
              </a:solidFill>
            </a:endParaRPr>
          </a:p>
          <a:p>
            <a:pPr lvl="0">
              <a:buFont typeface="Arial" panose="020B0604020202020204" pitchFamily="34" charset="0"/>
              <a:buChar char="•"/>
            </a:pPr>
            <a:endParaRPr lang="en-US" sz="2000" b="0">
              <a:solidFill>
                <a:schemeClr val="tx1"/>
              </a:solidFill>
            </a:endParaRPr>
          </a:p>
        </p:txBody>
      </p:sp>
      <p:sp>
        <p:nvSpPr>
          <p:cNvPr id="4" name="Slide Number Placeholder 3"/>
          <p:cNvSpPr>
            <a:spLocks noGrp="true"/>
          </p:cNvSpPr>
          <p:nvPr>
            <p:ph type="sldNum" sz="quarter" idx="12"/>
          </p:nvPr>
        </p:nvSpPr>
        <p:spPr/>
        <p:txBody>
          <a:bodyPr/>
          <a:p>
            <a:pPr>
              <a:defRPr/>
            </a:pPr>
            <a:r>
              <a:rPr lang="en-US"/>
              <a:t>Slide </a:t>
            </a:r>
            <a:fld id="{C1789BC7-C074-42CC-ADF8-5107DF6BD1C1}" type="slidenum">
              <a:rPr lang="en-US"/>
            </a:fld>
            <a:endParaRPr lang="en-US"/>
          </a:p>
        </p:txBody>
      </p:sp>
      <p:sp>
        <p:nvSpPr>
          <p:cNvPr id="6" name="Content Placeholder 2"/>
          <p:cNvSpPr>
            <a:spLocks noGrp="true"/>
          </p:cNvSpPr>
          <p:nvPr/>
        </p:nvSpPr>
        <p:spPr>
          <a:xfrm>
            <a:off x="914400" y="1306830"/>
            <a:ext cx="10902315" cy="4724400"/>
          </a:xfrm>
          <a:prstGeom prst="rect">
            <a:avLst/>
          </a:prstGeom>
          <a:noFill/>
          <a:ln>
            <a:noFill/>
          </a:ln>
        </p:spPr>
        <p:txBody>
          <a:bodyPr vert="horz" wrap="square" lIns="92075" tIns="46038" rIns="92075" bIns="46038" numCol="1" anchor="t" anchorCtr="false" compatLnSpc="true"/>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dirty="0"/>
              <a:t>Consistency in L-SIG Fields of DS Frames: </a:t>
            </a:r>
            <a:endParaRPr lang="en-US" altLang="zh-CN" dirty="0"/>
          </a:p>
          <a:p>
            <a:pPr lvl="1"/>
            <a:r>
              <a:rPr lang="en-US" altLang="zh-CN" dirty="0"/>
              <a:t>DS frames are transmitted at a fixed rate, either default or announced by the AP. Consequently, the Rate value in the L-SIG field of DS frames remains consistent. </a:t>
            </a:r>
            <a:endParaRPr lang="en-US" altLang="zh-CN" dirty="0"/>
          </a:p>
          <a:p>
            <a:pPr lvl="1"/>
            <a:r>
              <a:rPr lang="en-US" altLang="zh-CN" dirty="0"/>
              <a:t>Since the frame length is fixed (DS frames do not include a data field), the Length value in the L-SIG field is also a fixed value when the transmission rate is determined.</a:t>
            </a:r>
            <a:endParaRPr lang="en-US" altLang="zh-CN" dirty="0"/>
          </a:p>
          <a:p>
            <a:r>
              <a:rPr lang="en-US" altLang="zh-CN" dirty="0" err="1"/>
              <a:t>Handling of DS Frames Without Data Fields:</a:t>
            </a:r>
            <a:r>
              <a:rPr lang="en-US" altLang="zh-CN" b="0" dirty="0" err="1"/>
              <a:t> </a:t>
            </a:r>
            <a:endParaRPr lang="en-US" altLang="zh-CN" b="0" dirty="0" err="1"/>
          </a:p>
          <a:p>
            <a:pPr lvl="1"/>
            <a:r>
              <a:rPr lang="en-US" altLang="zh-CN" b="0" dirty="0" err="1"/>
              <a:t>For DS frames that exclude a data field, the L-SIG Length value is still calculated based on a hypothetical data length of 14 bytes (Frame Control: 2 Bytes, Duration: 2 Bytes, Receiver Address: 6 Bytes, FCS: 4 Bytes). This ensures uniformity in the physical preamble of all DS frames, allowing legacy devices to demodulate and parse the preamble successfully. However, they cannot decode the data portion, requiring them to wait for at least aEIFSTime before attempting to access the channel again, as per protocol rules.</a:t>
            </a:r>
            <a:endParaRPr lang="en-US" altLang="zh-CN" b="0" dirty="0" err="1"/>
          </a:p>
          <a:p>
            <a:pPr marL="0" indent="0">
              <a:buNone/>
            </a:pPr>
            <a:endParaRPr lang="en-US" altLang="zh-CN" dirty="0"/>
          </a:p>
          <a:p>
            <a:endParaRPr lang="en-US" altLang="zh-CN" dirty="0"/>
          </a:p>
        </p:txBody>
      </p:sp>
      <p:sp>
        <p:nvSpPr>
          <p:cNvPr id="7" name="页脚占位符 4"/>
          <p:cNvSpPr>
            <a:spLocks noGrp="true"/>
          </p:cNvSpPr>
          <p:nvPr>
            <p:ph type="ftr" sz="quarter" idx="11"/>
          </p:nvPr>
        </p:nvSpPr>
        <p:spPr>
          <a:xfrm>
            <a:off x="8719541" y="6481446"/>
            <a:ext cx="2616200" cy="276860"/>
          </a:xfrm>
        </p:spPr>
        <p:txBody>
          <a:bodyPr/>
          <a:lstStyle/>
          <a:p>
            <a:pPr algn="r">
              <a:defRPr/>
            </a:pPr>
            <a:r>
              <a:rPr lang="en-US">
                <a:sym typeface="+mn-ea"/>
              </a:rPr>
              <a:t>Qisheng Huang, et al. (ZTE)</a:t>
            </a:r>
            <a:endParaRPr lang="en-GB" dirty="0"/>
          </a:p>
        </p:txBody>
      </p:sp>
    </p:spTree>
  </p:cSld>
  <p:clrMapOvr>
    <a:masterClrMapping/>
  </p:clrMapOvr>
</p:sld>
</file>

<file path=ppt/theme/theme1.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true">
          <a:gsLst>
            <a:gs pos="0">
              <a:schemeClr val="phClr">
                <a:tint val="50000"/>
                <a:satMod val="300000"/>
              </a:schemeClr>
            </a:gs>
            <a:gs pos="35000">
              <a:schemeClr val="phClr">
                <a:tint val="37000"/>
                <a:satMod val="300000"/>
              </a:schemeClr>
            </a:gs>
            <a:gs pos="100000">
              <a:schemeClr val="phClr">
                <a:tint val="15000"/>
                <a:satMod val="350000"/>
              </a:schemeClr>
            </a:gs>
          </a:gsLst>
          <a:lin ang="16200000" scaled="true"/>
        </a:gradFill>
        <a:gradFill rotWithShape="true">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false"/>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true">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true">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false" compatLnSpc="true"/>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7973</Words>
  <Application>WPS 演示</Application>
  <PresentationFormat>Widescreen</PresentationFormat>
  <Paragraphs>210</Paragraphs>
  <Slides>15</Slides>
  <Notes>0</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28" baseType="lpstr">
      <vt:lpstr>Arial</vt:lpstr>
      <vt:lpstr>宋体</vt:lpstr>
      <vt:lpstr>Wingdings</vt:lpstr>
      <vt:lpstr>Times New Roman</vt:lpstr>
      <vt:lpstr>Wingdings</vt:lpstr>
      <vt:lpstr>Cambria Math</vt:lpstr>
      <vt:lpstr>微软雅黑</vt:lpstr>
      <vt:lpstr>Arial Unicode MS</vt:lpstr>
      <vt:lpstr>Calibri</vt:lpstr>
      <vt:lpstr>等线</vt:lpstr>
      <vt:lpstr>思源黑体 CN Bold</vt:lpstr>
      <vt:lpstr>1_802-11-Submission</vt:lpstr>
      <vt:lpstr>Word.Document.8</vt:lpstr>
      <vt:lpstr>PowerPoint 演示文稿</vt:lpstr>
      <vt:lpstr>PowerPoint 演示文稿</vt:lpstr>
      <vt:lpstr>PowerPoint 演示文稿</vt:lpstr>
      <vt:lpstr>PowerPoint 演示文稿</vt:lpstr>
      <vt:lpstr>The problem of DS signal collision</vt:lpstr>
      <vt:lpstr>The problem of DS signal collision</vt:lpstr>
      <vt:lpstr>Motivation</vt:lpstr>
      <vt:lpstr>Considerations for Details</vt:lpstr>
      <vt:lpstr>Preamble design of DS signal</vt:lpstr>
      <vt:lpstr>Frame body design of DS signal</vt:lpstr>
      <vt:lpstr>Announcement of Relevant Paramters (Opt)</vt:lpstr>
      <vt:lpstr>Summary</vt:lpstr>
      <vt:lpstr>Staw Poll</vt:lpstr>
      <vt:lpstr>PowerPoint 演示文稿</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10306060@zte.intra</cp:lastModifiedBy>
  <cp:revision>428</cp:revision>
  <dcterms:created xsi:type="dcterms:W3CDTF">2025-03-10T10:32:40Z</dcterms:created>
  <dcterms:modified xsi:type="dcterms:W3CDTF">2025-03-10T10:32:40Z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1BFDAC32BDC945A6ACFD554776341B67_13</vt:lpwstr>
  </property>
  <property fmtid="{D5CDD505-2E9C-101B-9397-08002B2CF9AE}" pid="5" name="KSOProductBuildVer">
    <vt:lpwstr>2052-11.8.2.10183</vt:lpwstr>
  </property>
</Properties>
</file>