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0" r:id="rId5"/>
  </p:sldMasterIdLst>
  <p:notesMasterIdLst>
    <p:notesMasterId r:id="rId14"/>
  </p:notesMasterIdLst>
  <p:sldIdLst>
    <p:sldId id="257" r:id="rId6"/>
    <p:sldId id="262" r:id="rId7"/>
    <p:sldId id="276" r:id="rId8"/>
    <p:sldId id="270" r:id="rId9"/>
    <p:sldId id="279" r:id="rId10"/>
    <p:sldId id="278" r:id="rId11"/>
    <p:sldId id="274"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345EC3B-F0DC-03E3-A8FE-822A5CFA6D40}" name="Gaius Yao Huang Wee" initials="GW" userId="S::yaohuang.wee@sg.panasonic.com::fd491283-7c58-408d-822b-5f46079cdc41" providerId="AD"/>
  <p188:author id="{CD06A15D-B917-3A2B-BCCF-58102932B78B}" name="Tong Bian" initials="TB" userId="S::tong.bian@sg.panasonic.com::bb6128e5-327b-4679-a5f9-80bf4465a66f" providerId="AD"/>
  <p188:author id="{96690BB5-B375-2BEC-849A-896776FEAD0A}" name="Qinglai Liu" initials="QL" userId="S::qinglai.liu@sg.panasonic.com::407b720d-8aae-45bc-9192-c81c97d3232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84" y="1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98BAFA-D7B9-4778-B2EB-AD7EBCA9F057}" type="datetimeFigureOut">
              <a:rPr lang="en-SG" smtClean="0"/>
              <a:t>12/5/2025</a:t>
            </a:fld>
            <a:endParaRPr lang="en-S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C81F2D-A18D-4745-A6E4-6AFE6B497203}" type="slidenum">
              <a:rPr lang="en-SG" smtClean="0"/>
              <a:t>‹#›</a:t>
            </a:fld>
            <a:endParaRPr lang="en-SG"/>
          </a:p>
        </p:txBody>
      </p:sp>
    </p:spTree>
    <p:extLst>
      <p:ext uri="{BB962C8B-B14F-4D97-AF65-F5344CB8AC3E}">
        <p14:creationId xmlns:p14="http://schemas.microsoft.com/office/powerpoint/2010/main" val="3823864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802.11-24/1622r0</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Month Year</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465D53FD-DB5F-4815-BF01-6488A8FBD189}"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802.11-24/1622r0</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Month Year</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35E0D7E8-EBB2-4683-98FD-8E18BC106EDA}"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802.11-24/1622r0</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Month Year</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802.11-yy/xxxxr0</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Month Year</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John Doe, Some Company</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cs typeface="+mn-cs"/>
              </a:rPr>
              <a:t>doc.: IEEE 802.11-yy/xxxxr0</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cs typeface="+mn-cs"/>
              </a:rPr>
              <a:t>Month Year</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cs typeface="+mn-cs"/>
              </a:rPr>
              <a:t>John Doe, Some Company</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cs typeface="+mn-cs"/>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cs typeface="+mn-cs"/>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cs typeface="+mn-cs"/>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2364751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802.11-yy/xxxxr0</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Month Year</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John Doe, Some Company</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802.11-yy/xxxxr0</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Month Year</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John Doe, Some Company</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E6AF579C-E269-44CC-A9F4-B7D1E2EA3836}"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Bian Tong, Panasonic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t>‹#›</a:t>
            </a:fld>
            <a:endParaRPr lang="en-GB"/>
          </a:p>
        </p:txBody>
      </p:sp>
    </p:spTree>
    <p:extLst>
      <p:ext uri="{BB962C8B-B14F-4D97-AF65-F5344CB8AC3E}">
        <p14:creationId xmlns:p14="http://schemas.microsoft.com/office/powerpoint/2010/main" val="3069944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Bian Tong, Panasonic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t>‹#›</a:t>
            </a:fld>
            <a:endParaRPr lang="en-GB"/>
          </a:p>
        </p:txBody>
      </p:sp>
    </p:spTree>
    <p:extLst>
      <p:ext uri="{BB962C8B-B14F-4D97-AF65-F5344CB8AC3E}">
        <p14:creationId xmlns:p14="http://schemas.microsoft.com/office/powerpoint/2010/main" val="1312822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Bian Tong, Panasonic</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a:p>
        </p:txBody>
      </p:sp>
    </p:spTree>
    <p:extLst>
      <p:ext uri="{BB962C8B-B14F-4D97-AF65-F5344CB8AC3E}">
        <p14:creationId xmlns:p14="http://schemas.microsoft.com/office/powerpoint/2010/main" val="33364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Bian Tong, Panasonic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t>‹#›</a:t>
            </a:fld>
            <a:endParaRPr lang="en-GB"/>
          </a:p>
        </p:txBody>
      </p:sp>
    </p:spTree>
    <p:extLst>
      <p:ext uri="{BB962C8B-B14F-4D97-AF65-F5344CB8AC3E}">
        <p14:creationId xmlns:p14="http://schemas.microsoft.com/office/powerpoint/2010/main" val="1929941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2025</a:t>
            </a:r>
            <a:endParaRPr lang="en-GB"/>
          </a:p>
        </p:txBody>
      </p:sp>
      <p:sp>
        <p:nvSpPr>
          <p:cNvPr id="6" name="Footer Placeholder 5"/>
          <p:cNvSpPr>
            <a:spLocks noGrp="1"/>
          </p:cNvSpPr>
          <p:nvPr>
            <p:ph type="ftr" idx="11"/>
          </p:nvPr>
        </p:nvSpPr>
        <p:spPr/>
        <p:txBody>
          <a:bodyPr/>
          <a:lstStyle>
            <a:lvl1pPr>
              <a:defRPr/>
            </a:lvl1pPr>
          </a:lstStyle>
          <a:p>
            <a:r>
              <a:rPr lang="en-GB"/>
              <a:t>Bian Tong, Panasonic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t>‹#›</a:t>
            </a:fld>
            <a:endParaRPr lang="en-GB"/>
          </a:p>
        </p:txBody>
      </p:sp>
    </p:spTree>
    <p:extLst>
      <p:ext uri="{BB962C8B-B14F-4D97-AF65-F5344CB8AC3E}">
        <p14:creationId xmlns:p14="http://schemas.microsoft.com/office/powerpoint/2010/main" val="30001749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Bian Tong, Panasonic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t>‹#›</a:t>
            </a:fld>
            <a:endParaRPr lang="en-GB"/>
          </a:p>
        </p:txBody>
      </p:sp>
    </p:spTree>
    <p:extLst>
      <p:ext uri="{BB962C8B-B14F-4D97-AF65-F5344CB8AC3E}">
        <p14:creationId xmlns:p14="http://schemas.microsoft.com/office/powerpoint/2010/main" val="3572966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2025</a:t>
            </a:r>
            <a:endParaRPr lang="en-GB"/>
          </a:p>
        </p:txBody>
      </p:sp>
      <p:sp>
        <p:nvSpPr>
          <p:cNvPr id="4" name="Footer Placeholder 3"/>
          <p:cNvSpPr>
            <a:spLocks noGrp="1"/>
          </p:cNvSpPr>
          <p:nvPr>
            <p:ph type="ftr" idx="11"/>
          </p:nvPr>
        </p:nvSpPr>
        <p:spPr/>
        <p:txBody>
          <a:bodyPr/>
          <a:lstStyle>
            <a:lvl1pPr>
              <a:defRPr/>
            </a:lvl1pPr>
          </a:lstStyle>
          <a:p>
            <a:r>
              <a:rPr lang="en-GB"/>
              <a:t>Bian Tong, Panasonic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t>‹#›</a:t>
            </a:fld>
            <a:endParaRPr lang="en-GB"/>
          </a:p>
        </p:txBody>
      </p:sp>
    </p:spTree>
    <p:extLst>
      <p:ext uri="{BB962C8B-B14F-4D97-AF65-F5344CB8AC3E}">
        <p14:creationId xmlns:p14="http://schemas.microsoft.com/office/powerpoint/2010/main" val="1686228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2025</a:t>
            </a:r>
            <a:endParaRPr lang="en-GB"/>
          </a:p>
        </p:txBody>
      </p:sp>
      <p:sp>
        <p:nvSpPr>
          <p:cNvPr id="3" name="Footer Placeholder 2"/>
          <p:cNvSpPr>
            <a:spLocks noGrp="1"/>
          </p:cNvSpPr>
          <p:nvPr>
            <p:ph type="ftr" idx="11"/>
          </p:nvPr>
        </p:nvSpPr>
        <p:spPr/>
        <p:txBody>
          <a:bodyPr/>
          <a:lstStyle>
            <a:lvl1pPr>
              <a:defRPr/>
            </a:lvl1pPr>
          </a:lstStyle>
          <a:p>
            <a:r>
              <a:rPr lang="en-GB"/>
              <a:t>Bian Tong, Panasonic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t>‹#›</a:t>
            </a:fld>
            <a:endParaRPr lang="en-GB"/>
          </a:p>
        </p:txBody>
      </p:sp>
    </p:spTree>
    <p:extLst>
      <p:ext uri="{BB962C8B-B14F-4D97-AF65-F5344CB8AC3E}">
        <p14:creationId xmlns:p14="http://schemas.microsoft.com/office/powerpoint/2010/main" val="32488789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Bian Tong, Panasonic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t>‹#›</a:t>
            </a:fld>
            <a:endParaRPr lang="en-GB"/>
          </a:p>
        </p:txBody>
      </p:sp>
    </p:spTree>
    <p:extLst>
      <p:ext uri="{BB962C8B-B14F-4D97-AF65-F5344CB8AC3E}">
        <p14:creationId xmlns:p14="http://schemas.microsoft.com/office/powerpoint/2010/main" val="20698002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Bian Tong, Panasonic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t>‹#›</a:t>
            </a:fld>
            <a:endParaRPr lang="en-GB"/>
          </a:p>
        </p:txBody>
      </p:sp>
    </p:spTree>
    <p:extLst>
      <p:ext uri="{BB962C8B-B14F-4D97-AF65-F5344CB8AC3E}">
        <p14:creationId xmlns:p14="http://schemas.microsoft.com/office/powerpoint/2010/main" val="1503280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Bian Tong, Panasonic</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Tree>
    <p:extLst>
      <p:ext uri="{BB962C8B-B14F-4D97-AF65-F5344CB8AC3E}">
        <p14:creationId xmlns:p14="http://schemas.microsoft.com/office/powerpoint/2010/main" val="3340421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Bian Tong, Panasonic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t>‹#›</a:t>
            </a:fld>
            <a:endParaRPr lang="en-GB"/>
          </a:p>
        </p:txBody>
      </p:sp>
    </p:spTree>
    <p:extLst>
      <p:ext uri="{BB962C8B-B14F-4D97-AF65-F5344CB8AC3E}">
        <p14:creationId xmlns:p14="http://schemas.microsoft.com/office/powerpoint/2010/main" val="3208647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2025</a:t>
            </a:r>
            <a:endParaRPr lang="en-GB"/>
          </a:p>
        </p:txBody>
      </p:sp>
      <p:sp>
        <p:nvSpPr>
          <p:cNvPr id="6" name="Footer Placeholder 5"/>
          <p:cNvSpPr>
            <a:spLocks noGrp="1"/>
          </p:cNvSpPr>
          <p:nvPr>
            <p:ph type="ftr" idx="11"/>
          </p:nvPr>
        </p:nvSpPr>
        <p:spPr/>
        <p:txBody>
          <a:bodyPr/>
          <a:lstStyle>
            <a:lvl1pPr>
              <a:defRPr/>
            </a:lvl1pPr>
          </a:lstStyle>
          <a:p>
            <a:r>
              <a:rPr lang="en-GB"/>
              <a:t>Bian Tong, Panasonic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t>‹#›</a:t>
            </a:fld>
            <a:endParaRPr lang="en-GB"/>
          </a:p>
        </p:txBody>
      </p:sp>
    </p:spTree>
    <p:extLst>
      <p:ext uri="{BB962C8B-B14F-4D97-AF65-F5344CB8AC3E}">
        <p14:creationId xmlns:p14="http://schemas.microsoft.com/office/powerpoint/2010/main" val="4016383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Bian Tong, Panasonic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t>‹#›</a:t>
            </a:fld>
            <a:endParaRPr lang="en-GB"/>
          </a:p>
        </p:txBody>
      </p:sp>
    </p:spTree>
    <p:extLst>
      <p:ext uri="{BB962C8B-B14F-4D97-AF65-F5344CB8AC3E}">
        <p14:creationId xmlns:p14="http://schemas.microsoft.com/office/powerpoint/2010/main" val="1276466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2025</a:t>
            </a:r>
            <a:endParaRPr lang="en-GB"/>
          </a:p>
        </p:txBody>
      </p:sp>
      <p:sp>
        <p:nvSpPr>
          <p:cNvPr id="4" name="Footer Placeholder 3"/>
          <p:cNvSpPr>
            <a:spLocks noGrp="1"/>
          </p:cNvSpPr>
          <p:nvPr>
            <p:ph type="ftr" idx="11"/>
          </p:nvPr>
        </p:nvSpPr>
        <p:spPr/>
        <p:txBody>
          <a:bodyPr/>
          <a:lstStyle>
            <a:lvl1pPr>
              <a:defRPr/>
            </a:lvl1pPr>
          </a:lstStyle>
          <a:p>
            <a:r>
              <a:rPr lang="en-GB"/>
              <a:t>Bian Tong, Panasonic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t>‹#›</a:t>
            </a:fld>
            <a:endParaRPr lang="en-GB"/>
          </a:p>
        </p:txBody>
      </p:sp>
    </p:spTree>
    <p:extLst>
      <p:ext uri="{BB962C8B-B14F-4D97-AF65-F5344CB8AC3E}">
        <p14:creationId xmlns:p14="http://schemas.microsoft.com/office/powerpoint/2010/main" val="3403021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2025</a:t>
            </a:r>
            <a:endParaRPr lang="en-GB"/>
          </a:p>
        </p:txBody>
      </p:sp>
      <p:sp>
        <p:nvSpPr>
          <p:cNvPr id="3" name="Footer Placeholder 2"/>
          <p:cNvSpPr>
            <a:spLocks noGrp="1"/>
          </p:cNvSpPr>
          <p:nvPr>
            <p:ph type="ftr" idx="11"/>
          </p:nvPr>
        </p:nvSpPr>
        <p:spPr/>
        <p:txBody>
          <a:bodyPr/>
          <a:lstStyle>
            <a:lvl1pPr>
              <a:defRPr/>
            </a:lvl1pPr>
          </a:lstStyle>
          <a:p>
            <a:r>
              <a:rPr lang="en-GB"/>
              <a:t>Bian Tong, Panasonic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t>‹#›</a:t>
            </a:fld>
            <a:endParaRPr lang="en-GB"/>
          </a:p>
        </p:txBody>
      </p:sp>
    </p:spTree>
    <p:extLst>
      <p:ext uri="{BB962C8B-B14F-4D97-AF65-F5344CB8AC3E}">
        <p14:creationId xmlns:p14="http://schemas.microsoft.com/office/powerpoint/2010/main" val="3121519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Bian Tong, Panasonic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t>‹#›</a:t>
            </a:fld>
            <a:endParaRPr lang="en-GB"/>
          </a:p>
        </p:txBody>
      </p:sp>
    </p:spTree>
    <p:extLst>
      <p:ext uri="{BB962C8B-B14F-4D97-AF65-F5344CB8AC3E}">
        <p14:creationId xmlns:p14="http://schemas.microsoft.com/office/powerpoint/2010/main" val="3270655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Bian Tong, Panasonic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t>‹#›</a:t>
            </a:fld>
            <a:endParaRPr lang="en-GB"/>
          </a:p>
        </p:txBody>
      </p:sp>
    </p:spTree>
    <p:extLst>
      <p:ext uri="{BB962C8B-B14F-4D97-AF65-F5344CB8AC3E}">
        <p14:creationId xmlns:p14="http://schemas.microsoft.com/office/powerpoint/2010/main" val="3194621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ln>
          <a:effectLst/>
        </p:spPr>
        <p:txBody>
          <a:bodyPr vert="horz" wrap="square" lIns="92160" tIns="46080" rIns="92160" bIns="46080" numCol="1" anchor="ctr" anchorCtr="0" compatLnSpc="1"/>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ln>
          <a:effectLst/>
        </p:spPr>
        <p:txBody>
          <a:bodyPr vert="horz" wrap="square" lIns="92160" tIns="46080" rIns="92160" bIns="46080" numCol="1" anchor="t" anchorCtr="0" compatLnSpc="1"/>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Bian Tong, Panasonic</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ln>
          <a:effectLst/>
        </p:spPr>
        <p:txBody>
          <a:bodyPr vert="horz" wrap="square" lIns="0" tIns="0" rIns="0" bIns="0" numCol="1" anchor="t" anchorCtr="0" compatLnSpc="1"/>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ln>
          <a:effectLst/>
        </p:spPr>
        <p:txBody>
          <a:bodyPr/>
          <a:lstStyle/>
          <a:p>
            <a:endParaRPr lang="en-GB" sz="2400"/>
          </a:p>
        </p:txBody>
      </p:sp>
      <p:sp>
        <p:nvSpPr>
          <p:cNvPr id="10" name="Date Placeholder 3"/>
          <p:cNvSpPr txBox="1"/>
          <p:nvPr userDrawn="1"/>
        </p:nvSpPr>
        <p:spPr bwMode="auto">
          <a:xfrm>
            <a:off x="6667504" y="357166"/>
            <a:ext cx="466728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cs typeface="Arial Unicode MS" charset="0"/>
              </a:rPr>
              <a:t>doc.: IEEE 802.11-25/0118r1</a:t>
            </a:r>
          </a:p>
        </p:txBody>
      </p:sp>
    </p:spTree>
    <p:extLst>
      <p:ext uri="{BB962C8B-B14F-4D97-AF65-F5344CB8AC3E}">
        <p14:creationId xmlns:p14="http://schemas.microsoft.com/office/powerpoint/2010/main" val="13570000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mj-lt"/>
          <a:ea typeface="+mj-ea"/>
          <a:cs typeface="+mj-cs"/>
        </a:defRPr>
      </a:lvl1pPr>
      <a:lvl2pPr marL="742950" indent="-28575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2pPr>
      <a:lvl3pPr marL="1143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3pPr>
      <a:lvl4pPr marL="1600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4pPr>
      <a:lvl5pPr marL="20574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5pPr>
      <a:lvl6pPr marL="25146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6pPr>
      <a:lvl7pPr marL="29718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7pPr>
      <a:lvl8pPr marL="3429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8pPr>
      <a:lvl9pPr marL="3886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9pPr>
    </p:titleStyle>
    <p:bodyStyle>
      <a:lvl1pPr marL="342900" indent="-342900" algn="l" defTabSz="449580" rtl="0" eaLnBrk="1" fontAlgn="base" hangingPunct="1">
        <a:spcBef>
          <a:spcPts val="600"/>
        </a:spcBef>
        <a:spcAft>
          <a:spcPct val="0"/>
        </a:spcAft>
        <a:buClr>
          <a:srgbClr val="000000"/>
        </a:buClr>
        <a:buSzPct val="100000"/>
        <a:buFont typeface="Times New Roman" panose="02020603050405020304" pitchFamily="16" charset="0"/>
        <a:defRPr sz="2400" b="1">
          <a:solidFill>
            <a:srgbClr val="000000"/>
          </a:solidFill>
          <a:latin typeface="+mn-lt"/>
          <a:ea typeface="+mn-ea"/>
          <a:cs typeface="+mn-cs"/>
        </a:defRPr>
      </a:lvl1pPr>
      <a:lvl2pPr marL="742950" indent="-285750" algn="l" defTabSz="449580" rtl="0" eaLnBrk="1" fontAlgn="base" hangingPunct="1">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defRPr>
      </a:lvl2pPr>
      <a:lvl3pPr marL="1143000" indent="-228600" algn="l" defTabSz="449580" rtl="0" eaLnBrk="1" fontAlgn="base" hangingPunct="1">
        <a:spcBef>
          <a:spcPts val="450"/>
        </a:spcBef>
        <a:spcAft>
          <a:spcPct val="0"/>
        </a:spcAft>
        <a:buClr>
          <a:srgbClr val="000000"/>
        </a:buClr>
        <a:buSzPct val="100000"/>
        <a:buFont typeface="Times New Roman" panose="02020603050405020304" pitchFamily="16" charset="0"/>
        <a:defRPr>
          <a:solidFill>
            <a:srgbClr val="000000"/>
          </a:solidFill>
          <a:latin typeface="+mn-lt"/>
          <a:ea typeface="+mn-ea"/>
        </a:defRPr>
      </a:lvl3pPr>
      <a:lvl4pPr marL="1600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4pPr>
      <a:lvl5pPr marL="20574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5pPr>
      <a:lvl6pPr marL="25146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6pPr>
      <a:lvl7pPr marL="29718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7pPr>
      <a:lvl8pPr marL="34290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8pPr>
      <a:lvl9pPr marL="3886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ln>
          <a:effectLst/>
        </p:spPr>
        <p:txBody>
          <a:bodyPr vert="horz" wrap="square" lIns="92160" tIns="46080" rIns="92160" bIns="46080" numCol="1" anchor="ctr" anchorCtr="0" compatLnSpc="1"/>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ln>
          <a:effectLst/>
        </p:spPr>
        <p:txBody>
          <a:bodyPr vert="horz" wrap="square" lIns="92160" tIns="46080" rIns="92160" bIns="46080" numCol="1" anchor="t" anchorCtr="0" compatLnSpc="1"/>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Bian Tong, Panasonic</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ln>
          <a:effectLst/>
        </p:spPr>
        <p:txBody>
          <a:bodyPr vert="horz" wrap="square" lIns="0" tIns="0" rIns="0" bIns="0" numCol="1" anchor="t" anchorCtr="0" compatLnSpc="1"/>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ln>
          <a:effectLst/>
        </p:spPr>
        <p:txBody>
          <a:bodyPr/>
          <a:lstStyle/>
          <a:p>
            <a:endParaRPr lang="en-GB" sz="2400"/>
          </a:p>
        </p:txBody>
      </p:sp>
      <p:sp>
        <p:nvSpPr>
          <p:cNvPr id="10" name="Date Placeholder 3"/>
          <p:cNvSpPr txBox="1"/>
          <p:nvPr userDrawn="1"/>
        </p:nvSpPr>
        <p:spPr bwMode="auto">
          <a:xfrm>
            <a:off x="6667504" y="357166"/>
            <a:ext cx="466728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cs typeface="Arial Unicode MS" charset="0"/>
              </a:rPr>
              <a:t>doc.: IEEE 802.11-25/0118r1</a:t>
            </a:r>
          </a:p>
        </p:txBody>
      </p:sp>
    </p:spTree>
    <p:extLst>
      <p:ext uri="{BB962C8B-B14F-4D97-AF65-F5344CB8AC3E}">
        <p14:creationId xmlns:p14="http://schemas.microsoft.com/office/powerpoint/2010/main" val="346956360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hf hdr="0"/>
  <p:txStyles>
    <p:titleStyle>
      <a:lvl1pPr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mj-lt"/>
          <a:ea typeface="+mj-ea"/>
          <a:cs typeface="+mj-cs"/>
        </a:defRPr>
      </a:lvl1pPr>
      <a:lvl2pPr marL="742950" indent="-28575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2pPr>
      <a:lvl3pPr marL="1143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3pPr>
      <a:lvl4pPr marL="1600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4pPr>
      <a:lvl5pPr marL="20574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5pPr>
      <a:lvl6pPr marL="25146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6pPr>
      <a:lvl7pPr marL="29718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7pPr>
      <a:lvl8pPr marL="3429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8pPr>
      <a:lvl9pPr marL="3886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9pPr>
    </p:titleStyle>
    <p:bodyStyle>
      <a:lvl1pPr marL="342900" indent="-342900" algn="l" defTabSz="449580" rtl="0" eaLnBrk="1" fontAlgn="base" hangingPunct="1">
        <a:spcBef>
          <a:spcPts val="600"/>
        </a:spcBef>
        <a:spcAft>
          <a:spcPct val="0"/>
        </a:spcAft>
        <a:buClr>
          <a:srgbClr val="000000"/>
        </a:buClr>
        <a:buSzPct val="100000"/>
        <a:buFont typeface="Times New Roman" panose="02020603050405020304" pitchFamily="16" charset="0"/>
        <a:defRPr sz="2400" b="1">
          <a:solidFill>
            <a:srgbClr val="000000"/>
          </a:solidFill>
          <a:latin typeface="+mn-lt"/>
          <a:ea typeface="+mn-ea"/>
          <a:cs typeface="+mn-cs"/>
        </a:defRPr>
      </a:lvl1pPr>
      <a:lvl2pPr marL="742950" indent="-285750" algn="l" defTabSz="449580" rtl="0" eaLnBrk="1" fontAlgn="base" hangingPunct="1">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defRPr>
      </a:lvl2pPr>
      <a:lvl3pPr marL="1143000" indent="-228600" algn="l" defTabSz="449580" rtl="0" eaLnBrk="1" fontAlgn="base" hangingPunct="1">
        <a:spcBef>
          <a:spcPts val="450"/>
        </a:spcBef>
        <a:spcAft>
          <a:spcPct val="0"/>
        </a:spcAft>
        <a:buClr>
          <a:srgbClr val="000000"/>
        </a:buClr>
        <a:buSzPct val="100000"/>
        <a:buFont typeface="Times New Roman" panose="02020603050405020304" pitchFamily="16" charset="0"/>
        <a:defRPr>
          <a:solidFill>
            <a:srgbClr val="000000"/>
          </a:solidFill>
          <a:latin typeface="+mn-lt"/>
          <a:ea typeface="+mn-ea"/>
        </a:defRPr>
      </a:lvl3pPr>
      <a:lvl4pPr marL="1600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4pPr>
      <a:lvl5pPr marL="20574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5pPr>
      <a:lvl6pPr marL="25146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6pPr>
      <a:lvl7pPr marL="29718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7pPr>
      <a:lvl8pPr marL="34290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8pPr>
      <a:lvl9pPr marL="3886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C-TDMA Scheduling Procedure</a:t>
            </a:r>
          </a:p>
        </p:txBody>
      </p:sp>
      <p:sp>
        <p:nvSpPr>
          <p:cNvPr id="3074" name="Rectangle 2"/>
          <p:cNvSpPr>
            <a:spLocks noGrp="1" noChangeArrowheads="1"/>
          </p:cNvSpPr>
          <p:nvPr>
            <p:ph type="subTitle" idx="1"/>
          </p:nvPr>
        </p:nvSpPr>
        <p:spPr>
          <a:xfrm>
            <a:off x="1828800" y="1463675"/>
            <a:ext cx="8534400" cy="476250"/>
          </a:xfrm>
        </p:spPr>
        <p:txBody>
          <a:bodyPr/>
          <a:lstStyle/>
          <a:p>
            <a:pPr algn="ctr">
              <a:spcBef>
                <a:spcPts val="500"/>
              </a:spcBef>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2000" dirty="0"/>
              <a:t>Date:</a:t>
            </a:r>
            <a:r>
              <a:rPr lang="en-GB" sz="2000" b="0" dirty="0"/>
              <a:t> 2025-01-10</a:t>
            </a:r>
          </a:p>
        </p:txBody>
      </p:sp>
      <p:sp>
        <p:nvSpPr>
          <p:cNvPr id="6" name="Date Placeholder 3"/>
          <p:cNvSpPr>
            <a:spLocks noGrp="1"/>
          </p:cNvSpPr>
          <p:nvPr>
            <p:ph type="dt" idx="10"/>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May,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
        <p:nvSpPr>
          <p:cNvPr id="7" name="Footer Placeholder 4"/>
          <p:cNvSpPr>
            <a:spLocks noGrp="1"/>
          </p:cNvSpPr>
          <p:nvPr>
            <p:ph type="ftr" idx="11"/>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8"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93823DB3-BAA4-4F4A-B4B3-ED9ABE70E97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3076" name="Rectangle 4"/>
          <p:cNvSpPr>
            <a:spLocks noChangeArrowheads="1"/>
          </p:cNvSpPr>
          <p:nvPr/>
        </p:nvSpPr>
        <p:spPr bwMode="auto">
          <a:xfrm>
            <a:off x="993775" y="1972991"/>
            <a:ext cx="1447800" cy="381000"/>
          </a:xfrm>
          <a:prstGeom prst="rect">
            <a:avLst/>
          </a:prstGeom>
          <a:noFill/>
          <a:ln w="9525">
            <a:noFill/>
            <a:round/>
          </a:ln>
          <a:effectLst/>
        </p:spPr>
        <p:txBody>
          <a:bodyPr lIns="92160" tIns="46080" rIns="92160" bIns="46080"/>
          <a:lstStyle/>
          <a:p>
            <a:pPr marL="0" marR="0" lvl="0" indent="0" algn="l" defTabSz="449580" rtl="0" eaLnBrk="0" fontAlgn="base" latinLnBrk="0" hangingPunct="0">
              <a:lnSpc>
                <a:spcPct val="100000"/>
              </a:lnSpc>
              <a:spcBef>
                <a:spcPts val="500"/>
              </a:spcBef>
              <a:spcAft>
                <a:spcPct val="0"/>
              </a:spcAft>
              <a:buClr>
                <a:srgbClr val="000000"/>
              </a:buClr>
              <a:buSzPct val="100000"/>
              <a:buFont typeface="Times New Roman" panose="02020603050405020304"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kumimoji="0" lang="en-GB" sz="20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cs typeface="+mn-cs"/>
              </a:rPr>
              <a:t>Authors:</a:t>
            </a:r>
          </a:p>
        </p:txBody>
      </p:sp>
      <p:pic>
        <p:nvPicPr>
          <p:cNvPr id="3" name="Picture 2" descr="A white rectangular object with black text&#10;&#10;Description automatically generated">
            <a:extLst>
              <a:ext uri="{FF2B5EF4-FFF2-40B4-BE49-F238E27FC236}">
                <a16:creationId xmlns:a16="http://schemas.microsoft.com/office/drawing/2014/main" id="{77370A9D-EEC3-BB76-D4C9-BDB78D8DC6D2}"/>
              </a:ext>
            </a:extLst>
          </p:cNvPr>
          <p:cNvPicPr>
            <a:picLocks noChangeAspect="1"/>
          </p:cNvPicPr>
          <p:nvPr/>
        </p:nvPicPr>
        <p:blipFill>
          <a:blip r:embed="rId3"/>
          <a:stretch>
            <a:fillRect/>
          </a:stretch>
        </p:blipFill>
        <p:spPr>
          <a:xfrm>
            <a:off x="517719" y="2487071"/>
            <a:ext cx="11268075" cy="2943225"/>
          </a:xfrm>
          <a:prstGeom prst="rect">
            <a:avLst/>
          </a:prstGeom>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Introduction</a:t>
            </a:r>
          </a:p>
        </p:txBody>
      </p:sp>
      <p:sp>
        <p:nvSpPr>
          <p:cNvPr id="9218" name="Rectangle 2"/>
          <p:cNvSpPr>
            <a:spLocks noGrp="1" noChangeArrowheads="1"/>
          </p:cNvSpPr>
          <p:nvPr>
            <p:ph idx="1"/>
          </p:nvPr>
        </p:nvSpPr>
        <p:spPr>
          <a:xfrm>
            <a:off x="914401" y="1700808"/>
            <a:ext cx="10361084" cy="4113213"/>
          </a:xfrm>
        </p:spPr>
        <p:txBody>
          <a:bodyPr/>
          <a:lstStyle/>
          <a:p>
            <a:pPr>
              <a:buFont typeface="Times New Roman" panose="02020603050405020304" pitchFamily="16" charset="0"/>
              <a:buChar char="•"/>
            </a:pPr>
            <a:r>
              <a:rPr lang="en-GB" sz="2200"/>
              <a:t>Coordinated TDMA (C-TDMA) is one of the Multi-AP features to increase throughput and reliability[2]-[8]</a:t>
            </a:r>
          </a:p>
          <a:p>
            <a:pPr lvl="1">
              <a:buFont typeface="Times New Roman" panose="02020603050405020304" pitchFamily="16" charset="0"/>
              <a:buChar char="•"/>
            </a:pPr>
            <a:r>
              <a:rPr lang="en-GB" sz="1800"/>
              <a:t>Triggered TXOP Sharing (TXS) can be used to allocate TXOP among neighbouring APs</a:t>
            </a:r>
          </a:p>
          <a:p>
            <a:pPr lvl="1">
              <a:buFont typeface="Times New Roman" panose="02020603050405020304" pitchFamily="16" charset="0"/>
              <a:buChar char="•"/>
            </a:pPr>
            <a:endParaRPr lang="en-GB" sz="1800"/>
          </a:p>
          <a:p>
            <a:pPr>
              <a:buFont typeface="Arial" panose="020B0604020202020204" pitchFamily="34" charset="0"/>
              <a:buChar char="•"/>
            </a:pPr>
            <a:r>
              <a:rPr lang="en-GB" sz="2200"/>
              <a:t>Motions related to C-TDMA were passed in November IEEE meeting[1]</a:t>
            </a:r>
          </a:p>
          <a:p>
            <a:pPr lvl="1">
              <a:buFont typeface="Times New Roman" panose="02020603050405020304" pitchFamily="16" charset="0"/>
              <a:buChar char="•"/>
            </a:pPr>
            <a:r>
              <a:rPr lang="en-GB" sz="1800"/>
              <a:t>Motion 156: A TXOP owner AP announces its intention of sharing a portion of the time resource of its TXOP for C-TDMA operation through an Initial Control frame (ICF)</a:t>
            </a:r>
          </a:p>
          <a:p>
            <a:pPr lvl="1">
              <a:buFont typeface="Times New Roman" panose="02020603050405020304" pitchFamily="16" charset="0"/>
              <a:buChar char="•"/>
            </a:pPr>
            <a:r>
              <a:rPr lang="en-GB" sz="1800"/>
              <a:t>Motion 157: AP that is polled by the sharing AP shall provide a response indicating its intention to participate and not to participate in TXOP sharing</a:t>
            </a:r>
          </a:p>
          <a:p>
            <a:pPr marL="457200" lvl="1" indent="0"/>
            <a:endParaRPr lang="en-GB" sz="1800"/>
          </a:p>
          <a:p>
            <a:pPr>
              <a:buFont typeface="Times New Roman" panose="02020603050405020304" pitchFamily="16" charset="0"/>
              <a:buChar char="•"/>
            </a:pPr>
            <a:r>
              <a:rPr lang="en-GB" sz="2200"/>
              <a:t>In this contribution, we discuss the information exchange and scheduling procedure in C-TDMA</a:t>
            </a:r>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8DC72EFA-1DF8-481C-8B66-C8A1D5DAFDEA}"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May,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Potential Problem in C-TDMA: Time delay</a:t>
            </a:r>
          </a:p>
        </p:txBody>
      </p:sp>
      <p:sp>
        <p:nvSpPr>
          <p:cNvPr id="4098" name="Rectangle 2"/>
          <p:cNvSpPr>
            <a:spLocks noGrp="1" noChangeArrowheads="1"/>
          </p:cNvSpPr>
          <p:nvPr>
            <p:ph idx="1"/>
          </p:nvPr>
        </p:nvSpPr>
        <p:spPr>
          <a:xfrm>
            <a:off x="667097" y="1570039"/>
            <a:ext cx="10361084" cy="4113213"/>
          </a:xfrm>
        </p:spPr>
        <p:txBody>
          <a:bodyPr/>
          <a:lstStyle/>
          <a:p>
            <a:pPr marL="457200" lvl="1" indent="0">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1800"/>
              <a:t>Consider the scenario where more than one shared AP is involved in the C-TDMA operation, and LL data arrives at one of the shared APs. If sharing AP allocates TXOP to shared AP with non-LL data first, it will increase the time delay for LL data.</a:t>
            </a:r>
          </a:p>
          <a:p>
            <a:pPr marL="457200" lvl="1" indent="0">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1800"/>
              <a:t>Also, if both shared APs have LL data, and the first shared AP is allocated a large portion of TXOP, it will cause much time delay for data in the next shared AP.</a:t>
            </a:r>
            <a:endParaRPr lang="en-GB" sz="1800">
              <a:cs typeface="Times New Roman"/>
            </a:endParaRPr>
          </a:p>
          <a:p>
            <a:pPr marL="457200" lvl="1" indent="0">
              <a:tabLst>
                <a:tab pos="912495" algn="l"/>
                <a:tab pos="1826895" algn="l"/>
                <a:tab pos="2741295" algn="l"/>
                <a:tab pos="3655695" algn="l"/>
                <a:tab pos="4570095" algn="l"/>
                <a:tab pos="5484495" algn="l"/>
                <a:tab pos="6398895" algn="l"/>
                <a:tab pos="7313295" algn="l"/>
                <a:tab pos="8227695" algn="l"/>
                <a:tab pos="9142095" algn="l"/>
                <a:tab pos="10056495" algn="l"/>
              </a:tabLst>
            </a:pPr>
            <a:endParaRPr lang="en-GB" sz="1800"/>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May, 2025</a:t>
            </a:r>
            <a:endParaRPr kumimoji="0" lang="en-GB"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pic>
        <p:nvPicPr>
          <p:cNvPr id="3" name="Picture 2" descr="A diagram of a process&#10;&#10;Description automatically generated">
            <a:extLst>
              <a:ext uri="{FF2B5EF4-FFF2-40B4-BE49-F238E27FC236}">
                <a16:creationId xmlns:a16="http://schemas.microsoft.com/office/drawing/2014/main" id="{3CCD98C7-4A1D-655E-6912-11389E005BB8}"/>
              </a:ext>
            </a:extLst>
          </p:cNvPr>
          <p:cNvPicPr>
            <a:picLocks noChangeAspect="1"/>
          </p:cNvPicPr>
          <p:nvPr/>
        </p:nvPicPr>
        <p:blipFill>
          <a:blip r:embed="rId3"/>
          <a:stretch>
            <a:fillRect/>
          </a:stretch>
        </p:blipFill>
        <p:spPr>
          <a:xfrm>
            <a:off x="1689045" y="3234229"/>
            <a:ext cx="9208048" cy="2977713"/>
          </a:xfrm>
          <a:prstGeom prst="rect">
            <a:avLst/>
          </a:prstGeom>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695" y="643091"/>
            <a:ext cx="10361084" cy="844877"/>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a:t>Solution: Information exchange in C-TDMA</a:t>
            </a:r>
          </a:p>
        </p:txBody>
      </p:sp>
      <p:sp>
        <p:nvSpPr>
          <p:cNvPr id="4098" name="Rectangle 2"/>
          <p:cNvSpPr>
            <a:spLocks noGrp="1" noChangeArrowheads="1"/>
          </p:cNvSpPr>
          <p:nvPr>
            <p:ph idx="1"/>
          </p:nvPr>
        </p:nvSpPr>
        <p:spPr>
          <a:xfrm>
            <a:off x="136046" y="1372804"/>
            <a:ext cx="11926187" cy="4435469"/>
          </a:xfrm>
        </p:spPr>
        <p:txBody>
          <a:bodyPr/>
          <a:lstStyle/>
          <a:p>
            <a:pPr>
              <a:buFont typeface="Arial" panose="020B0604020202020204" pitchFamily="34" charset="0"/>
              <a:buChar char="•"/>
              <a:tabLst>
                <a:tab pos="912495" algn="l"/>
                <a:tab pos="1826895" algn="l"/>
                <a:tab pos="2741295" algn="l"/>
                <a:tab pos="3655695" algn="l"/>
                <a:tab pos="4570095" algn="l"/>
                <a:tab pos="5484495" algn="l"/>
                <a:tab pos="6398895" algn="l"/>
                <a:tab pos="7313295" algn="l"/>
                <a:tab pos="8227695" algn="l"/>
                <a:tab pos="9142095" algn="l"/>
                <a:tab pos="10056495" algn="l"/>
              </a:tabLst>
            </a:pPr>
            <a:r>
              <a:rPr lang="en-US" sz="1800"/>
              <a:t>Prior to TXS, information is exchanged among APs to help schedule TXOP allocation (In the polling phase)</a:t>
            </a:r>
          </a:p>
          <a:p>
            <a:pPr lvl="1">
              <a:buFont typeface="Arial" panose="020B0604020202020204" pitchFamily="34" charset="0"/>
              <a:buChar char="•"/>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1600"/>
              <a:t>Sharing AP (AP1) announces its intention of sharing a portion of its TXOP and polls the response in an Initial Control Frame (ICF)</a:t>
            </a:r>
            <a:endParaRPr lang="en-GB" sz="1600">
              <a:cs typeface="Times New Roman"/>
            </a:endParaRPr>
          </a:p>
          <a:p>
            <a:pPr lvl="1">
              <a:buFont typeface="Arial" panose="020B0604020202020204" pitchFamily="34" charset="0"/>
              <a:buChar char="•"/>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1600"/>
              <a:t>The response frame contains </a:t>
            </a:r>
            <a:r>
              <a:rPr lang="en-GB" sz="1600" u="sng"/>
              <a:t>C-TDMA scheduling information (e.g., LL data arrival indication, data priority level, duration of time required)</a:t>
            </a:r>
            <a:endParaRPr lang="en-GB" sz="1600" u="sng">
              <a:cs typeface="Times New Roman"/>
            </a:endParaRPr>
          </a:p>
          <a:p>
            <a:pPr>
              <a:buFont typeface="Arial" panose="020B0604020202020204" pitchFamily="34" charset="0"/>
              <a:buChar char="•"/>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1800"/>
              <a:t>During TXS, sharing AP shares TXOP using the information in response frames</a:t>
            </a:r>
            <a:endParaRPr lang="en-GB" sz="1800">
              <a:cs typeface="Times New Roman"/>
            </a:endParaRPr>
          </a:p>
          <a:p>
            <a:pPr lvl="1">
              <a:buFont typeface="Arial" panose="020B0604020202020204" pitchFamily="34" charset="0"/>
              <a:buChar char="•"/>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1600"/>
              <a:t>The order of TX</a:t>
            </a:r>
            <a:r>
              <a:rPr lang="en-US" altLang="en-GB" sz="1600"/>
              <a:t>S</a:t>
            </a:r>
            <a:r>
              <a:rPr lang="en-GB" sz="1600"/>
              <a:t> may be based on LL related information. For example, if LL data arrives at AP3, AP3 indicates LL data arrival in response frames. AP1 shares TXOP to AP3 first. If both shared APs indicate LL data arrival, AP1 shares TXOP to shared AP with more urgent data first.</a:t>
            </a:r>
            <a:endParaRPr lang="en-GB" sz="1600">
              <a:cs typeface="Times New Roman"/>
            </a:endParaRPr>
          </a:p>
          <a:p>
            <a:pPr lvl="1">
              <a:buFont typeface="Arial" panose="020B0604020202020204" pitchFamily="34" charset="0"/>
              <a:buChar char="•"/>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1600">
                <a:cs typeface="Times New Roman"/>
              </a:rPr>
              <a:t>The order of TXS may also be based on required time duration. For example, if both shared APs have same priority level LL data, AP1 may share to shared AP with less required duration</a:t>
            </a:r>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May, 2025</a:t>
            </a:r>
            <a:endParaRPr kumimoji="0" lang="en-GB"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pic>
        <p:nvPicPr>
          <p:cNvPr id="10" name="Picture 9" descr="A diagram of a diagram&#10;&#10;Description automatically generated">
            <a:extLst>
              <a:ext uri="{FF2B5EF4-FFF2-40B4-BE49-F238E27FC236}">
                <a16:creationId xmlns:a16="http://schemas.microsoft.com/office/drawing/2014/main" id="{1289E1B2-D7F7-D516-DBAB-A41DEF0C9E9D}"/>
              </a:ext>
            </a:extLst>
          </p:cNvPr>
          <p:cNvPicPr>
            <a:picLocks noChangeAspect="1"/>
          </p:cNvPicPr>
          <p:nvPr/>
        </p:nvPicPr>
        <p:blipFill>
          <a:blip r:embed="rId3"/>
          <a:srcRect t="4151" r="123" b="-274"/>
          <a:stretch/>
        </p:blipFill>
        <p:spPr>
          <a:xfrm>
            <a:off x="2862410" y="4197231"/>
            <a:ext cx="6797416" cy="2249402"/>
          </a:xfrm>
          <a:prstGeom prst="rect">
            <a:avLst/>
          </a:prstGeom>
        </p:spPr>
      </p:pic>
      <p:cxnSp>
        <p:nvCxnSpPr>
          <p:cNvPr id="3" name="Straight Connector 2"/>
          <p:cNvCxnSpPr>
            <a:cxnSpLocks/>
          </p:cNvCxnSpPr>
          <p:nvPr/>
        </p:nvCxnSpPr>
        <p:spPr>
          <a:xfrm>
            <a:off x="7157443" y="6249746"/>
            <a:ext cx="298424" cy="48868"/>
          </a:xfrm>
          <a:prstGeom prst="line">
            <a:avLst/>
          </a:prstGeom>
          <a:solidFill>
            <a:srgbClr val="00B8FF"/>
          </a:solidFill>
          <a:ln w="9525" cap="flat" cmpd="sng" algn="ctr">
            <a:solidFill>
              <a:schemeClr val="tx1"/>
            </a:solidFill>
            <a:prstDash val="solid"/>
            <a:round/>
            <a:headEnd type="none" w="med" len="med"/>
            <a:tailEnd type="none" w="med" len="med"/>
          </a:ln>
        </p:spPr>
      </p:cxnSp>
      <p:sp>
        <p:nvSpPr>
          <p:cNvPr id="9" name="Text Box 8"/>
          <p:cNvSpPr txBox="1"/>
          <p:nvPr/>
        </p:nvSpPr>
        <p:spPr>
          <a:xfrm>
            <a:off x="7465008" y="6203410"/>
            <a:ext cx="3060065" cy="245110"/>
          </a:xfrm>
          <a:prstGeom prst="rect">
            <a:avLst/>
          </a:prstGeom>
          <a:noFill/>
        </p:spPr>
        <p:txBody>
          <a:bodyPr wrap="square" rtlCol="0">
            <a:spAutoFit/>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defRPr/>
            </a:pPr>
            <a:r>
              <a:rPr kumimoji="0" lang="en-US" sz="1000" b="0" i="0" u="none" strike="noStrike" kern="1200" cap="none" spc="0" normalizeH="0" baseline="0" noProof="0">
                <a:ln>
                  <a:noFill/>
                </a:ln>
                <a:solidFill>
                  <a:srgbClr val="FF0000"/>
                </a:solidFill>
                <a:effectLst/>
                <a:uLnTx/>
                <a:uFillTx/>
                <a:latin typeface="Times New Roman" panose="02020603050405020304" pitchFamily="16" charset="0"/>
                <a:ea typeface="MS Gothic" panose="020B0609070205080204" charset="-128"/>
                <a:cs typeface="+mn-cs"/>
              </a:rPr>
              <a:t>E.g. allocated first based on LL related information</a:t>
            </a:r>
            <a:endParaRPr kumimoji="0" lang="en-US" sz="1000" b="1" i="0" u="none" strike="noStrike" kern="1200" cap="none" spc="0" normalizeH="0" baseline="0" noProof="0">
              <a:ln>
                <a:noFill/>
              </a:ln>
              <a:solidFill>
                <a:srgbClr val="FF0000"/>
              </a:solidFill>
              <a:effectLst/>
              <a:uLnTx/>
              <a:uFillTx/>
              <a:latin typeface="Times New Roman" panose="02020603050405020304" pitchFamily="16" charset="0"/>
              <a:ea typeface="MS Gothic" panose="020B0609070205080204" charset="-128"/>
              <a:cs typeface="+mn-cs"/>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0ADE7-BC75-BFC1-D530-099447B1D02F}"/>
              </a:ext>
            </a:extLst>
          </p:cNvPr>
          <p:cNvSpPr>
            <a:spLocks noGrp="1"/>
          </p:cNvSpPr>
          <p:nvPr>
            <p:ph type="title"/>
          </p:nvPr>
        </p:nvSpPr>
        <p:spPr/>
        <p:txBody>
          <a:bodyPr/>
          <a:lstStyle/>
          <a:p>
            <a:r>
              <a:rPr lang="en-US"/>
              <a:t>Details of information included in response frame</a:t>
            </a:r>
            <a:endParaRPr lang="en-SG"/>
          </a:p>
        </p:txBody>
      </p:sp>
      <p:sp>
        <p:nvSpPr>
          <p:cNvPr id="3" name="Content Placeholder 2">
            <a:extLst>
              <a:ext uri="{FF2B5EF4-FFF2-40B4-BE49-F238E27FC236}">
                <a16:creationId xmlns:a16="http://schemas.microsoft.com/office/drawing/2014/main" id="{00130623-C808-3424-A322-AB8CEA067C79}"/>
              </a:ext>
            </a:extLst>
          </p:cNvPr>
          <p:cNvSpPr>
            <a:spLocks noGrp="1"/>
          </p:cNvSpPr>
          <p:nvPr>
            <p:ph idx="1"/>
          </p:nvPr>
        </p:nvSpPr>
        <p:spPr>
          <a:xfrm>
            <a:off x="914401" y="1830390"/>
            <a:ext cx="10361084" cy="4113213"/>
          </a:xfrm>
        </p:spPr>
        <p:txBody>
          <a:bodyPr/>
          <a:lstStyle/>
          <a:p>
            <a:pPr>
              <a:buFont typeface="Arial" panose="020B0604020202020204" pitchFamily="34" charset="0"/>
              <a:buChar char="•"/>
            </a:pPr>
            <a:r>
              <a:rPr lang="en-US"/>
              <a:t>Data urgency information is included to help C-TDMA scheduling</a:t>
            </a:r>
          </a:p>
          <a:p>
            <a:pPr lvl="1">
              <a:buFont typeface="Arial" panose="020B0604020202020204" pitchFamily="34" charset="0"/>
              <a:buChar char="•"/>
            </a:pPr>
            <a:r>
              <a:rPr lang="en-US"/>
              <a:t>1 bit to indicate whether there’s LL data arrival at the shared AP. This field is set to 1 to indicate there’s LL data arrival, set to 0 otherwise</a:t>
            </a:r>
            <a:endParaRPr lang="en-US">
              <a:cs typeface="Times New Roman"/>
            </a:endParaRPr>
          </a:p>
          <a:p>
            <a:pPr lvl="1">
              <a:buFont typeface="Arial" panose="020B0604020202020204" pitchFamily="34" charset="0"/>
              <a:buChar char="•"/>
            </a:pPr>
            <a:r>
              <a:rPr lang="en-US"/>
              <a:t>ACI Bitmap to indicate the priority level of the traffic. Sharing AP shares TXOP to AP with more urgent data first</a:t>
            </a:r>
            <a:endParaRPr lang="en-US">
              <a:cs typeface="Times New Roman"/>
            </a:endParaRPr>
          </a:p>
          <a:p>
            <a:pPr>
              <a:buFont typeface="Arial" panose="020B0604020202020204" pitchFamily="34" charset="0"/>
              <a:buChar char="•"/>
            </a:pPr>
            <a:r>
              <a:rPr lang="en-US"/>
              <a:t>Additionally, shared AP may indicate how much time resource they need in C-TDMA</a:t>
            </a:r>
            <a:endParaRPr lang="en-US">
              <a:cs typeface="Times New Roman"/>
            </a:endParaRPr>
          </a:p>
          <a:p>
            <a:pPr lvl="1">
              <a:buFont typeface="Arial" panose="020B0604020202020204" pitchFamily="34" charset="0"/>
              <a:buChar char="•"/>
            </a:pPr>
            <a:r>
              <a:rPr lang="en-US"/>
              <a:t>This also helps sharing AP make scheduling decision</a:t>
            </a:r>
            <a:endParaRPr lang="en-SG"/>
          </a:p>
        </p:txBody>
      </p:sp>
      <p:sp>
        <p:nvSpPr>
          <p:cNvPr id="4" name="Slide Number Placeholder 3">
            <a:extLst>
              <a:ext uri="{FF2B5EF4-FFF2-40B4-BE49-F238E27FC236}">
                <a16:creationId xmlns:a16="http://schemas.microsoft.com/office/drawing/2014/main" id="{BC5840CD-9D54-868D-15D0-C036A160FEC5}"/>
              </a:ext>
            </a:extLst>
          </p:cNvPr>
          <p:cNvSpPr>
            <a:spLocks noGrp="1"/>
          </p:cNvSpPr>
          <p:nvPr>
            <p:ph type="sldNum" idx="12"/>
          </p:nvPr>
        </p:nvSpPr>
        <p:spPr/>
        <p:txBody>
          <a:bodyPr/>
          <a:lstStyle/>
          <a:p>
            <a:r>
              <a:rPr lang="en-GB"/>
              <a:t>Slide </a:t>
            </a:r>
            <a:fld id="{440F5867-744E-4AA6-B0ED-4C44D2DFBB7B}" type="slidenum">
              <a:rPr lang="en-GB" smtClean="0"/>
              <a:t>5</a:t>
            </a:fld>
            <a:endParaRPr lang="en-GB"/>
          </a:p>
        </p:txBody>
      </p:sp>
      <p:sp>
        <p:nvSpPr>
          <p:cNvPr id="5" name="Footer Placeholder 4">
            <a:extLst>
              <a:ext uri="{FF2B5EF4-FFF2-40B4-BE49-F238E27FC236}">
                <a16:creationId xmlns:a16="http://schemas.microsoft.com/office/drawing/2014/main" id="{E8067093-772D-03B2-E21C-F435AB015F4F}"/>
              </a:ext>
            </a:extLst>
          </p:cNvPr>
          <p:cNvSpPr>
            <a:spLocks noGrp="1"/>
          </p:cNvSpPr>
          <p:nvPr>
            <p:ph type="ftr" idx="14"/>
          </p:nvPr>
        </p:nvSpPr>
        <p:spPr/>
        <p:txBody>
          <a:bodyPr/>
          <a:lstStyle/>
          <a:p>
            <a:r>
              <a:rPr lang="en-GB"/>
              <a:t>Bian Tong, Panasonic</a:t>
            </a:r>
          </a:p>
        </p:txBody>
      </p:sp>
      <p:sp>
        <p:nvSpPr>
          <p:cNvPr id="6" name="Date Placeholder 5">
            <a:extLst>
              <a:ext uri="{FF2B5EF4-FFF2-40B4-BE49-F238E27FC236}">
                <a16:creationId xmlns:a16="http://schemas.microsoft.com/office/drawing/2014/main" id="{496C8122-6CA7-78EC-2215-CF9471A0E55A}"/>
              </a:ext>
            </a:extLst>
          </p:cNvPr>
          <p:cNvSpPr>
            <a:spLocks noGrp="1"/>
          </p:cNvSpPr>
          <p:nvPr>
            <p:ph type="dt" idx="15"/>
          </p:nvPr>
        </p:nvSpPr>
        <p:spPr/>
        <p:txBody>
          <a:bodyPr/>
          <a:lstStyle/>
          <a:p>
            <a:r>
              <a:rPr lang="en-US"/>
              <a:t>May, 2025</a:t>
            </a:r>
            <a:endParaRPr lang="en-GB"/>
          </a:p>
        </p:txBody>
      </p:sp>
    </p:spTree>
    <p:extLst>
      <p:ext uri="{BB962C8B-B14F-4D97-AF65-F5344CB8AC3E}">
        <p14:creationId xmlns:p14="http://schemas.microsoft.com/office/powerpoint/2010/main" val="471245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Summary  </a:t>
            </a:r>
          </a:p>
        </p:txBody>
      </p:sp>
      <p:sp>
        <p:nvSpPr>
          <p:cNvPr id="4098" name="Rectangle 2"/>
          <p:cNvSpPr>
            <a:spLocks noGrp="1" noChangeArrowheads="1"/>
          </p:cNvSpPr>
          <p:nvPr>
            <p:ph idx="1"/>
          </p:nvPr>
        </p:nvSpPr>
        <p:spPr>
          <a:xfrm>
            <a:off x="882452" y="1556792"/>
            <a:ext cx="10361084" cy="4113213"/>
          </a:xfrm>
        </p:spPr>
        <p:txBody>
          <a:bodyPr/>
          <a:lstStyle/>
          <a:p>
            <a:pPr>
              <a:buFont typeface="Times New Roman" panose="02020603050405020304" pitchFamily="16" charset="0"/>
              <a:buChar char="•"/>
            </a:pPr>
            <a:r>
              <a:rPr lang="en-GB"/>
              <a:t> In this contribution, we discussed the potential problem of time delay in C-TDMA with multiple shared APs</a:t>
            </a:r>
            <a:endParaRPr lang="en-GB">
              <a:cs typeface="Times New Roman"/>
            </a:endParaRPr>
          </a:p>
          <a:p>
            <a:pPr>
              <a:buFont typeface="Times New Roman" panose="02020603050405020304" pitchFamily="16" charset="0"/>
              <a:buChar char="•"/>
            </a:pPr>
            <a:endParaRPr lang="en-GB"/>
          </a:p>
          <a:p>
            <a:pPr>
              <a:buFont typeface="Times New Roman" panose="02020603050405020304" pitchFamily="16" charset="0"/>
              <a:buChar char="•"/>
            </a:pPr>
            <a:r>
              <a:rPr lang="en-GB">
                <a:solidFill>
                  <a:srgbClr val="333333"/>
                </a:solidFill>
                <a:latin typeface="Times New Roman"/>
                <a:cs typeface="Segoe UI"/>
              </a:rPr>
              <a:t>We propose including the following information in the polling phase responses to improve scheduling:</a:t>
            </a:r>
          </a:p>
          <a:p>
            <a:pPr lvl="1">
              <a:buFont typeface="Times New Roman" panose="02020603050405020304" pitchFamily="16" charset="0"/>
              <a:buChar char="•"/>
            </a:pPr>
            <a:r>
              <a:rPr lang="en-GB">
                <a:cs typeface="Times New Roman"/>
              </a:rPr>
              <a:t>Indication of LL data arrival</a:t>
            </a:r>
          </a:p>
          <a:p>
            <a:pPr lvl="1">
              <a:buFont typeface="Times New Roman" panose="02020603050405020304" pitchFamily="16" charset="0"/>
              <a:buChar char="•"/>
            </a:pPr>
            <a:r>
              <a:rPr lang="en-GB">
                <a:cs typeface="Times New Roman"/>
              </a:rPr>
              <a:t>Data priority level</a:t>
            </a:r>
          </a:p>
          <a:p>
            <a:pPr lvl="1">
              <a:buFont typeface="Times New Roman" panose="02020603050405020304" pitchFamily="16" charset="0"/>
              <a:buChar char="•"/>
            </a:pPr>
            <a:r>
              <a:rPr lang="en-GB">
                <a:cs typeface="Times New Roman"/>
              </a:rPr>
              <a:t>Duration of time required </a:t>
            </a:r>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May, 2025</a:t>
            </a:r>
            <a:endParaRPr kumimoji="0" lang="en-GB"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Tree>
    <p:extLst>
      <p:ext uri="{BB962C8B-B14F-4D97-AF65-F5344CB8AC3E}">
        <p14:creationId xmlns:p14="http://schemas.microsoft.com/office/powerpoint/2010/main" val="243586943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Straw Poll   </a:t>
            </a:r>
          </a:p>
        </p:txBody>
      </p:sp>
      <p:sp>
        <p:nvSpPr>
          <p:cNvPr id="4098" name="Rectangle 2"/>
          <p:cNvSpPr>
            <a:spLocks noGrp="1" noChangeArrowheads="1"/>
          </p:cNvSpPr>
          <p:nvPr>
            <p:ph idx="1"/>
          </p:nvPr>
        </p:nvSpPr>
        <p:spPr>
          <a:xfrm>
            <a:off x="882452" y="1556792"/>
            <a:ext cx="10361084" cy="4113213"/>
          </a:xfrm>
        </p:spPr>
        <p:txBody>
          <a:bodyPr/>
          <a:lstStyle/>
          <a:p>
            <a:pPr>
              <a:buFont typeface="Times New Roman" panose="02020603050405020304" pitchFamily="16" charset="0"/>
              <a:buChar char="•"/>
            </a:pPr>
            <a:r>
              <a:rPr lang="en-GB" dirty="0"/>
              <a:t>Do you agree to include TXOP Sharing related information (LL indication, data priority level, duration of time required) in the response polled by Initial Control frame, to help a sharing AP make better Co-TDMA scheduling decisions? </a:t>
            </a:r>
          </a:p>
          <a:p>
            <a:pPr lvl="1">
              <a:buFont typeface="Times New Roman" panose="02020603050405020304" pitchFamily="16" charset="0"/>
              <a:buChar char="•"/>
            </a:pPr>
            <a:endParaRPr lang="en-GB" dirty="0"/>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May, 2025</a:t>
            </a:r>
            <a:endParaRPr kumimoji="0" lang="en-GB"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1015104" y="1700808"/>
            <a:ext cx="10361084" cy="4113213"/>
          </a:xfr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SG" sz="2400" b="0" i="0" u="none" strike="noStrike" kern="1200" cap="none" spc="0" normalizeH="0" baseline="0" noProof="0">
                <a:ln>
                  <a:noFill/>
                </a:ln>
                <a:solidFill>
                  <a:prstClr val="black"/>
                </a:solidFill>
                <a:effectLst/>
                <a:uLnTx/>
                <a:uFillTx/>
                <a:ea typeface="+mn-ea"/>
                <a:cs typeface="+mn-cs"/>
              </a:rPr>
              <a:t>[1] 2</a:t>
            </a:r>
            <a:r>
              <a:rPr lang="en-SG" b="0" kern="1200">
                <a:solidFill>
                  <a:prstClr val="black"/>
                </a:solidFill>
              </a:rPr>
              <a:t>4</a:t>
            </a:r>
            <a:r>
              <a:rPr kumimoji="0" lang="en-SG" sz="2400" b="0" i="0" u="none" strike="noStrike" kern="1200" cap="none" spc="0" normalizeH="0" baseline="0" noProof="0">
                <a:ln>
                  <a:noFill/>
                </a:ln>
                <a:solidFill>
                  <a:prstClr val="black"/>
                </a:solidFill>
                <a:effectLst/>
                <a:uLnTx/>
                <a:uFillTx/>
                <a:ea typeface="+mn-ea"/>
                <a:cs typeface="+mn-cs"/>
              </a:rPr>
              <a:t>/171r26, TGbn Motions List – Part 1</a:t>
            </a:r>
          </a:p>
          <a:p>
            <a:pPr marL="0" marR="0" lvl="0" indent="0" algn="l" defTabSz="914400" rtl="0" eaLnBrk="1" fontAlgn="auto" latinLnBrk="0" hangingPunct="1">
              <a:lnSpc>
                <a:spcPct val="100000"/>
              </a:lnSpc>
              <a:spcBef>
                <a:spcPts val="0"/>
              </a:spcBef>
              <a:spcAft>
                <a:spcPts val="0"/>
              </a:spcAft>
              <a:buClrTx/>
              <a:buSzTx/>
              <a:buFontTx/>
              <a:buNone/>
              <a:defRPr/>
            </a:pPr>
            <a:r>
              <a:rPr kumimoji="0" lang="en-SG" sz="2400" b="0" i="0" u="none" strike="noStrike" kern="1200" cap="none" spc="0" normalizeH="0" baseline="0" noProof="0">
                <a:ln>
                  <a:noFill/>
                </a:ln>
                <a:solidFill>
                  <a:prstClr val="black"/>
                </a:solidFill>
                <a:effectLst/>
                <a:uLnTx/>
                <a:uFillTx/>
                <a:ea typeface="+mn-ea"/>
                <a:cs typeface="+mn-cs"/>
              </a:rPr>
              <a:t>[2] 23/1085r0, Thoughts on Coordinated TDMA</a:t>
            </a:r>
          </a:p>
          <a:p>
            <a:pPr marL="0" marR="0" lvl="0" indent="0" algn="l" defTabSz="914400" rtl="0" eaLnBrk="1" fontAlgn="auto" latinLnBrk="0" hangingPunct="1">
              <a:lnSpc>
                <a:spcPct val="100000"/>
              </a:lnSpc>
              <a:spcBef>
                <a:spcPts val="0"/>
              </a:spcBef>
              <a:spcAft>
                <a:spcPts val="0"/>
              </a:spcAft>
              <a:buClrTx/>
              <a:buSzTx/>
              <a:buFontTx/>
              <a:buNone/>
              <a:defRPr/>
            </a:pPr>
            <a:r>
              <a:rPr kumimoji="0" lang="en-SG" sz="2400" b="0" i="0" u="none" strike="noStrike" kern="1200" cap="none" spc="0" normalizeH="0" baseline="0" noProof="0">
                <a:ln>
                  <a:noFill/>
                </a:ln>
                <a:solidFill>
                  <a:prstClr val="black"/>
                </a:solidFill>
                <a:effectLst/>
                <a:uLnTx/>
                <a:uFillTx/>
                <a:ea typeface="+mn-ea"/>
                <a:cs typeface="+mn-cs"/>
              </a:rPr>
              <a:t>[3] 23/0261r0, C-TDMA procedure in UHR</a:t>
            </a:r>
          </a:p>
          <a:p>
            <a:pPr marL="0" marR="0" lvl="0" indent="0" algn="l" defTabSz="914400" rtl="0" eaLnBrk="1" fontAlgn="auto" latinLnBrk="0" hangingPunct="1">
              <a:lnSpc>
                <a:spcPct val="100000"/>
              </a:lnSpc>
              <a:spcBef>
                <a:spcPts val="0"/>
              </a:spcBef>
              <a:spcAft>
                <a:spcPts val="0"/>
              </a:spcAft>
              <a:buClrTx/>
              <a:buSzTx/>
              <a:buFontTx/>
              <a:buNone/>
              <a:defRPr/>
            </a:pPr>
            <a:r>
              <a:rPr kumimoji="0" lang="en-SG" sz="2400" b="0" i="0" u="none" strike="noStrike" kern="1200" cap="none" spc="0" normalizeH="0" baseline="0" noProof="0">
                <a:ln>
                  <a:noFill/>
                </a:ln>
                <a:solidFill>
                  <a:prstClr val="black"/>
                </a:solidFill>
                <a:effectLst/>
                <a:uLnTx/>
                <a:uFillTx/>
                <a:ea typeface="+mn-ea"/>
                <a:cs typeface="+mn-cs"/>
              </a:rPr>
              <a:t>[4] 23/1910r1, Coordinated TDMA (Follow Up)</a:t>
            </a:r>
          </a:p>
          <a:p>
            <a:pPr marL="0" marR="0" lvl="0" indent="0" algn="l" defTabSz="914400" rtl="0" eaLnBrk="1" fontAlgn="auto" latinLnBrk="0" hangingPunct="1">
              <a:lnSpc>
                <a:spcPct val="100000"/>
              </a:lnSpc>
              <a:spcBef>
                <a:spcPts val="0"/>
              </a:spcBef>
              <a:spcAft>
                <a:spcPts val="0"/>
              </a:spcAft>
              <a:buClrTx/>
              <a:buSzTx/>
              <a:buFontTx/>
              <a:buNone/>
              <a:defRPr/>
            </a:pPr>
            <a:r>
              <a:rPr kumimoji="0" lang="en-SG" sz="2400" b="0" i="0" u="none" strike="noStrike" kern="1200" cap="none" spc="0" normalizeH="0" baseline="0" noProof="0">
                <a:ln>
                  <a:noFill/>
                </a:ln>
                <a:solidFill>
                  <a:prstClr val="black"/>
                </a:solidFill>
                <a:effectLst/>
                <a:uLnTx/>
                <a:uFillTx/>
                <a:ea typeface="+mn-ea"/>
                <a:cs typeface="+mn-cs"/>
              </a:rPr>
              <a:t>[5] 23/0041r0, Considerations on Coordinated TDMA (C-TDMA)</a:t>
            </a:r>
          </a:p>
          <a:p>
            <a:pPr marL="0" marR="0" lvl="0" indent="0" algn="l" defTabSz="914400" rtl="0" eaLnBrk="1" fontAlgn="auto" latinLnBrk="0" hangingPunct="1">
              <a:lnSpc>
                <a:spcPct val="100000"/>
              </a:lnSpc>
              <a:spcBef>
                <a:spcPts val="0"/>
              </a:spcBef>
              <a:spcAft>
                <a:spcPts val="0"/>
              </a:spcAft>
              <a:buClrTx/>
              <a:buSzTx/>
              <a:buFontTx/>
              <a:buNone/>
              <a:defRPr/>
            </a:pPr>
            <a:r>
              <a:rPr kumimoji="0" lang="en-SG" sz="2400" b="0" i="0" u="none" strike="noStrike" kern="1200" cap="none" spc="0" normalizeH="0" baseline="0" noProof="0">
                <a:ln>
                  <a:noFill/>
                </a:ln>
                <a:solidFill>
                  <a:prstClr val="black"/>
                </a:solidFill>
                <a:effectLst/>
                <a:uLnTx/>
                <a:uFillTx/>
                <a:ea typeface="+mn-ea"/>
                <a:cs typeface="+mn-cs"/>
              </a:rPr>
              <a:t>[6] 23/0249r0, Extended TXOP Sharing</a:t>
            </a:r>
          </a:p>
          <a:p>
            <a:pPr marL="0" marR="0" lvl="0" indent="0" algn="l" defTabSz="914400" rtl="0" eaLnBrk="1" fontAlgn="auto" latinLnBrk="0" hangingPunct="1">
              <a:lnSpc>
                <a:spcPct val="100000"/>
              </a:lnSpc>
              <a:spcBef>
                <a:spcPts val="0"/>
              </a:spcBef>
              <a:spcAft>
                <a:spcPts val="0"/>
              </a:spcAft>
              <a:buClrTx/>
              <a:buSzTx/>
              <a:buFontTx/>
              <a:buNone/>
              <a:defRPr/>
            </a:pPr>
            <a:r>
              <a:rPr lang="en-SG" b="0" kern="1200">
                <a:solidFill>
                  <a:prstClr val="black"/>
                </a:solidFill>
              </a:rPr>
              <a:t>[7] 24/1016r2, C-TDMA follow up: Additional details on framing sequence</a:t>
            </a:r>
          </a:p>
          <a:p>
            <a:pPr marL="0" marR="0" lvl="0" indent="0" algn="l" defTabSz="914400" rtl="0" eaLnBrk="1" fontAlgn="auto" latinLnBrk="0" hangingPunct="1">
              <a:lnSpc>
                <a:spcPct val="100000"/>
              </a:lnSpc>
              <a:spcBef>
                <a:spcPts val="0"/>
              </a:spcBef>
              <a:spcAft>
                <a:spcPts val="0"/>
              </a:spcAft>
              <a:buClrTx/>
              <a:buSzTx/>
              <a:buFontTx/>
              <a:buNone/>
              <a:defRPr/>
            </a:pPr>
            <a:r>
              <a:rPr kumimoji="0" lang="en-SG" sz="2400" b="0" i="0" u="none" strike="noStrike" kern="1200" cap="none" spc="0" normalizeH="0" baseline="0" noProof="0">
                <a:ln>
                  <a:noFill/>
                </a:ln>
                <a:solidFill>
                  <a:prstClr val="black"/>
                </a:solidFill>
                <a:effectLst/>
                <a:uLnTx/>
                <a:uFillTx/>
                <a:ea typeface="+mn-ea"/>
                <a:cs typeface="+mn-cs"/>
              </a:rPr>
              <a:t>[8] 24/1225r0, </a:t>
            </a:r>
            <a:r>
              <a:rPr lang="en-SG" b="0" kern="1200">
                <a:solidFill>
                  <a:prstClr val="black"/>
                </a:solidFill>
              </a:rPr>
              <a:t>Initial control frames in C-TDMA</a:t>
            </a:r>
            <a:endParaRPr kumimoji="0" lang="en-SG" sz="2400" b="0" i="0" u="none" strike="noStrike" kern="1200" cap="none" spc="0" normalizeH="0" baseline="0" noProof="0">
              <a:ln>
                <a:noFill/>
              </a:ln>
              <a:solidFill>
                <a:prstClr val="black"/>
              </a:solidFill>
              <a:effectLst/>
              <a:uLnTx/>
              <a:uFillTx/>
              <a:ea typeface="+mn-ea"/>
              <a:cs typeface="+mn-cs"/>
            </a:endParaRPr>
          </a:p>
          <a:p>
            <a:endParaRPr lang="en-GB"/>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531D307C-65C7-4BB3-B44A-1501D36803F7}"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May, 2025</a:t>
            </a:r>
            <a:endParaRPr kumimoji="0" lang="en-GB"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Tree>
  </p:cSld>
  <p:clrMapOvr>
    <a:masterClrMapping/>
  </p:clrMapOvr>
  <p:transition spd="med"/>
</p:sld>
</file>

<file path=ppt/theme/theme1.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E8296836C39494297FB4CD847280E05" ma:contentTypeVersion="17" ma:contentTypeDescription="新しいドキュメントを作成します。" ma:contentTypeScope="" ma:versionID="b51792d5b3068efebb87a93519bcd6f9">
  <xsd:schema xmlns:xsd="http://www.w3.org/2001/XMLSchema" xmlns:xs="http://www.w3.org/2001/XMLSchema" xmlns:p="http://schemas.microsoft.com/office/2006/metadata/properties" xmlns:ns2="5a0e02d0-dbbe-454c-bf16-36e0337fafec" xmlns:ns3="f2d91d1f-eabb-41c4-8bb7-ac90c0463bd8" targetNamespace="http://schemas.microsoft.com/office/2006/metadata/properties" ma:root="true" ma:fieldsID="d234572e46e68ab441aecd762bee1f45" ns2:_="" ns3:_="">
    <xsd:import namespace="5a0e02d0-dbbe-454c-bf16-36e0337fafec"/>
    <xsd:import namespace="f2d91d1f-eabb-41c4-8bb7-ac90c0463bd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02d0-dbbe-454c-bf16-36e0337faf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ce391acf-b2a8-4a1c-9c03-161b1cee912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DateTaken" ma:index="23" nillable="true" ma:displayName="MediaServiceDateTaken" ma:hidden="true" ma:indexed="true" ma:internalName="MediaServiceDateTaken"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2d91d1f-eabb-41c4-8bb7-ac90c0463bd8"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eea26226-937a-4d6c-b01f-18e770ea2045}" ma:internalName="TaxCatchAll" ma:showField="CatchAllData" ma:web="f2d91d1f-eabb-41c4-8bb7-ac90c0463bd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2d91d1f-eabb-41c4-8bb7-ac90c0463bd8" xsi:nil="true"/>
    <lcf76f155ced4ddcb4097134ff3c332f xmlns="5a0e02d0-dbbe-454c-bf16-36e0337fafec">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1388101-D848-4432-AFCE-49DD9F4D9AD9}">
  <ds:schemaRefs>
    <ds:schemaRef ds:uri="5a0e02d0-dbbe-454c-bf16-36e0337fafec"/>
    <ds:schemaRef ds:uri="f2d91d1f-eabb-41c4-8bb7-ac90c0463bd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3D5D724-D415-458D-A636-DCAD0B20F21D}">
  <ds:schemaRefs>
    <ds:schemaRef ds:uri="5a0e02d0-dbbe-454c-bf16-36e0337fafec"/>
    <ds:schemaRef ds:uri="f2d91d1f-eabb-41c4-8bb7-ac90c0463bd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9B39D64-309A-4F71-8DCB-6CA08FB08CA5}">
  <ds:schemaRefs>
    <ds:schemaRef ds:uri="http://schemas.microsoft.com/sharepoint/v3/contenttype/forms"/>
  </ds:schemaRefs>
</ds:datastoreItem>
</file>

<file path=docMetadata/LabelInfo.xml><?xml version="1.0" encoding="utf-8"?>
<clbl:labelList xmlns:clbl="http://schemas.microsoft.com/office/2020/mipLabelMetadata">
  <clbl:label id="{4863f5d6-4760-4589-be9c-42f82e075739}" enabled="0" method="" siteId="{4863f5d6-4760-4589-be9c-42f82e075739}" removed="1"/>
</clbl:labelList>
</file>

<file path=docProps/app.xml><?xml version="1.0" encoding="utf-8"?>
<Properties xmlns="http://schemas.openxmlformats.org/officeDocument/2006/extended-properties" xmlns:vt="http://schemas.openxmlformats.org/officeDocument/2006/docPropsVTypes">
  <TotalTime>3290</TotalTime>
  <Words>860</Words>
  <Application>Microsoft Office PowerPoint</Application>
  <PresentationFormat>Widescreen</PresentationFormat>
  <Paragraphs>99</Paragraphs>
  <Slides>8</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 Unicode MS</vt:lpstr>
      <vt:lpstr>Aptos</vt:lpstr>
      <vt:lpstr>Arial</vt:lpstr>
      <vt:lpstr>Times New Roman</vt:lpstr>
      <vt:lpstr>1_Office Theme</vt:lpstr>
      <vt:lpstr>Office Theme</vt:lpstr>
      <vt:lpstr>C-TDMA Scheduling Procedure</vt:lpstr>
      <vt:lpstr>Introduction</vt:lpstr>
      <vt:lpstr>Potential Problem in C-TDMA: Time delay</vt:lpstr>
      <vt:lpstr>Solution: Information exchange in C-TDMA</vt:lpstr>
      <vt:lpstr>Details of information included in response frame</vt:lpstr>
      <vt:lpstr>Summary  </vt:lpstr>
      <vt:lpstr>Straw Poll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Tong Bian</dc:creator>
  <cp:lastModifiedBy>Tong Bian</cp:lastModifiedBy>
  <cp:revision>6</cp:revision>
  <dcterms:created xsi:type="dcterms:W3CDTF">2024-11-26T07:51:14Z</dcterms:created>
  <dcterms:modified xsi:type="dcterms:W3CDTF">2025-05-12T11:46:58Z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0x0101009E8296836C39494297FB4CD847280E05</vt:lpwstr>
  </property>
  <property fmtid="{D5CDD505-2E9C-101B-9397-08002B2CF9AE}" pid="3" name="MediaServiceImageTags">
    <vt:lpwstr/>
  </property>
</Properties>
</file>