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1" r:id="rId2"/>
    <p:sldId id="141169692" r:id="rId3"/>
    <p:sldId id="141169693" r:id="rId4"/>
    <p:sldId id="141169706" r:id="rId5"/>
    <p:sldId id="141169685" r:id="rId6"/>
    <p:sldId id="141169711" r:id="rId7"/>
    <p:sldId id="141169705" r:id="rId8"/>
    <p:sldId id="141169709" r:id="rId9"/>
    <p:sldId id="141169699" r:id="rId10"/>
    <p:sldId id="141169688" r:id="rId11"/>
    <p:sldId id="141169715" r:id="rId12"/>
    <p:sldId id="141169716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FE9F03-8FC6-4DC8-BEAF-005CF3F5EAB1}" v="355" dt="2025-01-14T12:43:06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aka, Ken (SEC)" userId="8eebf16d-daf3-40db-bade-6ac4142fd3ef" providerId="ADAL" clId="{75FE9F03-8FC6-4DC8-BEAF-005CF3F5EAB1}"/>
    <pc:docChg chg="undo redo custSel addSld delSld modSld modMainMaster">
      <pc:chgData name="Tanaka, Ken (SEC)" userId="8eebf16d-daf3-40db-bade-6ac4142fd3ef" providerId="ADAL" clId="{75FE9F03-8FC6-4DC8-BEAF-005CF3F5EAB1}" dt="2025-01-14T12:43:06.937" v="354" actId="20577"/>
      <pc:docMkLst>
        <pc:docMk/>
      </pc:docMkLst>
      <pc:sldChg chg="modSp mod">
        <pc:chgData name="Tanaka, Ken (SEC)" userId="8eebf16d-daf3-40db-bade-6ac4142fd3ef" providerId="ADAL" clId="{75FE9F03-8FC6-4DC8-BEAF-005CF3F5EAB1}" dt="2025-01-14T12:43:06.937" v="354" actId="20577"/>
        <pc:sldMkLst>
          <pc:docMk/>
          <pc:sldMk cId="3874147113" sldId="331"/>
        </pc:sldMkLst>
        <pc:spChg chg="mod">
          <ac:chgData name="Tanaka, Ken (SEC)" userId="8eebf16d-daf3-40db-bade-6ac4142fd3ef" providerId="ADAL" clId="{75FE9F03-8FC6-4DC8-BEAF-005CF3F5EAB1}" dt="2025-01-14T12:42:59.509" v="347" actId="20577"/>
          <ac:spMkLst>
            <pc:docMk/>
            <pc:sldMk cId="3874147113" sldId="331"/>
            <ac:spMk id="15365" creationId="{3466BA2A-8613-4051-B457-B39178A6B2CB}"/>
          </ac:spMkLst>
        </pc:spChg>
        <pc:graphicFrameChg chg="modGraphic">
          <ac:chgData name="Tanaka, Ken (SEC)" userId="8eebf16d-daf3-40db-bade-6ac4142fd3ef" providerId="ADAL" clId="{75FE9F03-8FC6-4DC8-BEAF-005CF3F5EAB1}" dt="2025-01-14T12:43:06.937" v="354" actId="20577"/>
          <ac:graphicFrameMkLst>
            <pc:docMk/>
            <pc:sldMk cId="3874147113" sldId="331"/>
            <ac:graphicFrameMk id="2" creationId="{15F92FEA-5C6E-9F62-5B11-B4944817711E}"/>
          </ac:graphicFrameMkLst>
        </pc:graphicFrameChg>
      </pc:sldChg>
      <pc:sldChg chg="delSp mod">
        <pc:chgData name="Tanaka, Ken (SEC)" userId="8eebf16d-daf3-40db-bade-6ac4142fd3ef" providerId="ADAL" clId="{75FE9F03-8FC6-4DC8-BEAF-005CF3F5EAB1}" dt="2025-01-14T09:40:16.791" v="286" actId="478"/>
        <pc:sldMkLst>
          <pc:docMk/>
          <pc:sldMk cId="4015284572" sldId="141169699"/>
        </pc:sldMkLst>
        <pc:spChg chg="del">
          <ac:chgData name="Tanaka, Ken (SEC)" userId="8eebf16d-daf3-40db-bade-6ac4142fd3ef" providerId="ADAL" clId="{75FE9F03-8FC6-4DC8-BEAF-005CF3F5EAB1}" dt="2025-01-14T09:40:10.129" v="285" actId="478"/>
          <ac:spMkLst>
            <pc:docMk/>
            <pc:sldMk cId="4015284572" sldId="141169699"/>
            <ac:spMk id="3" creationId="{ED741A05-6868-4F21-248E-4B7554F1150F}"/>
          </ac:spMkLst>
        </pc:spChg>
        <pc:spChg chg="del">
          <ac:chgData name="Tanaka, Ken (SEC)" userId="8eebf16d-daf3-40db-bade-6ac4142fd3ef" providerId="ADAL" clId="{75FE9F03-8FC6-4DC8-BEAF-005CF3F5EAB1}" dt="2025-01-14T09:40:16.791" v="286" actId="478"/>
          <ac:spMkLst>
            <pc:docMk/>
            <pc:sldMk cId="4015284572" sldId="141169699"/>
            <ac:spMk id="4" creationId="{258508C6-F896-16DB-C3CF-A164D7B4D774}"/>
          </ac:spMkLst>
        </pc:spChg>
      </pc:sldChg>
      <pc:sldChg chg="modSp mod">
        <pc:chgData name="Tanaka, Ken (SEC)" userId="8eebf16d-daf3-40db-bade-6ac4142fd3ef" providerId="ADAL" clId="{75FE9F03-8FC6-4DC8-BEAF-005CF3F5EAB1}" dt="2025-01-14T09:43:59.886" v="308" actId="115"/>
        <pc:sldMkLst>
          <pc:docMk/>
          <pc:sldMk cId="2108454545" sldId="141169709"/>
        </pc:sldMkLst>
        <pc:spChg chg="mod">
          <ac:chgData name="Tanaka, Ken (SEC)" userId="8eebf16d-daf3-40db-bade-6ac4142fd3ef" providerId="ADAL" clId="{75FE9F03-8FC6-4DC8-BEAF-005CF3F5EAB1}" dt="2025-01-14T09:39:16.513" v="283" actId="14100"/>
          <ac:spMkLst>
            <pc:docMk/>
            <pc:sldMk cId="2108454545" sldId="141169709"/>
            <ac:spMk id="6" creationId="{BDF1C9F9-529C-82E6-69CE-D0019F9C84B3}"/>
          </ac:spMkLst>
        </pc:spChg>
        <pc:spChg chg="mod">
          <ac:chgData name="Tanaka, Ken (SEC)" userId="8eebf16d-daf3-40db-bade-6ac4142fd3ef" providerId="ADAL" clId="{75FE9F03-8FC6-4DC8-BEAF-005CF3F5EAB1}" dt="2025-01-14T09:39:21.023" v="284" actId="1076"/>
          <ac:spMkLst>
            <pc:docMk/>
            <pc:sldMk cId="2108454545" sldId="141169709"/>
            <ac:spMk id="79" creationId="{EA58BC32-71E1-0A86-5941-7802DD5288C6}"/>
          </ac:spMkLst>
        </pc:spChg>
        <pc:spChg chg="mod">
          <ac:chgData name="Tanaka, Ken (SEC)" userId="8eebf16d-daf3-40db-bade-6ac4142fd3ef" providerId="ADAL" clId="{75FE9F03-8FC6-4DC8-BEAF-005CF3F5EAB1}" dt="2025-01-14T09:43:59.886" v="308" actId="115"/>
          <ac:spMkLst>
            <pc:docMk/>
            <pc:sldMk cId="2108454545" sldId="141169709"/>
            <ac:spMk id="82" creationId="{ECD90273-4C4B-B2E3-8A7B-18CCA162E573}"/>
          </ac:spMkLst>
        </pc:spChg>
      </pc:sldChg>
      <pc:sldChg chg="delSp modSp mod">
        <pc:chgData name="Tanaka, Ken (SEC)" userId="8eebf16d-daf3-40db-bade-6ac4142fd3ef" providerId="ADAL" clId="{75FE9F03-8FC6-4DC8-BEAF-005CF3F5EAB1}" dt="2025-01-14T09:38:41.079" v="268" actId="20577"/>
        <pc:sldMkLst>
          <pc:docMk/>
          <pc:sldMk cId="1745945540" sldId="141169715"/>
        </pc:sldMkLst>
        <pc:spChg chg="del mod">
          <ac:chgData name="Tanaka, Ken (SEC)" userId="8eebf16d-daf3-40db-bade-6ac4142fd3ef" providerId="ADAL" clId="{75FE9F03-8FC6-4DC8-BEAF-005CF3F5EAB1}" dt="2025-01-14T09:25:53.328" v="105" actId="478"/>
          <ac:spMkLst>
            <pc:docMk/>
            <pc:sldMk cId="1745945540" sldId="141169715"/>
            <ac:spMk id="2" creationId="{B1191982-B540-876C-2254-99C6F5A286EA}"/>
          </ac:spMkLst>
        </pc:spChg>
        <pc:spChg chg="mod">
          <ac:chgData name="Tanaka, Ken (SEC)" userId="8eebf16d-daf3-40db-bade-6ac4142fd3ef" providerId="ADAL" clId="{75FE9F03-8FC6-4DC8-BEAF-005CF3F5EAB1}" dt="2025-01-14T09:38:41.079" v="268" actId="20577"/>
          <ac:spMkLst>
            <pc:docMk/>
            <pc:sldMk cId="1745945540" sldId="141169715"/>
            <ac:spMk id="12" creationId="{DF397EBE-F289-75DF-0E95-CD279CE9A891}"/>
          </ac:spMkLst>
        </pc:spChg>
      </pc:sldChg>
      <pc:sldChg chg="delSp modSp mod">
        <pc:chgData name="Tanaka, Ken (SEC)" userId="8eebf16d-daf3-40db-bade-6ac4142fd3ef" providerId="ADAL" clId="{75FE9F03-8FC6-4DC8-BEAF-005CF3F5EAB1}" dt="2025-01-14T12:42:58.955" v="345" actId="6549"/>
        <pc:sldMkLst>
          <pc:docMk/>
          <pc:sldMk cId="1523866014" sldId="141169716"/>
        </pc:sldMkLst>
        <pc:spChg chg="del">
          <ac:chgData name="Tanaka, Ken (SEC)" userId="8eebf16d-daf3-40db-bade-6ac4142fd3ef" providerId="ADAL" clId="{75FE9F03-8FC6-4DC8-BEAF-005CF3F5EAB1}" dt="2025-01-14T09:28:58.641" v="183" actId="478"/>
          <ac:spMkLst>
            <pc:docMk/>
            <pc:sldMk cId="1523866014" sldId="141169716"/>
            <ac:spMk id="2" creationId="{A3201322-78B1-F946-B37A-E4F6396C1DA5}"/>
          </ac:spMkLst>
        </pc:spChg>
        <pc:spChg chg="mod">
          <ac:chgData name="Tanaka, Ken (SEC)" userId="8eebf16d-daf3-40db-bade-6ac4142fd3ef" providerId="ADAL" clId="{75FE9F03-8FC6-4DC8-BEAF-005CF3F5EAB1}" dt="2025-01-14T12:42:58.955" v="345" actId="6549"/>
          <ac:spMkLst>
            <pc:docMk/>
            <pc:sldMk cId="1523866014" sldId="141169716"/>
            <ac:spMk id="12" creationId="{DF397EBE-F289-75DF-0E95-CD279CE9A891}"/>
          </ac:spMkLst>
        </pc:spChg>
      </pc:sldChg>
      <pc:sldChg chg="add del">
        <pc:chgData name="Tanaka, Ken (SEC)" userId="8eebf16d-daf3-40db-bade-6ac4142fd3ef" providerId="ADAL" clId="{75FE9F03-8FC6-4DC8-BEAF-005CF3F5EAB1}" dt="2025-01-14T09:40:54.786" v="287" actId="47"/>
        <pc:sldMkLst>
          <pc:docMk/>
          <pc:sldMk cId="2655496701" sldId="141169717"/>
        </pc:sldMkLst>
      </pc:sldChg>
      <pc:sldChg chg="del">
        <pc:chgData name="Tanaka, Ken (SEC)" userId="8eebf16d-daf3-40db-bade-6ac4142fd3ef" providerId="ADAL" clId="{75FE9F03-8FC6-4DC8-BEAF-005CF3F5EAB1}" dt="2025-01-14T09:19:17.007" v="0" actId="2696"/>
        <pc:sldMkLst>
          <pc:docMk/>
          <pc:sldMk cId="2872307050" sldId="141169717"/>
        </pc:sldMkLst>
      </pc:sldChg>
      <pc:sldChg chg="del">
        <pc:chgData name="Tanaka, Ken (SEC)" userId="8eebf16d-daf3-40db-bade-6ac4142fd3ef" providerId="ADAL" clId="{75FE9F03-8FC6-4DC8-BEAF-005CF3F5EAB1}" dt="2025-01-14T09:19:17.007" v="0" actId="2696"/>
        <pc:sldMkLst>
          <pc:docMk/>
          <pc:sldMk cId="2871638868" sldId="141169719"/>
        </pc:sldMkLst>
      </pc:sldChg>
      <pc:sldChg chg="add del">
        <pc:chgData name="Tanaka, Ken (SEC)" userId="8eebf16d-daf3-40db-bade-6ac4142fd3ef" providerId="ADAL" clId="{75FE9F03-8FC6-4DC8-BEAF-005CF3F5EAB1}" dt="2025-01-14T09:40:54.786" v="287" actId="47"/>
        <pc:sldMkLst>
          <pc:docMk/>
          <pc:sldMk cId="3857652878" sldId="141169719"/>
        </pc:sldMkLst>
      </pc:sldChg>
      <pc:sldMasterChg chg="modSp mod">
        <pc:chgData name="Tanaka, Ken (SEC)" userId="8eebf16d-daf3-40db-bade-6ac4142fd3ef" providerId="ADAL" clId="{75FE9F03-8FC6-4DC8-BEAF-005CF3F5EAB1}" dt="2025-01-14T12:43:04.564" v="353" actId="20577"/>
        <pc:sldMasterMkLst>
          <pc:docMk/>
          <pc:sldMasterMk cId="2290685402" sldId="2147483660"/>
        </pc:sldMasterMkLst>
        <pc:spChg chg="mod">
          <ac:chgData name="Tanaka, Ken (SEC)" userId="8eebf16d-daf3-40db-bade-6ac4142fd3ef" providerId="ADAL" clId="{75FE9F03-8FC6-4DC8-BEAF-005CF3F5EAB1}" dt="2025-01-14T12:43:04.564" v="353" actId="20577"/>
          <ac:spMkLst>
            <pc:docMk/>
            <pc:sldMasterMk cId="2290685402" sldId="2147483660"/>
            <ac:spMk id="1031" creationId="{F47EBAF5-52AC-49CF-A3FD-31E596F2D8C6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CD76A-745F-4CFF-B356-2947DAEBAD2C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3763C-AC4C-42AC-B62C-22B53A220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6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July 2013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8788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466E0592-371B-4CCA-A858-E28D61E119F1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Hello everyone.</a:t>
            </a:r>
            <a:br>
              <a:rPr lang="en-US" altLang="en-US" dirty="0"/>
            </a:br>
            <a:r>
              <a:rPr lang="en-US" altLang="en-US" dirty="0"/>
              <a:t>This is Ken Tanaka from Sony, document number is 1463, and I’ll talk about robust beamforming nulling for CBF</a:t>
            </a:r>
          </a:p>
        </p:txBody>
      </p:sp>
    </p:spTree>
    <p:extLst>
      <p:ext uri="{BB962C8B-B14F-4D97-AF65-F5344CB8AC3E}">
        <p14:creationId xmlns:p14="http://schemas.microsoft.com/office/powerpoint/2010/main" val="1901085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Concurrent transmission from multiple APs has been discussed.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In concurrent transmission, essentially beamforming nulling is the key feature.</a:t>
            </a:r>
          </a:p>
          <a:p>
            <a:r>
              <a:rPr kumimoji="1" lang="en-US" altLang="ja-JP" dirty="0"/>
              <a:t>Beamforming nulling can have two variants, and let me call Tx nulling and Rx nulling in this time.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Tx nulling is essentially design of a precoder such that mutual interference is reduced. In other words, AP stees null to unintended receiving STAs.</a:t>
            </a:r>
          </a:p>
          <a:p>
            <a:r>
              <a:rPr kumimoji="1" lang="en-US" altLang="ja-JP" dirty="0"/>
              <a:t>On the other hand, Rx Nulling is a design of MIMO equalizer to reduce interference. In other words, receivers steer null to interferer AP.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40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Concurrent transmission from multiple APs has been discussed.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In concurrent transmission, essentially beamforming nulling is the key feature.</a:t>
            </a:r>
          </a:p>
          <a:p>
            <a:r>
              <a:rPr kumimoji="1" lang="en-US" altLang="ja-JP" dirty="0"/>
              <a:t>Beamforming nulling can have two variants, and let me call Tx nulling and Rx nulling in this time.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Tx nulling is essentially design of a precoder such that mutual interference is reduced. In other words, AP stees null to unintended receiving STAs.</a:t>
            </a:r>
          </a:p>
          <a:p>
            <a:r>
              <a:rPr kumimoji="1" lang="en-US" altLang="ja-JP" dirty="0"/>
              <a:t>On the other hand, Rx Nulling is a design of MIMO equalizer to reduce interference. In other words, receivers steer null to interferer AP.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54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Concurrent transmission from multiple APs has been discussed.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In concurrent transmission, essentially beamforming nulling is the key feature.</a:t>
            </a:r>
          </a:p>
          <a:p>
            <a:r>
              <a:rPr kumimoji="1" lang="en-US" altLang="ja-JP" dirty="0"/>
              <a:t>Beamforming nulling can have two variants, and let me call Tx nulling and Rx nulling in this time.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Tx nulling is essentially design of a precoder such that mutual interference is reduced. In other words, AP stees null to unintended receiving STAs.</a:t>
            </a:r>
          </a:p>
          <a:p>
            <a:r>
              <a:rPr kumimoji="1" lang="en-US" altLang="ja-JP" dirty="0"/>
              <a:t>On the other hand, Rx Nulling is a design of MIMO equalizer to reduce interference. In other words, receivers steer null to interferer AP.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84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012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219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549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98368" y="6475413"/>
            <a:ext cx="1193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GB"/>
              <a:t>Ken Tanaka (Sony)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193" y="331014"/>
            <a:ext cx="32574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802.11-25/0111r1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8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11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7" y="6475413"/>
            <a:ext cx="119353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Ken Tanaka (Sony)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Slide </a:t>
            </a:r>
            <a:fld id="{94E0BD71-6E2E-4B2B-8E7F-C2B4CAD0412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Robust Beamforming Nulling for CBF – follow up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2025-01-14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22" y="18954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Authors: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January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2025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5F92FEA-5C6E-9F62-5B11-B49448177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248471"/>
              </p:ext>
            </p:extLst>
          </p:nvPr>
        </p:nvGraphicFramePr>
        <p:xfrm>
          <a:off x="1212107" y="2356906"/>
          <a:ext cx="9764611" cy="4023360"/>
        </p:xfrm>
        <a:graphic>
          <a:graphicData uri="http://schemas.openxmlformats.org/drawingml/2006/table">
            <a:tbl>
              <a:tblPr firstRow="1" bandRow="1"/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Name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Affiliations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Address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Phone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email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Sony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Ken.Tanaka2@sony.com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98244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l"/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lang="de-DE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Thomas Handte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altLang="ja-JP" sz="1600" dirty="0"/>
                        <a:t>Yudai Morikawa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ja-JP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dirty="0"/>
                        <a:t>Kosuke.Aio@sony.com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Shigeru Sugaya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934114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69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14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3F3381-8268-3AFC-16A0-F0C5616F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0515D2-46D8-1F24-D07D-3300766B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E05D36-CB8A-ADFC-C3BB-46A89DE19EF8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8FB533-F79C-C6FA-DCDC-78BD7C81A2D3}"/>
              </a:ext>
            </a:extLst>
          </p:cNvPr>
          <p:cNvSpPr txBox="1">
            <a:spLocks/>
          </p:cNvSpPr>
          <p:nvPr/>
        </p:nvSpPr>
        <p:spPr>
          <a:xfrm>
            <a:off x="929216" y="1528533"/>
            <a:ext cx="10855415" cy="43786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[1] 22/1821r1, ‘System Level Simulation of Co-BF and Joint Tx’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[2] 19/1212r2, ‘Performance of Coordinated Null Steering in 802.11be’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[3] 24/0012r0, ‘Coordinated Spatial Nulling (C-SN) Simulations’</a:t>
            </a:r>
          </a:p>
          <a:p>
            <a:pPr marL="0" indent="0">
              <a:buNone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[4] 23/1868r2, ‘Coordinated Spatial Reuse Design’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[5] 22/1895r0, ‘Thoughts on M-AP Coordination Principles’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[6] 22/1899r0, ‘Multi-AP Operation for Low Latency Traffic Delivery – Follow up’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[7] 23/1871r2, ‘M-AP Coordinated Transmission frame work’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[8] 24/0072r0, ‘MAP channel access procedure’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[9] 24/0011r0, ‘Coordinated Spatial Nulling (C-SN) Concept’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10] 19/0445, ‘Nulling and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[11] 23/1193, ‘Nulling Performance of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[12] 22/1649, ‘MIMO Interference Suppression for enhanced reliability’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[13] 24/0156r0, ‘Minutes 802.11bn PHY ad hoc – Jan Interim meetings’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[14] Mirette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Sadek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‘A Leakage-Based Precoding Scheme for Downlink Multi-User MIMO Channels,’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IEEE Trans. on Wireless </a:t>
            </a:r>
            <a:r>
              <a:rPr kumimoji="0" lang="en-US" altLang="ja-JP" sz="1300" i="1" kern="0" dirty="0" err="1">
                <a:solidFill>
                  <a:srgbClr val="000000"/>
                </a:solidFill>
                <a:latin typeface="Times New Roman"/>
              </a:rPr>
              <a:t>Commun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., May 2007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[15]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Tatsuhiko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Iwakuni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‘Inter-user interference suppression in time varying channel with null-space expansion for multiuser massive MIMO,’ 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2015 IEEE PIMRC,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Aug.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[16] </a:t>
            </a:r>
            <a:r>
              <a:rPr lang="en-US" altLang="ja-JP" sz="1300" dirty="0"/>
              <a:t>23/1998r0, ‘Zero-MUI Coordinated Beamforming’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[17] 24/1542r5, ‘Sounding Schemes for Coordinated Beamforming’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E4573E8-D900-E824-83D2-B038B983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762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6B30A4-3057-5DFF-D561-EB6435AE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2024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97EBE-F289-75DF-0E95-CD279CE9A891}"/>
              </a:ext>
            </a:extLst>
          </p:cNvPr>
          <p:cNvSpPr txBox="1">
            <a:spLocks/>
          </p:cNvSpPr>
          <p:nvPr/>
        </p:nvSpPr>
        <p:spPr>
          <a:xfrm>
            <a:off x="929216" y="1623657"/>
            <a:ext cx="11105304" cy="291737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Do you agree to support the following feature for CBF?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AP may inform STA that the AP allocates two or more different subcarrier groups to steering matrices by using CSIs of different time</a:t>
            </a:r>
          </a:p>
          <a:p>
            <a:pPr marL="457200" lvl="1" indent="0">
              <a:buNone/>
              <a:defRPr/>
            </a:pP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Note: How to indicate the above information is TBD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endParaRPr kumimoji="0" lang="en-US" altLang="ja-JP" kern="0" dirty="0">
              <a:solidFill>
                <a:srgbClr val="000000"/>
              </a:solidFill>
              <a:latin typeface="Times New Roman"/>
            </a:endParaRPr>
          </a:p>
          <a:p>
            <a:pPr marL="57150" indent="0">
              <a:buNone/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- Y/N/A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   </a:t>
            </a:r>
            <a:endParaRPr kumimoji="0" lang="en-US" altLang="ja-JP" sz="22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594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6B30A4-3057-5DFF-D561-EB6435AE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2024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Straw Poll #2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97EBE-F289-75DF-0E95-CD279CE9A891}"/>
              </a:ext>
            </a:extLst>
          </p:cNvPr>
          <p:cNvSpPr txBox="1">
            <a:spLocks/>
          </p:cNvSpPr>
          <p:nvPr/>
        </p:nvSpPr>
        <p:spPr>
          <a:xfrm>
            <a:off x="929216" y="1623657"/>
            <a:ext cx="11105304" cy="291737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Do you agree to support the following feature for CBF?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Non-AP STA may send feedback of measured interference levels for two or more different subcarrier groups in response to request by OBSS AP</a:t>
            </a:r>
          </a:p>
          <a:p>
            <a:pPr marL="457200" lvl="1" indent="0">
              <a:buNone/>
              <a:defRPr/>
            </a:pP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Note: Procedure of the feedback is TBD.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endParaRPr kumimoji="0" lang="en-US" altLang="ja-JP" kern="0" dirty="0">
              <a:solidFill>
                <a:srgbClr val="000000"/>
              </a:solidFill>
              <a:latin typeface="Times New Roman"/>
            </a:endParaRPr>
          </a:p>
          <a:p>
            <a:pPr marL="57150" indent="0">
              <a:buNone/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- Y/N/A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   </a:t>
            </a:r>
            <a:endParaRPr kumimoji="0" lang="en-US" altLang="ja-JP" sz="22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386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92717E-1B54-9EC1-A72F-A73F3581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152864-DA28-8966-B4E4-9EE891E488B4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6CC2B6-5C34-6EE8-0535-2F9B817A8112}"/>
              </a:ext>
            </a:extLst>
          </p:cNvPr>
          <p:cNvSpPr txBox="1">
            <a:spLocks/>
          </p:cNvSpPr>
          <p:nvPr/>
        </p:nvSpPr>
        <p:spPr>
          <a:xfrm>
            <a:off x="929216" y="1684396"/>
            <a:ext cx="11105304" cy="45845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Concurrent Transmission from multiple APs (CBF, </a:t>
            </a:r>
            <a:r>
              <a:rPr kumimoji="0" lang="en-US" altLang="ja-JP" sz="2000" kern="0" dirty="0" err="1">
                <a:solidFill>
                  <a:srgbClr val="000000"/>
                </a:solidFill>
                <a:latin typeface="Times New Roman"/>
              </a:rPr>
              <a:t>CoBF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) has been discussed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It is envisioned to enhance reliability by suppressing interference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Coordinated beamforming nulling is beneficial for high throughput &amp; reliability applications such as VR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Nulling to OBSS STAs is also one of key features for CBF</a:t>
            </a:r>
          </a:p>
          <a:p>
            <a:pPr lvl="1"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 24/1463r1, robust beamforming nulling is introduced, and its performance has been investigated under time-varying channel.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Robust beamforming nulling is essentially </a:t>
            </a:r>
            <a:r>
              <a:rPr kumimoji="0" lang="en-US" altLang="ja-JP" sz="1600" u="sng" kern="0" dirty="0">
                <a:solidFill>
                  <a:srgbClr val="000000"/>
                </a:solidFill>
                <a:latin typeface="Times New Roman"/>
              </a:rPr>
              <a:t>nulling to several channel vectors of different time with sacrificing </a:t>
            </a:r>
            <a:r>
              <a:rPr kumimoji="0" lang="en-US" altLang="ja-JP" sz="1600" u="sng" kern="0" dirty="0" err="1">
                <a:solidFill>
                  <a:srgbClr val="000000"/>
                </a:solidFill>
                <a:latin typeface="Times New Roman"/>
              </a:rPr>
              <a:t>Bfer’s</a:t>
            </a:r>
            <a:r>
              <a:rPr kumimoji="0" lang="en-US" altLang="ja-JP" sz="1600" u="sng" kern="0" dirty="0">
                <a:solidFill>
                  <a:srgbClr val="000000"/>
                </a:solidFill>
                <a:latin typeface="Times New Roman"/>
              </a:rPr>
              <a:t> spatial DoFs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Interference can be mitigated </a:t>
            </a:r>
            <a:r>
              <a:rPr kumimoji="0" lang="en-US" altLang="ja-JP" sz="1600" u="sng" kern="0" dirty="0">
                <a:solidFill>
                  <a:srgbClr val="000000"/>
                </a:solidFill>
                <a:latin typeface="Times New Roman"/>
              </a:rPr>
              <a:t>by approx. 10dB</a:t>
            </a: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 by leveraging CSIs of different time, which are correlated with current channel vector.</a:t>
            </a:r>
          </a:p>
          <a:p>
            <a:pPr marL="0" indent="0">
              <a:buNone/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 this contribution, we suggest 1) potential issues with the robust beamforming nulling and</a:t>
            </a:r>
            <a:b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2) candidate solution addressing the issue.</a:t>
            </a:r>
            <a:endParaRPr kumimoji="0" lang="en-US" altLang="ja-JP" sz="1600" kern="0" dirty="0">
              <a:solidFill>
                <a:srgbClr val="000000"/>
              </a:solidFill>
              <a:latin typeface="Times New Roman"/>
            </a:endParaRPr>
          </a:p>
          <a:p>
            <a:pPr marL="457200" lvl="1" indent="0">
              <a:buNone/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337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333376-6BB5-AD5D-53D9-53A5F6AA8888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Recap: Robust beamforming nulling</a:t>
            </a:r>
            <a:r>
              <a:rPr kumimoji="0" lang="en-US" sz="28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[15]</a:t>
            </a: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(1/2)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57D3AC5-E75E-AAD3-D3AF-8B2E12ED56F5}"/>
              </a:ext>
            </a:extLst>
          </p:cNvPr>
          <p:cNvGrpSpPr/>
          <p:nvPr/>
        </p:nvGrpSpPr>
        <p:grpSpPr>
          <a:xfrm>
            <a:off x="5990364" y="1376985"/>
            <a:ext cx="5265209" cy="2449190"/>
            <a:chOff x="327871" y="1562838"/>
            <a:chExt cx="5265209" cy="2449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57252B04-D4E0-A2EB-9646-650216AC2DA6}"/>
                    </a:ext>
                  </a:extLst>
                </p:cNvPr>
                <p:cNvSpPr txBox="1"/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 anchor="t">
                  <a:noAutofit/>
                </a:bodyPr>
                <a:lstStyle/>
                <a:p>
                  <a:pPr algn="ctr" defTabSz="1088998">
                    <a:spcBef>
                      <a:spcPts val="600"/>
                    </a:spcBef>
                    <a:buClr>
                      <a:srgbClr val="003366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1400" b="1" dirty="0">
                    <a:solidFill>
                      <a:srgbClr val="CF1111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57252B04-D4E0-A2EB-9646-650216AC2D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BF2AC89A-9B3D-0DDF-2485-B7EA401CE973}"/>
                </a:ext>
              </a:extLst>
            </p:cNvPr>
            <p:cNvGrpSpPr/>
            <p:nvPr/>
          </p:nvGrpSpPr>
          <p:grpSpPr>
            <a:xfrm>
              <a:off x="1187795" y="1998995"/>
              <a:ext cx="3871366" cy="2013033"/>
              <a:chOff x="1125415" y="2761957"/>
              <a:chExt cx="2747890" cy="1428848"/>
            </a:xfrm>
          </p:grpSpPr>
          <p:sp>
            <p:nvSpPr>
              <p:cNvPr id="12" name="平行四辺形 11">
                <a:extLst>
                  <a:ext uri="{FF2B5EF4-FFF2-40B4-BE49-F238E27FC236}">
                    <a16:creationId xmlns:a16="http://schemas.microsoft.com/office/drawing/2014/main" id="{74B21363-0385-B9FD-3399-C8F278A65B82}"/>
                  </a:ext>
                </a:extLst>
              </p:cNvPr>
              <p:cNvSpPr/>
              <p:nvPr/>
            </p:nvSpPr>
            <p:spPr>
              <a:xfrm>
                <a:off x="1125415" y="3064325"/>
                <a:ext cx="2747890" cy="1049281"/>
              </a:xfrm>
              <a:prstGeom prst="parallelogram">
                <a:avLst/>
              </a:prstGeom>
              <a:solidFill>
                <a:sysClr val="window" lastClr="FFFFFF">
                  <a:lumMod val="95000"/>
                </a:sysClr>
              </a:solidFill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108899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FB5768ED-57B2-75A2-31E1-17487D3F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975361" cy="515816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ADE6928E-DBCB-5069-07C6-5E0F90E452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1322364" cy="196948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テキスト ボックス 14">
                    <a:extLst>
                      <a:ext uri="{FF2B5EF4-FFF2-40B4-BE49-F238E27FC236}">
                        <a16:creationId xmlns:a16="http://schemas.microsoft.com/office/drawing/2014/main" id="{3E887DF3-3AED-E280-2A95-BA4D7D58C06D}"/>
                      </a:ext>
                    </a:extLst>
                  </p:cNvPr>
                  <p:cNvSpPr txBox="1"/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15" name="テキスト ボックス 14">
                    <a:extLst>
                      <a:ext uri="{FF2B5EF4-FFF2-40B4-BE49-F238E27FC236}">
                        <a16:creationId xmlns:a16="http://schemas.microsoft.com/office/drawing/2014/main" id="{3E887DF3-3AED-E280-2A95-BA4D7D58C06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テキスト ボックス 15">
                    <a:extLst>
                      <a:ext uri="{FF2B5EF4-FFF2-40B4-BE49-F238E27FC236}">
                        <a16:creationId xmlns:a16="http://schemas.microsoft.com/office/drawing/2014/main" id="{33F76337-8571-F6F2-873A-71CF6EF266B4}"/>
                      </a:ext>
                    </a:extLst>
                  </p:cNvPr>
                  <p:cNvSpPr txBox="1"/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lvl="0" algn="ctr" defTabSz="1088998">
                      <a:spcBef>
                        <a:spcPts val="600"/>
                      </a:spcBef>
                      <a:buClr>
                        <a:srgbClr val="003366"/>
                      </a:buClr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0" lang="en-US" altLang="ja-JP" sz="1600" b="0" i="0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16" name="テキスト ボックス 15">
                    <a:extLst>
                      <a:ext uri="{FF2B5EF4-FFF2-40B4-BE49-F238E27FC236}">
                        <a16:creationId xmlns:a16="http://schemas.microsoft.com/office/drawing/2014/main" id="{33F76337-8571-F6F2-873A-71CF6EF266B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8EC41BB5-CD3D-8C17-5C47-FE7EB7C18F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58461" y="2761957"/>
                <a:ext cx="0" cy="76903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CF111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89B33351-50E5-7C43-9A5F-DC82EB503E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744" y="3317240"/>
                <a:ext cx="1618996" cy="21234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テキスト ボックス 18">
                    <a:extLst>
                      <a:ext uri="{FF2B5EF4-FFF2-40B4-BE49-F238E27FC236}">
                        <a16:creationId xmlns:a16="http://schemas.microsoft.com/office/drawing/2014/main" id="{55F20418-608A-D2B5-503A-2AA412D39C25}"/>
                      </a:ext>
                    </a:extLst>
                  </p:cNvPr>
                  <p:cNvSpPr txBox="1"/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19" name="テキスト ボックス 18">
                    <a:extLst>
                      <a:ext uri="{FF2B5EF4-FFF2-40B4-BE49-F238E27FC236}">
                        <a16:creationId xmlns:a16="http://schemas.microsoft.com/office/drawing/2014/main" id="{55F20418-608A-D2B5-503A-2AA412D39C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585D47E4-CEA6-CE11-B35C-05C2928E24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8395" y="3754120"/>
                <a:ext cx="258645" cy="26179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olid"/>
                <a:tailEnd type="triangle" w="sm" len="sm"/>
              </a:ln>
              <a:effectLst/>
            </p:spPr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B7C788C9-35F1-D07D-D032-D606A8530CA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8915" y="3355340"/>
                <a:ext cx="328908" cy="33291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ysDot"/>
                <a:tailEnd type="triangle" w="sm" len="sm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テキスト ボックス 21">
                    <a:extLst>
                      <a:ext uri="{FF2B5EF4-FFF2-40B4-BE49-F238E27FC236}">
                        <a16:creationId xmlns:a16="http://schemas.microsoft.com/office/drawing/2014/main" id="{A4C12E7F-15B9-9719-72BB-31C86A4740DD}"/>
                      </a:ext>
                    </a:extLst>
                  </p:cNvPr>
                  <p:cNvSpPr txBox="1"/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2" name="テキスト ボックス 21">
                    <a:extLst>
                      <a:ext uri="{FF2B5EF4-FFF2-40B4-BE49-F238E27FC236}">
                        <a16:creationId xmlns:a16="http://schemas.microsoft.com/office/drawing/2014/main" id="{A4C12E7F-15B9-9719-72BB-31C86A4740D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テキスト ボックス 22">
                    <a:extLst>
                      <a:ext uri="{FF2B5EF4-FFF2-40B4-BE49-F238E27FC236}">
                        <a16:creationId xmlns:a16="http://schemas.microsoft.com/office/drawing/2014/main" id="{29F67FBA-E387-0460-9A8D-EC235F5BD0B5}"/>
                      </a:ext>
                    </a:extLst>
                  </p:cNvPr>
                  <p:cNvSpPr txBox="1"/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≅</m:t>
                          </m:r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3" name="テキスト ボックス 22">
                    <a:extLst>
                      <a:ext uri="{FF2B5EF4-FFF2-40B4-BE49-F238E27FC236}">
                        <a16:creationId xmlns:a16="http://schemas.microsoft.com/office/drawing/2014/main" id="{29F67FBA-E387-0460-9A8D-EC235F5BD0B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吹き出し: 四角形 10">
                  <a:extLst>
                    <a:ext uri="{FF2B5EF4-FFF2-40B4-BE49-F238E27FC236}">
                      <a16:creationId xmlns:a16="http://schemas.microsoft.com/office/drawing/2014/main" id="{5A42A15D-F42F-C98E-07F3-824F27CEA41F}"/>
                    </a:ext>
                  </a:extLst>
                </p:cNvPr>
                <p:cNvSpPr/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lvl="0" algn="ctr" defTabSz="1088998">
                    <a:defRPr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altLang="ja-JP" sz="1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ja-JP" sz="1200" b="1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kumimoji="0" lang="en-US" altLang="ja-JP" sz="1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kumimoji="0" lang="en-US" altLang="ja-JP" sz="1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altLang="ja-JP" sz="1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0" lang="en-US" altLang="ja-JP" sz="120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kumimoji="0" lang="en-US" altLang="ja-JP" sz="1200" kern="0" dirty="0">
                      <a:solidFill>
                        <a:srgbClr val="000000"/>
                      </a:solidFill>
                      <a:latin typeface="Arial"/>
                    </a:rPr>
                    <a:t>is almost in the same plane with two CSI vectors</a:t>
                  </a:r>
                  <a:endParaRPr kumimoji="0" lang="ja-JP" altLang="en-US" sz="1200" kern="0" dirty="0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11" name="吹き出し: 四角形 10">
                  <a:extLst>
                    <a:ext uri="{FF2B5EF4-FFF2-40B4-BE49-F238E27FC236}">
                      <a16:creationId xmlns:a16="http://schemas.microsoft.com/office/drawing/2014/main" id="{5A42A15D-F42F-C98E-07F3-824F27CEA4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blipFill>
                  <a:blip r:embed="rId9"/>
                  <a:stretch>
                    <a:fillRect/>
                  </a:stretch>
                </a:blip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3967A74-1958-A1E2-2219-127F5AC9EE36}"/>
                  </a:ext>
                </a:extLst>
              </p:cNvPr>
              <p:cNvSpPr txBox="1"/>
              <p:nvPr/>
            </p:nvSpPr>
            <p:spPr>
              <a:xfrm>
                <a:off x="1069752" y="3825234"/>
                <a:ext cx="10185822" cy="2628581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Improving beamforming by enlarging null space of </a:t>
                </a:r>
                <a:r>
                  <a:rPr lang="en-US" altLang="ja-JP" dirty="0" err="1">
                    <a:latin typeface="+mj-lt"/>
                  </a:rPr>
                  <a:t>Bfer</a:t>
                </a:r>
                <a:r>
                  <a:rPr lang="en-US" altLang="ja-JP" dirty="0">
                    <a:latin typeface="+mj-lt"/>
                  </a:rPr>
                  <a:t> leveraging CSIs of unintended receiver of different time</a:t>
                </a:r>
              </a:p>
              <a:p>
                <a:pPr lvl="1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b="0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is most likely to be in the same space containing CSI </a:t>
                </a:r>
                <a:r>
                  <a:rPr lang="en-US" altLang="ja-JP" dirty="0">
                    <a:latin typeface="+mj-lt"/>
                  </a:rPr>
                  <a:t>vectors of two different times</a:t>
                </a:r>
                <a:r>
                  <a:rPr kumimoji="1" lang="en-US" altLang="ja-JP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, and thus just steering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1" lang="en-US" altLang="ja-JP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would </a:t>
                </a:r>
                <a:r>
                  <a:rPr lang="en-US" altLang="ja-JP" dirty="0">
                    <a:latin typeface="+mj-lt"/>
                  </a:rPr>
                  <a:t>be most likely to</a:t>
                </a:r>
                <a:r>
                  <a:rPr kumimoji="1" lang="en-US" altLang="ja-JP" dirty="0">
                    <a:latin typeface="+mj-lt"/>
                  </a:rPr>
                  <a:t> steer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kumimoji="1" lang="en-US" altLang="ja-JP" dirty="0">
                    <a:latin typeface="+mj-lt"/>
                  </a:rPr>
                </a:br>
                <a:endParaRPr kumimoji="1"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Compressed Beamforming FBCK can be still used for steering matrices for beamforming nulling</a:t>
                </a:r>
                <a:endParaRPr kumimoji="1"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kumimoji="1" lang="en-US" altLang="ja-JP" dirty="0">
                    <a:latin typeface="+mj-lt"/>
                  </a:rPr>
                  <a:t>Essentially, nulling performance gets better </a:t>
                </a:r>
                <a:r>
                  <a:rPr kumimoji="1" lang="en-US" altLang="ja-JP" u="sng" dirty="0">
                    <a:latin typeface="+mj-lt"/>
                  </a:rPr>
                  <a:t>with sacrificing AP1’s spatial DoFs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3967A74-1958-A1E2-2219-127F5AC9E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52" y="3825234"/>
                <a:ext cx="10185822" cy="2628581"/>
              </a:xfrm>
              <a:prstGeom prst="rect">
                <a:avLst/>
              </a:prstGeom>
              <a:blipFill>
                <a:blip r:embed="rId10"/>
                <a:stretch>
                  <a:fillRect l="-359" r="-120" b="-11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図 24">
            <a:extLst>
              <a:ext uri="{FF2B5EF4-FFF2-40B4-BE49-F238E27FC236}">
                <a16:creationId xmlns:a16="http://schemas.microsoft.com/office/drawing/2014/main" id="{05F068DC-8689-3BDA-DE86-0EEABBFC6A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5943" y="1481731"/>
            <a:ext cx="4751265" cy="2334798"/>
          </a:xfrm>
          <a:prstGeom prst="rect">
            <a:avLst/>
          </a:prstGeom>
        </p:spPr>
      </p:pic>
      <p:sp>
        <p:nvSpPr>
          <p:cNvPr id="26" name="日付プレースホルダー 3">
            <a:extLst>
              <a:ext uri="{FF2B5EF4-FFF2-40B4-BE49-F238E27FC236}">
                <a16:creationId xmlns:a16="http://schemas.microsoft.com/office/drawing/2014/main" id="{7DBFDD36-33DE-155B-9465-AD7DF2D8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54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333376-6BB5-AD5D-53D9-53A5F6AA8888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Recap: Robust beamforming nulling</a:t>
            </a:r>
            <a:r>
              <a:rPr kumimoji="0" lang="en-US" altLang="ja-JP" sz="28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[15]</a:t>
            </a: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(2/2)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CBDF1D4-63EE-B980-8006-E12E38A5081A}"/>
                  </a:ext>
                </a:extLst>
              </p:cNvPr>
              <p:cNvSpPr txBox="1"/>
              <p:nvPr/>
            </p:nvSpPr>
            <p:spPr>
              <a:xfrm>
                <a:off x="1005943" y="4140070"/>
                <a:ext cx="9389341" cy="2187820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>
                  <a:spcBef>
                    <a:spcPts val="600"/>
                  </a:spcBef>
                  <a:buClr>
                    <a:schemeClr val="tx2"/>
                  </a:buClr>
                </a:pPr>
                <a:r>
                  <a:rPr lang="en-US" altLang="ja-JP" u="sng" dirty="0">
                    <a:latin typeface="+mj-lt"/>
                  </a:rPr>
                  <a:t>Example of Precoding scheme</a:t>
                </a:r>
                <a:br>
                  <a:rPr lang="en-US" altLang="ja-JP" u="sng" dirty="0">
                    <a:latin typeface="+mj-lt"/>
                  </a:rPr>
                </a:br>
                <a:br>
                  <a:rPr lang="en-US" altLang="ja-JP" dirty="0">
                    <a:latin typeface="+mj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d>
                            <m:dPr>
                              <m:ctrlPr>
                                <a:rPr lang="en-US" altLang="ja-JP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𝑒𝑖𝑔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b="1" i="1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b="1" i="1" smtClean="0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24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acc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kumimoji="1" lang="en-US" altLang="ja-JP" dirty="0">
                  <a:latin typeface="+mj-lt"/>
                </a:endParaRPr>
              </a:p>
              <a:p>
                <a:pPr lvl="1">
                  <a:spcBef>
                    <a:spcPts val="600"/>
                  </a:spcBef>
                  <a:buClr>
                    <a:schemeClr val="tx2"/>
                  </a:buClr>
                </a:pPr>
                <a:endParaRPr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1" lang="en-US" altLang="ja-JP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acc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+mj-lt"/>
                  </a:rPr>
                  <a:t> is essentially steered nulling space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CBDF1D4-63EE-B980-8006-E12E38A50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43" y="4140070"/>
                <a:ext cx="9389341" cy="2187820"/>
              </a:xfrm>
              <a:prstGeom prst="rect">
                <a:avLst/>
              </a:prstGeom>
              <a:blipFill>
                <a:blip r:embed="rId3"/>
                <a:stretch>
                  <a:fillRect l="-584" b="-1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5A625E1-9457-FB4C-470B-B99F80EE38C3}"/>
                  </a:ext>
                </a:extLst>
              </p:cNvPr>
              <p:cNvSpPr txBox="1"/>
              <p:nvPr/>
            </p:nvSpPr>
            <p:spPr>
              <a:xfrm>
                <a:off x="5512919" y="5516348"/>
                <a:ext cx="61454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en-US" altLang="ja-JP" sz="1400" dirty="0"/>
                  <a:t>latest time of sounding feedback,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kumimoji="1" lang="ja-JP" altLang="en-US" sz="1400" dirty="0"/>
                  <a:t> </a:t>
                </a:r>
                <a:r>
                  <a:rPr kumimoji="1" lang="en-US" altLang="ja-JP" sz="1400" dirty="0"/>
                  <a:t>second latest time of sounding feedback</a:t>
                </a:r>
                <a:endParaRPr kumimoji="1" lang="ja-JP" altLang="en-US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5A625E1-9457-FB4C-470B-B99F80EE3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919" y="5516348"/>
                <a:ext cx="6145430" cy="307777"/>
              </a:xfrm>
              <a:prstGeom prst="rect">
                <a:avLst/>
              </a:prstGeom>
              <a:blipFill>
                <a:blip r:embed="rId4"/>
                <a:stretch>
                  <a:fillRect t="-4000" r="-298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日付プレースホルダー 3">
            <a:extLst>
              <a:ext uri="{FF2B5EF4-FFF2-40B4-BE49-F238E27FC236}">
                <a16:creationId xmlns:a16="http://schemas.microsoft.com/office/drawing/2014/main" id="{FD843FC4-E421-736E-F77F-E0156066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EF6A5DE-E661-3D74-6F31-CB98EB10C7BF}"/>
              </a:ext>
            </a:extLst>
          </p:cNvPr>
          <p:cNvGrpSpPr/>
          <p:nvPr/>
        </p:nvGrpSpPr>
        <p:grpSpPr>
          <a:xfrm>
            <a:off x="5990364" y="1376985"/>
            <a:ext cx="5265209" cy="2449190"/>
            <a:chOff x="327871" y="1562838"/>
            <a:chExt cx="5265209" cy="2449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テキスト ボックス 27">
                  <a:extLst>
                    <a:ext uri="{FF2B5EF4-FFF2-40B4-BE49-F238E27FC236}">
                      <a16:creationId xmlns:a16="http://schemas.microsoft.com/office/drawing/2014/main" id="{358CA593-766F-03EC-C9E9-8251445F9DBA}"/>
                    </a:ext>
                  </a:extLst>
                </p:cNvPr>
                <p:cNvSpPr txBox="1"/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 anchor="t">
                  <a:noAutofit/>
                </a:bodyPr>
                <a:lstStyle/>
                <a:p>
                  <a:pPr algn="ctr" defTabSz="1088998">
                    <a:spcBef>
                      <a:spcPts val="600"/>
                    </a:spcBef>
                    <a:buClr>
                      <a:srgbClr val="003366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1400" b="1" dirty="0">
                    <a:solidFill>
                      <a:srgbClr val="CF1111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28" name="テキスト ボックス 27">
                  <a:extLst>
                    <a:ext uri="{FF2B5EF4-FFF2-40B4-BE49-F238E27FC236}">
                      <a16:creationId xmlns:a16="http://schemas.microsoft.com/office/drawing/2014/main" id="{358CA593-766F-03EC-C9E9-8251445F9D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A1DBEC18-B0BA-C889-7AC7-AE9129E5ADD7}"/>
                </a:ext>
              </a:extLst>
            </p:cNvPr>
            <p:cNvGrpSpPr/>
            <p:nvPr/>
          </p:nvGrpSpPr>
          <p:grpSpPr>
            <a:xfrm>
              <a:off x="1187795" y="1998995"/>
              <a:ext cx="3871366" cy="2013033"/>
              <a:chOff x="1125415" y="2761957"/>
              <a:chExt cx="2747890" cy="1428848"/>
            </a:xfrm>
          </p:grpSpPr>
          <p:sp>
            <p:nvSpPr>
              <p:cNvPr id="31" name="平行四辺形 30">
                <a:extLst>
                  <a:ext uri="{FF2B5EF4-FFF2-40B4-BE49-F238E27FC236}">
                    <a16:creationId xmlns:a16="http://schemas.microsoft.com/office/drawing/2014/main" id="{06353B2E-2D19-6575-A9A9-B316F223426A}"/>
                  </a:ext>
                </a:extLst>
              </p:cNvPr>
              <p:cNvSpPr/>
              <p:nvPr/>
            </p:nvSpPr>
            <p:spPr>
              <a:xfrm>
                <a:off x="1125415" y="3064325"/>
                <a:ext cx="2747890" cy="1049281"/>
              </a:xfrm>
              <a:prstGeom prst="parallelogram">
                <a:avLst/>
              </a:prstGeom>
              <a:solidFill>
                <a:sysClr val="window" lastClr="FFFFFF">
                  <a:lumMod val="95000"/>
                </a:sysClr>
              </a:solidFill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108899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42916637-521A-F72E-F080-99749ED02B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975361" cy="515816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D12CF1C9-11BF-CF44-F76F-C3D108FF98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1322364" cy="196948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テキスト ボックス 33">
                    <a:extLst>
                      <a:ext uri="{FF2B5EF4-FFF2-40B4-BE49-F238E27FC236}">
                        <a16:creationId xmlns:a16="http://schemas.microsoft.com/office/drawing/2014/main" id="{23CD94EF-4D15-E091-3EBF-672E8FDACC10}"/>
                      </a:ext>
                    </a:extLst>
                  </p:cNvPr>
                  <p:cNvSpPr txBox="1"/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4" name="テキスト ボックス 33">
                    <a:extLst>
                      <a:ext uri="{FF2B5EF4-FFF2-40B4-BE49-F238E27FC236}">
                        <a16:creationId xmlns:a16="http://schemas.microsoft.com/office/drawing/2014/main" id="{23CD94EF-4D15-E091-3EBF-672E8FDACC1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テキスト ボックス 34">
                    <a:extLst>
                      <a:ext uri="{FF2B5EF4-FFF2-40B4-BE49-F238E27FC236}">
                        <a16:creationId xmlns:a16="http://schemas.microsoft.com/office/drawing/2014/main" id="{91CCF0E4-330F-B7C7-DAB6-F04B71BADC5C}"/>
                      </a:ext>
                    </a:extLst>
                  </p:cNvPr>
                  <p:cNvSpPr txBox="1"/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lvl="0" algn="ctr" defTabSz="1088998">
                      <a:spcBef>
                        <a:spcPts val="600"/>
                      </a:spcBef>
                      <a:buClr>
                        <a:srgbClr val="003366"/>
                      </a:buClr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0" lang="en-US" altLang="ja-JP" sz="1600" b="0" i="0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5" name="テキスト ボックス 34">
                    <a:extLst>
                      <a:ext uri="{FF2B5EF4-FFF2-40B4-BE49-F238E27FC236}">
                        <a16:creationId xmlns:a16="http://schemas.microsoft.com/office/drawing/2014/main" id="{91CCF0E4-330F-B7C7-DAB6-F04B71BADC5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6" name="直線矢印コネクタ 35">
                <a:extLst>
                  <a:ext uri="{FF2B5EF4-FFF2-40B4-BE49-F238E27FC236}">
                    <a16:creationId xmlns:a16="http://schemas.microsoft.com/office/drawing/2014/main" id="{3CA9633D-68BB-BD76-3716-5EF714EDBA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58461" y="2761957"/>
                <a:ext cx="0" cy="76903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CF111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7" name="直線矢印コネクタ 36">
                <a:extLst>
                  <a:ext uri="{FF2B5EF4-FFF2-40B4-BE49-F238E27FC236}">
                    <a16:creationId xmlns:a16="http://schemas.microsoft.com/office/drawing/2014/main" id="{4D49156B-CD4F-6526-AEA3-506836BF00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744" y="3317240"/>
                <a:ext cx="1618996" cy="21234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テキスト ボックス 37">
                    <a:extLst>
                      <a:ext uri="{FF2B5EF4-FFF2-40B4-BE49-F238E27FC236}">
                        <a16:creationId xmlns:a16="http://schemas.microsoft.com/office/drawing/2014/main" id="{11496D6C-DE55-2862-E5EA-5B1F7E680CB0}"/>
                      </a:ext>
                    </a:extLst>
                  </p:cNvPr>
                  <p:cNvSpPr txBox="1"/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8" name="テキスト ボックス 37">
                    <a:extLst>
                      <a:ext uri="{FF2B5EF4-FFF2-40B4-BE49-F238E27FC236}">
                        <a16:creationId xmlns:a16="http://schemas.microsoft.com/office/drawing/2014/main" id="{11496D6C-DE55-2862-E5EA-5B1F7E680CB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FA01A3E0-2F93-93F6-5D47-A744B25D7E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8395" y="3754120"/>
                <a:ext cx="258645" cy="26179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olid"/>
                <a:tailEnd type="triangle" w="sm" len="sm"/>
              </a:ln>
              <a:effectLst/>
            </p:spPr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8AB1FD1D-E4E5-D312-A0F5-A7B0819D30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8915" y="3355340"/>
                <a:ext cx="328908" cy="33291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ysDot"/>
                <a:tailEnd type="triangle" w="sm" len="sm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テキスト ボックス 40">
                    <a:extLst>
                      <a:ext uri="{FF2B5EF4-FFF2-40B4-BE49-F238E27FC236}">
                        <a16:creationId xmlns:a16="http://schemas.microsoft.com/office/drawing/2014/main" id="{43056523-B60A-9B7C-3AA4-3A5D64F140F9}"/>
                      </a:ext>
                    </a:extLst>
                  </p:cNvPr>
                  <p:cNvSpPr txBox="1"/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41" name="テキスト ボックス 40">
                    <a:extLst>
                      <a:ext uri="{FF2B5EF4-FFF2-40B4-BE49-F238E27FC236}">
                        <a16:creationId xmlns:a16="http://schemas.microsoft.com/office/drawing/2014/main" id="{43056523-B60A-9B7C-3AA4-3A5D64F140F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テキスト ボックス 41">
                    <a:extLst>
                      <a:ext uri="{FF2B5EF4-FFF2-40B4-BE49-F238E27FC236}">
                        <a16:creationId xmlns:a16="http://schemas.microsoft.com/office/drawing/2014/main" id="{A2B72F71-BCB0-3AB2-5D32-B4A78005A936}"/>
                      </a:ext>
                    </a:extLst>
                  </p:cNvPr>
                  <p:cNvSpPr txBox="1"/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≅</m:t>
                          </m:r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42" name="テキスト ボックス 41">
                    <a:extLst>
                      <a:ext uri="{FF2B5EF4-FFF2-40B4-BE49-F238E27FC236}">
                        <a16:creationId xmlns:a16="http://schemas.microsoft.com/office/drawing/2014/main" id="{A2B72F71-BCB0-3AB2-5D32-B4A78005A93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吹き出し: 四角形 29">
                  <a:extLst>
                    <a:ext uri="{FF2B5EF4-FFF2-40B4-BE49-F238E27FC236}">
                      <a16:creationId xmlns:a16="http://schemas.microsoft.com/office/drawing/2014/main" id="{89BB95CA-155F-CF90-4A09-C24F3A784EDC}"/>
                    </a:ext>
                  </a:extLst>
                </p:cNvPr>
                <p:cNvSpPr/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108899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ja-JP" sz="12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𝒉</m:t>
                          </m:r>
                        </m:e>
                        <m:sub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altLang="ja-JP" sz="12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altLang="ja-JP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is almost in the same plane</a:t>
                  </a:r>
                  <a:r>
                    <a:rPr kumimoji="0" lang="en-US" altLang="ja-JP" sz="1200" b="0" i="0" u="none" strike="noStrike" kern="0" cap="none" spc="0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 with two CSI vectors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0" name="吹き出し: 四角形 29">
                  <a:extLst>
                    <a:ext uri="{FF2B5EF4-FFF2-40B4-BE49-F238E27FC236}">
                      <a16:creationId xmlns:a16="http://schemas.microsoft.com/office/drawing/2014/main" id="{89BB95CA-155F-CF90-4A09-C24F3A784ED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blipFill>
                  <a:blip r:embed="rId11"/>
                  <a:stretch>
                    <a:fillRect/>
                  </a:stretch>
                </a:blip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3" name="図 42">
            <a:extLst>
              <a:ext uri="{FF2B5EF4-FFF2-40B4-BE49-F238E27FC236}">
                <a16:creationId xmlns:a16="http://schemas.microsoft.com/office/drawing/2014/main" id="{11F98E0B-281C-7BE3-681B-40EFEA9E3A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5943" y="1481731"/>
            <a:ext cx="4751265" cy="233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1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Issue with the robust beamforming nulling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7169" y="1623656"/>
                <a:ext cx="11236823" cy="45845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Although robust beamforming nulling can reduce more interference level at OBSS STAs,  </a:t>
                </a:r>
                <a:b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the performance is depending on correlation between CSIs and current channel vector.</a:t>
                </a:r>
              </a:p>
              <a:p>
                <a:pPr>
                  <a:defRPr/>
                </a:pPr>
                <a:endParaRPr kumimoji="0" lang="en-US" altLang="ja-JP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For example, let assume AP obtains three CSIs,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b="0" kern="0" dirty="0">
                    <a:solidFill>
                      <a:srgbClr val="000000"/>
                    </a:solidFill>
                    <a:latin typeface="Times New 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ja-JP" sz="2000" b="0" i="0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kumimoji="0" lang="en-US" altLang="ja-JP" sz="2000" i="0" kern="0" dirty="0">
                    <a:solidFill>
                      <a:srgbClr val="000000"/>
                    </a:solidFill>
                    <a:latin typeface="+mj-lt"/>
                  </a:rPr>
                  <a:t>and</a:t>
                </a:r>
                <a:r>
                  <a:rPr kumimoji="0" lang="ja-JP" altLang="en-US" sz="2000" b="0" kern="0" dirty="0">
                    <a:solidFill>
                      <a:srgbClr val="000000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ja-JP" sz="20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kumimoji="0" lang="en-US" altLang="ja-JP" sz="20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20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b="0" kern="0" dirty="0">
                    <a:solidFill>
                      <a:srgbClr val="000000"/>
                    </a:solidFill>
                    <a:latin typeface="Times New Roman"/>
                  </a:rPr>
                  <a:t>, </a:t>
                </a: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and choose two of them for beamforming nulling</a:t>
                </a:r>
                <a:r>
                  <a:rPr kumimoji="0" lang="en-US" altLang="ja-JP" sz="2000" b="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>
                  <a:defRPr/>
                </a:pPr>
                <a:endParaRPr kumimoji="0" lang="en-US" altLang="ja-JP" sz="2000" b="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In some cases,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kumimoji="0" lang="en-US" altLang="ja-JP" sz="2000" b="0" i="0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might be better option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0" lang="en-US" altLang="ja-JP" sz="20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because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kumimoji="0" lang="en-US" altLang="ja-JP" sz="2000" b="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0" lang="en-US" altLang="ja-JP" sz="20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might be higher correlation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ja-JP" sz="2000" b="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with current channel vector.</a:t>
                </a:r>
              </a:p>
              <a:p>
                <a:pPr>
                  <a:defRPr/>
                </a:pPr>
                <a:endParaRPr kumimoji="0" lang="en-US" altLang="ja-JP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Essential reason is that sounding timing can’t be optimized for robust beamforming nulling in future use.</a:t>
                </a:r>
              </a:p>
              <a:p>
                <a:pPr>
                  <a:defRPr/>
                </a:pPr>
                <a:endParaRPr kumimoji="0" lang="en-US" altLang="ja-JP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AP should know which CSI set is better for beamforming nulling to current channel vectors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69" y="1623656"/>
                <a:ext cx="11236823" cy="4584599"/>
              </a:xfrm>
              <a:prstGeom prst="rect">
                <a:avLst/>
              </a:prstGeom>
              <a:blipFill>
                <a:blip r:embed="rId2"/>
                <a:stretch>
                  <a:fillRect l="-488" t="-665" b="-1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0310BE7F-1A4B-8A81-CA44-994047B5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43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A76872-7C7D-49CC-5AA3-0DE0671A4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22631"/>
            <a:ext cx="10363200" cy="4438689"/>
          </a:xfrm>
        </p:spPr>
        <p:txBody>
          <a:bodyPr/>
          <a:lstStyle/>
          <a:p>
            <a:r>
              <a:rPr kumimoji="1" lang="en-US" altLang="ja-JP" sz="2000" dirty="0"/>
              <a:t>To obtain better CSI set, frequent sounding is a straight-forward approach, but suffering from additional overhead.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To minimize the overhead, it would be better that AP sends PPDU where different subcarrier groups are allocated to steering matrices computed from different CSI set.</a:t>
            </a:r>
          </a:p>
          <a:p>
            <a:pPr lvl="1"/>
            <a:r>
              <a:rPr kumimoji="1" lang="en-US" altLang="ja-JP" sz="1600" dirty="0"/>
              <a:t>More subcarriers can be allocated to steering matrices computed from fresher CSI set</a:t>
            </a:r>
            <a:br>
              <a:rPr kumimoji="1" lang="en-US" altLang="ja-JP" sz="1600" dirty="0"/>
            </a:br>
            <a:endParaRPr kumimoji="1" lang="en-US" altLang="ja-JP" sz="2000" dirty="0"/>
          </a:p>
          <a:p>
            <a:r>
              <a:rPr kumimoji="1" lang="en-US" altLang="ja-JP" sz="2000" dirty="0"/>
              <a:t>This enables STA to estimate interference level from OBSS AP’s steering matrices derived from different CSI set, while receiving data in CBF.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C92B1C-3D92-0B5B-76A1-4EC0ADEF4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EE3ED9-513D-57B4-8009-C3748F8F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00151" y="6475413"/>
            <a:ext cx="714937" cy="16752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33C8E084-CB67-1B1C-0E32-105C2B3F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7135546-6F6E-21FD-EC91-9617883C0FB1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kern="0" dirty="0">
                <a:solidFill>
                  <a:srgbClr val="000000"/>
                </a:solidFill>
                <a:latin typeface="Times New Roman"/>
              </a:rPr>
              <a:t>Subcarrier Allocation to Steering Matrices from different CSI set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 1">
                <a:extLst>
                  <a:ext uri="{FF2B5EF4-FFF2-40B4-BE49-F238E27FC236}">
                    <a16:creationId xmlns:a16="http://schemas.microsoft.com/office/drawing/2014/main" id="{9B012E8F-2658-BF46-26F9-80A069E470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05906" y="5018050"/>
              <a:ext cx="7164000" cy="134284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92000">
                      <a:extLst>
                        <a:ext uri="{9D8B030D-6E8A-4147-A177-3AD203B41FA5}">
                          <a16:colId xmlns:a16="http://schemas.microsoft.com/office/drawing/2014/main" val="4233123201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1359905900"/>
                        </a:ext>
                      </a:extLst>
                    </a:gridCol>
                    <a:gridCol w="4104000">
                      <a:extLst>
                        <a:ext uri="{9D8B030D-6E8A-4147-A177-3AD203B41FA5}">
                          <a16:colId xmlns:a16="http://schemas.microsoft.com/office/drawing/2014/main" val="39417037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Preamble</a:t>
                          </a:r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STF/LTF</a:t>
                          </a:r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Data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1918101"/>
                      </a:ext>
                    </a:extLst>
                  </a:tr>
                  <a:tr h="97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kumimoji="1" lang="en-US" altLang="ja-JP" sz="120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1" lang="en-US" altLang="ja-JP" sz="120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Steering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Matrices</m:t>
                                        </m:r>
                                        <m: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Unapplied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16656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 1">
                <a:extLst>
                  <a:ext uri="{FF2B5EF4-FFF2-40B4-BE49-F238E27FC236}">
                    <a16:creationId xmlns:a16="http://schemas.microsoft.com/office/drawing/2014/main" id="{9B012E8F-2658-BF46-26F9-80A069E470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05906" y="5018050"/>
              <a:ext cx="7164000" cy="134284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92000">
                      <a:extLst>
                        <a:ext uri="{9D8B030D-6E8A-4147-A177-3AD203B41FA5}">
                          <a16:colId xmlns:a16="http://schemas.microsoft.com/office/drawing/2014/main" val="4233123201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1359905900"/>
                        </a:ext>
                      </a:extLst>
                    </a:gridCol>
                    <a:gridCol w="4104000">
                      <a:extLst>
                        <a:ext uri="{9D8B030D-6E8A-4147-A177-3AD203B41FA5}">
                          <a16:colId xmlns:a16="http://schemas.microsoft.com/office/drawing/2014/main" val="39417037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Preamble</a:t>
                          </a:r>
                          <a:endParaRPr kumimoji="1" lang="ja-JP" altLang="en-US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STF/LTF</a:t>
                          </a:r>
                          <a:endParaRPr kumimoji="1" lang="ja-JP" altLang="en-US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Data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1918101"/>
                      </a:ext>
                    </a:extLst>
                  </a:tr>
                  <a:tr h="97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60" t="-41250" r="-323741" b="-1250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kumimoji="1" lang="ja-JP" altLang="en-US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166563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907B51AE-4008-2B29-F589-79F2DB249460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5435" y="4692356"/>
            <a:ext cx="7184312" cy="14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2B331E-F565-8C3D-F736-5B1B81A85F9C}"/>
              </a:ext>
            </a:extLst>
          </p:cNvPr>
          <p:cNvSpPr txBox="1"/>
          <p:nvPr/>
        </p:nvSpPr>
        <p:spPr>
          <a:xfrm>
            <a:off x="4368701" y="4507690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PPDU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41C973-FCD2-1199-9703-DFA0209DF539}"/>
              </a:ext>
            </a:extLst>
          </p:cNvPr>
          <p:cNvSpPr/>
          <p:nvPr/>
        </p:nvSpPr>
        <p:spPr bwMode="auto">
          <a:xfrm>
            <a:off x="3097530" y="5603743"/>
            <a:ext cx="5462217" cy="119466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2D5FD9-1431-B618-1C72-DEE23C663945}"/>
              </a:ext>
            </a:extLst>
          </p:cNvPr>
          <p:cNvSpPr/>
          <p:nvPr/>
        </p:nvSpPr>
        <p:spPr bwMode="auto">
          <a:xfrm>
            <a:off x="3097530" y="5387134"/>
            <a:ext cx="5462217" cy="119466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159AB3-C5F6-A006-2393-709363B2578C}"/>
              </a:ext>
            </a:extLst>
          </p:cNvPr>
          <p:cNvSpPr/>
          <p:nvPr/>
        </p:nvSpPr>
        <p:spPr bwMode="auto">
          <a:xfrm>
            <a:off x="3097530" y="5497939"/>
            <a:ext cx="5462217" cy="1194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F0A7669-0606-B73F-6168-9634276DC336}"/>
              </a:ext>
            </a:extLst>
          </p:cNvPr>
          <p:cNvSpPr/>
          <p:nvPr/>
        </p:nvSpPr>
        <p:spPr bwMode="auto">
          <a:xfrm>
            <a:off x="3097530" y="5698081"/>
            <a:ext cx="5462217" cy="119466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D851151-201F-5145-E467-05F182847973}"/>
              </a:ext>
            </a:extLst>
          </p:cNvPr>
          <p:cNvSpPr/>
          <p:nvPr/>
        </p:nvSpPr>
        <p:spPr bwMode="auto">
          <a:xfrm>
            <a:off x="3097530" y="6241424"/>
            <a:ext cx="5462217" cy="119466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7337AC-6016-90F5-B495-EC3E5A5EA9C8}"/>
              </a:ext>
            </a:extLst>
          </p:cNvPr>
          <p:cNvSpPr/>
          <p:nvPr/>
        </p:nvSpPr>
        <p:spPr bwMode="auto">
          <a:xfrm>
            <a:off x="3097530" y="6024815"/>
            <a:ext cx="5462217" cy="119466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4160227-2B66-ADE9-E5DA-0C94E1EDC1D1}"/>
              </a:ext>
            </a:extLst>
          </p:cNvPr>
          <p:cNvSpPr/>
          <p:nvPr/>
        </p:nvSpPr>
        <p:spPr bwMode="auto">
          <a:xfrm>
            <a:off x="3097530" y="6135620"/>
            <a:ext cx="5462217" cy="1194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51412D1-B134-A655-97C5-86F82A6A2D71}"/>
                  </a:ext>
                </a:extLst>
              </p:cNvPr>
              <p:cNvSpPr txBox="1"/>
              <p:nvPr/>
            </p:nvSpPr>
            <p:spPr>
              <a:xfrm>
                <a:off x="3870052" y="5793424"/>
                <a:ext cx="36601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kumimoji="1" lang="ja-JP" altLang="en-US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51412D1-B134-A655-97C5-86F82A6A2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052" y="5793424"/>
                <a:ext cx="366019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FF4955A-F5AB-7CD6-C1A8-F6804A37BD3F}"/>
              </a:ext>
            </a:extLst>
          </p:cNvPr>
          <p:cNvSpPr/>
          <p:nvPr/>
        </p:nvSpPr>
        <p:spPr bwMode="auto">
          <a:xfrm>
            <a:off x="9149467" y="5198875"/>
            <a:ext cx="756533" cy="1539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50AAB98-FCBF-26D8-57F1-15A2BAE1FD2E}"/>
              </a:ext>
            </a:extLst>
          </p:cNvPr>
          <p:cNvSpPr/>
          <p:nvPr/>
        </p:nvSpPr>
        <p:spPr bwMode="auto">
          <a:xfrm>
            <a:off x="9149467" y="6005699"/>
            <a:ext cx="756533" cy="153998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59B66B4-08F3-CCA9-E8D4-B706185BC1B0}"/>
              </a:ext>
            </a:extLst>
          </p:cNvPr>
          <p:cNvSpPr/>
          <p:nvPr/>
        </p:nvSpPr>
        <p:spPr bwMode="auto">
          <a:xfrm>
            <a:off x="9149467" y="5602287"/>
            <a:ext cx="756533" cy="153998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D3606E-CCE6-6EC5-3D14-19310E13DB6D}"/>
                  </a:ext>
                </a:extLst>
              </p:cNvPr>
              <p:cNvSpPr txBox="1"/>
              <p:nvPr/>
            </p:nvSpPr>
            <p:spPr>
              <a:xfrm>
                <a:off x="10040470" y="5052555"/>
                <a:ext cx="9144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D3606E-CCE6-6EC5-3D14-19310E13D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0" y="5052555"/>
                <a:ext cx="914400" cy="392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EEE9116A-DA09-EC46-6E21-7F71B0EE5687}"/>
                  </a:ext>
                </a:extLst>
              </p:cNvPr>
              <p:cNvSpPr txBox="1"/>
              <p:nvPr/>
            </p:nvSpPr>
            <p:spPr>
              <a:xfrm>
                <a:off x="10040470" y="5482861"/>
                <a:ext cx="9144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EEE9116A-DA09-EC46-6E21-7F71B0EE5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0" y="5482861"/>
                <a:ext cx="914400" cy="392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EEB10E9-F818-C265-2694-DECB705D9572}"/>
                  </a:ext>
                </a:extLst>
              </p:cNvPr>
              <p:cNvSpPr txBox="1"/>
              <p:nvPr/>
            </p:nvSpPr>
            <p:spPr>
              <a:xfrm>
                <a:off x="10040470" y="5922131"/>
                <a:ext cx="9144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EEB10E9-F818-C265-2694-DECB705D9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0" y="5922131"/>
                <a:ext cx="914400" cy="392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26D40371-9A5D-A337-047C-62276107CF6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0941" y="5387134"/>
            <a:ext cx="0" cy="9279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95AAEA8-9A2B-A65A-5729-3EEC4F7A8AFD}"/>
              </a:ext>
            </a:extLst>
          </p:cNvPr>
          <p:cNvSpPr txBox="1"/>
          <p:nvPr/>
        </p:nvSpPr>
        <p:spPr>
          <a:xfrm rot="16200000">
            <a:off x="246955" y="5582804"/>
            <a:ext cx="1147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subcarrier</a:t>
            </a:r>
            <a:endParaRPr kumimoji="1" lang="ja-JP" altLang="en-US" sz="1600" dirty="0"/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1B317A1D-1144-8A03-6E38-6079D0CB7834}"/>
              </a:ext>
            </a:extLst>
          </p:cNvPr>
          <p:cNvSpPr/>
          <p:nvPr/>
        </p:nvSpPr>
        <p:spPr bwMode="auto">
          <a:xfrm>
            <a:off x="9072282" y="4320450"/>
            <a:ext cx="2205318" cy="498321"/>
          </a:xfrm>
          <a:prstGeom prst="wedgeRectCallout">
            <a:avLst>
              <a:gd name="adj1" fmla="val -16565"/>
              <a:gd name="adj2" fmla="val 79482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Example of using </a:t>
            </a:r>
            <a:r>
              <a:rPr kumimoji="0" lang="en-US" altLang="ja-JP" sz="1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three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different CSI sets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2E4057E-D061-AC8B-8C15-DE20AF73D249}"/>
              </a:ext>
            </a:extLst>
          </p:cNvPr>
          <p:cNvSpPr/>
          <p:nvPr/>
        </p:nvSpPr>
        <p:spPr bwMode="auto">
          <a:xfrm>
            <a:off x="9072282" y="5018050"/>
            <a:ext cx="2205318" cy="1342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4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Candidate Solution (1/2)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8871" y="1386346"/>
                <a:ext cx="11105304" cy="348661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AP obtains feedback (via OBSS AP) in response to data transmission through below 4 steps.</a:t>
                </a: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1: AP chooses different tuples of CSIs of different time for different subcarrier groups, and computes steering matrices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AP computes steering matrices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ja-JP" sz="1600" b="0" i="0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for subcarrier group #1, also computes steering matrices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0" lang="en-US" altLang="ja-JP" sz="16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16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for different subcarrier group #2</a:t>
                </a:r>
              </a:p>
              <a:p>
                <a:pPr lvl="2">
                  <a:defRPr/>
                </a:pPr>
                <a:endParaRPr kumimoji="0" lang="en-US" altLang="ja-JP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2: Each AP concurrently transmits PPDU with the steering matrices (CBF)</a:t>
                </a:r>
                <a:b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3: OBSS STAs compute interference level per different subcarrier group from the received PPDU</a:t>
                </a:r>
                <a:r>
                  <a:rPr kumimoji="0" lang="ja-JP" altLang="en-US" sz="1800" kern="0" dirty="0">
                    <a:solidFill>
                      <a:srgbClr val="000000"/>
                    </a:solidFill>
                    <a:latin typeface="Times New Roman"/>
                  </a:rPr>
                  <a:t>　</a:t>
                </a: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4: The OBSS STAs </a:t>
                </a:r>
                <a:r>
                  <a:rPr kumimoji="0" lang="en-US" altLang="ja-JP" sz="1800" u="sng" kern="0" dirty="0">
                    <a:solidFill>
                      <a:srgbClr val="000000"/>
                    </a:solidFill>
                    <a:latin typeface="Times New Roman"/>
                  </a:rPr>
                  <a:t>feedback the interference level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to the AP via associated AP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71" y="1386346"/>
                <a:ext cx="11105304" cy="3486617"/>
              </a:xfrm>
              <a:prstGeom prst="rect">
                <a:avLst/>
              </a:prstGeom>
              <a:blipFill>
                <a:blip r:embed="rId2"/>
                <a:stretch>
                  <a:fillRect l="-494" t="-874" b="-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64DCBC68-E4D8-C21B-1F87-32A22F021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831" y="5074930"/>
            <a:ext cx="761298" cy="794397"/>
          </a:xfrm>
          <a:prstGeom prst="rect">
            <a:avLst/>
          </a:prstGeom>
        </p:spPr>
      </p:pic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DAEA347-2E15-66FB-7FB9-83C86D137138}"/>
              </a:ext>
            </a:extLst>
          </p:cNvPr>
          <p:cNvCxnSpPr>
            <a:cxnSpLocks/>
          </p:cNvCxnSpPr>
          <p:nvPr/>
        </p:nvCxnSpPr>
        <p:spPr>
          <a:xfrm flipV="1">
            <a:off x="3333750" y="5133975"/>
            <a:ext cx="3305175" cy="31432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ysDash"/>
            <a:tailEnd type="triangle"/>
          </a:ln>
          <a:effectLst/>
        </p:spPr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5F54FFB-CB82-D12E-B214-60D49D3A689E}"/>
              </a:ext>
            </a:extLst>
          </p:cNvPr>
          <p:cNvSpPr txBox="1"/>
          <p:nvPr/>
        </p:nvSpPr>
        <p:spPr>
          <a:xfrm>
            <a:off x="2604756" y="5599175"/>
            <a:ext cx="914400" cy="397201"/>
          </a:xfrm>
          <a:prstGeom prst="rect">
            <a:avLst/>
          </a:prstGeom>
        </p:spPr>
        <p:txBody>
          <a:bodyPr vert="horz" wrap="square" lIns="90000" tIns="90000" rIns="90000" bIns="90000" rtlCol="0">
            <a:spAutoFit/>
          </a:bodyPr>
          <a:lstStyle/>
          <a:p>
            <a:pPr algn="ctr">
              <a:spcBef>
                <a:spcPts val="600"/>
              </a:spcBef>
              <a:buClr>
                <a:srgbClr val="003366"/>
              </a:buClr>
              <a:defRPr/>
            </a:pPr>
            <a:r>
              <a:rPr lang="en-US" altLang="ja-JP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AP1</a:t>
            </a:r>
            <a:endParaRPr lang="ja-JP" alt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D3B25AB-5F98-3F90-569E-7CC1BCD36FEC}"/>
              </a:ext>
            </a:extLst>
          </p:cNvPr>
          <p:cNvGrpSpPr/>
          <p:nvPr/>
        </p:nvGrpSpPr>
        <p:grpSpPr>
          <a:xfrm>
            <a:off x="7675285" y="5448300"/>
            <a:ext cx="3633545" cy="953164"/>
            <a:chOff x="8188885" y="4574713"/>
            <a:chExt cx="3633545" cy="953164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D444F19-3388-2DE1-AED6-B0C568AFBDD7}"/>
                </a:ext>
              </a:extLst>
            </p:cNvPr>
            <p:cNvGrpSpPr/>
            <p:nvPr/>
          </p:nvGrpSpPr>
          <p:grpSpPr>
            <a:xfrm>
              <a:off x="8188885" y="4574713"/>
              <a:ext cx="3633545" cy="953164"/>
              <a:chOff x="1988819" y="4312920"/>
              <a:chExt cx="3633545" cy="953164"/>
            </a:xfrm>
          </p:grpSpPr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C38D2AA8-D8EF-4FA6-CCE2-5DBB1A0DF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52735" y="4973217"/>
                <a:ext cx="2024743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571C8427-F373-4852-0501-FF15C54B9F6F}"/>
                  </a:ext>
                </a:extLst>
              </p:cNvPr>
              <p:cNvGrpSpPr/>
              <p:nvPr/>
            </p:nvGrpSpPr>
            <p:grpSpPr>
              <a:xfrm>
                <a:off x="225334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id="{77D73971-E333-E90B-0DF8-9B0C9A242BFD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37" name="楕円 36">
                  <a:extLst>
                    <a:ext uri="{FF2B5EF4-FFF2-40B4-BE49-F238E27FC236}">
                      <a16:creationId xmlns:a16="http://schemas.microsoft.com/office/drawing/2014/main" id="{94FBEC1D-B2EF-4D5F-7917-0ECA2E421559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1340F02C-7019-9D81-FA55-4C3B01BCE89E}"/>
                  </a:ext>
                </a:extLst>
              </p:cNvPr>
              <p:cNvGrpSpPr/>
              <p:nvPr/>
            </p:nvGrpSpPr>
            <p:grpSpPr>
              <a:xfrm>
                <a:off x="246289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0C424B17-F17E-F60F-158F-BCF229A3D15F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</p:cxnSp>
            <p:sp>
              <p:nvSpPr>
                <p:cNvPr id="35" name="楕円 34">
                  <a:extLst>
                    <a:ext uri="{FF2B5EF4-FFF2-40B4-BE49-F238E27FC236}">
                      <a16:creationId xmlns:a16="http://schemas.microsoft.com/office/drawing/2014/main" id="{C5F4A7C6-B982-69DE-CE7A-D86CFA1216B9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37E7DD76-2960-4103-C3B6-9D2253BE4D84}"/>
                  </a:ext>
                </a:extLst>
              </p:cNvPr>
              <p:cNvGrpSpPr/>
              <p:nvPr/>
            </p:nvGrpSpPr>
            <p:grpSpPr>
              <a:xfrm>
                <a:off x="267244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6E2B1CAB-F480-ABB8-F2A9-DCF3700A9B21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33" name="楕円 32">
                  <a:extLst>
                    <a:ext uri="{FF2B5EF4-FFF2-40B4-BE49-F238E27FC236}">
                      <a16:creationId xmlns:a16="http://schemas.microsoft.com/office/drawing/2014/main" id="{B11E2A3B-8BF0-DC4E-10C7-E7697EE05CE5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4FFEF5CB-57FC-D712-723C-6724CAA9A3EF}"/>
                  </a:ext>
                </a:extLst>
              </p:cNvPr>
              <p:cNvGrpSpPr/>
              <p:nvPr/>
            </p:nvGrpSpPr>
            <p:grpSpPr>
              <a:xfrm>
                <a:off x="288199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B42D02EB-1F8B-5B62-12FC-C3424D7F5218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31" name="楕円 30">
                  <a:extLst>
                    <a:ext uri="{FF2B5EF4-FFF2-40B4-BE49-F238E27FC236}">
                      <a16:creationId xmlns:a16="http://schemas.microsoft.com/office/drawing/2014/main" id="{E413E45C-6BFF-4C22-E1A6-65607B13E6F8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FA3DEF0C-DA4D-0335-9A48-BB2675AD1CDB}"/>
                  </a:ext>
                </a:extLst>
              </p:cNvPr>
              <p:cNvGrpSpPr/>
              <p:nvPr/>
            </p:nvGrpSpPr>
            <p:grpSpPr>
              <a:xfrm>
                <a:off x="309154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01900694-9D7A-2FF4-A742-2301CAB0711A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29" name="楕円 28">
                  <a:extLst>
                    <a:ext uri="{FF2B5EF4-FFF2-40B4-BE49-F238E27FC236}">
                      <a16:creationId xmlns:a16="http://schemas.microsoft.com/office/drawing/2014/main" id="{5666510A-34AB-CA64-BC68-A902C442D191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266C768A-92A3-0099-C76D-2DCF8D8EC53B}"/>
                  </a:ext>
                </a:extLst>
              </p:cNvPr>
              <p:cNvGrpSpPr/>
              <p:nvPr/>
            </p:nvGrpSpPr>
            <p:grpSpPr>
              <a:xfrm>
                <a:off x="3301092" y="4434707"/>
                <a:ext cx="1007512" cy="586238"/>
                <a:chOff x="2253342" y="4434707"/>
                <a:chExt cx="1007512" cy="586238"/>
              </a:xfrm>
            </p:grpSpPr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C83985CE-0907-49C1-542D-23156DED5721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</p:cxnSp>
            <p:sp>
              <p:nvSpPr>
                <p:cNvPr id="26" name="楕円 25">
                  <a:extLst>
                    <a:ext uri="{FF2B5EF4-FFF2-40B4-BE49-F238E27FC236}">
                      <a16:creationId xmlns:a16="http://schemas.microsoft.com/office/drawing/2014/main" id="{FE77E8B5-3FAC-E6F1-048C-2853AEA9DEA9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楕円 26">
                  <a:extLst>
                    <a:ext uri="{FF2B5EF4-FFF2-40B4-BE49-F238E27FC236}">
                      <a16:creationId xmlns:a16="http://schemas.microsoft.com/office/drawing/2014/main" id="{DAE64DE4-5204-F3E6-77AC-7DD5CD54568D}"/>
                    </a:ext>
                  </a:extLst>
                </p:cNvPr>
                <p:cNvSpPr/>
                <p:nvPr/>
              </p:nvSpPr>
              <p:spPr>
                <a:xfrm>
                  <a:off x="3158217" y="4915719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9A75EFDE-E541-3AF0-92D8-59D9B5C0E298}"/>
                  </a:ext>
                </a:extLst>
              </p:cNvPr>
              <p:cNvGrpSpPr/>
              <p:nvPr/>
            </p:nvGrpSpPr>
            <p:grpSpPr>
              <a:xfrm>
                <a:off x="3510642" y="4434707"/>
                <a:ext cx="794152" cy="538510"/>
                <a:chOff x="2253342" y="4434707"/>
                <a:chExt cx="794152" cy="538510"/>
              </a:xfrm>
            </p:grpSpPr>
            <p:cxnSp>
              <p:nvCxnSpPr>
                <p:cNvPr id="22" name="直線コネクタ 21">
                  <a:extLst>
                    <a:ext uri="{FF2B5EF4-FFF2-40B4-BE49-F238E27FC236}">
                      <a16:creationId xmlns:a16="http://schemas.microsoft.com/office/drawing/2014/main" id="{2E552885-042C-9A62-E7A2-27604AEBAD77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23" name="楕円 22">
                  <a:extLst>
                    <a:ext uri="{FF2B5EF4-FFF2-40B4-BE49-F238E27FC236}">
                      <a16:creationId xmlns:a16="http://schemas.microsoft.com/office/drawing/2014/main" id="{30B59056-45F7-055D-EA80-CBF61E753E7A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楕円 23">
                  <a:extLst>
                    <a:ext uri="{FF2B5EF4-FFF2-40B4-BE49-F238E27FC236}">
                      <a16:creationId xmlns:a16="http://schemas.microsoft.com/office/drawing/2014/main" id="{7D3386F7-419E-5377-A6D0-458512A17F8F}"/>
                    </a:ext>
                  </a:extLst>
                </p:cNvPr>
                <p:cNvSpPr/>
                <p:nvPr/>
              </p:nvSpPr>
              <p:spPr>
                <a:xfrm>
                  <a:off x="2944857" y="451471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3F1A4AF-0BCC-EBDF-4C8F-F4ABBDAFC16A}"/>
                  </a:ext>
                </a:extLst>
              </p:cNvPr>
              <p:cNvSpPr txBox="1"/>
              <p:nvPr/>
            </p:nvSpPr>
            <p:spPr>
              <a:xfrm>
                <a:off x="3649980" y="4899660"/>
                <a:ext cx="457200" cy="366424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freq</a:t>
                </a: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吹き出し: 四角形 20">
                <a:extLst>
                  <a:ext uri="{FF2B5EF4-FFF2-40B4-BE49-F238E27FC236}">
                    <a16:creationId xmlns:a16="http://schemas.microsoft.com/office/drawing/2014/main" id="{92CB730E-D86C-6A7F-53F3-688758AA8075}"/>
                  </a:ext>
                </a:extLst>
              </p:cNvPr>
              <p:cNvSpPr/>
              <p:nvPr/>
            </p:nvSpPr>
            <p:spPr>
              <a:xfrm>
                <a:off x="1988819" y="4312920"/>
                <a:ext cx="3633545" cy="953164"/>
              </a:xfrm>
              <a:prstGeom prst="wedgeRectCallout">
                <a:avLst>
                  <a:gd name="adj1" fmla="val -88810"/>
                  <a:gd name="adj2" fmla="val -61511"/>
                </a:avLst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DA99D0AB-FD9F-902B-9BAC-15611B04AAAB}"/>
                </a:ext>
              </a:extLst>
            </p:cNvPr>
            <p:cNvSpPr txBox="1"/>
            <p:nvPr/>
          </p:nvSpPr>
          <p:spPr>
            <a:xfrm>
              <a:off x="10553299" y="4603165"/>
              <a:ext cx="1269129" cy="489534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>
                <a:spcBef>
                  <a:spcPts val="600"/>
                </a:spcBef>
                <a:buClr>
                  <a:srgbClr val="003366"/>
                </a:buClr>
                <a:defRPr/>
              </a:pPr>
              <a:r>
                <a:rPr lang="en-US" altLang="ja-JP" sz="1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Using the latest and 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altLang="ja-JP" sz="1000" b="1" baseline="30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past CSI</a:t>
              </a:r>
              <a:endParaRPr lang="ja-JP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CC79193C-297D-37C1-E026-7110E046EAF1}"/>
                </a:ext>
              </a:extLst>
            </p:cNvPr>
            <p:cNvSpPr txBox="1"/>
            <p:nvPr/>
          </p:nvSpPr>
          <p:spPr>
            <a:xfrm>
              <a:off x="10537069" y="5012003"/>
              <a:ext cx="1249153" cy="489534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>
                <a:spcBef>
                  <a:spcPts val="600"/>
                </a:spcBef>
                <a:buClr>
                  <a:srgbClr val="003366"/>
                </a:buClr>
                <a:defRPr/>
              </a:pPr>
              <a:r>
                <a:rPr lang="en-US" altLang="ja-JP" sz="1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Using the latest and 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altLang="ja-JP" sz="1000" b="1" baseline="30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nd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past CSI</a:t>
              </a:r>
              <a:endParaRPr lang="ja-JP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E885488-FAC4-9695-1674-64AD47BE673B}"/>
              </a:ext>
            </a:extLst>
          </p:cNvPr>
          <p:cNvGrpSpPr/>
          <p:nvPr/>
        </p:nvGrpSpPr>
        <p:grpSpPr>
          <a:xfrm>
            <a:off x="6695904" y="4838104"/>
            <a:ext cx="1454882" cy="565090"/>
            <a:chOff x="3070538" y="3425535"/>
            <a:chExt cx="1454882" cy="565090"/>
          </a:xfrm>
        </p:grpSpPr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BBE67B8C-2800-D9E2-EE51-BEA96C67E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73B2234E-77F1-39FB-B772-7C042E5260D2}"/>
                </a:ext>
              </a:extLst>
            </p:cNvPr>
            <p:cNvSpPr txBox="1"/>
            <p:nvPr/>
          </p:nvSpPr>
          <p:spPr>
            <a:xfrm>
              <a:off x="3319741" y="3485702"/>
              <a:ext cx="120567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STA2</a:t>
              </a:r>
              <a:br>
                <a:rPr kumimoji="1" lang="en-US" altLang="ja-JP" sz="1050" dirty="0"/>
              </a:br>
              <a:r>
                <a:rPr kumimoji="1" lang="en-US" altLang="ja-JP" sz="1050" dirty="0"/>
                <a:t>(Steered null)</a:t>
              </a:r>
              <a:endParaRPr kumimoji="1" lang="ja-JP" altLang="en-US" sz="1050" dirty="0"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F23CB1A-B978-7EEC-CFE9-EBA48D35E362}"/>
              </a:ext>
            </a:extLst>
          </p:cNvPr>
          <p:cNvGrpSpPr/>
          <p:nvPr/>
        </p:nvGrpSpPr>
        <p:grpSpPr>
          <a:xfrm>
            <a:off x="4126700" y="5602348"/>
            <a:ext cx="1523619" cy="965140"/>
            <a:chOff x="2528610" y="3425535"/>
            <a:chExt cx="1523619" cy="965140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ED01850F-E5BA-915E-70C7-50C725AD8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0A9AE68E-0D00-97BA-440A-FBD378007B62}"/>
                </a:ext>
              </a:extLst>
            </p:cNvPr>
            <p:cNvSpPr txBox="1"/>
            <p:nvPr/>
          </p:nvSpPr>
          <p:spPr>
            <a:xfrm>
              <a:off x="2528610" y="3885752"/>
              <a:ext cx="152361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STA1</a:t>
              </a:r>
              <a:br>
                <a:rPr lang="en-US" altLang="ja-JP" sz="1050" dirty="0"/>
              </a:br>
              <a:r>
                <a:rPr lang="en-US" altLang="ja-JP" sz="1050" dirty="0"/>
                <a:t>(Intended</a:t>
              </a:r>
              <a:r>
                <a:rPr lang="ja-JP" altLang="en-US" sz="1050" dirty="0"/>
                <a:t> </a:t>
              </a:r>
              <a:r>
                <a:rPr lang="en-US" altLang="ja-JP" sz="1050" dirty="0"/>
                <a:t>Receiver)</a:t>
              </a:r>
              <a:endParaRPr kumimoji="1" lang="en-US" altLang="ja-JP" sz="1050" dirty="0"/>
            </a:p>
          </p:txBody>
        </p:sp>
      </p:grp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64177F87-DB7E-B23F-AA56-CADF6E9B42A5}"/>
              </a:ext>
            </a:extLst>
          </p:cNvPr>
          <p:cNvCxnSpPr>
            <a:cxnSpLocks/>
          </p:cNvCxnSpPr>
          <p:nvPr/>
        </p:nvCxnSpPr>
        <p:spPr>
          <a:xfrm>
            <a:off x="3343275" y="5514975"/>
            <a:ext cx="1228725" cy="229333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FDFED56-BB1A-46EC-C6F9-43465AAB61DB}"/>
              </a:ext>
            </a:extLst>
          </p:cNvPr>
          <p:cNvSpPr txBox="1"/>
          <p:nvPr/>
        </p:nvSpPr>
        <p:spPr>
          <a:xfrm>
            <a:off x="3637983" y="5654652"/>
            <a:ext cx="518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S2</a:t>
            </a:r>
            <a:endParaRPr kumimoji="1" lang="ja-JP" altLang="en-US" sz="14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7207258-8454-DBC4-418A-79873777908E}"/>
              </a:ext>
            </a:extLst>
          </p:cNvPr>
          <p:cNvSpPr txBox="1"/>
          <p:nvPr/>
        </p:nvSpPr>
        <p:spPr>
          <a:xfrm>
            <a:off x="4802505" y="4918710"/>
            <a:ext cx="92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S2 (null)</a:t>
            </a:r>
            <a:endParaRPr kumimoji="1" lang="ja-JP" altLang="en-US" sz="1400" dirty="0"/>
          </a:p>
        </p:txBody>
      </p:sp>
      <p:sp>
        <p:nvSpPr>
          <p:cNvPr id="42" name="日付プレースホルダー 3">
            <a:extLst>
              <a:ext uri="{FF2B5EF4-FFF2-40B4-BE49-F238E27FC236}">
                <a16:creationId xmlns:a16="http://schemas.microsoft.com/office/drawing/2014/main" id="{15988818-AD97-E01D-70CD-1ABF8574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9" name="吹き出し: 四角形 38">
            <a:extLst>
              <a:ext uri="{FF2B5EF4-FFF2-40B4-BE49-F238E27FC236}">
                <a16:creationId xmlns:a16="http://schemas.microsoft.com/office/drawing/2014/main" id="{0A711401-2A8C-73FB-E19C-3433E53A3B30}"/>
              </a:ext>
            </a:extLst>
          </p:cNvPr>
          <p:cNvSpPr/>
          <p:nvPr/>
        </p:nvSpPr>
        <p:spPr bwMode="auto">
          <a:xfrm>
            <a:off x="9695328" y="4675956"/>
            <a:ext cx="2205318" cy="498321"/>
          </a:xfrm>
          <a:prstGeom prst="wedgeRectCallout">
            <a:avLst>
              <a:gd name="adj1" fmla="val -16565"/>
              <a:gd name="adj2" fmla="val 79482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Example of using </a:t>
            </a:r>
            <a:r>
              <a:rPr kumimoji="0" lang="en-US" altLang="ja-JP" sz="1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two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different CSI sets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15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172B40-0F3A-BE27-7164-5A4814155BD9}"/>
              </a:ext>
            </a:extLst>
          </p:cNvPr>
          <p:cNvSpPr/>
          <p:nvPr/>
        </p:nvSpPr>
        <p:spPr bwMode="auto">
          <a:xfrm>
            <a:off x="8598321" y="4238926"/>
            <a:ext cx="2174726" cy="2099971"/>
          </a:xfrm>
          <a:prstGeom prst="rect">
            <a:avLst/>
          </a:prstGeom>
          <a:solidFill>
            <a:srgbClr val="FF0000">
              <a:alpha val="5000"/>
            </a:srgbClr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EB2214-2DD0-3D76-75F5-DD0116A7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A94B38D-A93F-E5E9-5195-BB29A084508E}"/>
              </a:ext>
            </a:extLst>
          </p:cNvPr>
          <p:cNvCxnSpPr>
            <a:cxnSpLocks/>
          </p:cNvCxnSpPr>
          <p:nvPr/>
        </p:nvCxnSpPr>
        <p:spPr bwMode="auto">
          <a:xfrm>
            <a:off x="1640264" y="4509961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C4FE6E-A2B4-60C2-7B17-BAAC378B4B11}"/>
              </a:ext>
            </a:extLst>
          </p:cNvPr>
          <p:cNvSpPr txBox="1"/>
          <p:nvPr/>
        </p:nvSpPr>
        <p:spPr>
          <a:xfrm>
            <a:off x="1026099" y="4325295"/>
            <a:ext cx="61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AP1</a:t>
            </a:r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AD95AD48-FE10-EF5F-0FE1-0DCF2F1BF605}"/>
              </a:ext>
            </a:extLst>
          </p:cNvPr>
          <p:cNvCxnSpPr>
            <a:cxnSpLocks/>
          </p:cNvCxnSpPr>
          <p:nvPr/>
        </p:nvCxnSpPr>
        <p:spPr bwMode="auto">
          <a:xfrm>
            <a:off x="1640264" y="5575189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22AA6F5-EC86-60A4-C841-F5E8D3F038E1}"/>
              </a:ext>
            </a:extLst>
          </p:cNvPr>
          <p:cNvSpPr txBox="1"/>
          <p:nvPr/>
        </p:nvSpPr>
        <p:spPr>
          <a:xfrm>
            <a:off x="505830" y="5390523"/>
            <a:ext cx="1133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STA1</a:t>
            </a:r>
            <a:b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assoc’d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AP1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FC866CD-6A68-62BF-93C1-1C6552B58E13}"/>
              </a:ext>
            </a:extLst>
          </p:cNvPr>
          <p:cNvCxnSpPr>
            <a:cxnSpLocks/>
          </p:cNvCxnSpPr>
          <p:nvPr/>
        </p:nvCxnSpPr>
        <p:spPr bwMode="auto">
          <a:xfrm>
            <a:off x="1640264" y="6112517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E4C19D-4A93-83B1-C217-A70EB637C038}"/>
              </a:ext>
            </a:extLst>
          </p:cNvPr>
          <p:cNvSpPr txBox="1"/>
          <p:nvPr/>
        </p:nvSpPr>
        <p:spPr>
          <a:xfrm>
            <a:off x="505830" y="5927851"/>
            <a:ext cx="1133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STA2</a:t>
            </a:r>
            <a:b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assoc’d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AP2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CCC2800-BD5D-AA26-51DF-63EA145E5C0A}"/>
              </a:ext>
            </a:extLst>
          </p:cNvPr>
          <p:cNvSpPr/>
          <p:nvPr/>
        </p:nvSpPr>
        <p:spPr bwMode="auto">
          <a:xfrm>
            <a:off x="1903967" y="4142316"/>
            <a:ext cx="716684" cy="3676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B9B74A4-BF5A-A1A2-DBE7-DABB111D51C3}"/>
              </a:ext>
            </a:extLst>
          </p:cNvPr>
          <p:cNvCxnSpPr>
            <a:cxnSpLocks/>
          </p:cNvCxnSpPr>
          <p:nvPr/>
        </p:nvCxnSpPr>
        <p:spPr bwMode="auto">
          <a:xfrm>
            <a:off x="1640264" y="5037860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2EDB18-00DF-B94F-3835-0252EE153622}"/>
              </a:ext>
            </a:extLst>
          </p:cNvPr>
          <p:cNvSpPr txBox="1"/>
          <p:nvPr/>
        </p:nvSpPr>
        <p:spPr>
          <a:xfrm>
            <a:off x="1026099" y="4853194"/>
            <a:ext cx="61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AP2</a:t>
            </a:r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2961F38-C83E-310C-2BFF-935EE6EA0340}"/>
              </a:ext>
            </a:extLst>
          </p:cNvPr>
          <p:cNvSpPr/>
          <p:nvPr/>
        </p:nvSpPr>
        <p:spPr bwMode="auto">
          <a:xfrm>
            <a:off x="2884354" y="4142316"/>
            <a:ext cx="2449646" cy="36764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8321157-CA5D-BA9A-127F-35D7457F2E12}"/>
              </a:ext>
            </a:extLst>
          </p:cNvPr>
          <p:cNvSpPr/>
          <p:nvPr/>
        </p:nvSpPr>
        <p:spPr bwMode="auto">
          <a:xfrm>
            <a:off x="5713894" y="5205548"/>
            <a:ext cx="932003" cy="36764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Ack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(+FBCK)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A519BF0A-9485-BB61-EDDB-7BE5669F4990}"/>
              </a:ext>
            </a:extLst>
          </p:cNvPr>
          <p:cNvCxnSpPr>
            <a:cxnSpLocks/>
          </p:cNvCxnSpPr>
          <p:nvPr/>
        </p:nvCxnSpPr>
        <p:spPr bwMode="auto">
          <a:xfrm>
            <a:off x="2887730" y="4326139"/>
            <a:ext cx="0" cy="1240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0ABDD85A-3FE3-3E39-3181-91630F7A7E7D}"/>
              </a:ext>
            </a:extLst>
          </p:cNvPr>
          <p:cNvCxnSpPr>
            <a:cxnSpLocks/>
            <a:stCxn id="23" idx="1"/>
          </p:cNvCxnSpPr>
          <p:nvPr/>
        </p:nvCxnSpPr>
        <p:spPr bwMode="auto">
          <a:xfrm flipV="1">
            <a:off x="5713894" y="4496973"/>
            <a:ext cx="1" cy="8923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9400B71-E97D-1BB6-3A32-62926941BE17}"/>
              </a:ext>
            </a:extLst>
          </p:cNvPr>
          <p:cNvCxnSpPr>
            <a:cxnSpLocks/>
          </p:cNvCxnSpPr>
          <p:nvPr/>
        </p:nvCxnSpPr>
        <p:spPr bwMode="auto">
          <a:xfrm>
            <a:off x="1903967" y="3969144"/>
            <a:ext cx="474193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725D62D-C0D3-F06A-B1BE-AB2E9C763EA1}"/>
              </a:ext>
            </a:extLst>
          </p:cNvPr>
          <p:cNvSpPr txBox="1"/>
          <p:nvPr/>
        </p:nvSpPr>
        <p:spPr>
          <a:xfrm>
            <a:off x="3093720" y="3639531"/>
            <a:ext cx="2818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Concurrent Transmission (CBF)</a:t>
            </a:r>
            <a:endParaRPr kumimoji="1" lang="ja-JP" altLang="en-US" sz="1400" dirty="0"/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0DD02291-DFA8-F904-8A79-DC7ADBA43D56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>
            <a:off x="1903967" y="4326139"/>
            <a:ext cx="0" cy="719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itle 1">
            <a:extLst>
              <a:ext uri="{FF2B5EF4-FFF2-40B4-BE49-F238E27FC236}">
                <a16:creationId xmlns:a16="http://schemas.microsoft.com/office/drawing/2014/main" id="{1B603377-DFDB-5F42-835B-C7019BFFA151}"/>
              </a:ext>
            </a:extLst>
          </p:cNvPr>
          <p:cNvSpPr txBox="1">
            <a:spLocks/>
          </p:cNvSpPr>
          <p:nvPr/>
        </p:nvSpPr>
        <p:spPr>
          <a:xfrm>
            <a:off x="490199" y="784655"/>
            <a:ext cx="11349862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Candidate Solution (2/2)</a:t>
            </a:r>
            <a:endParaRPr kumimoji="0" lang="en-US" sz="3200" b="1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DE70D2B-58AA-E6D8-C8FB-BF3C7C636D2C}"/>
              </a:ext>
            </a:extLst>
          </p:cNvPr>
          <p:cNvSpPr/>
          <p:nvPr/>
        </p:nvSpPr>
        <p:spPr bwMode="auto">
          <a:xfrm>
            <a:off x="2884354" y="4670348"/>
            <a:ext cx="2449644" cy="36764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C409EDA-A32D-4A0F-F4F1-C713AF4E837F}"/>
              </a:ext>
            </a:extLst>
          </p:cNvPr>
          <p:cNvCxnSpPr>
            <a:cxnSpLocks/>
          </p:cNvCxnSpPr>
          <p:nvPr/>
        </p:nvCxnSpPr>
        <p:spPr bwMode="auto">
          <a:xfrm flipH="1">
            <a:off x="2887730" y="4854172"/>
            <a:ext cx="0" cy="12572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9AC808D-7EA7-D897-2E88-1D50993AB0FC}"/>
              </a:ext>
            </a:extLst>
          </p:cNvPr>
          <p:cNvSpPr/>
          <p:nvPr/>
        </p:nvSpPr>
        <p:spPr bwMode="auto">
          <a:xfrm>
            <a:off x="8733195" y="5744028"/>
            <a:ext cx="1070681" cy="36764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Delayed </a:t>
            </a:r>
            <a:r>
              <a:rPr kumimoji="0" lang="en-US" altLang="ja-JP" sz="1050" dirty="0">
                <a:solidFill>
                  <a:schemeClr val="bg1"/>
                </a:solidFill>
                <a:latin typeface="Times New Roman" pitchFamily="18" charset="0"/>
              </a:rPr>
              <a:t>Ack</a:t>
            </a:r>
            <a:br>
              <a:rPr kumimoji="0" lang="en-US" altLang="ja-JP" sz="105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0" lang="en-US" altLang="ja-JP" sz="1050" dirty="0">
                <a:solidFill>
                  <a:schemeClr val="bg1"/>
                </a:solidFill>
                <a:latin typeface="Times New Roman" pitchFamily="18" charset="0"/>
              </a:rPr>
              <a:t>+ FBCK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864FF4B4-5E2A-E919-C9AE-BE92CA1F8995}"/>
              </a:ext>
            </a:extLst>
          </p:cNvPr>
          <p:cNvCxnSpPr>
            <a:cxnSpLocks/>
            <a:stCxn id="48" idx="1"/>
          </p:cNvCxnSpPr>
          <p:nvPr/>
        </p:nvCxnSpPr>
        <p:spPr bwMode="auto">
          <a:xfrm flipV="1">
            <a:off x="8733195" y="5025293"/>
            <a:ext cx="0" cy="902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1D48DD38-9C7C-D35C-D0E9-082103D51642}"/>
              </a:ext>
            </a:extLst>
          </p:cNvPr>
          <p:cNvSpPr/>
          <p:nvPr/>
        </p:nvSpPr>
        <p:spPr bwMode="auto">
          <a:xfrm>
            <a:off x="10071279" y="4676157"/>
            <a:ext cx="524346" cy="34913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FBCK</a:t>
            </a:r>
            <a:endParaRPr kumimoji="0" lang="ja-JP" alt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461B73D6-D897-4B32-8E2C-CC82CAF68D43}"/>
              </a:ext>
            </a:extLst>
          </p:cNvPr>
          <p:cNvCxnSpPr>
            <a:cxnSpLocks/>
            <a:stCxn id="74" idx="1"/>
          </p:cNvCxnSpPr>
          <p:nvPr/>
        </p:nvCxnSpPr>
        <p:spPr bwMode="auto">
          <a:xfrm flipV="1">
            <a:off x="10071279" y="4526381"/>
            <a:ext cx="0" cy="3243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4476844B-9732-1C8E-6ACB-342545276791}"/>
              </a:ext>
            </a:extLst>
          </p:cNvPr>
          <p:cNvCxnSpPr>
            <a:cxnSpLocks/>
          </p:cNvCxnSpPr>
          <p:nvPr/>
        </p:nvCxnSpPr>
        <p:spPr bwMode="auto">
          <a:xfrm>
            <a:off x="6956982" y="3969144"/>
            <a:ext cx="3540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A58BC32-71E1-0A86-5941-7802DD5288C6}"/>
              </a:ext>
            </a:extLst>
          </p:cNvPr>
          <p:cNvSpPr txBox="1"/>
          <p:nvPr/>
        </p:nvSpPr>
        <p:spPr>
          <a:xfrm>
            <a:off x="7840835" y="3661367"/>
            <a:ext cx="2205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C-TDMA (TXOP Sharing)</a:t>
            </a:r>
            <a:endParaRPr kumimoji="1" lang="ja-JP" altLang="en-US" sz="1400" dirty="0"/>
          </a:p>
        </p:txBody>
      </p:sp>
      <p:sp>
        <p:nvSpPr>
          <p:cNvPr id="82" name="Content Placeholder 2">
            <a:extLst>
              <a:ext uri="{FF2B5EF4-FFF2-40B4-BE49-F238E27FC236}">
                <a16:creationId xmlns:a16="http://schemas.microsoft.com/office/drawing/2014/main" id="{ECD90273-4C4B-B2E3-8A7B-18CCA162E573}"/>
              </a:ext>
            </a:extLst>
          </p:cNvPr>
          <p:cNvSpPr txBox="1">
            <a:spLocks/>
          </p:cNvSpPr>
          <p:nvPr/>
        </p:nvSpPr>
        <p:spPr>
          <a:xfrm>
            <a:off x="928688" y="1555272"/>
            <a:ext cx="11105304" cy="23019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Interference FBCK from OBSS STA to AP enables the AP to know which CSI set is better for robust beamforming nulling.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AP needs to indicate which subcarrier groups are allocated to steering matrices using the same CSI set.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In PSDU, different subcarrier groups are allocated to steering matrices computed from CSIs of different times. </a:t>
            </a:r>
          </a:p>
          <a:p>
            <a:pPr lvl="1">
              <a:defRPr/>
            </a:pPr>
            <a:r>
              <a:rPr kumimoji="0" lang="en-US" altLang="ja-JP" sz="1600" u="sng" kern="0" dirty="0">
                <a:solidFill>
                  <a:srgbClr val="000000"/>
                </a:solidFill>
                <a:latin typeface="Times New Roman"/>
              </a:rPr>
              <a:t>FBCK informs interference level per different subcarrier group</a:t>
            </a: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 like ‘CQI report field,’ which is smaller information than CSI FBCK</a:t>
            </a:r>
            <a:endParaRPr kumimoji="0" lang="en-US" altLang="ja-JP" sz="1600" b="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D47CEA60-C849-E4FA-09E2-B89069993B63}"/>
              </a:ext>
            </a:extLst>
          </p:cNvPr>
          <p:cNvSpPr/>
          <p:nvPr/>
        </p:nvSpPr>
        <p:spPr bwMode="auto">
          <a:xfrm>
            <a:off x="6966160" y="4142316"/>
            <a:ext cx="858087" cy="3676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TXS-MU-RTS</a:t>
            </a: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C2CBA24F-D228-FA8D-5226-6E59DC0AE1C5}"/>
              </a:ext>
            </a:extLst>
          </p:cNvPr>
          <p:cNvCxnSpPr>
            <a:cxnSpLocks/>
            <a:stCxn id="84" idx="1"/>
          </p:cNvCxnSpPr>
          <p:nvPr/>
        </p:nvCxnSpPr>
        <p:spPr bwMode="auto">
          <a:xfrm>
            <a:off x="6966160" y="4326139"/>
            <a:ext cx="1" cy="719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8DF620E6-6BC3-DF52-B888-BBEF9E141491}"/>
              </a:ext>
            </a:extLst>
          </p:cNvPr>
          <p:cNvSpPr/>
          <p:nvPr/>
        </p:nvSpPr>
        <p:spPr bwMode="auto">
          <a:xfrm>
            <a:off x="8014630" y="4669156"/>
            <a:ext cx="504089" cy="3676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</a:t>
            </a:r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BDB5478E-D3AA-3DAB-F5DB-C8CAB3A3095F}"/>
              </a:ext>
            </a:extLst>
          </p:cNvPr>
          <p:cNvCxnSpPr>
            <a:cxnSpLocks/>
            <a:stCxn id="87" idx="1"/>
          </p:cNvCxnSpPr>
          <p:nvPr/>
        </p:nvCxnSpPr>
        <p:spPr bwMode="auto">
          <a:xfrm>
            <a:off x="8014630" y="4852979"/>
            <a:ext cx="0" cy="12584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2" name="日付プレースホルダー 3">
            <a:extLst>
              <a:ext uri="{FF2B5EF4-FFF2-40B4-BE49-F238E27FC236}">
                <a16:creationId xmlns:a16="http://schemas.microsoft.com/office/drawing/2014/main" id="{AD7A1292-19C0-E8FC-CC6E-A0D010BC8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EF022970-B60D-F5E8-3853-DFD30A6F69D9}"/>
              </a:ext>
            </a:extLst>
          </p:cNvPr>
          <p:cNvSpPr/>
          <p:nvPr/>
        </p:nvSpPr>
        <p:spPr bwMode="auto">
          <a:xfrm>
            <a:off x="86567" y="3829346"/>
            <a:ext cx="1531433" cy="438062"/>
          </a:xfrm>
          <a:prstGeom prst="wedgeRectCallout">
            <a:avLst>
              <a:gd name="adj1" fmla="val 31277"/>
              <a:gd name="adj2" fmla="val 740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Robust Beamforming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Nulling at AP1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BDF1C9F9-529C-82E6-69CE-D0019F9C84B3}"/>
              </a:ext>
            </a:extLst>
          </p:cNvPr>
          <p:cNvSpPr/>
          <p:nvPr/>
        </p:nvSpPr>
        <p:spPr bwMode="auto">
          <a:xfrm>
            <a:off x="10071278" y="3400413"/>
            <a:ext cx="1937915" cy="498321"/>
          </a:xfrm>
          <a:prstGeom prst="wedgeRectCallout">
            <a:avLst>
              <a:gd name="adj1" fmla="val -39025"/>
              <a:gd name="adj2" fmla="val 113887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Interference FBCK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dirty="0">
                <a:solidFill>
                  <a:schemeClr val="bg1"/>
                </a:solidFill>
                <a:latin typeface="Times New Roman" pitchFamily="18" charset="0"/>
              </a:rPr>
              <a:t>to AP1 is needed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5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Summary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97EBE-F289-75DF-0E95-CD279CE9A891}"/>
              </a:ext>
            </a:extLst>
          </p:cNvPr>
          <p:cNvSpPr txBox="1">
            <a:spLocks/>
          </p:cNvSpPr>
          <p:nvPr/>
        </p:nvSpPr>
        <p:spPr>
          <a:xfrm>
            <a:off x="929216" y="1623656"/>
            <a:ext cx="11105304" cy="385377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 this contribution, we suggest potential issues with robust beamforming nulling.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Essentially null space computed from latest CSIs is not always optimized to current channel vector to be steered null to.</a:t>
            </a:r>
            <a:b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</a:br>
            <a:endParaRPr kumimoji="0" lang="en-US" altLang="ja-JP" sz="16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We suggest subcarrier and steering matrices allocation to</a:t>
            </a:r>
            <a:r>
              <a:rPr kumimoji="0" lang="ja-JP" alt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address</a:t>
            </a:r>
            <a:r>
              <a:rPr kumimoji="0" lang="ja-JP" alt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the</a:t>
            </a:r>
            <a:r>
              <a:rPr kumimoji="0" lang="ja-JP" alt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issue.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Different subcarrier groups are allocated to steering matrices derived from CSIs of different time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Determination way of which STAs to be nulled with robust beamforming nulling is TBD</a:t>
            </a:r>
          </a:p>
          <a:p>
            <a:pPr lvl="1">
              <a:defRPr/>
            </a:pPr>
            <a:endParaRPr kumimoji="0" lang="en-US" altLang="ja-JP" sz="16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It might be beneficial for beamforming nulling in </a:t>
            </a:r>
            <a:r>
              <a:rPr kumimoji="0" lang="en-US" altLang="ja-JP" sz="2000" kern="0" dirty="0" err="1">
                <a:solidFill>
                  <a:srgbClr val="000000"/>
                </a:solidFill>
                <a:latin typeface="Times New Roman"/>
              </a:rPr>
              <a:t>CoBF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 that non-AP STA can feedback OBSS AP interference level per different subcarrier groups.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The feedback way is TBD. It might be sent directly or via associated AP.</a:t>
            </a:r>
          </a:p>
        </p:txBody>
      </p:sp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731F9F4-6FBF-AD07-17B9-F70B16A4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2845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f41bcb5-c330-4cbb-8eba-49c9dbaaa5bd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1907</Words>
  <Application>Microsoft Office PowerPoint</Application>
  <PresentationFormat>ワイド画面</PresentationFormat>
  <Paragraphs>223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游ゴシック</vt:lpstr>
      <vt:lpstr>Arial</vt:lpstr>
      <vt:lpstr>Calibri</vt:lpstr>
      <vt:lpstr>Cambria Math</vt:lpstr>
      <vt:lpstr>Times New Roman</vt:lpstr>
      <vt:lpstr>802-11-Submission</vt:lpstr>
      <vt:lpstr>Robust Beamforming Nulling for CBF – follow up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Beamforming Nulling for CBF – follow up</dc:title>
  <dc:creator>Tanaka, Ken (SEC)</dc:creator>
  <cp:lastModifiedBy>Tanaka, Ken (SEC)</cp:lastModifiedBy>
  <cp:revision>17</cp:revision>
  <dcterms:created xsi:type="dcterms:W3CDTF">2025-01-11T12:21:02Z</dcterms:created>
  <dcterms:modified xsi:type="dcterms:W3CDTF">2025-01-14T13:14:03Z</dcterms:modified>
</cp:coreProperties>
</file>