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57" r:id="rId4"/>
    <p:sldId id="283" r:id="rId5"/>
    <p:sldId id="262" r:id="rId6"/>
    <p:sldId id="265" r:id="rId7"/>
    <p:sldId id="273" r:id="rId8"/>
    <p:sldId id="2373" r:id="rId9"/>
    <p:sldId id="276" r:id="rId10"/>
    <p:sldId id="2392" r:id="rId11"/>
    <p:sldId id="270" r:id="rId12"/>
    <p:sldId id="2380" r:id="rId13"/>
    <p:sldId id="2383" r:id="rId14"/>
    <p:sldId id="278" r:id="rId15"/>
    <p:sldId id="2390" r:id="rId16"/>
    <p:sldId id="2391" r:id="rId17"/>
    <p:sldId id="2389"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7303BE-71C3-49FD-9DF3-6986B06A20E4}" v="4" dt="2025-01-13T22:20:50.5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1" autoAdjust="0"/>
    <p:restoredTop sz="93188" autoAdjust="0"/>
  </p:normalViewPr>
  <p:slideViewPr>
    <p:cSldViewPr>
      <p:cViewPr varScale="1">
        <p:scale>
          <a:sx n="89" d="100"/>
          <a:sy n="89" d="100"/>
        </p:scale>
        <p:origin x="595" y="7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148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55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January  2025</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January  2025</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January  2025</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January  2025</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January  2025</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January  2025</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January  2025</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January  2025</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January  2025</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January  2025</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January  2025</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Emily Qi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Emily Qi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Emily Qi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802.11-25/0097r1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2025</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11" Type="http://schemas.openxmlformats.org/officeDocument/2006/relationships/hyperlink" Target="mailto:emily.h.qi@gmail.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emily.h.qi@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robert.stacey@intel.com" TargetMode="External"/><Relationship Id="rId5" Type="http://schemas.openxmlformats.org/officeDocument/2006/relationships/hyperlink" Target="mailto:montemurro.michael@gmail.com" TargetMode="External"/><Relationship Id="rId10" Type="http://schemas.openxmlformats.org/officeDocument/2006/relationships/hyperlink" Target="mailto:aasterja@qti.qualcomm.com" TargetMode="External"/><Relationship Id="rId4" Type="http://schemas.openxmlformats.org/officeDocument/2006/relationships/hyperlink" Target="mailto:edward.ks.au@gmail.com" TargetMode="External"/><Relationship Id="rId9" Type="http://schemas.openxmlformats.org/officeDocument/2006/relationships/hyperlink" Target="mailto:mark.hamilton2152@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(January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2025-01-14</a:t>
            </a:r>
          </a:p>
        </p:txBody>
      </p:sp>
      <p:sp>
        <p:nvSpPr>
          <p:cNvPr id="6" name="Date Placeholder 3"/>
          <p:cNvSpPr>
            <a:spLocks noGrp="1"/>
          </p:cNvSpPr>
          <p:nvPr>
            <p:ph type="dt" idx="10"/>
          </p:nvPr>
        </p:nvSpPr>
        <p:spPr>
          <a:xfrm>
            <a:off x="914400" y="291263"/>
            <a:ext cx="2499764" cy="273050"/>
          </a:xfrm>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a:t>Emily Qi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90149993"/>
              </p:ext>
            </p:extLst>
          </p:nvPr>
        </p:nvGraphicFramePr>
        <p:xfrm>
          <a:off x="1066800" y="2352675"/>
          <a:ext cx="9877425" cy="2397125"/>
        </p:xfrm>
        <a:graphic>
          <a:graphicData uri="http://schemas.openxmlformats.org/presentationml/2006/ole">
            <mc:AlternateContent xmlns:mc="http://schemas.openxmlformats.org/markup-compatibility/2006">
              <mc:Choice xmlns:v="urn:schemas-microsoft-com:vml" Requires="v">
                <p:oleObj name="Document" r:id="rId3" imgW="10459112" imgH="2539701" progId="Word.Document.8">
                  <p:embed/>
                </p:oleObj>
              </mc:Choice>
              <mc:Fallback>
                <p:oleObj name="Document" r:id="rId3" imgW="10459112" imgH="2539701" progId="Word.Document.8">
                  <p:embed/>
                  <p:pic>
                    <p:nvPicPr>
                      <p:cNvPr id="3075" name="Object 3"/>
                      <p:cNvPicPr>
                        <a:picLocks noChangeAspect="1" noChangeArrowheads="1"/>
                      </p:cNvPicPr>
                      <p:nvPr/>
                    </p:nvPicPr>
                    <p:blipFill>
                      <a:blip r:embed="rId4"/>
                      <a:srcRect/>
                      <a:stretch>
                        <a:fillRect/>
                      </a:stretch>
                    </p:blipFill>
                    <p:spPr bwMode="auto">
                      <a:xfrm>
                        <a:off x="1066800" y="2352675"/>
                        <a:ext cx="9877425" cy="2397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79943" y="1463675"/>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22960" y="800894"/>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22960" y="1752600"/>
            <a:ext cx="10361084" cy="3139279"/>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and PICs assignment in Annex B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685800" y="838200"/>
            <a:ext cx="10361084" cy="1065213"/>
          </a:xfrm>
        </p:spPr>
        <p:txBody>
          <a:bodyPr/>
          <a:lstStyle/>
          <a:p>
            <a:r>
              <a:rPr lang="en-US" sz="3200" dirty="0"/>
              <a:t>Notes to Everyone (from TG Editors)</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85800" y="2170113"/>
            <a:ext cx="10361084" cy="3697287"/>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(in another TG)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533400" y="1703389"/>
            <a:ext cx="10972800" cy="4953000"/>
          </a:xfrm>
        </p:spPr>
        <p:txBody>
          <a:bodyPr/>
          <a:lstStyle/>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TGbe</a:t>
            </a:r>
            <a:r>
              <a:rPr lang="en-US" sz="1800" b="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800" b="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Not relevant anymore. Will be discussed in </a:t>
            </a:r>
            <a:r>
              <a:rPr lang="en-US" sz="1800" b="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TGmf</a:t>
            </a: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arenR" startAt="2"/>
            </a:pPr>
            <a:r>
              <a:rPr lang="en-US" sz="1800" b="0" dirty="0">
                <a:latin typeface="Times New Roman" panose="02020603050405020304" pitchFamily="18" charset="0"/>
                <a:ea typeface="Calibri" panose="020F0502020204030204" pitchFamily="34" charset="0"/>
                <a:cs typeface="Times New Roman" panose="02020603050405020304" pitchFamily="18" charset="0"/>
              </a:rPr>
              <a:t>Based on a comment assigned to me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The definition </a:t>
            </a:r>
            <a:r>
              <a:rPr lang="en-US" sz="1800" b="0" dirty="0">
                <a:latin typeface="Times New Roman" panose="02020603050405020304" pitchFamily="18" charset="0"/>
                <a:ea typeface="Calibri" panose="020F0502020204030204" pitchFamily="34" charset="0"/>
                <a:cs typeface="Times New Roman" panose="02020603050405020304" pitchFamily="18" charset="0"/>
              </a:rPr>
              <a:t>in 3.4 is sufficient. We don’t have to define the abbreviation again on the first use in each major clause. However, it is also okay to expend the abbreviation for the term that is not well-know. </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2025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January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a:t>
            </a:r>
            <a:r>
              <a:rPr lang="en-US" sz="1600" dirty="0">
                <a:hlinkClick r:id="rId4"/>
              </a:rPr>
              <a:t>gmail</a:t>
            </a:r>
            <a:r>
              <a:rPr lang="en-US" sz="1600" b="0" dirty="0">
                <a:hlinkClick r:id="rId4"/>
              </a:rPr>
              <a:t>.com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1"/>
              </a:rPr>
              <a:t>emily.h.qi@</a:t>
            </a:r>
            <a:r>
              <a:rPr lang="en-US" sz="1600" dirty="0">
                <a:hlinkClick r:id="rId11"/>
              </a:rPr>
              <a:t>gmail</a:t>
            </a:r>
            <a:r>
              <a:rPr lang="en-US" sz="1600" b="0" dirty="0">
                <a:hlinkClick r:id="rId11"/>
              </a:rPr>
              <a:t>.com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marL="342900" lvl="1" indent="-342900">
              <a:buFontTx/>
              <a:buChar char="•"/>
            </a:pPr>
            <a:r>
              <a:rPr lang="en-US" sz="1600" b="1" dirty="0" err="1"/>
              <a:t>REVmf</a:t>
            </a:r>
            <a:r>
              <a:rPr lang="en-US" sz="1600" b="1" dirty="0"/>
              <a:t> - Po-kai Huang </a:t>
            </a:r>
            <a:r>
              <a:rPr lang="en-US" sz="1600" dirty="0"/>
              <a:t>– </a:t>
            </a:r>
            <a:r>
              <a:rPr lang="en-US" sz="1600" dirty="0">
                <a:hlinkClick r:id="rId7"/>
              </a:rPr>
              <a:t>po-kai.huang@intel.com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January meeting roundtable status report (to be updated)</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err="1"/>
              <a:t>REVme</a:t>
            </a:r>
            <a:r>
              <a:rPr lang="en-GB" sz="1600" dirty="0"/>
              <a:t> – D7.0, </a:t>
            </a:r>
            <a:r>
              <a:rPr lang="en-GB" sz="1600" b="0" dirty="0"/>
              <a:t>approved by IEEE SASB, will be published as </a:t>
            </a:r>
            <a:r>
              <a:rPr lang="en-US" sz="1600" b="0" dirty="0"/>
              <a:t>IEEE Std 802.11™-2024</a:t>
            </a:r>
          </a:p>
          <a:p>
            <a:r>
              <a:rPr lang="en-GB" sz="1600" dirty="0"/>
              <a:t>11bh – D6.0, </a:t>
            </a:r>
            <a:r>
              <a:rPr lang="en-GB" sz="1600" b="0" dirty="0"/>
              <a:t>approved by IEEE SASB, will be published as </a:t>
            </a:r>
            <a:r>
              <a:rPr lang="en-US" sz="1600" b="0" dirty="0"/>
              <a:t>IEEE Std 802.11bh™-2024</a:t>
            </a:r>
            <a:endParaRPr lang="en-GB" sz="1600" b="0" dirty="0"/>
          </a:p>
          <a:p>
            <a:r>
              <a:rPr lang="en-GB" sz="1600" dirty="0"/>
              <a:t>11be – </a:t>
            </a:r>
            <a:r>
              <a:rPr lang="en-US" sz="1600" dirty="0"/>
              <a:t>D7.0</a:t>
            </a:r>
            <a:r>
              <a:rPr lang="en-US" sz="1600" b="0" dirty="0"/>
              <a:t>, </a:t>
            </a:r>
            <a:r>
              <a:rPr lang="en-GB" sz="1600" b="0" dirty="0"/>
              <a:t>approved by IEEE SASB, will be published as I</a:t>
            </a:r>
            <a:r>
              <a:rPr lang="en-US" sz="1600" b="0" dirty="0"/>
              <a:t>EEE Std 802.11be™-2024</a:t>
            </a:r>
          </a:p>
          <a:p>
            <a:endParaRPr lang="en-GB" sz="1600" b="0" dirty="0"/>
          </a:p>
          <a:p>
            <a:r>
              <a:rPr lang="en-GB" sz="1600" dirty="0"/>
              <a:t>11bk</a:t>
            </a:r>
            <a:r>
              <a:rPr lang="en-GB" sz="1600" b="0" dirty="0"/>
              <a:t> – Completed initial SA ballot on D3.0. All 78 Comment resolved. D4.0 should be ready end of the week.</a:t>
            </a:r>
          </a:p>
          <a:p>
            <a:r>
              <a:rPr lang="en-US" sz="1600" dirty="0"/>
              <a:t>11bf </a:t>
            </a:r>
            <a:r>
              <a:rPr lang="en-GB" sz="1600" dirty="0"/>
              <a:t>– </a:t>
            </a:r>
            <a:r>
              <a:rPr lang="en-GB" sz="1600" b="0" dirty="0"/>
              <a:t>Currently in SA recirc 2; closes Friday on D7.0. Most likely the final recirc. Then waiting for 11bk to move forward.</a:t>
            </a:r>
          </a:p>
          <a:p>
            <a:r>
              <a:rPr lang="en-GB" sz="1600" dirty="0"/>
              <a:t>11bi – </a:t>
            </a:r>
            <a:r>
              <a:rPr lang="en-GB" sz="1600" b="0" dirty="0"/>
              <a:t>D0.7 is available. 58 comments need to be resolved, 24 ready for motion. Still expect D1.0 to go to initial WG ballot out of January. </a:t>
            </a:r>
          </a:p>
          <a:p>
            <a:r>
              <a:rPr lang="en-GB" sz="1600" dirty="0"/>
              <a:t>11bn </a:t>
            </a:r>
            <a:r>
              <a:rPr lang="en-GB" sz="1600" b="0" dirty="0"/>
              <a:t>– Plan to run a motion to approve D0.1 this session. Should be available February.</a:t>
            </a:r>
          </a:p>
          <a:p>
            <a:r>
              <a:rPr lang="en-GB" sz="1600" dirty="0" err="1"/>
              <a:t>REVmf</a:t>
            </a:r>
            <a:r>
              <a:rPr lang="en-GB" sz="1600" b="0" dirty="0"/>
              <a:t> – Plan to have the initial draft 0.0 from published version. Then have D0.1 with 11bh and D0.2 with 11be. Implement approved changes to date in D1.0 coming out of May session (might be July).</a:t>
            </a:r>
          </a:p>
          <a:p>
            <a:endParaRPr lang="en-GB" sz="1600" b="0" dirty="0"/>
          </a:p>
          <a:p>
            <a:r>
              <a:rPr lang="en-GB" sz="1400" b="0" dirty="0"/>
              <a:t> </a:t>
            </a: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November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065703223"/>
              </p:ext>
            </p:extLst>
          </p:nvPr>
        </p:nvGraphicFramePr>
        <p:xfrm>
          <a:off x="969950" y="2743200"/>
          <a:ext cx="10665885" cy="3546696"/>
        </p:xfrm>
        <a:graphic>
          <a:graphicData uri="http://schemas.openxmlformats.org/drawingml/2006/table">
            <a:tbl>
              <a:tblPr firstRow="1" bandRow="1">
                <a:tableStyleId>{5C22544A-7EE6-4342-B048-85BDC9FD1C3A}</a:tableStyleId>
              </a:tblPr>
              <a:tblGrid>
                <a:gridCol w="3461196">
                  <a:extLst>
                    <a:ext uri="{9D8B030D-6E8A-4147-A177-3AD203B41FA5}">
                      <a16:colId xmlns:a16="http://schemas.microsoft.com/office/drawing/2014/main" val="3336049185"/>
                    </a:ext>
                  </a:extLst>
                </a:gridCol>
                <a:gridCol w="1955969">
                  <a:extLst>
                    <a:ext uri="{9D8B030D-6E8A-4147-A177-3AD203B41FA5}">
                      <a16:colId xmlns:a16="http://schemas.microsoft.com/office/drawing/2014/main" val="1921072032"/>
                    </a:ext>
                  </a:extLst>
                </a:gridCol>
                <a:gridCol w="1711473">
                  <a:extLst>
                    <a:ext uri="{9D8B030D-6E8A-4147-A177-3AD203B41FA5}">
                      <a16:colId xmlns:a16="http://schemas.microsoft.com/office/drawing/2014/main" val="3854697234"/>
                    </a:ext>
                  </a:extLst>
                </a:gridCol>
                <a:gridCol w="3537247">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6213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1089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138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6000+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Feb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1888610"/>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42573265"/>
              </p:ext>
            </p:extLst>
          </p:nvPr>
        </p:nvGraphicFramePr>
        <p:xfrm>
          <a:off x="737392" y="1521960"/>
          <a:ext cx="9930611" cy="4052949"/>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513430">
                  <a:extLst>
                    <a:ext uri="{9D8B030D-6E8A-4147-A177-3AD203B41FA5}">
                      <a16:colId xmlns:a16="http://schemas.microsoft.com/office/drawing/2014/main" val="1031708747"/>
                    </a:ext>
                  </a:extLst>
                </a:gridCol>
                <a:gridCol w="141618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29,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January 14,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January 14, 2025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January 14,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r h="205252">
                <a:tc>
                  <a:txBody>
                    <a:bodyPr/>
                    <a:lstStyle/>
                    <a:p>
                      <a:pPr algn="ctr"/>
                      <a:r>
                        <a:rPr lang="en-US" sz="1400" b="0" dirty="0">
                          <a:solidFill>
                            <a:schemeClr val="tx1"/>
                          </a:solidFill>
                          <a:latin typeface="+mn-lt"/>
                          <a:cs typeface="Arial" panose="020B0604020202020204" pitchFamily="34" charset="0"/>
                        </a:rPr>
                        <a:t>bn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b="0" dirty="0"/>
                        <a:t>Ross Jian Yu </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January 14,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9516225"/>
                  </a:ext>
                </a:extLst>
              </a:tr>
              <a:tr h="205252">
                <a:tc>
                  <a:txBody>
                    <a:bodyPr/>
                    <a:lstStyle/>
                    <a:p>
                      <a:pPr algn="ctr"/>
                      <a:r>
                        <a:rPr lang="en-US" sz="1400" b="0" dirty="0">
                          <a:solidFill>
                            <a:schemeClr val="tx1"/>
                          </a:solidFill>
                          <a:latin typeface="+mn-lt"/>
                          <a:cs typeface="Arial" panose="020B0604020202020204" pitchFamily="34" charset="0"/>
                        </a:rPr>
                        <a:t>mf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7887178"/>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p:txBody>
          <a:bodyPr/>
          <a:lstStyle/>
          <a:p>
            <a:r>
              <a:rPr lang="en-US"/>
              <a:t>January  2025</a:t>
            </a:r>
            <a:endParaRPr lang="en-GB" dirty="0"/>
          </a:p>
        </p:txBody>
      </p:sp>
      <p:sp>
        <p:nvSpPr>
          <p:cNvPr id="8" name="Text Box 231"/>
          <p:cNvSpPr txBox="1">
            <a:spLocks noChangeArrowheads="1"/>
          </p:cNvSpPr>
          <p:nvPr/>
        </p:nvSpPr>
        <p:spPr bwMode="auto">
          <a:xfrm>
            <a:off x="715826" y="1051030"/>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January 2025</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xfrm>
            <a:off x="906102" y="1815978"/>
            <a:ext cx="10361084" cy="4113213"/>
          </a:xfrm>
          <a:ln/>
        </p:spPr>
        <p:txBody>
          <a:bodyPr/>
          <a:lstStyle/>
          <a:p>
            <a:r>
              <a:rPr lang="en-US" sz="2000" dirty="0"/>
              <a:t>Publication editor creates a marked-up PDF with editorial changes highlighted</a:t>
            </a:r>
          </a:p>
          <a:p>
            <a:r>
              <a:rPr lang="en-US" sz="2000" dirty="0"/>
              <a:t>802.11 WG technical editor forms a review committee, which includes:</a:t>
            </a:r>
          </a:p>
          <a:p>
            <a:r>
              <a:rPr lang="en-US" sz="2000" dirty="0"/>
              <a:t>	- TG editor(s) +WG editor(s) + TG chair + others. </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 </a:t>
            </a:r>
          </a:p>
          <a:p>
            <a:pPr lvl="1"/>
            <a:r>
              <a:rPr lang="en-US" sz="1800" dirty="0"/>
              <a:t>	- for example, the order in the Beacon frame body table should not be changed</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619337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GB" dirty="0"/>
              <a:t>Publication Review Committees</a:t>
            </a:r>
          </a:p>
        </p:txBody>
      </p:sp>
      <p:sp>
        <p:nvSpPr>
          <p:cNvPr id="9218" name="Rectangle 2"/>
          <p:cNvSpPr>
            <a:spLocks noGrp="1" noChangeArrowheads="1"/>
          </p:cNvSpPr>
          <p:nvPr>
            <p:ph idx="1"/>
          </p:nvPr>
        </p:nvSpPr>
        <p:spPr>
          <a:xfrm>
            <a:off x="761999" y="1611297"/>
            <a:ext cx="5085693" cy="4127622"/>
          </a:xfrm>
          <a:ln/>
        </p:spPr>
        <p:txBody>
          <a:bodyPr/>
          <a:lstStyle/>
          <a:p>
            <a:r>
              <a:rPr lang="en-US" dirty="0" err="1"/>
              <a:t>REVme</a:t>
            </a:r>
            <a:r>
              <a:rPr lang="en-US" dirty="0"/>
              <a:t> Review Committee</a:t>
            </a:r>
          </a:p>
          <a:p>
            <a:pPr>
              <a:buFont typeface="Courier New" panose="02070309020205020404" pitchFamily="49" charset="0"/>
              <a:buChar char="o"/>
            </a:pPr>
            <a:r>
              <a:rPr lang="en-US" sz="1600" b="0" dirty="0"/>
              <a:t>Emily Qi (lead): </a:t>
            </a:r>
            <a:r>
              <a:rPr lang="en-US" sz="1600" b="0" dirty="0">
                <a:hlinkClick r:id="rId3"/>
              </a:rPr>
              <a:t>emily.h.qi@</a:t>
            </a:r>
            <a:r>
              <a:rPr lang="en-US" sz="1600" dirty="0">
                <a:hlinkClick r:id="rId3"/>
              </a:rPr>
              <a:t>gmail</a:t>
            </a:r>
            <a:r>
              <a:rPr lang="en-US" sz="1600" b="0" dirty="0">
                <a:hlinkClick r:id="rId3"/>
              </a:rPr>
              <a:t>.com</a:t>
            </a:r>
            <a:endParaRPr lang="en-US" sz="1600" b="1" dirty="0"/>
          </a:p>
          <a:p>
            <a:pPr>
              <a:buFont typeface="Courier New" panose="02070309020205020404" pitchFamily="49" charset="0"/>
              <a:buChar char="o"/>
            </a:pPr>
            <a:r>
              <a:rPr lang="en-US" sz="1600" b="0" dirty="0"/>
              <a:t>Edward Au: </a:t>
            </a:r>
            <a:r>
              <a:rPr lang="en-US" sz="1600" u="sng" dirty="0">
                <a:hlinkClick r:id="rId4"/>
              </a:rPr>
              <a:t>edward.ks.au@gmail.com</a:t>
            </a:r>
            <a:r>
              <a:rPr lang="en-US" sz="1600" u="sng" dirty="0"/>
              <a:t> </a:t>
            </a:r>
            <a:endParaRPr lang="en-US" sz="1600" b="0" dirty="0"/>
          </a:p>
          <a:p>
            <a:pPr>
              <a:buFont typeface="Courier New" panose="02070309020205020404" pitchFamily="49" charset="0"/>
              <a:buChar char="o"/>
            </a:pPr>
            <a:r>
              <a:rPr lang="en-US" sz="1600" b="0" dirty="0"/>
              <a:t>Mike Montemurro: </a:t>
            </a:r>
            <a:r>
              <a:rPr lang="en-US" sz="1600" b="0" dirty="0">
                <a:hlinkClick r:id="rId5"/>
              </a:rPr>
              <a:t>montemurro.michael@gmail.com</a:t>
            </a:r>
            <a:endParaRPr lang="en-US" sz="1600" b="0" dirty="0"/>
          </a:p>
          <a:p>
            <a:pPr>
              <a:buFont typeface="Courier New" panose="02070309020205020404" pitchFamily="49" charset="0"/>
              <a:buChar char="o"/>
            </a:pPr>
            <a:r>
              <a:rPr lang="en-US" sz="1600" b="0" dirty="0"/>
              <a:t>Robert Stacey: </a:t>
            </a:r>
            <a:r>
              <a:rPr lang="en-US" sz="1600" dirty="0">
                <a:hlinkClick r:id="rId6"/>
              </a:rPr>
              <a:t>robert.stacey@intel.com</a:t>
            </a:r>
            <a:endParaRPr lang="en-US" sz="1600" b="0" dirty="0"/>
          </a:p>
          <a:p>
            <a:pPr>
              <a:buFont typeface="Courier New" panose="02070309020205020404" pitchFamily="49" charset="0"/>
              <a:buChar char="o"/>
            </a:pPr>
            <a:r>
              <a:rPr lang="en-US" sz="1600" b="0" dirty="0"/>
              <a:t>Carol Ansley: </a:t>
            </a:r>
            <a:r>
              <a:rPr lang="en-US" sz="1600" dirty="0">
                <a:hlinkClick r:id="rId7"/>
              </a:rPr>
              <a:t>carol@ansley.com</a:t>
            </a:r>
            <a:endParaRPr lang="en-US" sz="1600" dirty="0"/>
          </a:p>
          <a:p>
            <a:pPr>
              <a:buFont typeface="Courier New" panose="02070309020205020404" pitchFamily="49" charset="0"/>
              <a:buChar char="o"/>
            </a:pPr>
            <a:r>
              <a:rPr lang="en-US" sz="1600" b="0" dirty="0"/>
              <a:t>Po-kai Huang: </a:t>
            </a:r>
            <a:r>
              <a:rPr lang="en-US" sz="1600" dirty="0">
                <a:hlinkClick r:id="rId8"/>
              </a:rPr>
              <a:t>po-kai.huang@intel.com</a:t>
            </a:r>
            <a:r>
              <a:rPr lang="en-US" sz="1600" dirty="0"/>
              <a:t> </a:t>
            </a:r>
            <a:endParaRPr lang="en-US" sz="1600" b="0" dirty="0"/>
          </a:p>
          <a:p>
            <a:pPr>
              <a:buFont typeface="Courier New" panose="02070309020205020404" pitchFamily="49" charset="0"/>
              <a:buChar char="o"/>
            </a:pPr>
            <a:r>
              <a:rPr lang="en-US" sz="1600" b="0" dirty="0"/>
              <a:t>?</a:t>
            </a:r>
            <a:endParaRPr lang="en-US" sz="2000" dirty="0"/>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
        <p:nvSpPr>
          <p:cNvPr id="3" name="Rectangle 2">
            <a:extLst>
              <a:ext uri="{FF2B5EF4-FFF2-40B4-BE49-F238E27FC236}">
                <a16:creationId xmlns:a16="http://schemas.microsoft.com/office/drawing/2014/main" id="{BAD40958-3657-7C69-751E-96368A8BDCED}"/>
              </a:ext>
            </a:extLst>
          </p:cNvPr>
          <p:cNvSpPr txBox="1">
            <a:spLocks noChangeArrowheads="1"/>
          </p:cNvSpPr>
          <p:nvPr/>
        </p:nvSpPr>
        <p:spPr bwMode="auto">
          <a:xfrm>
            <a:off x="6344308" y="1600200"/>
            <a:ext cx="5029200" cy="48752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11bh Review Committee</a:t>
            </a:r>
          </a:p>
          <a:p>
            <a:pPr>
              <a:buFont typeface="Courier New" panose="02070309020205020404" pitchFamily="49" charset="0"/>
              <a:buChar char="o"/>
            </a:pPr>
            <a:r>
              <a:rPr lang="en-US" sz="1600" b="0" kern="0" dirty="0"/>
              <a:t>Carol Ansley (lead); </a:t>
            </a:r>
          </a:p>
          <a:p>
            <a:pPr>
              <a:buFont typeface="Courier New" panose="02070309020205020404" pitchFamily="49" charset="0"/>
              <a:buChar char="o"/>
            </a:pPr>
            <a:r>
              <a:rPr lang="en-US" sz="1600" b="0" kern="0" dirty="0"/>
              <a:t>Mark Hamilton: </a:t>
            </a:r>
            <a:r>
              <a:rPr lang="en-US" sz="1600" b="0" kern="0" dirty="0">
                <a:hlinkClick r:id="rId9"/>
              </a:rPr>
              <a:t>mark.hamilton2152@gmail.com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a:t>
            </a:r>
          </a:p>
          <a:p>
            <a:pPr>
              <a:buFont typeface="Courier New" panose="02070309020205020404" pitchFamily="49" charset="0"/>
              <a:buChar char="o"/>
            </a:pPr>
            <a:r>
              <a:rPr lang="en-US" sz="1600" b="0" kern="0" dirty="0"/>
              <a:t>?</a:t>
            </a:r>
          </a:p>
          <a:p>
            <a:pPr marL="0" indent="0"/>
            <a:endParaRPr lang="en-US" sz="1600" b="0" kern="0" dirty="0"/>
          </a:p>
          <a:p>
            <a:r>
              <a:rPr lang="en-US" kern="0" dirty="0"/>
              <a:t>11be Review Committee</a:t>
            </a:r>
          </a:p>
          <a:p>
            <a:pPr>
              <a:buFont typeface="Courier New" panose="02070309020205020404" pitchFamily="49" charset="0"/>
              <a:buChar char="o"/>
            </a:pPr>
            <a:r>
              <a:rPr lang="en-US" sz="1600" b="0" kern="0" dirty="0"/>
              <a:t>Edward Au (lead);</a:t>
            </a:r>
          </a:p>
          <a:p>
            <a:pPr>
              <a:buFont typeface="Courier New" panose="02070309020205020404" pitchFamily="49" charset="0"/>
              <a:buChar char="o"/>
            </a:pPr>
            <a:r>
              <a:rPr lang="en-US" sz="1600" b="0" kern="0" dirty="0"/>
              <a:t>Alfred Asterjadhi: </a:t>
            </a:r>
            <a:r>
              <a:rPr lang="en-US" sz="1600" b="0" kern="0" dirty="0">
                <a:hlinkClick r:id="rId10"/>
              </a:rPr>
              <a:t>aasterja@qti.qualcomm.com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 </a:t>
            </a:r>
          </a:p>
          <a:p>
            <a:pPr>
              <a:buFont typeface="Courier New" panose="02070309020205020404" pitchFamily="49" charset="0"/>
              <a:buChar char="o"/>
            </a:pPr>
            <a:r>
              <a:rPr lang="en-US" sz="1600" b="0" kern="0" dirty="0"/>
              <a:t>Carol Ansley </a:t>
            </a:r>
          </a:p>
          <a:p>
            <a:pPr>
              <a:buFont typeface="Courier New" panose="02070309020205020404" pitchFamily="49" charset="0"/>
              <a:buChar char="o"/>
            </a:pPr>
            <a:r>
              <a:rPr lang="en-US" sz="1600" b="0" kern="0" dirty="0"/>
              <a:t>?</a:t>
            </a:r>
          </a:p>
          <a:p>
            <a:endParaRPr lang="en-US" sz="2000" kern="0" dirty="0"/>
          </a:p>
        </p:txBody>
      </p:sp>
    </p:spTree>
    <p:extLst>
      <p:ext uri="{BB962C8B-B14F-4D97-AF65-F5344CB8AC3E}">
        <p14:creationId xmlns:p14="http://schemas.microsoft.com/office/powerpoint/2010/main" val="3280161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21519</TotalTime>
  <Words>2224</Words>
  <Application>Microsoft Office PowerPoint</Application>
  <PresentationFormat>Widescreen</PresentationFormat>
  <Paragraphs>356</Paragraphs>
  <Slides>16</Slides>
  <Notes>10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6" baseType="lpstr">
      <vt:lpstr>Aptos</vt:lpstr>
      <vt:lpstr>Arial</vt:lpstr>
      <vt:lpstr>Arial Unicode MS</vt:lpstr>
      <vt:lpstr>Calibri</vt:lpstr>
      <vt:lpstr>Calibri Light</vt:lpstr>
      <vt:lpstr>Courier New</vt:lpstr>
      <vt:lpstr>Times New Roman</vt:lpstr>
      <vt:lpstr>Office Theme</vt:lpstr>
      <vt:lpstr>Custom Design</vt:lpstr>
      <vt:lpstr>Document</vt:lpstr>
      <vt:lpstr>802.11 WG Editor’s Meeting (January 2025)</vt:lpstr>
      <vt:lpstr>Abstract</vt:lpstr>
      <vt:lpstr>January 2025 Editors’ Meeting Agenda and Report</vt:lpstr>
      <vt:lpstr>Volunteer Editor Contacts</vt:lpstr>
      <vt:lpstr>January meeting roundtable status report (to be updated)</vt:lpstr>
      <vt:lpstr>Editor Amendment Ordering</vt:lpstr>
      <vt:lpstr>Draft Development Snapshot</vt:lpstr>
      <vt:lpstr>Publication process</vt:lpstr>
      <vt:lpstr>Publication Review Committees</vt:lpstr>
      <vt:lpstr>802.11 Style Guide</vt:lpstr>
      <vt:lpstr>ANA managed number space</vt:lpstr>
      <vt:lpstr>Backup</vt:lpstr>
      <vt:lpstr>MIB Style, Visio and Frame Practices</vt:lpstr>
      <vt:lpstr>Process of reviewing drafts when their baseline changes</vt:lpstr>
      <vt:lpstr>Notes to Everyone (from TG Editors)</vt:lpstr>
      <vt:lpstr>Issues for feedback</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Stacey, Robert</cp:lastModifiedBy>
  <cp:revision>490</cp:revision>
  <cp:lastPrinted>1601-01-01T00:00:00Z</cp:lastPrinted>
  <dcterms:created xsi:type="dcterms:W3CDTF">2018-01-07T18:30:13Z</dcterms:created>
  <dcterms:modified xsi:type="dcterms:W3CDTF">2025-01-13T23:56:46Z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