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9"/>
  </p:notesMasterIdLst>
  <p:handoutMasterIdLst>
    <p:handoutMasterId r:id="rId20"/>
  </p:handoutMasterIdLst>
  <p:sldIdLst>
    <p:sldId id="256" r:id="rId3"/>
    <p:sldId id="257" r:id="rId4"/>
    <p:sldId id="283" r:id="rId5"/>
    <p:sldId id="262" r:id="rId6"/>
    <p:sldId id="265" r:id="rId7"/>
    <p:sldId id="273" r:id="rId8"/>
    <p:sldId id="2373" r:id="rId9"/>
    <p:sldId id="276" r:id="rId10"/>
    <p:sldId id="2392" r:id="rId11"/>
    <p:sldId id="270" r:id="rId12"/>
    <p:sldId id="2380" r:id="rId13"/>
    <p:sldId id="2383" r:id="rId14"/>
    <p:sldId id="278" r:id="rId15"/>
    <p:sldId id="2390" r:id="rId16"/>
    <p:sldId id="2391" r:id="rId17"/>
    <p:sldId id="2389"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7303BE-71C3-49FD-9DF3-6986B06A20E4}" v="4" dt="2025-01-13T22:20:50.5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21" autoAdjust="0"/>
    <p:restoredTop sz="93188" autoAdjust="0"/>
  </p:normalViewPr>
  <p:slideViewPr>
    <p:cSldViewPr>
      <p:cViewPr varScale="1">
        <p:scale>
          <a:sx n="89" d="100"/>
          <a:sy n="89" d="100"/>
        </p:scale>
        <p:origin x="595" y="7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216" y="5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72067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0" lvl="1" indent="0"/>
            <a:r>
              <a:rPr lang="en-US" sz="1600" b="1" dirty="0"/>
              <a:t> </a:t>
            </a:r>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714827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55591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855266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2683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dirty="0"/>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January  2025</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January  2025</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January  2025</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January  2025</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January  2025</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Emily Qi</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January  2025</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Emily Qi</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January  2025</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Emily Qi</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January  2025</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January  2025</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January  2025</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January  2025</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2025</a:t>
            </a:r>
            <a:endParaRPr lang="en-GB"/>
          </a:p>
        </p:txBody>
      </p:sp>
      <p:sp>
        <p:nvSpPr>
          <p:cNvPr id="6" name="Footer Placeholder 5"/>
          <p:cNvSpPr>
            <a:spLocks noGrp="1"/>
          </p:cNvSpPr>
          <p:nvPr>
            <p:ph type="ftr" idx="11"/>
          </p:nvPr>
        </p:nvSpPr>
        <p:spPr/>
        <p:txBody>
          <a:bodyPr/>
          <a:lstStyle>
            <a:lvl1pPr>
              <a:defRPr/>
            </a:lvl1pPr>
          </a:lstStyle>
          <a:p>
            <a:r>
              <a:rPr lang="en-GB"/>
              <a:t>Emily Qi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Emily Qi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2025</a:t>
            </a:r>
            <a:endParaRPr lang="en-GB"/>
          </a:p>
        </p:txBody>
      </p:sp>
      <p:sp>
        <p:nvSpPr>
          <p:cNvPr id="4" name="Footer Placeholder 3"/>
          <p:cNvSpPr>
            <a:spLocks noGrp="1"/>
          </p:cNvSpPr>
          <p:nvPr>
            <p:ph type="ftr" idx="11"/>
          </p:nvPr>
        </p:nvSpPr>
        <p:spPr/>
        <p:txBody>
          <a:bodyPr/>
          <a:lstStyle>
            <a:lvl1pPr>
              <a:defRPr/>
            </a:lvl1pPr>
          </a:lstStyle>
          <a:p>
            <a:r>
              <a:rPr lang="en-GB"/>
              <a:t>Emily Qi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2025</a:t>
            </a:r>
            <a:endParaRPr lang="en-GB"/>
          </a:p>
        </p:txBody>
      </p:sp>
      <p:sp>
        <p:nvSpPr>
          <p:cNvPr id="3" name="Footer Placeholder 2"/>
          <p:cNvSpPr>
            <a:spLocks noGrp="1"/>
          </p:cNvSpPr>
          <p:nvPr>
            <p:ph type="ftr" idx="11"/>
          </p:nvPr>
        </p:nvSpPr>
        <p:spPr/>
        <p:txBody>
          <a:bodyPr/>
          <a:lstStyle>
            <a:lvl1pPr>
              <a:defRPr/>
            </a:lvl1pPr>
          </a:lstStyle>
          <a:p>
            <a:r>
              <a:rPr lang="en-GB"/>
              <a:t>Emily Qi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802.11-25/0097r1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January  2025</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Emily Qi</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09/11-09-1034-21-0000-802-11-editorial-style-guide.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myproject/Public/mytools/draft/styleman.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ross.yujian@huawei.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carol@ansley.com" TargetMode="External"/><Relationship Id="rId11" Type="http://schemas.openxmlformats.org/officeDocument/2006/relationships/hyperlink" Target="mailto:emily.h.qi@gmail.com" TargetMode="External"/><Relationship Id="rId5" Type="http://schemas.openxmlformats.org/officeDocument/2006/relationships/hyperlink" Target="mailto:edward.ks.au@gmail.com" TargetMode="External"/><Relationship Id="rId10" Type="http://schemas.openxmlformats.org/officeDocument/2006/relationships/hyperlink" Target="mailto:claudiodasilva@meta.com" TargetMode="External"/><Relationship Id="rId4" Type="http://schemas.openxmlformats.org/officeDocument/2006/relationships/hyperlink" Target="mailto:emily.h.qi@intel.com" TargetMode="External"/><Relationship Id="rId9" Type="http://schemas.openxmlformats.org/officeDocument/2006/relationships/hyperlink" Target="mailto:RoyWant@google.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mailto:po-kai.huang@intel.com" TargetMode="External"/><Relationship Id="rId3" Type="http://schemas.openxmlformats.org/officeDocument/2006/relationships/hyperlink" Target="mailto:emily.h.qi@intel.com" TargetMode="External"/><Relationship Id="rId7" Type="http://schemas.openxmlformats.org/officeDocument/2006/relationships/hyperlink" Target="mailto:carol@ansley.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robert.stacey@intel.com" TargetMode="External"/><Relationship Id="rId5" Type="http://schemas.openxmlformats.org/officeDocument/2006/relationships/hyperlink" Target="mailto:montemurro.michael@gmail.com" TargetMode="External"/><Relationship Id="rId10" Type="http://schemas.openxmlformats.org/officeDocument/2006/relationships/hyperlink" Target="mailto:aasterja@qti.qualcomm.com" TargetMode="External"/><Relationship Id="rId4" Type="http://schemas.openxmlformats.org/officeDocument/2006/relationships/hyperlink" Target="mailto:edward.ks.au@gmail.com" TargetMode="External"/><Relationship Id="rId9" Type="http://schemas.openxmlformats.org/officeDocument/2006/relationships/hyperlink" Target="mailto:mark.hamilton2152@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84629"/>
            <a:ext cx="10363200" cy="10255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(January 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2025-01-14</a:t>
            </a:r>
          </a:p>
        </p:txBody>
      </p:sp>
      <p:sp>
        <p:nvSpPr>
          <p:cNvPr id="6" name="Date Placeholder 3"/>
          <p:cNvSpPr>
            <a:spLocks noGrp="1"/>
          </p:cNvSpPr>
          <p:nvPr>
            <p:ph type="dt" idx="10"/>
          </p:nvPr>
        </p:nvSpPr>
        <p:spPr>
          <a:xfrm>
            <a:off x="914400" y="291263"/>
            <a:ext cx="2499764" cy="273050"/>
          </a:xfrm>
        </p:spPr>
        <p:txBody>
          <a:bodyPr/>
          <a:lstStyle/>
          <a:p>
            <a:r>
              <a:rPr lang="en-US"/>
              <a:t>January  2025</a:t>
            </a:r>
            <a:endParaRPr lang="en-GB" dirty="0"/>
          </a:p>
        </p:txBody>
      </p:sp>
      <p:sp>
        <p:nvSpPr>
          <p:cNvPr id="7" name="Footer Placeholder 4"/>
          <p:cNvSpPr>
            <a:spLocks noGrp="1"/>
          </p:cNvSpPr>
          <p:nvPr>
            <p:ph type="ftr" idx="11"/>
          </p:nvPr>
        </p:nvSpPr>
        <p:spPr/>
        <p:txBody>
          <a:bodyPr/>
          <a:lstStyle/>
          <a:p>
            <a:r>
              <a:rPr lang="en-GB"/>
              <a:t>Emily Qi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990149993"/>
              </p:ext>
            </p:extLst>
          </p:nvPr>
        </p:nvGraphicFramePr>
        <p:xfrm>
          <a:off x="1066800" y="2352675"/>
          <a:ext cx="9877425" cy="2397125"/>
        </p:xfrm>
        <a:graphic>
          <a:graphicData uri="http://schemas.openxmlformats.org/presentationml/2006/ole">
            <mc:AlternateContent xmlns:mc="http://schemas.openxmlformats.org/markup-compatibility/2006">
              <mc:Choice xmlns:v="urn:schemas-microsoft-com:vml" Requires="v">
                <p:oleObj name="Document" r:id="rId3" imgW="10459112" imgH="2539701" progId="Word.Document.8">
                  <p:embed/>
                </p:oleObj>
              </mc:Choice>
              <mc:Fallback>
                <p:oleObj name="Document" r:id="rId3" imgW="10459112" imgH="2539701" progId="Word.Document.8">
                  <p:embed/>
                  <p:pic>
                    <p:nvPicPr>
                      <p:cNvPr id="3075" name="Object 3"/>
                      <p:cNvPicPr>
                        <a:picLocks noChangeAspect="1" noChangeArrowheads="1"/>
                      </p:cNvPicPr>
                      <p:nvPr/>
                    </p:nvPicPr>
                    <p:blipFill>
                      <a:blip r:embed="rId4"/>
                      <a:srcRect/>
                      <a:stretch>
                        <a:fillRect/>
                      </a:stretch>
                    </p:blipFill>
                    <p:spPr bwMode="auto">
                      <a:xfrm>
                        <a:off x="1066800" y="2352675"/>
                        <a:ext cx="9877425" cy="23971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sz="2000" dirty="0"/>
              <a:t>See </a:t>
            </a:r>
            <a:r>
              <a:rPr lang="en-GB" sz="2000" dirty="0">
                <a:hlinkClick r:id="rId3"/>
              </a:rPr>
              <a:t>https://mentor.ieee.org/802.11/dcn/09/11-09-1034-21-0000-802-11-editorial-style-guide.docx</a:t>
            </a:r>
            <a:endParaRPr lang="en-GB" sz="2000" dirty="0"/>
          </a:p>
          <a:p>
            <a:r>
              <a:rPr lang="en-US" sz="2000" dirty="0"/>
              <a:t>We update 802.11 Style Guide based on IEEE Standards Style Manual and consistency changes in final publication of the 802.11 standard</a:t>
            </a:r>
            <a:endParaRPr lang="en-GB" sz="2000" dirty="0"/>
          </a:p>
          <a:p>
            <a:r>
              <a:rPr lang="en-US" sz="2000" b="0" dirty="0"/>
              <a:t>Editor’s responsibility includes checking the </a:t>
            </a:r>
            <a:r>
              <a:rPr lang="en-US" sz="2000" dirty="0">
                <a:solidFill>
                  <a:srgbClr val="FF0000"/>
                </a:solidFill>
              </a:rPr>
              <a:t>2021</a:t>
            </a:r>
            <a:r>
              <a:rPr lang="en-US" sz="2000" dirty="0"/>
              <a:t> IEEE Standards Style Manual </a:t>
            </a:r>
            <a:r>
              <a:rPr lang="en-US" sz="2000" b="0" dirty="0"/>
              <a:t>when creating or updating drafts. Policy (inclusive terms), key words and pronouns (e.g., he, she) were revised.	</a:t>
            </a:r>
          </a:p>
          <a:p>
            <a:r>
              <a:rPr lang="en-US" sz="2000" b="0" dirty="0"/>
              <a:t> 	</a:t>
            </a:r>
            <a:r>
              <a:rPr lang="en-US" sz="1600" u="sng" dirty="0">
                <a:solidFill>
                  <a:srgbClr val="0000FF"/>
                </a:solidFill>
                <a:effectLst/>
                <a:latin typeface="Arial" panose="020B0604020202020204" pitchFamily="34" charset="0"/>
                <a:ea typeface="Times New Roman" panose="02020603050405020304" pitchFamily="18" charset="0"/>
                <a:hlinkClick r:id="rId4"/>
              </a:rPr>
              <a:t>https://mentor.ieee.org/myproject/Public/mytools/draft/styleman.pdf</a:t>
            </a:r>
            <a:endParaRPr lang="en-US" sz="2000" b="0" dirty="0"/>
          </a:p>
          <a:p>
            <a:r>
              <a:rPr lang="en-US" sz="2000" b="0" dirty="0"/>
              <a:t>Submissions with draft text should conform to both the WG11 Style Guide and IEEE Standards Style Manual</a:t>
            </a:r>
          </a:p>
          <a:p>
            <a:r>
              <a:rPr lang="en-US" sz="2000" b="0" dirty="0"/>
              <a:t>Note that the 802.11 Style Guide evolves with our practice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291022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BB302-E13F-FB4D-BBBC-6CD727AB68F5}"/>
              </a:ext>
            </a:extLst>
          </p:cNvPr>
          <p:cNvSpPr>
            <a:spLocks noGrp="1"/>
          </p:cNvSpPr>
          <p:nvPr>
            <p:ph type="title"/>
          </p:nvPr>
        </p:nvSpPr>
        <p:spPr>
          <a:xfrm>
            <a:off x="914401" y="685801"/>
            <a:ext cx="10361084" cy="609599"/>
          </a:xfrm>
        </p:spPr>
        <p:txBody>
          <a:bodyPr/>
          <a:lstStyle/>
          <a:p>
            <a:r>
              <a:rPr lang="en-US" dirty="0"/>
              <a:t>ANA managed number space</a:t>
            </a:r>
          </a:p>
        </p:txBody>
      </p:sp>
      <p:sp>
        <p:nvSpPr>
          <p:cNvPr id="3" name="Content Placeholder 2">
            <a:extLst>
              <a:ext uri="{FF2B5EF4-FFF2-40B4-BE49-F238E27FC236}">
                <a16:creationId xmlns:a16="http://schemas.microsoft.com/office/drawing/2014/main" id="{2F3715E9-9131-AA1E-58EC-301175C17C35}"/>
              </a:ext>
            </a:extLst>
          </p:cNvPr>
          <p:cNvSpPr>
            <a:spLocks noGrp="1"/>
          </p:cNvSpPr>
          <p:nvPr>
            <p:ph idx="1"/>
          </p:nvPr>
        </p:nvSpPr>
        <p:spPr>
          <a:xfrm>
            <a:off x="379943" y="1463675"/>
            <a:ext cx="11429999" cy="3930649"/>
          </a:xfrm>
        </p:spPr>
        <p:txBody>
          <a:bodyPr numCol="2"/>
          <a:lstStyle/>
          <a:p>
            <a:r>
              <a:rPr lang="en-US" sz="1400" dirty="0"/>
              <a:t>Protocol Version subfield: 9.2.4.1.2</a:t>
            </a:r>
          </a:p>
          <a:p>
            <a:r>
              <a:rPr lang="en-US" sz="1400" dirty="0"/>
              <a:t>Frame types and subtypes: 9.2.4.1.3, Tables 9-1 and 9-2</a:t>
            </a:r>
          </a:p>
          <a:p>
            <a:r>
              <a:rPr lang="en-US" sz="1400" dirty="0"/>
              <a:t>Element ID and Element ID extension: Table 9-128</a:t>
            </a:r>
          </a:p>
          <a:p>
            <a:r>
              <a:rPr lang="en-US" sz="1400" dirty="0"/>
              <a:t>Capability Information field: 9.4.1.4</a:t>
            </a:r>
          </a:p>
          <a:p>
            <a:r>
              <a:rPr lang="en-US" sz="1400" dirty="0"/>
              <a:t>Extended Capabilities: 9.4.2.25, Table 9-190</a:t>
            </a:r>
          </a:p>
          <a:p>
            <a:r>
              <a:rPr lang="en-US" sz="1400" dirty="0"/>
              <a:t>Reason codes: 9.4.1.7, Table 9-77</a:t>
            </a:r>
          </a:p>
          <a:p>
            <a:r>
              <a:rPr lang="en-US" sz="1400" dirty="0"/>
              <a:t>Status codes: 9.4.1.9, Table 9-78</a:t>
            </a:r>
          </a:p>
          <a:p>
            <a:r>
              <a:rPr lang="en-US" sz="1400" dirty="0"/>
              <a:t>Action frame categories: 9.4.1.11, Table 9-79</a:t>
            </a:r>
          </a:p>
          <a:p>
            <a:r>
              <a:rPr lang="en-US" sz="1400" dirty="0"/>
              <a:t>Authentication algorithm: 9.4.1.1</a:t>
            </a:r>
          </a:p>
          <a:p>
            <a:r>
              <a:rPr lang="en-US" sz="1400" dirty="0"/>
              <a:t>RSNE: 9.4.2.23</a:t>
            </a:r>
          </a:p>
          <a:p>
            <a:r>
              <a:rPr lang="en-US" sz="1400" dirty="0"/>
              <a:t>	Cypher suites: Table 9-186</a:t>
            </a:r>
          </a:p>
          <a:p>
            <a:r>
              <a:rPr lang="en-US" sz="1400" dirty="0"/>
              <a:t>	AKM suites: Table 9-188</a:t>
            </a:r>
          </a:p>
          <a:p>
            <a:r>
              <a:rPr lang="en-US" sz="1400" dirty="0"/>
              <a:t>	RSN Capabilities: Figure 9-345</a:t>
            </a:r>
          </a:p>
          <a:p>
            <a:r>
              <a:rPr lang="en-US" sz="1400" dirty="0"/>
              <a:t>RSNXE Capabilities: 9.4.2.240, Table 9-365</a:t>
            </a:r>
          </a:p>
          <a:p>
            <a:r>
              <a:rPr lang="en-US" sz="1400" dirty="0"/>
              <a:t>ANQP-element (Info ID): 9.4.5.1, Table 9-412</a:t>
            </a:r>
          </a:p>
          <a:p>
            <a:r>
              <a:rPr lang="en-US" sz="1400" dirty="0"/>
              <a:t>Neighbor Report </a:t>
            </a:r>
            <a:r>
              <a:rPr lang="en-US" sz="1400" dirty="0" err="1"/>
              <a:t>subelements</a:t>
            </a:r>
            <a:r>
              <a:rPr lang="en-US" sz="1400" dirty="0"/>
              <a:t>: 9.4.2.35, Table 9-210</a:t>
            </a:r>
          </a:p>
          <a:p>
            <a:r>
              <a:rPr lang="en-US" sz="1400" dirty="0"/>
              <a:t>FTE </a:t>
            </a:r>
            <a:r>
              <a:rPr lang="en-US" sz="1400" dirty="0" err="1"/>
              <a:t>subelements</a:t>
            </a:r>
            <a:r>
              <a:rPr lang="en-US" sz="1400" dirty="0"/>
              <a:t>: 9.4.2.46, Table 9-219</a:t>
            </a:r>
          </a:p>
          <a:p>
            <a:r>
              <a:rPr lang="en-US" sz="1400" dirty="0"/>
              <a:t>Public Action frames: 9.6.7.1, Table 9-450</a:t>
            </a:r>
          </a:p>
          <a:p>
            <a:r>
              <a:rPr lang="en-US" sz="1400" dirty="0"/>
              <a:t>WMN-Notification Types: 9.6.13.29, Table 9-516</a:t>
            </a:r>
          </a:p>
          <a:p>
            <a:r>
              <a:rPr lang="en-US" sz="1400" dirty="0"/>
              <a:t>Mesh Configuration Active Path: 9.4.2.96.2, Table 9-277</a:t>
            </a:r>
          </a:p>
          <a:p>
            <a:r>
              <a:rPr lang="en-US" sz="1400" dirty="0"/>
              <a:t>TLV encodings: 9.4.4</a:t>
            </a:r>
          </a:p>
          <a:p>
            <a:r>
              <a:rPr lang="en-US" sz="1400" u="sng" dirty="0"/>
              <a:t>KDE Selector Data Type: 12.7.2 </a:t>
            </a:r>
          </a:p>
          <a:p>
            <a:r>
              <a:rPr lang="en-US" sz="1400" dirty="0"/>
              <a:t>Operating classes: Annex E</a:t>
            </a:r>
          </a:p>
          <a:p>
            <a:r>
              <a:rPr lang="en-US" sz="1400" dirty="0"/>
              <a:t>	global, USA, Europe, Japan</a:t>
            </a:r>
          </a:p>
          <a:p>
            <a:r>
              <a:rPr lang="en-US" sz="1400" dirty="0"/>
              <a:t>MIB objects: Annex C</a:t>
            </a:r>
          </a:p>
          <a:p>
            <a:r>
              <a:rPr lang="en-US" sz="1400" dirty="0"/>
              <a:t>	ieee802dot11, dot11smt, dot11phy, dot11mac, dot11StationConfigEntry, dot11OperationEntry, dot11Compliances, dot11Groups</a:t>
            </a:r>
          </a:p>
        </p:txBody>
      </p:sp>
      <p:sp>
        <p:nvSpPr>
          <p:cNvPr id="4" name="Slide Number Placeholder 3">
            <a:extLst>
              <a:ext uri="{FF2B5EF4-FFF2-40B4-BE49-F238E27FC236}">
                <a16:creationId xmlns:a16="http://schemas.microsoft.com/office/drawing/2014/main" id="{34C50A79-7BD4-7BBC-FBF2-6518C7CBDF23}"/>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F62E68D-4A72-B896-7E1E-F29350C8F1E9}"/>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3F08C58A-5822-8AAD-8107-BEEC5F3A3DE9}"/>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631821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3200"/>
            <a:ext cx="10361084" cy="1065213"/>
          </a:xfrm>
        </p:spPr>
        <p:txBody>
          <a:bodyPr/>
          <a:lstStyle/>
          <a:p>
            <a:r>
              <a:rPr lang="en-GB" dirty="0"/>
              <a:t>Backup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4002812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90359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a:xfrm>
            <a:off x="822960" y="800894"/>
            <a:ext cx="10820399" cy="685799"/>
          </a:xfrm>
        </p:spPr>
        <p:txBody>
          <a:bodyPr/>
          <a:lstStyle/>
          <a:p>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Process of reviewing drafts when their baseline changes</a:t>
            </a:r>
            <a:endParaRPr lang="en-US" sz="4800" dirty="0"/>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822960" y="1752600"/>
            <a:ext cx="10361084" cy="3139279"/>
          </a:xfrm>
        </p:spPr>
        <p:txBody>
          <a:bodyPr/>
          <a:lstStyle/>
          <a:p>
            <a:pPr marL="0" marR="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When the baseline for a draft changes, the editor or a volunteer should review all tables and figures in the draft with change instructions against the baseline to ensure that there are no conflicts.</a:t>
            </a:r>
          </a:p>
          <a:p>
            <a:pPr marL="0" marR="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The editor or a </a:t>
            </a:r>
            <a:r>
              <a:rPr lang="en-US" sz="1800" dirty="0">
                <a:effectLst/>
                <a:latin typeface="Calibri" panose="020F0502020204030204" pitchFamily="34" charset="0"/>
                <a:ea typeface="DengXian" panose="02010600030101010101" pitchFamily="2" charset="-122"/>
              </a:rPr>
              <a:t>dedicated </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volunteer should </a:t>
            </a:r>
            <a:r>
              <a:rPr lang="en-US" sz="1800" dirty="0">
                <a:effectLst/>
                <a:latin typeface="Calibri" panose="020F0502020204030204" pitchFamily="34" charset="0"/>
                <a:ea typeface="DengXian" panose="02010600030101010101" pitchFamily="2" charset="-122"/>
              </a:rPr>
              <a:t>review the bit assignment in fields and tables (especially those that are not covered by ANA), and PICs assignment in Annex B immediately after the agreement.</a:t>
            </a:r>
          </a:p>
          <a:p>
            <a:pPr marL="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If the order of the draft changes (e.g.,</a:t>
            </a:r>
            <a:r>
              <a:rPr lang="en-US" sz="1800" dirty="0">
                <a:effectLst/>
                <a:latin typeface="Calibri" panose="020F0502020204030204" pitchFamily="34" charset="0"/>
                <a:ea typeface="DengXian" panose="02010600030101010101" pitchFamily="2" charset="-122"/>
              </a:rPr>
              <a:t> two amendments were agreed to swap their publication orders or their baseline changes),</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each task group needs to identify a </a:t>
            </a:r>
            <a:r>
              <a:rPr lang="en-US" sz="1800" dirty="0">
                <a:effectLst/>
                <a:latin typeface="Calibri" panose="020F0502020204030204" pitchFamily="34" charset="0"/>
                <a:ea typeface="DengXian" panose="02010600030101010101" pitchFamily="2" charset="-122"/>
              </a:rPr>
              <a:t>dedicated volunteers (or just the editor themselves, if the draft is small) whose job is to identify changes in baseline that are not present in the draft. Basically, responsible for identifying technical content changes and merging changes to quoted text, figures, etc.  And, along the way, the numbering would be updated.  Each review would end up with the draft’s title sheet accurately reflecting a new baseline.</a:t>
            </a: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endParaRPr lang="en-US" sz="1800" dirty="0">
              <a:effectLst/>
              <a:latin typeface="Calibri" panose="020F0502020204030204" pitchFamily="34" charset="0"/>
              <a:ea typeface="DengXian" panose="02010600030101010101" pitchFamily="2" charset="-122"/>
            </a:endParaRPr>
          </a:p>
          <a:p>
            <a:pPr marL="0" marR="0" indent="0">
              <a:spcBef>
                <a:spcPts val="0"/>
              </a:spcBef>
              <a:spcAft>
                <a:spcPts val="0"/>
              </a:spcAft>
            </a:pP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endParaRPr lang="en-US" sz="1800" dirty="0">
              <a:latin typeface="Calibri" panose="020F0502020204030204" pitchFamily="34" charset="0"/>
              <a:ea typeface="DengXian" panose="02010600030101010101" pitchFamily="2" charset="-122"/>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616113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a:xfrm>
            <a:off x="685800" y="838200"/>
            <a:ext cx="10361084" cy="1065213"/>
          </a:xfrm>
        </p:spPr>
        <p:txBody>
          <a:bodyPr/>
          <a:lstStyle/>
          <a:p>
            <a:r>
              <a:rPr lang="en-US" sz="3200" dirty="0"/>
              <a:t>Notes to Everyone (from TG Editors)</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85800" y="2170113"/>
            <a:ext cx="10361084" cy="3697287"/>
          </a:xfrm>
        </p:spPr>
        <p:txBody>
          <a:bodyPr/>
          <a:lstStyle/>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Whenever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value is being added to a table or figure (whether bit position or </a:t>
            </a:r>
            <a:r>
              <a:rPr lang="en-GB" sz="2000" dirty="0" err="1">
                <a:effectLst/>
                <a:latin typeface="+mj-lt"/>
                <a:ea typeface="DengXian" panose="02010600030101010101" pitchFamily="2" charset="-122"/>
                <a:cs typeface="Arial" panose="020B0604020202020204" pitchFamily="34" charset="0"/>
              </a:rPr>
              <a:t>enum</a:t>
            </a:r>
            <a:r>
              <a:rPr lang="en-GB" sz="2000" dirty="0">
                <a:effectLst/>
                <a:latin typeface="+mj-lt"/>
                <a:ea typeface="DengXian" panose="02010600030101010101" pitchFamily="2" charset="-122"/>
                <a:cs typeface="Arial" panose="020B0604020202020204" pitchFamily="34" charset="0"/>
              </a:rPr>
              <a:t> value) or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field is being added to a structure (whether itself a field or an element or a frame), </a:t>
            </a:r>
          </a:p>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for everyone (including but not only the TG Editor) to ask themselves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is it possible someone else (in another TG) is also allocating in this field, and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if so how we find and coordinate with them</a:t>
            </a:r>
            <a:endParaRPr lang="en-US" sz="1800" dirty="0">
              <a:effectLst/>
              <a:latin typeface="Arial" panose="020B0604020202020204" pitchFamily="34" charset="0"/>
              <a:ea typeface="DengXian" panose="02010600030101010101" pitchFamily="2" charset="-122"/>
              <a:cs typeface="Arial" panose="020B0604020202020204" pitchFamily="34" charset="0"/>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816287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Issues for feedback</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533400" y="1703389"/>
            <a:ext cx="10972800" cy="4953000"/>
          </a:xfrm>
        </p:spPr>
        <p:txBody>
          <a:bodyPr/>
          <a:lstStyle/>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1)  Based on the discussion in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TGbe</a:t>
            </a:r>
            <a:r>
              <a:rPr lang="en-US" sz="1800" b="0" dirty="0">
                <a:latin typeface="Times New Roman" panose="02020603050405020304" pitchFamily="18" charset="0"/>
                <a:ea typeface="Calibri" panose="020F0502020204030204" pitchFamily="34" charset="0"/>
                <a:cs typeface="Times New Roman" panose="02020603050405020304" pitchFamily="18" charset="0"/>
              </a:rPr>
              <a:t>, I need an advice on whether the following terms are capitalized:</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	a)  "HE sounding NDP" vs. "HE Sounding NDP"</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	b)  "EHT sounding NDP" vs. "EHT Sounding NDP".</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In P802.11be D5.01, I used "EHT sounding NDP" for the sake of consistency with "HE sounding NDP".  A few members asked whether sounding should be capitalized or not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'cause</a:t>
            </a:r>
            <a:r>
              <a:rPr lang="en-US" sz="1800" b="0" dirty="0">
                <a:latin typeface="Times New Roman" panose="02020603050405020304" pitchFamily="18" charset="0"/>
                <a:ea typeface="Calibri" panose="020F0502020204030204" pitchFamily="34" charset="0"/>
                <a:cs typeface="Times New Roman" panose="02020603050405020304" pitchFamily="18" charset="0"/>
              </a:rPr>
              <a:t> they consider these are frame names.</a:t>
            </a:r>
          </a:p>
          <a:p>
            <a:pPr marL="0" marR="0" indent="0">
              <a:spcBef>
                <a:spcPts val="0"/>
              </a:spcBef>
              <a:spcAft>
                <a:spcPts val="0"/>
              </a:spcAft>
            </a:pPr>
            <a:endPar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endParaRP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Feedback from the Editor Meeting:  Not relevant anymore. Will be discussed in </a:t>
            </a:r>
            <a:r>
              <a:rPr lang="en-US" sz="1800" b="0" dirty="0" err="1">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TGmf</a:t>
            </a: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 </a:t>
            </a:r>
            <a:endParaRPr lang="en-US" sz="1800" b="0" dirty="0">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spcBef>
                <a:spcPts val="0"/>
              </a:spcBef>
              <a:spcAft>
                <a:spcPts val="0"/>
              </a:spcAft>
              <a:buAutoNum type="arabicParenR" startAt="2"/>
            </a:pPr>
            <a:r>
              <a:rPr lang="en-US" sz="1800" b="0" dirty="0">
                <a:latin typeface="Times New Roman" panose="02020603050405020304" pitchFamily="18" charset="0"/>
                <a:ea typeface="Calibri" panose="020F0502020204030204" pitchFamily="34" charset="0"/>
                <a:cs typeface="Times New Roman" panose="02020603050405020304" pitchFamily="18" charset="0"/>
              </a:rPr>
              <a:t>Based on a comment assigned to me in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REVme</a:t>
            </a:r>
            <a:r>
              <a:rPr lang="en-US" sz="1800" b="0" dirty="0">
                <a:latin typeface="Times New Roman" panose="02020603050405020304" pitchFamily="18" charset="0"/>
                <a:ea typeface="Calibri" panose="020F0502020204030204" pitchFamily="34" charset="0"/>
                <a:cs typeface="Times New Roman" panose="02020603050405020304" pitchFamily="18" charset="0"/>
              </a:rPr>
              <a:t> (and a discussion in the most recent Editors' teleconference call), for a term that has been defined in subclause 3.4 (Abbreviation), do we need to define the abbreviation again on the first use in each major clause? </a:t>
            </a:r>
          </a:p>
          <a:p>
            <a:pPr marL="0" marR="0" indent="0">
              <a:spcBef>
                <a:spcPts val="0"/>
              </a:spcBef>
              <a:spcAft>
                <a:spcPts val="0"/>
              </a:spcAft>
            </a:pPr>
            <a:endParaRPr lang="en-US" sz="1800" b="0" dirty="0">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Feedback from the Editor meeting:  The definition </a:t>
            </a:r>
            <a:r>
              <a:rPr lang="en-US" sz="1800" b="0" dirty="0">
                <a:latin typeface="Times New Roman" panose="02020603050405020304" pitchFamily="18" charset="0"/>
                <a:ea typeface="Calibri" panose="020F0502020204030204" pitchFamily="34" charset="0"/>
                <a:cs typeface="Times New Roman" panose="02020603050405020304" pitchFamily="18" charset="0"/>
              </a:rPr>
              <a:t>in 3.4 is sufficient. We don’t have to define the abbreviation again on the first use in each major clause. However, it is also okay to expend the abbreviation for the term that is not well-know. </a:t>
            </a: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794706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prepared/recorded/report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January 2025 Editors’ Meeting Agenda and Report</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Amendment alignments and draft development snapshot</a:t>
            </a:r>
          </a:p>
          <a:p>
            <a:pPr>
              <a:buFont typeface="Arial" panose="020B0604020202020204" pitchFamily="34" charset="0"/>
              <a:buChar char="•"/>
            </a:pPr>
            <a:r>
              <a:rPr lang="en-US" sz="2000" dirty="0"/>
              <a:t>Review Publication Process</a:t>
            </a:r>
          </a:p>
          <a:p>
            <a:pPr>
              <a:buFont typeface="Arial" panose="020B0604020202020204" pitchFamily="34" charset="0"/>
              <a:buChar char="•"/>
            </a:pPr>
            <a:r>
              <a:rPr lang="en-US" sz="2000" dirty="0"/>
              <a:t>Form the publication review committees</a:t>
            </a:r>
          </a:p>
          <a:p>
            <a:pPr>
              <a:buFont typeface="Arial" panose="020B0604020202020204" pitchFamily="34" charset="0"/>
              <a:buChar char="•"/>
            </a:pPr>
            <a:r>
              <a:rPr lang="en-US" sz="2000" dirty="0"/>
              <a:t>Editorial Style Guide updates and issues for feedback</a:t>
            </a:r>
          </a:p>
          <a:p>
            <a:pPr>
              <a:buFont typeface="Arial" panose="020B0604020202020204" pitchFamily="34" charset="0"/>
              <a:buChar char="•"/>
            </a:pPr>
            <a:r>
              <a:rPr lang="en-US" sz="2000" dirty="0"/>
              <a:t>ANA number spaces</a:t>
            </a:r>
            <a:endParaRPr lang="en-US" sz="1600" dirty="0"/>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6" name="Date Placeholder 5"/>
          <p:cNvSpPr>
            <a:spLocks noGrp="1"/>
          </p:cNvSpPr>
          <p:nvPr>
            <p:ph type="dt" idx="15"/>
          </p:nvPr>
        </p:nvSpPr>
        <p:spPr>
          <a:xfrm>
            <a:off x="914401" y="284469"/>
            <a:ext cx="2499764" cy="273050"/>
          </a:xfrm>
        </p:spPr>
        <p:txBody>
          <a:bodyPr/>
          <a:lstStyle/>
          <a:p>
            <a:r>
              <a:rPr lang="en-US"/>
              <a:t>January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January  2025</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Emily Qi </a:t>
            </a:r>
            <a:r>
              <a:rPr lang="en-US" sz="1600" dirty="0"/>
              <a:t>– </a:t>
            </a:r>
            <a:r>
              <a:rPr lang="en-US" sz="1600" b="0" dirty="0">
                <a:hlinkClick r:id="rId4"/>
              </a:rPr>
              <a:t>emily.h.qi@</a:t>
            </a:r>
            <a:r>
              <a:rPr lang="en-US" sz="1600" dirty="0">
                <a:hlinkClick r:id="rId4"/>
              </a:rPr>
              <a:t>gmail</a:t>
            </a:r>
            <a:r>
              <a:rPr lang="en-US" sz="1600" b="0" dirty="0">
                <a:hlinkClick r:id="rId4"/>
              </a:rPr>
              <a:t>.com</a:t>
            </a:r>
            <a:endParaRPr lang="en-US" sz="1600" b="1" dirty="0"/>
          </a:p>
          <a:p>
            <a:pPr marL="342900" lvl="1" indent="-342900">
              <a:buFontTx/>
              <a:buChar char="•"/>
            </a:pPr>
            <a:r>
              <a:rPr lang="en-US" sz="1600" b="1" dirty="0" err="1"/>
              <a:t>TGbe</a:t>
            </a:r>
            <a:r>
              <a:rPr lang="en-US" sz="1600" b="1" dirty="0"/>
              <a:t> – Edward Au </a:t>
            </a:r>
            <a:r>
              <a:rPr lang="en-US" sz="1600" dirty="0"/>
              <a:t>– </a:t>
            </a:r>
            <a:r>
              <a:rPr lang="en-US" sz="1600" u="sng" dirty="0">
                <a:hlinkClick r:id="rId5"/>
              </a:rPr>
              <a:t>edward.ks.au@gmail.com</a:t>
            </a:r>
            <a:r>
              <a:rPr lang="en-US" sz="1600" u="sng" dirty="0"/>
              <a:t> </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6"/>
              </a:rPr>
              <a:t>carol@ansley.com</a:t>
            </a:r>
            <a:endParaRPr lang="en-US" sz="1600" dirty="0"/>
          </a:p>
          <a:p>
            <a:pPr marL="342900" lvl="1" indent="-342900">
              <a:buFontTx/>
              <a:buChar char="•"/>
            </a:pPr>
            <a:r>
              <a:rPr lang="en-US" sz="1600" b="1" dirty="0" err="1"/>
              <a:t>TGbi</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TGbn</a:t>
            </a:r>
            <a:r>
              <a:rPr lang="en-US" sz="1600" b="1" dirty="0"/>
              <a:t>- Ross Jian Yu </a:t>
            </a:r>
            <a:r>
              <a:rPr lang="fi-FI" sz="1600" dirty="0">
                <a:hlinkClick r:id="rId8"/>
              </a:rPr>
              <a:t>ross.yujian@huawei.com</a:t>
            </a:r>
            <a:endParaRPr lang="fi-FI" sz="1600" dirty="0"/>
          </a:p>
          <a:p>
            <a:pPr>
              <a:buFont typeface="Arial" panose="020B0604020202020204" pitchFamily="34" charset="0"/>
              <a:buChar char="•"/>
            </a:pPr>
            <a:r>
              <a:rPr lang="en-US" sz="1600" b="1" dirty="0" err="1"/>
              <a:t>TGbk</a:t>
            </a:r>
            <a:r>
              <a:rPr lang="en-US" sz="1600" b="1" dirty="0"/>
              <a:t> – Roy Want </a:t>
            </a:r>
            <a:r>
              <a:rPr lang="en-US" sz="1600" dirty="0">
                <a:hlinkClick r:id="rId9"/>
              </a:rPr>
              <a:t>RoyWant@google.com</a:t>
            </a:r>
            <a:endParaRPr lang="en-US" sz="1600" dirty="0"/>
          </a:p>
          <a:p>
            <a:pPr>
              <a:buFont typeface="Arial" panose="020B0604020202020204" pitchFamily="34" charset="0"/>
              <a:buChar char="•"/>
            </a:pPr>
            <a:r>
              <a:rPr lang="en-US" sz="1600" b="1" dirty="0" err="1"/>
              <a:t>TGbf</a:t>
            </a:r>
            <a:r>
              <a:rPr lang="en-US" sz="1600" b="1" dirty="0"/>
              <a:t> – Claudio da Silva </a:t>
            </a:r>
            <a:r>
              <a:rPr lang="en-US" sz="1600" dirty="0"/>
              <a:t>– </a:t>
            </a:r>
            <a:r>
              <a:rPr lang="en-US" sz="1600" dirty="0">
                <a:hlinkClick r:id="rId10"/>
              </a:rPr>
              <a:t>claudiodasilva@meta.com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11"/>
              </a:rPr>
              <a:t>emily.h.qi@</a:t>
            </a:r>
            <a:r>
              <a:rPr lang="en-US" sz="1600" dirty="0">
                <a:hlinkClick r:id="rId11"/>
              </a:rPr>
              <a:t>gmail</a:t>
            </a:r>
            <a:r>
              <a:rPr lang="en-US" sz="1600" b="0" dirty="0">
                <a:hlinkClick r:id="rId11"/>
              </a:rPr>
              <a:t>.com</a:t>
            </a:r>
            <a:r>
              <a:rPr lang="en-US" sz="1600" dirty="0"/>
              <a:t>, </a:t>
            </a:r>
            <a:r>
              <a:rPr lang="en-US" sz="1600" b="1" dirty="0"/>
              <a:t>Edward Au </a:t>
            </a:r>
            <a:r>
              <a:rPr lang="en-US" sz="1600" dirty="0"/>
              <a:t>– </a:t>
            </a:r>
            <a:r>
              <a:rPr lang="en-US" sz="1600" b="0" u="sng" dirty="0">
                <a:hlinkClick r:id="rId5"/>
              </a:rPr>
              <a:t>edward.ks.au@</a:t>
            </a:r>
            <a:r>
              <a:rPr lang="en-US" sz="1600" u="sng" dirty="0">
                <a:hlinkClick r:id="rId5"/>
              </a:rPr>
              <a:t>gmail.com</a:t>
            </a:r>
            <a:endParaRPr lang="en-US" sz="1600" u="sng" dirty="0"/>
          </a:p>
          <a:p>
            <a:pPr marL="342900" lvl="1" indent="-342900">
              <a:buFontTx/>
              <a:buChar char="•"/>
            </a:pPr>
            <a:r>
              <a:rPr lang="en-US" sz="1600" b="1" dirty="0" err="1"/>
              <a:t>REVmf</a:t>
            </a:r>
            <a:r>
              <a:rPr lang="en-US" sz="1600" b="1" dirty="0"/>
              <a:t> - Po-kai Huang </a:t>
            </a:r>
            <a:r>
              <a:rPr lang="en-US" sz="1600" dirty="0"/>
              <a:t>– </a:t>
            </a:r>
            <a:r>
              <a:rPr lang="en-US" sz="1600" dirty="0">
                <a:hlinkClick r:id="rId7"/>
              </a:rPr>
              <a:t>po-kai.huang@intel.com</a:t>
            </a:r>
            <a:r>
              <a:rPr lang="en-US" sz="1600" dirty="0"/>
              <a:t>, </a:t>
            </a:r>
            <a:r>
              <a:rPr lang="en-US" sz="1600" b="1" dirty="0"/>
              <a:t>Edward Au </a:t>
            </a:r>
            <a:r>
              <a:rPr lang="en-US" sz="1600" dirty="0"/>
              <a:t>– </a:t>
            </a:r>
            <a:r>
              <a:rPr lang="en-US" sz="1600" b="0" u="sng" dirty="0">
                <a:hlinkClick r:id="rId5"/>
              </a:rPr>
              <a:t>edward.ks.au@</a:t>
            </a:r>
            <a:r>
              <a:rPr lang="en-US" sz="1600" u="sng" dirty="0">
                <a:hlinkClick r:id="rId5"/>
              </a:rPr>
              <a:t>gmail.com</a:t>
            </a:r>
            <a:endParaRPr lang="en-US" sz="1600" dirty="0"/>
          </a:p>
          <a:p>
            <a:pPr lvl="1"/>
            <a:endParaRPr lang="en-US" sz="1600" dirty="0"/>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January meeting roundtable status report (to be updated)</a:t>
            </a:r>
          </a:p>
        </p:txBody>
      </p:sp>
      <p:sp>
        <p:nvSpPr>
          <p:cNvPr id="9218" name="Rectangle 2"/>
          <p:cNvSpPr>
            <a:spLocks noGrp="1" noChangeArrowheads="1"/>
          </p:cNvSpPr>
          <p:nvPr>
            <p:ph idx="1"/>
          </p:nvPr>
        </p:nvSpPr>
        <p:spPr>
          <a:xfrm>
            <a:off x="911728" y="1791534"/>
            <a:ext cx="10361084" cy="4380666"/>
          </a:xfrm>
          <a:ln/>
        </p:spPr>
        <p:txBody>
          <a:bodyPr/>
          <a:lstStyle/>
          <a:p>
            <a:r>
              <a:rPr lang="en-GB" sz="1600" dirty="0" err="1"/>
              <a:t>REVme</a:t>
            </a:r>
            <a:r>
              <a:rPr lang="en-GB" sz="1600" dirty="0"/>
              <a:t> – D7.0, </a:t>
            </a:r>
            <a:r>
              <a:rPr lang="en-GB" sz="1600" b="0" dirty="0"/>
              <a:t>approved by IEEE SASB, will be published as </a:t>
            </a:r>
            <a:r>
              <a:rPr lang="en-US" sz="1600" b="0" dirty="0"/>
              <a:t>IEEE Std 802.11™-2024</a:t>
            </a:r>
          </a:p>
          <a:p>
            <a:r>
              <a:rPr lang="en-GB" sz="1600" dirty="0"/>
              <a:t>11bh – D6.0, </a:t>
            </a:r>
            <a:r>
              <a:rPr lang="en-GB" sz="1600" b="0" dirty="0"/>
              <a:t>approved by IEEE SASB, will be published as </a:t>
            </a:r>
            <a:r>
              <a:rPr lang="en-US" sz="1600" b="0" dirty="0"/>
              <a:t>IEEE Std 802.11bh™-2024</a:t>
            </a:r>
            <a:endParaRPr lang="en-GB" sz="1600" b="0" dirty="0"/>
          </a:p>
          <a:p>
            <a:r>
              <a:rPr lang="en-GB" sz="1600" dirty="0"/>
              <a:t>11be – </a:t>
            </a:r>
            <a:r>
              <a:rPr lang="en-US" sz="1600" dirty="0"/>
              <a:t>D7.0</a:t>
            </a:r>
            <a:r>
              <a:rPr lang="en-US" sz="1600" b="0" dirty="0"/>
              <a:t>, </a:t>
            </a:r>
            <a:r>
              <a:rPr lang="en-GB" sz="1600" b="0" dirty="0"/>
              <a:t>approved by IEEE SASB, will be published as I</a:t>
            </a:r>
            <a:r>
              <a:rPr lang="en-US" sz="1600" b="0" dirty="0"/>
              <a:t>EEE Std 802.11be™-2024</a:t>
            </a:r>
          </a:p>
          <a:p>
            <a:endParaRPr lang="en-GB" sz="1600" b="0" dirty="0"/>
          </a:p>
          <a:p>
            <a:r>
              <a:rPr lang="en-GB" sz="1600" dirty="0"/>
              <a:t>11bk</a:t>
            </a:r>
            <a:r>
              <a:rPr lang="en-GB" sz="1600" b="0" dirty="0"/>
              <a:t> – Completed initial SA ballot on D3.0. All 78 Comment resolved. D4.0 should be ready end of the week.</a:t>
            </a:r>
          </a:p>
          <a:p>
            <a:r>
              <a:rPr lang="en-US" sz="1600" dirty="0"/>
              <a:t>11bf </a:t>
            </a:r>
            <a:r>
              <a:rPr lang="en-GB" sz="1600" dirty="0"/>
              <a:t>– </a:t>
            </a:r>
            <a:r>
              <a:rPr lang="en-GB" sz="1600" b="0" dirty="0"/>
              <a:t>Currently in SA recirc 2; closes Friday on D7.0. Most likely the final recirc. Then waiting for 11bk to move forward.</a:t>
            </a:r>
          </a:p>
          <a:p>
            <a:r>
              <a:rPr lang="en-GB" sz="1600" dirty="0"/>
              <a:t>11bi – </a:t>
            </a:r>
            <a:r>
              <a:rPr lang="en-GB" sz="1600" b="0" dirty="0"/>
              <a:t>D0.7 is available. 58 comments need to be resolved, 24 ready for motion. Still expect D1.0 to go to initial WG ballot out of January. </a:t>
            </a:r>
          </a:p>
          <a:p>
            <a:r>
              <a:rPr lang="en-GB" sz="1600" dirty="0"/>
              <a:t>11bn </a:t>
            </a:r>
            <a:r>
              <a:rPr lang="en-GB" sz="1600" b="0" dirty="0"/>
              <a:t>– Plan to run a motion to approve D0.1 this session. Should be available February.</a:t>
            </a:r>
          </a:p>
          <a:p>
            <a:r>
              <a:rPr lang="en-GB" sz="1600" dirty="0" err="1"/>
              <a:t>REVmf</a:t>
            </a:r>
            <a:r>
              <a:rPr lang="en-GB" sz="1600" b="0" dirty="0"/>
              <a:t> – Plan to have the initial draft 0.0 from published version. Then have D0.1 with 11bh and D0.2 with 11be. Implement approved changes to date in D1.0 coming out of May session (might be July).</a:t>
            </a:r>
          </a:p>
          <a:p>
            <a:endParaRPr lang="en-GB" sz="1600" b="0" dirty="0"/>
          </a:p>
          <a:p>
            <a:r>
              <a:rPr lang="en-GB" sz="1400" b="0" dirty="0"/>
              <a:t> </a:t>
            </a:r>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69950" y="1447801"/>
            <a:ext cx="10665885" cy="4572000"/>
          </a:xfrm>
          <a:ln/>
        </p:spPr>
        <p:txBody>
          <a:bodyPr/>
          <a:lstStyle/>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solidFill>
                  <a:schemeClr val="tx1"/>
                </a:solidFill>
              </a:rPr>
              <a:t>Changes are usually based on MDR readiness.</a:t>
            </a:r>
          </a:p>
          <a:p>
            <a:pPr>
              <a:lnSpc>
                <a:spcPct val="80000"/>
              </a:lnSpc>
              <a:spcBef>
                <a:spcPct val="20000"/>
              </a:spcBef>
              <a:buFontTx/>
              <a:buChar char="•"/>
            </a:pPr>
            <a:r>
              <a:rPr lang="en-US" sz="1800" dirty="0">
                <a:solidFill>
                  <a:schemeClr val="tx1"/>
                </a:solidFill>
              </a:rPr>
              <a:t>As discussed in November 2024</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065703223"/>
              </p:ext>
            </p:extLst>
          </p:nvPr>
        </p:nvGraphicFramePr>
        <p:xfrm>
          <a:off x="969950" y="2743200"/>
          <a:ext cx="10665885" cy="3546696"/>
        </p:xfrm>
        <a:graphic>
          <a:graphicData uri="http://schemas.openxmlformats.org/drawingml/2006/table">
            <a:tbl>
              <a:tblPr firstRow="1" bandRow="1">
                <a:tableStyleId>{5C22544A-7EE6-4342-B048-85BDC9FD1C3A}</a:tableStyleId>
              </a:tblPr>
              <a:tblGrid>
                <a:gridCol w="3461196">
                  <a:extLst>
                    <a:ext uri="{9D8B030D-6E8A-4147-A177-3AD203B41FA5}">
                      <a16:colId xmlns:a16="http://schemas.microsoft.com/office/drawing/2014/main" val="3336049185"/>
                    </a:ext>
                  </a:extLst>
                </a:gridCol>
                <a:gridCol w="1955969">
                  <a:extLst>
                    <a:ext uri="{9D8B030D-6E8A-4147-A177-3AD203B41FA5}">
                      <a16:colId xmlns:a16="http://schemas.microsoft.com/office/drawing/2014/main" val="1921072032"/>
                    </a:ext>
                  </a:extLst>
                </a:gridCol>
                <a:gridCol w="1711473">
                  <a:extLst>
                    <a:ext uri="{9D8B030D-6E8A-4147-A177-3AD203B41FA5}">
                      <a16:colId xmlns:a16="http://schemas.microsoft.com/office/drawing/2014/main" val="3854697234"/>
                    </a:ext>
                  </a:extLst>
                </a:gridCol>
                <a:gridCol w="3537247">
                  <a:extLst>
                    <a:ext uri="{9D8B030D-6E8A-4147-A177-3AD203B41FA5}">
                      <a16:colId xmlns:a16="http://schemas.microsoft.com/office/drawing/2014/main" val="3834352144"/>
                    </a:ext>
                  </a:extLst>
                </a:gridCol>
              </a:tblGrid>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Page Count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 (submission)</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855414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6213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September 2024 - Approved</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3177727"/>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TGbh</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34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September 2024 - Approved</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1619219"/>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2</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TGbe</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1089</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September 2024 – Approved</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95075965"/>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TGbk</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111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March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906558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4</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220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March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7635205"/>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5  </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TGbi</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138</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7951284"/>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6</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TGbn</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May 2028</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9638656"/>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6000+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Feb 2028</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91888610"/>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42573265"/>
              </p:ext>
            </p:extLst>
          </p:nvPr>
        </p:nvGraphicFramePr>
        <p:xfrm>
          <a:off x="737392" y="1521960"/>
          <a:ext cx="9930611" cy="4052949"/>
        </p:xfrm>
        <a:graphic>
          <a:graphicData uri="http://schemas.openxmlformats.org/drawingml/2006/table">
            <a:tbl>
              <a:tblPr firstRow="1">
                <a:tableStyleId>{073A0DAA-6AF3-43AB-8588-CEC1D06C72B9}</a:tableStyleId>
              </a:tblPr>
              <a:tblGrid>
                <a:gridCol w="722213">
                  <a:extLst>
                    <a:ext uri="{9D8B030D-6E8A-4147-A177-3AD203B41FA5}">
                      <a16:colId xmlns:a16="http://schemas.microsoft.com/office/drawing/2014/main" val="4261970102"/>
                    </a:ext>
                  </a:extLst>
                </a:gridCol>
                <a:gridCol w="819527">
                  <a:extLst>
                    <a:ext uri="{9D8B030D-6E8A-4147-A177-3AD203B41FA5}">
                      <a16:colId xmlns:a16="http://schemas.microsoft.com/office/drawing/2014/main" val="78877518"/>
                    </a:ext>
                  </a:extLst>
                </a:gridCol>
                <a:gridCol w="502717">
                  <a:extLst>
                    <a:ext uri="{9D8B030D-6E8A-4147-A177-3AD203B41FA5}">
                      <a16:colId xmlns:a16="http://schemas.microsoft.com/office/drawing/2014/main" val="1625024730"/>
                    </a:ext>
                  </a:extLst>
                </a:gridCol>
                <a:gridCol w="502717">
                  <a:extLst>
                    <a:ext uri="{9D8B030D-6E8A-4147-A177-3AD203B41FA5}">
                      <a16:colId xmlns:a16="http://schemas.microsoft.com/office/drawing/2014/main" val="2198051875"/>
                    </a:ext>
                  </a:extLst>
                </a:gridCol>
                <a:gridCol w="502717">
                  <a:extLst>
                    <a:ext uri="{9D8B030D-6E8A-4147-A177-3AD203B41FA5}">
                      <a16:colId xmlns:a16="http://schemas.microsoft.com/office/drawing/2014/main" val="2849464904"/>
                    </a:ext>
                  </a:extLst>
                </a:gridCol>
                <a:gridCol w="502717">
                  <a:extLst>
                    <a:ext uri="{9D8B030D-6E8A-4147-A177-3AD203B41FA5}">
                      <a16:colId xmlns:a16="http://schemas.microsoft.com/office/drawing/2014/main" val="3784159027"/>
                    </a:ext>
                  </a:extLst>
                </a:gridCol>
                <a:gridCol w="454370">
                  <a:extLst>
                    <a:ext uri="{9D8B030D-6E8A-4147-A177-3AD203B41FA5}">
                      <a16:colId xmlns:a16="http://schemas.microsoft.com/office/drawing/2014/main" val="1499934070"/>
                    </a:ext>
                  </a:extLst>
                </a:gridCol>
                <a:gridCol w="513430">
                  <a:extLst>
                    <a:ext uri="{9D8B030D-6E8A-4147-A177-3AD203B41FA5}">
                      <a16:colId xmlns:a16="http://schemas.microsoft.com/office/drawing/2014/main" val="1031708747"/>
                    </a:ext>
                  </a:extLst>
                </a:gridCol>
                <a:gridCol w="1416180">
                  <a:extLst>
                    <a:ext uri="{9D8B030D-6E8A-4147-A177-3AD203B41FA5}">
                      <a16:colId xmlns:a16="http://schemas.microsoft.com/office/drawing/2014/main" val="309422106"/>
                    </a:ext>
                  </a:extLst>
                </a:gridCol>
                <a:gridCol w="658819">
                  <a:extLst>
                    <a:ext uri="{9D8B030D-6E8A-4147-A177-3AD203B41FA5}">
                      <a16:colId xmlns:a16="http://schemas.microsoft.com/office/drawing/2014/main" val="2746800865"/>
                    </a:ext>
                  </a:extLst>
                </a:gridCol>
                <a:gridCol w="2012990">
                  <a:extLst>
                    <a:ext uri="{9D8B030D-6E8A-4147-A177-3AD203B41FA5}">
                      <a16:colId xmlns:a16="http://schemas.microsoft.com/office/drawing/2014/main" val="664609411"/>
                    </a:ext>
                  </a:extLst>
                </a:gridCol>
                <a:gridCol w="1322214">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solidFill>
                            <a:schemeClr val="bg1"/>
                          </a:solidFill>
                          <a:effectLst/>
                        </a:rPr>
                        <a:t>Source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1"/>
                          </a:solidFill>
                          <a:effectLst/>
                          <a:latin typeface="Times New Roman" pitchFamily="18" charset="0"/>
                        </a:rPr>
                        <a:t>MDR</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Editor</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Snapshot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Date</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me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chemeClr val="tx1"/>
                          </a:solidFill>
                          <a:effectLst/>
                          <a:latin typeface="+mn-lt"/>
                          <a:cs typeface="Arial" panose="020B0604020202020204" pitchFamily="34" charset="0"/>
                        </a:rPr>
                        <a:t>bh</a:t>
                      </a:r>
                      <a:endParaRPr kumimoji="0" lang="en-US" sz="1400" b="1"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bk</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2060"/>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Emily Qi, 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29,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algn="ctr"/>
                      <a:r>
                        <a:rPr lang="en-US" sz="1400" b="0" u="none" dirty="0" err="1">
                          <a:solidFill>
                            <a:schemeClr val="tx1"/>
                          </a:solidFill>
                          <a:latin typeface="+mn-lt"/>
                          <a:cs typeface="Arial" panose="020B0604020202020204" pitchFamily="34" charset="0"/>
                        </a:rPr>
                        <a:t>bh</a:t>
                      </a:r>
                      <a:endParaRPr lang="en-US" sz="1400" b="0" u="none"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Carol Ansley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16,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3496149"/>
                  </a:ext>
                </a:extLst>
              </a:tr>
              <a:tr h="50764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p>
                      <a:pPr algn="ctr"/>
                      <a:r>
                        <a:rPr lang="en-US" sz="1200" dirty="0">
                          <a:solidFill>
                            <a:schemeClr val="tx1"/>
                          </a:solidFill>
                        </a:rPr>
                        <a:t>(old)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15,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algn="ctr"/>
                      <a:r>
                        <a:rPr lang="en-US" sz="1400" b="0" dirty="0">
                          <a:solidFill>
                            <a:schemeClr val="tx1"/>
                          </a:solidFill>
                          <a:latin typeface="+mn-lt"/>
                          <a:cs typeface="Arial" panose="020B0604020202020204" pitchFamily="34" charset="0"/>
                        </a:rPr>
                        <a:t>bk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4.0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5.01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Word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Roy Want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January 14,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3245670"/>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rgbClr val="FF0000"/>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FF000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Claudio da Silva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January 14, 2025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205252">
                <a:tc>
                  <a:txBody>
                    <a:bodyPr/>
                    <a:lstStyle/>
                    <a:p>
                      <a:pPr algn="ctr"/>
                      <a:r>
                        <a:rPr lang="en-US" sz="1400" b="0" dirty="0">
                          <a:solidFill>
                            <a:schemeClr val="tx1"/>
                          </a:solidFill>
                          <a:latin typeface="+mn-lt"/>
                          <a:cs typeface="Arial" panose="020B0604020202020204" pitchFamily="34" charset="0"/>
                        </a:rPr>
                        <a:t>bi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 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6.0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0.7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FrameMaker 2020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200" kern="1200" dirty="0">
                          <a:solidFill>
                            <a:schemeClr val="tx1"/>
                          </a:solidFill>
                          <a:latin typeface="+mn-lt"/>
                          <a:ea typeface="+mn-ea"/>
                          <a:cs typeface="+mn-cs"/>
                        </a:rPr>
                        <a:t>Po-kai Huang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January 14,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r h="205252">
                <a:tc>
                  <a:txBody>
                    <a:bodyPr/>
                    <a:lstStyle/>
                    <a:p>
                      <a:pPr algn="ctr"/>
                      <a:r>
                        <a:rPr lang="en-US" sz="1400" b="0" dirty="0">
                          <a:solidFill>
                            <a:schemeClr val="tx1"/>
                          </a:solidFill>
                          <a:latin typeface="+mn-lt"/>
                          <a:cs typeface="Arial" panose="020B0604020202020204" pitchFamily="34" charset="0"/>
                        </a:rPr>
                        <a:t>bn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 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2.0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200" b="0" dirty="0"/>
                        <a:t>Ross Jian Yu </a:t>
                      </a:r>
                      <a:endParaRPr lang="en-US" sz="1200" b="0"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January 14,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09516225"/>
                  </a:ext>
                </a:extLst>
              </a:tr>
              <a:tr h="205252">
                <a:tc>
                  <a:txBody>
                    <a:bodyPr/>
                    <a:lstStyle/>
                    <a:p>
                      <a:pPr algn="ctr"/>
                      <a:r>
                        <a:rPr lang="en-US" sz="1400" b="0" dirty="0">
                          <a:solidFill>
                            <a:schemeClr val="tx1"/>
                          </a:solidFill>
                          <a:latin typeface="+mn-lt"/>
                          <a:cs typeface="Arial" panose="020B0604020202020204" pitchFamily="34" charset="0"/>
                        </a:rPr>
                        <a:t>mf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rgbClr val="FF000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cap="none" normalizeH="0" baseline="0" dirty="0">
                        <a:ln>
                          <a:noFill/>
                        </a:ln>
                        <a:solidFill>
                          <a:schemeClr val="tx1"/>
                        </a:solidFill>
                        <a:effectLst/>
                        <a:latin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7887178"/>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6" name="Date Placeholder 5"/>
          <p:cNvSpPr>
            <a:spLocks noGrp="1"/>
          </p:cNvSpPr>
          <p:nvPr>
            <p:ph type="dt" idx="15"/>
          </p:nvPr>
        </p:nvSpPr>
        <p:spPr/>
        <p:txBody>
          <a:bodyPr/>
          <a:lstStyle/>
          <a:p>
            <a:r>
              <a:rPr lang="en-US"/>
              <a:t>January  2025</a:t>
            </a:r>
            <a:endParaRPr lang="en-GB" dirty="0"/>
          </a:p>
        </p:txBody>
      </p:sp>
      <p:sp>
        <p:nvSpPr>
          <p:cNvPr id="8" name="Text Box 231"/>
          <p:cNvSpPr txBox="1">
            <a:spLocks noChangeArrowheads="1"/>
          </p:cNvSpPr>
          <p:nvPr/>
        </p:nvSpPr>
        <p:spPr bwMode="auto">
          <a:xfrm>
            <a:off x="715826" y="1051030"/>
            <a:ext cx="1701008"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January 2025</a:t>
            </a:r>
            <a:endParaRPr lang="en-US" sz="1800" dirty="0">
              <a:solidFill>
                <a:srgbClr val="FF0000"/>
              </a:solidFill>
              <a:latin typeface="Arial" charset="0"/>
            </a:endParaRPr>
          </a:p>
        </p:txBody>
      </p:sp>
      <p:sp>
        <p:nvSpPr>
          <p:cNvPr id="9" name="Text Box 116"/>
          <p:cNvSpPr txBox="1">
            <a:spLocks noChangeArrowheads="1"/>
          </p:cNvSpPr>
          <p:nvPr/>
        </p:nvSpPr>
        <p:spPr bwMode="auto">
          <a:xfrm>
            <a:off x="2209800" y="589365"/>
            <a:ext cx="1676400" cy="461665"/>
          </a:xfrm>
          <a:prstGeom prst="rect">
            <a:avLst/>
          </a:prstGeom>
          <a:noFill/>
          <a:ln w="12700">
            <a:noFill/>
            <a:miter lim="800000"/>
            <a:headEnd type="none" w="sm" len="sm"/>
            <a:tailEnd type="none" w="sm" len="sm"/>
          </a:ln>
        </p:spPr>
        <p:txBody>
          <a:bodyPr wrap="square">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998207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xfrm>
            <a:off x="906102" y="1815978"/>
            <a:ext cx="10361084" cy="4113213"/>
          </a:xfrm>
          <a:ln/>
        </p:spPr>
        <p:txBody>
          <a:bodyPr/>
          <a:lstStyle/>
          <a:p>
            <a:r>
              <a:rPr lang="en-US" sz="2000" dirty="0"/>
              <a:t>Publication editor creates a marked-up PDF with editorial changes highlighted</a:t>
            </a:r>
          </a:p>
          <a:p>
            <a:r>
              <a:rPr lang="en-US" sz="2000" dirty="0"/>
              <a:t>802.11 WG technical editor forms a review committee, which includes:</a:t>
            </a:r>
          </a:p>
          <a:p>
            <a:r>
              <a:rPr lang="en-US" sz="2000" dirty="0"/>
              <a:t>	- TG editor(s) +WG editor(s) + TG chair + others. </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 </a:t>
            </a:r>
          </a:p>
          <a:p>
            <a:pPr lvl="1"/>
            <a:r>
              <a:rPr lang="en-US" sz="1800" dirty="0"/>
              <a:t>	- for example, the order in the Beacon frame body table should not be changed</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619337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GB" dirty="0"/>
              <a:t>Publication Review Committees</a:t>
            </a:r>
          </a:p>
        </p:txBody>
      </p:sp>
      <p:sp>
        <p:nvSpPr>
          <p:cNvPr id="9218" name="Rectangle 2"/>
          <p:cNvSpPr>
            <a:spLocks noGrp="1" noChangeArrowheads="1"/>
          </p:cNvSpPr>
          <p:nvPr>
            <p:ph idx="1"/>
          </p:nvPr>
        </p:nvSpPr>
        <p:spPr>
          <a:xfrm>
            <a:off x="761999" y="1611297"/>
            <a:ext cx="5085693" cy="4127622"/>
          </a:xfrm>
          <a:ln/>
        </p:spPr>
        <p:txBody>
          <a:bodyPr/>
          <a:lstStyle/>
          <a:p>
            <a:r>
              <a:rPr lang="en-US" dirty="0" err="1"/>
              <a:t>REVme</a:t>
            </a:r>
            <a:r>
              <a:rPr lang="en-US" dirty="0"/>
              <a:t> Review Committee</a:t>
            </a:r>
          </a:p>
          <a:p>
            <a:pPr>
              <a:buFont typeface="Courier New" panose="02070309020205020404" pitchFamily="49" charset="0"/>
              <a:buChar char="o"/>
            </a:pPr>
            <a:r>
              <a:rPr lang="en-US" sz="1600" b="0" dirty="0"/>
              <a:t>Emily Qi (lead): </a:t>
            </a:r>
            <a:r>
              <a:rPr lang="en-US" sz="1600" b="0" dirty="0">
                <a:hlinkClick r:id="rId3"/>
              </a:rPr>
              <a:t>emily.h.qi@</a:t>
            </a:r>
            <a:r>
              <a:rPr lang="en-US" sz="1600" dirty="0">
                <a:hlinkClick r:id="rId3"/>
              </a:rPr>
              <a:t>gmail</a:t>
            </a:r>
            <a:r>
              <a:rPr lang="en-US" sz="1600" b="0" dirty="0">
                <a:hlinkClick r:id="rId3"/>
              </a:rPr>
              <a:t>.com</a:t>
            </a:r>
            <a:endParaRPr lang="en-US" sz="1600" b="1" dirty="0"/>
          </a:p>
          <a:p>
            <a:pPr>
              <a:buFont typeface="Courier New" panose="02070309020205020404" pitchFamily="49" charset="0"/>
              <a:buChar char="o"/>
            </a:pPr>
            <a:r>
              <a:rPr lang="en-US" sz="1600" b="0" dirty="0"/>
              <a:t>Edward Au: </a:t>
            </a:r>
            <a:r>
              <a:rPr lang="en-US" sz="1600" u="sng" dirty="0">
                <a:hlinkClick r:id="rId4"/>
              </a:rPr>
              <a:t>edward.ks.au@gmail.com</a:t>
            </a:r>
            <a:r>
              <a:rPr lang="en-US" sz="1600" u="sng" dirty="0"/>
              <a:t> </a:t>
            </a:r>
            <a:endParaRPr lang="en-US" sz="1600" b="0" dirty="0"/>
          </a:p>
          <a:p>
            <a:pPr>
              <a:buFont typeface="Courier New" panose="02070309020205020404" pitchFamily="49" charset="0"/>
              <a:buChar char="o"/>
            </a:pPr>
            <a:r>
              <a:rPr lang="en-US" sz="1600" b="0" dirty="0"/>
              <a:t>Mike Montemurro: </a:t>
            </a:r>
            <a:r>
              <a:rPr lang="en-US" sz="1600" b="0" dirty="0">
                <a:hlinkClick r:id="rId5"/>
              </a:rPr>
              <a:t>montemurro.michael@gmail.com</a:t>
            </a:r>
            <a:endParaRPr lang="en-US" sz="1600" b="0" dirty="0"/>
          </a:p>
          <a:p>
            <a:pPr>
              <a:buFont typeface="Courier New" panose="02070309020205020404" pitchFamily="49" charset="0"/>
              <a:buChar char="o"/>
            </a:pPr>
            <a:r>
              <a:rPr lang="en-US" sz="1600" b="0" dirty="0"/>
              <a:t>Robert Stacey: </a:t>
            </a:r>
            <a:r>
              <a:rPr lang="en-US" sz="1600" dirty="0">
                <a:hlinkClick r:id="rId6"/>
              </a:rPr>
              <a:t>robert.stacey@intel.com</a:t>
            </a:r>
            <a:endParaRPr lang="en-US" sz="1600" b="0" dirty="0"/>
          </a:p>
          <a:p>
            <a:pPr>
              <a:buFont typeface="Courier New" panose="02070309020205020404" pitchFamily="49" charset="0"/>
              <a:buChar char="o"/>
            </a:pPr>
            <a:r>
              <a:rPr lang="en-US" sz="1600" b="0" dirty="0"/>
              <a:t>Carol Ansley: </a:t>
            </a:r>
            <a:r>
              <a:rPr lang="en-US" sz="1600" dirty="0">
                <a:hlinkClick r:id="rId7"/>
              </a:rPr>
              <a:t>carol@ansley.com</a:t>
            </a:r>
            <a:endParaRPr lang="en-US" sz="1600" dirty="0"/>
          </a:p>
          <a:p>
            <a:pPr>
              <a:buFont typeface="Courier New" panose="02070309020205020404" pitchFamily="49" charset="0"/>
              <a:buChar char="o"/>
            </a:pPr>
            <a:r>
              <a:rPr lang="en-US" sz="1600" b="0" dirty="0"/>
              <a:t>Po-kai Huang: </a:t>
            </a:r>
            <a:r>
              <a:rPr lang="en-US" sz="1600" dirty="0">
                <a:hlinkClick r:id="rId8"/>
              </a:rPr>
              <a:t>po-kai.huang@intel.com</a:t>
            </a:r>
            <a:r>
              <a:rPr lang="en-US" sz="1600" dirty="0"/>
              <a:t> </a:t>
            </a:r>
            <a:endParaRPr lang="en-US" sz="1600" b="0" dirty="0"/>
          </a:p>
          <a:p>
            <a:pPr>
              <a:buFont typeface="Courier New" panose="02070309020205020404" pitchFamily="49" charset="0"/>
              <a:buChar char="o"/>
            </a:pPr>
            <a:r>
              <a:rPr lang="en-US" sz="1600" b="0" dirty="0"/>
              <a:t>?</a:t>
            </a:r>
            <a:endParaRPr lang="en-US" sz="2000" dirty="0"/>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
        <p:nvSpPr>
          <p:cNvPr id="3" name="Rectangle 2">
            <a:extLst>
              <a:ext uri="{FF2B5EF4-FFF2-40B4-BE49-F238E27FC236}">
                <a16:creationId xmlns:a16="http://schemas.microsoft.com/office/drawing/2014/main" id="{BAD40958-3657-7C69-751E-96368A8BDCED}"/>
              </a:ext>
            </a:extLst>
          </p:cNvPr>
          <p:cNvSpPr txBox="1">
            <a:spLocks noChangeArrowheads="1"/>
          </p:cNvSpPr>
          <p:nvPr/>
        </p:nvSpPr>
        <p:spPr bwMode="auto">
          <a:xfrm>
            <a:off x="6344308" y="1600200"/>
            <a:ext cx="5029200" cy="48752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kern="0" dirty="0"/>
              <a:t>11bh Review Committee</a:t>
            </a:r>
          </a:p>
          <a:p>
            <a:pPr>
              <a:buFont typeface="Courier New" panose="02070309020205020404" pitchFamily="49" charset="0"/>
              <a:buChar char="o"/>
            </a:pPr>
            <a:r>
              <a:rPr lang="en-US" sz="1600" b="0" kern="0" dirty="0"/>
              <a:t>Carol Ansley (lead); </a:t>
            </a:r>
          </a:p>
          <a:p>
            <a:pPr>
              <a:buFont typeface="Courier New" panose="02070309020205020404" pitchFamily="49" charset="0"/>
              <a:buChar char="o"/>
            </a:pPr>
            <a:r>
              <a:rPr lang="en-US" sz="1600" b="0" kern="0" dirty="0"/>
              <a:t>Mark Hamilton: </a:t>
            </a:r>
            <a:r>
              <a:rPr lang="en-US" sz="1600" b="0" kern="0" dirty="0">
                <a:hlinkClick r:id="rId9"/>
              </a:rPr>
              <a:t>mark.hamilton2152@gmail.com</a:t>
            </a:r>
            <a:endParaRPr lang="en-US" sz="1600" b="0" kern="0" dirty="0"/>
          </a:p>
          <a:p>
            <a:pPr>
              <a:buFont typeface="Courier New" panose="02070309020205020404" pitchFamily="49" charset="0"/>
              <a:buChar char="o"/>
            </a:pPr>
            <a:r>
              <a:rPr lang="en-US" sz="1600" b="0" kern="0" dirty="0"/>
              <a:t>Emily Qi; </a:t>
            </a:r>
          </a:p>
          <a:p>
            <a:pPr>
              <a:buFont typeface="Courier New" panose="02070309020205020404" pitchFamily="49" charset="0"/>
              <a:buChar char="o"/>
            </a:pPr>
            <a:r>
              <a:rPr lang="en-US" sz="1600" b="0" kern="0" dirty="0"/>
              <a:t>Robert Stacey;</a:t>
            </a:r>
          </a:p>
          <a:p>
            <a:pPr>
              <a:buFont typeface="Courier New" panose="02070309020205020404" pitchFamily="49" charset="0"/>
              <a:buChar char="o"/>
            </a:pPr>
            <a:r>
              <a:rPr lang="en-US" sz="1600" b="0" kern="0" dirty="0"/>
              <a:t>?</a:t>
            </a:r>
          </a:p>
          <a:p>
            <a:pPr marL="0" indent="0"/>
            <a:endParaRPr lang="en-US" sz="1600" b="0" kern="0" dirty="0"/>
          </a:p>
          <a:p>
            <a:r>
              <a:rPr lang="en-US" kern="0" dirty="0"/>
              <a:t>11be Review Committee</a:t>
            </a:r>
          </a:p>
          <a:p>
            <a:pPr>
              <a:buFont typeface="Courier New" panose="02070309020205020404" pitchFamily="49" charset="0"/>
              <a:buChar char="o"/>
            </a:pPr>
            <a:r>
              <a:rPr lang="en-US" sz="1600" b="0" kern="0" dirty="0"/>
              <a:t>Edward Au (lead);</a:t>
            </a:r>
          </a:p>
          <a:p>
            <a:pPr>
              <a:buFont typeface="Courier New" panose="02070309020205020404" pitchFamily="49" charset="0"/>
              <a:buChar char="o"/>
            </a:pPr>
            <a:r>
              <a:rPr lang="en-US" sz="1600" b="0" kern="0" dirty="0"/>
              <a:t>Alfred Asterjadhi: </a:t>
            </a:r>
            <a:r>
              <a:rPr lang="en-US" sz="1600" b="0" kern="0" dirty="0">
                <a:hlinkClick r:id="rId10"/>
              </a:rPr>
              <a:t>aasterja@qti.qualcomm.com</a:t>
            </a:r>
            <a:endParaRPr lang="en-US" sz="1600" b="0" kern="0" dirty="0"/>
          </a:p>
          <a:p>
            <a:pPr>
              <a:buFont typeface="Courier New" panose="02070309020205020404" pitchFamily="49" charset="0"/>
              <a:buChar char="o"/>
            </a:pPr>
            <a:r>
              <a:rPr lang="en-US" sz="1600" b="0" kern="0" dirty="0"/>
              <a:t>Emily Qi; </a:t>
            </a:r>
          </a:p>
          <a:p>
            <a:pPr>
              <a:buFont typeface="Courier New" panose="02070309020205020404" pitchFamily="49" charset="0"/>
              <a:buChar char="o"/>
            </a:pPr>
            <a:r>
              <a:rPr lang="en-US" sz="1600" b="0" kern="0" dirty="0"/>
              <a:t>Robert Stacey; </a:t>
            </a:r>
          </a:p>
          <a:p>
            <a:pPr>
              <a:buFont typeface="Courier New" panose="02070309020205020404" pitchFamily="49" charset="0"/>
              <a:buChar char="o"/>
            </a:pPr>
            <a:r>
              <a:rPr lang="en-US" sz="1600" b="0" kern="0" dirty="0"/>
              <a:t>Carol Ansley </a:t>
            </a:r>
          </a:p>
          <a:p>
            <a:pPr>
              <a:buFont typeface="Courier New" panose="02070309020205020404" pitchFamily="49" charset="0"/>
              <a:buChar char="o"/>
            </a:pPr>
            <a:r>
              <a:rPr lang="en-US" sz="1600" b="0" kern="0" dirty="0"/>
              <a:t>?</a:t>
            </a:r>
          </a:p>
          <a:p>
            <a:endParaRPr lang="en-US" sz="2000" kern="0" dirty="0"/>
          </a:p>
        </p:txBody>
      </p:sp>
    </p:spTree>
    <p:extLst>
      <p:ext uri="{BB962C8B-B14F-4D97-AF65-F5344CB8AC3E}">
        <p14:creationId xmlns:p14="http://schemas.microsoft.com/office/powerpoint/2010/main" val="32801610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 (1)</Template>
  <TotalTime>21519</TotalTime>
  <Words>2224</Words>
  <Application>Microsoft Office PowerPoint</Application>
  <PresentationFormat>Widescreen</PresentationFormat>
  <Paragraphs>356</Paragraphs>
  <Slides>16</Slides>
  <Notes>10</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16</vt:i4>
      </vt:variant>
    </vt:vector>
  </HeadingPairs>
  <TitlesOfParts>
    <vt:vector size="26" baseType="lpstr">
      <vt:lpstr>Aptos</vt:lpstr>
      <vt:lpstr>Arial</vt:lpstr>
      <vt:lpstr>Arial Unicode MS</vt:lpstr>
      <vt:lpstr>Calibri</vt:lpstr>
      <vt:lpstr>Calibri Light</vt:lpstr>
      <vt:lpstr>Courier New</vt:lpstr>
      <vt:lpstr>Times New Roman</vt:lpstr>
      <vt:lpstr>Office Theme</vt:lpstr>
      <vt:lpstr>Custom Design</vt:lpstr>
      <vt:lpstr>Document</vt:lpstr>
      <vt:lpstr>802.11 WG Editor’s Meeting (January 2025)</vt:lpstr>
      <vt:lpstr>Abstract</vt:lpstr>
      <vt:lpstr>January 2025 Editors’ Meeting Agenda and Report</vt:lpstr>
      <vt:lpstr>Volunteer Editor Contacts</vt:lpstr>
      <vt:lpstr>January meeting roundtable status report (to be updated)</vt:lpstr>
      <vt:lpstr>Editor Amendment Ordering</vt:lpstr>
      <vt:lpstr>Draft Development Snapshot</vt:lpstr>
      <vt:lpstr>Publication process</vt:lpstr>
      <vt:lpstr>Publication Review Committees</vt:lpstr>
      <vt:lpstr>802.11 Style Guide</vt:lpstr>
      <vt:lpstr>ANA managed number space</vt:lpstr>
      <vt:lpstr>Backup</vt:lpstr>
      <vt:lpstr>MIB Style, Visio and Frame Practices</vt:lpstr>
      <vt:lpstr>Process of reviewing drafts when their baseline changes</vt:lpstr>
      <vt:lpstr>Notes to Everyone (from TG Editors)</vt:lpstr>
      <vt:lpstr>Issues for feedback</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Stacey, Robert</cp:lastModifiedBy>
  <cp:revision>490</cp:revision>
  <cp:lastPrinted>1601-01-01T00:00:00Z</cp:lastPrinted>
  <dcterms:created xsi:type="dcterms:W3CDTF">2018-01-07T18:30:13Z</dcterms:created>
  <dcterms:modified xsi:type="dcterms:W3CDTF">2025-01-13T23:56:46Z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