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0" r:id="rId2"/>
    <p:sldId id="1236" r:id="rId3"/>
    <p:sldId id="5980" r:id="rId4"/>
    <p:sldId id="5975" r:id="rId5"/>
    <p:sldId id="5976" r:id="rId6"/>
    <p:sldId id="5981" r:id="rId7"/>
    <p:sldId id="5977" r:id="rId8"/>
    <p:sldId id="5978" r:id="rId9"/>
    <p:sldId id="5979" r:id="rId10"/>
    <p:sldId id="598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FFDF"/>
    <a:srgbClr val="FF9900"/>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2105" autoAdjust="0"/>
  </p:normalViewPr>
  <p:slideViewPr>
    <p:cSldViewPr>
      <p:cViewPr varScale="1">
        <p:scale>
          <a:sx n="83" d="100"/>
          <a:sy n="83" d="100"/>
        </p:scale>
        <p:origin x="1454"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3211"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B715D3E1-569C-D84B-286A-D7450253E6CF}"/>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D84C9CB8-3141-CDD9-0529-1621B756E0E9}"/>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sp>
        <p:nvSpPr>
          <p:cNvPr id="1029" name="Rectangle 5"/>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802.11-25/0096r0</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STA Polling Procedure----AMP Information Exchange</a:t>
            </a:r>
            <a:endParaRPr lang="en-US" sz="2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2025-01-10</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3" name="Rectangle 4">
            <a:extLst>
              <a:ext uri="{FF2B5EF4-FFF2-40B4-BE49-F238E27FC236}">
                <a16:creationId xmlns:a16="http://schemas.microsoft.com/office/drawing/2014/main" id="{BE142312-9B63-918B-A760-2E41F5690A1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graphicFrame>
        <p:nvGraphicFramePr>
          <p:cNvPr id="4" name="Object 3">
            <a:extLst>
              <a:ext uri="{FF2B5EF4-FFF2-40B4-BE49-F238E27FC236}">
                <a16:creationId xmlns:a16="http://schemas.microsoft.com/office/drawing/2014/main" id="{EB3B261A-37AE-0340-64C0-7A89C644680A}"/>
              </a:ext>
            </a:extLst>
          </p:cNvPr>
          <p:cNvGraphicFramePr>
            <a:graphicFrameLocks noChangeAspect="1"/>
          </p:cNvGraphicFramePr>
          <p:nvPr>
            <p:extLst>
              <p:ext uri="{D42A27DB-BD31-4B8C-83A1-F6EECF244321}">
                <p14:modId xmlns:p14="http://schemas.microsoft.com/office/powerpoint/2010/main" val="3249704011"/>
              </p:ext>
            </p:extLst>
          </p:nvPr>
        </p:nvGraphicFramePr>
        <p:xfrm>
          <a:off x="866775" y="3114675"/>
          <a:ext cx="7077075" cy="3143250"/>
        </p:xfrm>
        <a:graphic>
          <a:graphicData uri="http://schemas.openxmlformats.org/presentationml/2006/ole">
            <mc:AlternateContent xmlns:mc="http://schemas.openxmlformats.org/markup-compatibility/2006">
              <mc:Choice xmlns:v="urn:schemas-microsoft-com:vml" Requires="v">
                <p:oleObj name="Document" r:id="rId2" imgW="8416937" imgH="3730033" progId="Word.Document.8">
                  <p:embed/>
                </p:oleObj>
              </mc:Choice>
              <mc:Fallback>
                <p:oleObj name="Document" r:id="rId2" imgW="8416937" imgH="3730033" progId="Word.Document.8">
                  <p:embed/>
                  <p:pic>
                    <p:nvPicPr>
                      <p:cNvPr id="12" name="Object 3">
                        <a:extLst>
                          <a:ext uri="{FF2B5EF4-FFF2-40B4-BE49-F238E27FC236}">
                            <a16:creationId xmlns:a16="http://schemas.microsoft.com/office/drawing/2014/main" id="{A0BF2BB6-050F-41A6-8CE1-16F15AE65574}"/>
                          </a:ext>
                        </a:extLst>
                      </p:cNvPr>
                      <p:cNvPicPr>
                        <a:picLocks noChangeAspect="1" noChangeArrowheads="1"/>
                      </p:cNvPicPr>
                      <p:nvPr/>
                    </p:nvPicPr>
                    <p:blipFill>
                      <a:blip r:embed="rId3"/>
                      <a:srcRect/>
                      <a:stretch>
                        <a:fillRect/>
                      </a:stretch>
                    </p:blipFill>
                    <p:spPr bwMode="auto">
                      <a:xfrm>
                        <a:off x="866775" y="3114675"/>
                        <a:ext cx="7077075" cy="3143250"/>
                      </a:xfrm>
                      <a:prstGeom prst="rect">
                        <a:avLst/>
                      </a:prstGeom>
                      <a:noFill/>
                    </p:spPr>
                  </p:pic>
                </p:oleObj>
              </mc:Fallback>
            </mc:AlternateContent>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371600"/>
            <a:ext cx="9144000" cy="4724400"/>
          </a:xfrm>
        </p:spPr>
        <p:txBody>
          <a:bodyPr/>
          <a:lstStyle/>
          <a:p>
            <a:r>
              <a:rPr lang="en-US" sz="1800" dirty="0"/>
              <a:t>Method under random number being used:</a:t>
            </a:r>
          </a:p>
          <a:p>
            <a:pPr lvl="1"/>
            <a:r>
              <a:rPr lang="en-US" sz="1600" dirty="0"/>
              <a:t>Each client has a flag being set to 0.</a:t>
            </a:r>
          </a:p>
          <a:p>
            <a:pPr lvl="1"/>
            <a:r>
              <a:rPr lang="en-US" sz="1600" dirty="0"/>
              <a:t>When 1) a first slot identified by a CRC code value equal to a client’s CRC code is detected, 2) the client transmits its CRC code value in the previous slot, and 3) the client has the value 0 of the flag, the client set the flag to 1 and transmits its information in the slot.</a:t>
            </a:r>
          </a:p>
          <a:p>
            <a:pPr lvl="1"/>
            <a:r>
              <a:rPr lang="en-US" sz="1600" dirty="0"/>
              <a:t>When 1) a first slot identified by a CRC code value equal to a client’s CRC code is detected, 2) the client doesn’t transmit its CRC code value in the previous slot, and 3) the client has the value 1 of the flag, the client set the flag to 0 and doesn’t transmit its information in the slot.</a:t>
            </a:r>
          </a:p>
          <a:p>
            <a:pPr lvl="1"/>
            <a:r>
              <a:rPr lang="en-US" sz="1600" dirty="0"/>
              <a:t>When 1) a slot other than the first slot identified by a CRC code value equal to a client’s CRC code is detected, 2) the client has the value 1 of the flag, the client transmits its information in the slot.</a:t>
            </a:r>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0" y="685800"/>
            <a:ext cx="9144000" cy="609600"/>
          </a:xfrm>
        </p:spPr>
        <p:txBody>
          <a:bodyPr/>
          <a:lstStyle/>
          <a:p>
            <a:r>
              <a:rPr lang="en-US" sz="2400" dirty="0"/>
              <a:t>Multiple Readers under Multiple Clients with same CRC Code (2)</a:t>
            </a:r>
          </a:p>
        </p:txBody>
      </p:sp>
    </p:spTree>
    <p:extLst>
      <p:ext uri="{BB962C8B-B14F-4D97-AF65-F5344CB8AC3E}">
        <p14:creationId xmlns:p14="http://schemas.microsoft.com/office/powerpoint/2010/main" val="119771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a:xfrm>
            <a:off x="685800" y="471100"/>
            <a:ext cx="7772400" cy="609600"/>
          </a:xfrm>
        </p:spPr>
        <p:txBody>
          <a:bodyPr/>
          <a:lstStyle/>
          <a:p>
            <a:r>
              <a:rPr lang="en-US" sz="2800" dirty="0"/>
              <a:t>Recap: AMP Use Cases </a:t>
            </a:r>
            <a:endParaRPr lang="en-US" dirty="0"/>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0" y="1080700"/>
            <a:ext cx="9144000" cy="5167700"/>
          </a:xfrm>
        </p:spPr>
        <p:txBody>
          <a:bodyPr/>
          <a:lstStyle/>
          <a:p>
            <a:r>
              <a:rPr lang="en-US" sz="1800" dirty="0"/>
              <a:t>Mono-static backscatter (close-range backscatter)</a:t>
            </a:r>
          </a:p>
          <a:p>
            <a:pPr lvl="1"/>
            <a:r>
              <a:rPr lang="en-US" dirty="0"/>
              <a:t>When the information exchange can’t be finished in one TXOP, the state of the previous TXOP can’t be kept.</a:t>
            </a:r>
          </a:p>
          <a:p>
            <a:pPr lvl="1"/>
            <a:r>
              <a:rPr lang="en-US" dirty="0"/>
              <a:t>No association exist.</a:t>
            </a:r>
          </a:p>
          <a:p>
            <a:r>
              <a:rPr lang="en-US" sz="1800" dirty="0"/>
              <a:t>Bistatic backscatter (long-range backscatter)</a:t>
            </a:r>
          </a:p>
          <a:p>
            <a:pPr lvl="1"/>
            <a:r>
              <a:rPr lang="en-US" dirty="0"/>
              <a:t>When the information exchange can’t be finished in one TXOP, the state of the previous TXOP can’t be kept.</a:t>
            </a:r>
          </a:p>
          <a:p>
            <a:pPr lvl="1"/>
            <a:r>
              <a:rPr lang="en-US" dirty="0"/>
              <a:t>No association exist.</a:t>
            </a:r>
          </a:p>
          <a:p>
            <a:r>
              <a:rPr lang="en-US" sz="1800" dirty="0"/>
              <a:t>Active UL AMP communication </a:t>
            </a:r>
          </a:p>
          <a:p>
            <a:pPr lvl="1"/>
            <a:r>
              <a:rPr lang="en-US" dirty="0"/>
              <a:t>The AMP device can transmit UL AMP frame solicited by DL frame.</a:t>
            </a:r>
          </a:p>
          <a:p>
            <a:pPr lvl="1"/>
            <a:r>
              <a:rPr lang="en-US" dirty="0"/>
              <a:t>When the information exchange can’t be finished in one TXOP, the state of the previous TXOP can be kept.</a:t>
            </a:r>
          </a:p>
          <a:p>
            <a:pPr lvl="1"/>
            <a:r>
              <a:rPr lang="en-US" dirty="0"/>
              <a:t>association can be established by the client.</a:t>
            </a:r>
          </a:p>
          <a:p>
            <a:r>
              <a:rPr lang="en-US" sz="1800" dirty="0"/>
              <a:t>Wake up AMP radio</a:t>
            </a:r>
          </a:p>
          <a:p>
            <a:pPr lvl="1"/>
            <a:r>
              <a:rPr lang="en-US" dirty="0"/>
              <a:t>The device includes </a:t>
            </a:r>
            <a:r>
              <a:rPr lang="en-US" dirty="0" err="1"/>
              <a:t>WiFi</a:t>
            </a:r>
            <a:r>
              <a:rPr lang="en-US" dirty="0"/>
              <a:t> radio from DL and UL 802.11 frame exchanges.</a:t>
            </a:r>
          </a:p>
          <a:p>
            <a:pPr lvl="1"/>
            <a:r>
              <a:rPr lang="en-US" dirty="0"/>
              <a:t>The WUR protocol can be used here.</a:t>
            </a:r>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8" name="Rectangle 4">
            <a:extLst>
              <a:ext uri="{FF2B5EF4-FFF2-40B4-BE49-F238E27FC236}">
                <a16:creationId xmlns:a16="http://schemas.microsoft.com/office/drawing/2014/main" id="{3059A348-3598-B9AF-DBA2-3A3BDBB621B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01/10/2025</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173162"/>
            <a:ext cx="9144000" cy="4541837"/>
          </a:xfrm>
        </p:spPr>
        <p:txBody>
          <a:bodyPr/>
          <a:lstStyle/>
          <a:p>
            <a:r>
              <a:rPr lang="en-US" sz="1600" dirty="0"/>
              <a:t>Query Stage:</a:t>
            </a:r>
          </a:p>
          <a:p>
            <a:pPr lvl="1"/>
            <a:r>
              <a:rPr lang="en-US" sz="1600" dirty="0"/>
              <a:t>The AP or AMP reader announces the slot(s) for client device (unassociated STA or AMP tagger) to contend by using the trigger frame.</a:t>
            </a:r>
          </a:p>
          <a:p>
            <a:pPr lvl="1"/>
            <a:r>
              <a:rPr lang="en-US" sz="1600" dirty="0"/>
              <a:t>Each client device, after receiving the announcement, randomly selects a slot to transmit a random number.</a:t>
            </a:r>
          </a:p>
          <a:p>
            <a:pPr lvl="2"/>
            <a:r>
              <a:rPr lang="en-US" dirty="0"/>
              <a:t>The random number identifies the client temporally and avoid the collision of CRC code.</a:t>
            </a:r>
          </a:p>
          <a:p>
            <a:r>
              <a:rPr lang="en-US" sz="1600" dirty="0"/>
              <a:t>Information polling stage:</a:t>
            </a:r>
          </a:p>
          <a:p>
            <a:pPr lvl="1"/>
            <a:r>
              <a:rPr lang="en-US" sz="1600" dirty="0"/>
              <a:t>The AP or AMP reader allocates the slots to a client for it to transmit/receive its information by using the trigger frame if  there is no another client that selects the same slot to transmit its random number in query stage.</a:t>
            </a:r>
          </a:p>
          <a:p>
            <a:pPr lvl="1"/>
            <a:r>
              <a:rPr lang="en-US" sz="1600" dirty="0"/>
              <a:t>The first slot is identified by the client’s </a:t>
            </a:r>
            <a:r>
              <a:rPr lang="en-US" sz="1800" dirty="0"/>
              <a:t>random number </a:t>
            </a:r>
            <a:r>
              <a:rPr lang="en-US" sz="1600" dirty="0"/>
              <a:t>in the query stage to identify the client.</a:t>
            </a:r>
          </a:p>
          <a:p>
            <a:pPr lvl="2"/>
            <a:r>
              <a:rPr lang="en-US" dirty="0"/>
              <a:t>Another variant is that the client’s </a:t>
            </a:r>
            <a:r>
              <a:rPr lang="en-US" sz="1600" dirty="0"/>
              <a:t>slot ID </a:t>
            </a:r>
            <a:r>
              <a:rPr lang="en-US" dirty="0"/>
              <a:t>in query stage is used as the client’s identification.</a:t>
            </a:r>
          </a:p>
          <a:p>
            <a:pPr lvl="2"/>
            <a:r>
              <a:rPr lang="en-US" dirty="0"/>
              <a:t>the client transmits its CRC code in the first slot allocated to it in the information polling stage.</a:t>
            </a:r>
          </a:p>
          <a:p>
            <a:pPr lvl="2"/>
            <a:r>
              <a:rPr lang="en-US" dirty="0"/>
              <a:t>After the slot, the AP or AMP reader transmits Ack or Nak to indicate whether it correctly receives the CRC code.</a:t>
            </a:r>
          </a:p>
          <a:p>
            <a:pPr marL="857250" lvl="2" indent="0">
              <a:buNone/>
            </a:pPr>
            <a:endParaRPr lang="en-US"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701531" y="547255"/>
            <a:ext cx="7772400" cy="609600"/>
          </a:xfrm>
        </p:spPr>
        <p:txBody>
          <a:bodyPr/>
          <a:lstStyle/>
          <a:p>
            <a:r>
              <a:rPr lang="en-US" dirty="0"/>
              <a:t>Information Exchange 1 without Association (1)</a:t>
            </a:r>
          </a:p>
        </p:txBody>
      </p:sp>
    </p:spTree>
    <p:extLst>
      <p:ext uri="{BB962C8B-B14F-4D97-AF65-F5344CB8AC3E}">
        <p14:creationId xmlns:p14="http://schemas.microsoft.com/office/powerpoint/2010/main" val="396421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103791"/>
            <a:ext cx="9144000" cy="3429000"/>
          </a:xfrm>
        </p:spPr>
        <p:txBody>
          <a:bodyPr/>
          <a:lstStyle/>
          <a:p>
            <a:r>
              <a:rPr lang="en-US" sz="1600" dirty="0"/>
              <a:t>Information polling stage: (Cont’d)</a:t>
            </a:r>
          </a:p>
          <a:p>
            <a:pPr lvl="1"/>
            <a:r>
              <a:rPr lang="en-US" sz="1600" dirty="0"/>
              <a:t>Then, the AP or AMP reader allocates the following slot(s) to the client for the information exchange by using the client’s CRC code by using the trigger frame.</a:t>
            </a:r>
          </a:p>
          <a:p>
            <a:pPr lvl="2"/>
            <a:r>
              <a:rPr lang="en-US" dirty="0"/>
              <a:t>The trigger frame announces the slot, client CRC code, whether the slot is used for requesting the UL information or for writing the DL information.</a:t>
            </a:r>
          </a:p>
          <a:p>
            <a:pPr lvl="2"/>
            <a:r>
              <a:rPr lang="en-US" dirty="0"/>
              <a:t>The client transmits its information or receive the information in the slot.</a:t>
            </a:r>
          </a:p>
          <a:p>
            <a:pPr lvl="2"/>
            <a:r>
              <a:rPr lang="en-US" dirty="0"/>
              <a:t> If the client transmits the information in the slot, the AP or AMP reader transmits Ack or Nak to indicate whether it correctly receives the information after the slot.</a:t>
            </a:r>
          </a:p>
          <a:p>
            <a:pPr lvl="2"/>
            <a:r>
              <a:rPr lang="en-US" dirty="0"/>
              <a:t>If the client receives the information in the slot, the client transmits Ack or Nak to indicate whether it correctly receives the information after the slot.</a:t>
            </a:r>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685800" y="473409"/>
            <a:ext cx="7772400" cy="609600"/>
          </a:xfrm>
        </p:spPr>
        <p:txBody>
          <a:bodyPr/>
          <a:lstStyle/>
          <a:p>
            <a:r>
              <a:rPr lang="en-US" dirty="0"/>
              <a:t>Information Exchange 1 without Association (2)</a:t>
            </a:r>
          </a:p>
        </p:txBody>
      </p:sp>
    </p:spTree>
    <p:extLst>
      <p:ext uri="{BB962C8B-B14F-4D97-AF65-F5344CB8AC3E}">
        <p14:creationId xmlns:p14="http://schemas.microsoft.com/office/powerpoint/2010/main" val="262036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524000"/>
            <a:ext cx="9144000" cy="4876800"/>
          </a:xfrm>
        </p:spPr>
        <p:txBody>
          <a:bodyPr/>
          <a:lstStyle/>
          <a:p>
            <a:r>
              <a:rPr lang="en-US" dirty="0"/>
              <a:t>Query Stage:</a:t>
            </a:r>
          </a:p>
          <a:p>
            <a:pPr lvl="1"/>
            <a:r>
              <a:rPr lang="en-US" sz="2000" dirty="0"/>
              <a:t>The AP announces the slot(s) for client device (AMP tag or associated STA) to contend by using the trigger frame.</a:t>
            </a:r>
          </a:p>
          <a:p>
            <a:pPr lvl="1"/>
            <a:r>
              <a:rPr lang="en-US" sz="2000" dirty="0"/>
              <a:t>Each client device, after receiving the announcement, randomly selects a slot to transmit its CRC code (AID).</a:t>
            </a:r>
          </a:p>
          <a:p>
            <a:r>
              <a:rPr lang="en-US" dirty="0"/>
              <a:t>Information polling stage:</a:t>
            </a:r>
          </a:p>
          <a:p>
            <a:pPr lvl="1"/>
            <a:r>
              <a:rPr lang="en-US" sz="2000" dirty="0"/>
              <a:t>The AP allocates the slot(s) to a client for the client to transmit its information or for the client to receive the DL information if the following are true</a:t>
            </a:r>
          </a:p>
          <a:p>
            <a:pPr lvl="2"/>
            <a:r>
              <a:rPr lang="en-US" sz="2000" dirty="0"/>
              <a:t>There is no another client that selects the same slot to transmit its CRC code (AID).</a:t>
            </a:r>
          </a:p>
          <a:p>
            <a:pPr lvl="2"/>
            <a:r>
              <a:rPr lang="en-US" sz="2000" dirty="0"/>
              <a:t>The CRC code (AID) received in query stage is used to identify the client for transmitting the UL information or for receiving the DL information.</a:t>
            </a:r>
          </a:p>
          <a:p>
            <a:pPr marL="457200" lvl="1" indent="0">
              <a:buNone/>
            </a:pPr>
            <a:endParaRPr lang="en-US" sz="16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152400" y="685799"/>
            <a:ext cx="8763000" cy="763587"/>
          </a:xfrm>
        </p:spPr>
        <p:txBody>
          <a:bodyPr/>
          <a:lstStyle/>
          <a:p>
            <a:r>
              <a:rPr lang="en-US" dirty="0"/>
              <a:t>Information Exchange 2 for Using CRC Code in Query Stage or with Association (1)</a:t>
            </a:r>
          </a:p>
        </p:txBody>
      </p:sp>
    </p:spTree>
    <p:extLst>
      <p:ext uri="{BB962C8B-B14F-4D97-AF65-F5344CB8AC3E}">
        <p14:creationId xmlns:p14="http://schemas.microsoft.com/office/powerpoint/2010/main" val="2088365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524000"/>
            <a:ext cx="9144000" cy="3886200"/>
          </a:xfrm>
        </p:spPr>
        <p:txBody>
          <a:bodyPr/>
          <a:lstStyle/>
          <a:p>
            <a:r>
              <a:rPr lang="en-US" dirty="0"/>
              <a:t>Information polling stage: (Cont’d)</a:t>
            </a:r>
          </a:p>
          <a:p>
            <a:pPr lvl="1"/>
            <a:r>
              <a:rPr lang="en-US" sz="2000" dirty="0"/>
              <a:t>The client whose CRC code (AID) matches the CRC code (AID) of the announced slot uses the slot to transmit the whole (or port) UL information or receive the whole (or port) DL information in the slot.</a:t>
            </a:r>
          </a:p>
          <a:p>
            <a:pPr lvl="2"/>
            <a:r>
              <a:rPr lang="en-US" sz="2000" dirty="0"/>
              <a:t>If the client transmits the information in the slot, the AP or AMP reader transmits Ack or Nak to indicate whether it correctly receives the information after the slot.</a:t>
            </a:r>
          </a:p>
          <a:p>
            <a:pPr lvl="3"/>
            <a:r>
              <a:rPr lang="en-US" sz="2000" dirty="0"/>
              <a:t>The Ack/Nak resolves the collision when multiple clients with the same CRC code responds in the same slot of query stage.</a:t>
            </a:r>
          </a:p>
          <a:p>
            <a:pPr lvl="2"/>
            <a:r>
              <a:rPr lang="en-US" sz="2000" dirty="0"/>
              <a:t>If the client receives the information in the slot, the client transmits Ack or Nak to indicate whether it correctly receives the information after the slot.</a:t>
            </a:r>
          </a:p>
          <a:p>
            <a:pPr lvl="1"/>
            <a:endParaRPr lang="en-US" sz="16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685800" y="685800"/>
            <a:ext cx="7772400" cy="762000"/>
          </a:xfrm>
        </p:spPr>
        <p:txBody>
          <a:bodyPr/>
          <a:lstStyle/>
          <a:p>
            <a:r>
              <a:rPr lang="en-US" dirty="0"/>
              <a:t>Information Exchange 2 for Using CRC Code in Query Stage or with Association (2)</a:t>
            </a:r>
          </a:p>
        </p:txBody>
      </p:sp>
    </p:spTree>
    <p:extLst>
      <p:ext uri="{BB962C8B-B14F-4D97-AF65-F5344CB8AC3E}">
        <p14:creationId xmlns:p14="http://schemas.microsoft.com/office/powerpoint/2010/main" val="884625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371600"/>
            <a:ext cx="9144000" cy="3200400"/>
          </a:xfrm>
        </p:spPr>
        <p:txBody>
          <a:bodyPr/>
          <a:lstStyle/>
          <a:p>
            <a:r>
              <a:rPr lang="en-US" sz="1800" dirty="0"/>
              <a:t>Method 1:</a:t>
            </a:r>
          </a:p>
          <a:p>
            <a:pPr lvl="1"/>
            <a:r>
              <a:rPr lang="en-US" dirty="0"/>
              <a:t>In Query Stage, each trigger frame transmitted by the AP or AMP reader announce one slot:</a:t>
            </a:r>
          </a:p>
          <a:p>
            <a:pPr lvl="2"/>
            <a:r>
              <a:rPr lang="en-US" sz="1800" dirty="0"/>
              <a:t>The probability to for a client to access the slot is also announced by the frame.</a:t>
            </a:r>
          </a:p>
          <a:p>
            <a:r>
              <a:rPr lang="en-US" sz="1800" dirty="0"/>
              <a:t>Method 2:</a:t>
            </a:r>
          </a:p>
          <a:p>
            <a:pPr lvl="1"/>
            <a:r>
              <a:rPr lang="en-US" dirty="0"/>
              <a:t>In Query Stage, each trigger frame transmitted by the AP or AMP reader announce more than one slot:</a:t>
            </a:r>
          </a:p>
          <a:p>
            <a:pPr lvl="2"/>
            <a:r>
              <a:rPr lang="en-US" sz="1800" dirty="0"/>
              <a:t>The probability to for a client to access each slot is also announced by the frame</a:t>
            </a:r>
          </a:p>
          <a:p>
            <a:pPr lvl="2"/>
            <a:r>
              <a:rPr lang="en-US" sz="1800" dirty="0"/>
              <a:t>The sync signal exists before each slot other than the first slot.</a:t>
            </a:r>
          </a:p>
          <a:p>
            <a:pPr lvl="3"/>
            <a:endParaRPr lang="en-US" sz="18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p:txBody>
          <a:bodyPr/>
          <a:lstStyle/>
          <a:p>
            <a:r>
              <a:rPr lang="en-US" dirty="0"/>
              <a:t>Criteria to Select Slot in Query Stage </a:t>
            </a:r>
          </a:p>
        </p:txBody>
      </p:sp>
    </p:spTree>
    <p:extLst>
      <p:ext uri="{BB962C8B-B14F-4D97-AF65-F5344CB8AC3E}">
        <p14:creationId xmlns:p14="http://schemas.microsoft.com/office/powerpoint/2010/main" val="55624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524000"/>
            <a:ext cx="9144000" cy="4572000"/>
          </a:xfrm>
        </p:spPr>
        <p:txBody>
          <a:bodyPr/>
          <a:lstStyle/>
          <a:p>
            <a:r>
              <a:rPr lang="en-US" sz="1800" dirty="0"/>
              <a:t>Observation:</a:t>
            </a:r>
          </a:p>
          <a:p>
            <a:pPr lvl="1"/>
            <a:r>
              <a:rPr lang="en-US" sz="1600" dirty="0"/>
              <a:t>One slot may be able to provide enough resource for client to transmit/receive all its information.</a:t>
            </a:r>
          </a:p>
          <a:p>
            <a:r>
              <a:rPr lang="en-US" sz="1800" dirty="0"/>
              <a:t>Method 1: AMP reader’s/AP’s control of information fragmentation </a:t>
            </a:r>
          </a:p>
          <a:p>
            <a:pPr lvl="1"/>
            <a:r>
              <a:rPr lang="en-US" sz="1600" dirty="0"/>
              <a:t>When announcing the slot for a client in information polling stage, the AP or AMP reader announces the starting point, the length of the information being solicited from the client, whether the slot is the last slot.</a:t>
            </a:r>
          </a:p>
          <a:p>
            <a:r>
              <a:rPr lang="en-US" sz="1800" dirty="0"/>
              <a:t>Method 2: client’s control of information fragmentation</a:t>
            </a:r>
          </a:p>
          <a:p>
            <a:pPr lvl="1"/>
            <a:r>
              <a:rPr lang="en-US" sz="1600" dirty="0"/>
              <a:t>When receiving the slot allocated to it in information polling stage, the</a:t>
            </a:r>
            <a:r>
              <a:rPr lang="en-US" dirty="0"/>
              <a:t> client transmits a fragment of its information if the slot is not enough to transmit all the information.</a:t>
            </a:r>
          </a:p>
          <a:p>
            <a:pPr lvl="3"/>
            <a:r>
              <a:rPr lang="en-US" dirty="0"/>
              <a:t>The fragment indicates whether it is the last fragment of the information.</a:t>
            </a:r>
          </a:p>
          <a:p>
            <a:endParaRPr lang="en-US" dirty="0"/>
          </a:p>
          <a:p>
            <a:r>
              <a:rPr lang="en-US" dirty="0"/>
              <a:t>Method 1 is supported by at least AMP tag.</a:t>
            </a:r>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p:txBody>
          <a:bodyPr/>
          <a:lstStyle/>
          <a:p>
            <a:r>
              <a:rPr lang="en-US" dirty="0"/>
              <a:t>Long Information Transmission</a:t>
            </a:r>
          </a:p>
        </p:txBody>
      </p:sp>
    </p:spTree>
    <p:extLst>
      <p:ext uri="{BB962C8B-B14F-4D97-AF65-F5344CB8AC3E}">
        <p14:creationId xmlns:p14="http://schemas.microsoft.com/office/powerpoint/2010/main" val="3185900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371600"/>
            <a:ext cx="9144000" cy="4724400"/>
          </a:xfrm>
        </p:spPr>
        <p:txBody>
          <a:bodyPr/>
          <a:lstStyle/>
          <a:p>
            <a:r>
              <a:rPr lang="en-US" sz="1800" dirty="0"/>
              <a:t>Observation:</a:t>
            </a:r>
          </a:p>
          <a:p>
            <a:pPr lvl="1"/>
            <a:r>
              <a:rPr lang="en-US" sz="1600" dirty="0"/>
              <a:t>When one AMP reader is reading the information from an AMP tag with CRC code value CODE through multiple TXOPs, another AMP reader may start to read the information from another AMP tag with the CRC code value CODE.</a:t>
            </a:r>
          </a:p>
          <a:p>
            <a:pPr lvl="1"/>
            <a:r>
              <a:rPr lang="en-US" sz="1600" dirty="0"/>
              <a:t>The two AMP tags may transmit its fragment respectively when any one of the two AMP reader polls the information by using the CRC code.</a:t>
            </a:r>
          </a:p>
          <a:p>
            <a:r>
              <a:rPr lang="en-US" sz="1800" dirty="0"/>
              <a:t>Method under random number being not used:</a:t>
            </a:r>
          </a:p>
          <a:p>
            <a:pPr lvl="1"/>
            <a:r>
              <a:rPr lang="en-US" sz="1600" dirty="0"/>
              <a:t>Each client has a flag being set to 0.</a:t>
            </a:r>
          </a:p>
          <a:p>
            <a:pPr lvl="1"/>
            <a:r>
              <a:rPr lang="en-US" sz="1600" dirty="0"/>
              <a:t>When 1) a first slot identified by a CRC code value equal to a client’s CRC code is detected, 2) the client transmits its CRC code value in the query stage, and 3) the client has the value 0 of the flag, the client set the flag to 1 and transmits its information in the slot.</a:t>
            </a:r>
          </a:p>
          <a:p>
            <a:pPr lvl="1"/>
            <a:r>
              <a:rPr lang="en-US" sz="1600" dirty="0"/>
              <a:t>When 1) a first slot identified by a CRC code value equal to a client’s CRC code is detected, 2) the client doesn’t transmit its CRC code value in the query stage, and 3) the client has the value 1 of the flag, the client set the flag to 0 and doesn’t transmit its information in the slot.</a:t>
            </a:r>
          </a:p>
          <a:p>
            <a:pPr lvl="1"/>
            <a:r>
              <a:rPr lang="en-US" sz="1600" dirty="0"/>
              <a:t>When 1) a slot other than the first slot identified by a CRC code value equal to a client’s CRC code is detected, 2) the client has the value 1 of the flag, the client transmits its information in the slot.</a:t>
            </a:r>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01/10/2025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0" y="685800"/>
            <a:ext cx="9144000" cy="609600"/>
          </a:xfrm>
        </p:spPr>
        <p:txBody>
          <a:bodyPr/>
          <a:lstStyle/>
          <a:p>
            <a:r>
              <a:rPr lang="en-US" sz="2400" dirty="0"/>
              <a:t>Multiple Readers under Multiple Clients with same CRC Code (1)</a:t>
            </a:r>
          </a:p>
        </p:txBody>
      </p:sp>
    </p:spTree>
    <p:extLst>
      <p:ext uri="{BB962C8B-B14F-4D97-AF65-F5344CB8AC3E}">
        <p14:creationId xmlns:p14="http://schemas.microsoft.com/office/powerpoint/2010/main" val="1560546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1582</Words>
  <Application>Microsoft Office PowerPoint</Application>
  <PresentationFormat>On-screen Show (4:3)</PresentationFormat>
  <Paragraphs>112</Paragraphs>
  <Slides>10</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3" baseType="lpstr">
      <vt:lpstr>Times New Roman</vt:lpstr>
      <vt:lpstr>802-11-Submission</vt:lpstr>
      <vt:lpstr>Document</vt:lpstr>
      <vt:lpstr>STA Polling Procedure----AMP Information Exchange</vt:lpstr>
      <vt:lpstr>Recap: AMP Use Cases </vt:lpstr>
      <vt:lpstr>Information Exchange 1 without Association (1)</vt:lpstr>
      <vt:lpstr>Information Exchange 1 without Association (2)</vt:lpstr>
      <vt:lpstr>Information Exchange 2 for Using CRC Code in Query Stage or with Association (1)</vt:lpstr>
      <vt:lpstr>Information Exchange 2 for Using CRC Code in Query Stage or with Association (2)</vt:lpstr>
      <vt:lpstr>Criteria to Select Slot in Query Stage </vt:lpstr>
      <vt:lpstr>Long Information Transmission</vt:lpstr>
      <vt:lpstr>Multiple Readers under Multiple Clients with same CRC Code (1)</vt:lpstr>
      <vt:lpstr>Multiple Readers under Multiple Clients with same CRC Code (2)</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Liwen Chu</cp:lastModifiedBy>
  <cp:revision>727</cp:revision>
  <cp:lastPrinted>1998-02-10T13:28:06Z</cp:lastPrinted>
  <dcterms:created xsi:type="dcterms:W3CDTF">2007-05-21T21:00:37Z</dcterms:created>
  <dcterms:modified xsi:type="dcterms:W3CDTF">2025-03-11T12:38:46Z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