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403" r:id="rId2"/>
    <p:sldId id="404" r:id="rId3"/>
    <p:sldId id="419" r:id="rId4"/>
    <p:sldId id="406" r:id="rId5"/>
    <p:sldId id="407" r:id="rId6"/>
    <p:sldId id="408" r:id="rId7"/>
    <p:sldId id="410" r:id="rId8"/>
    <p:sldId id="412" r:id="rId9"/>
    <p:sldId id="415" r:id="rId10"/>
    <p:sldId id="411" r:id="rId11"/>
    <p:sldId id="420"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4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000"/>
    <a:srgbClr val="92D050"/>
    <a:srgbClr val="00B8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A91547-A33C-4580-B6FE-68BEC233FE93}" v="140" dt="2025-01-13T20:28:53.318"/>
    <p1510:client id="{EDC927F4-BF81-4847-8470-0BAAA8ECCB16}" v="7" dt="2025-01-12T23:15:02.1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68" y="64"/>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a:t>Kome Oteri (</a:t>
            </a:r>
            <a:r>
              <a:rPr lang="en-GB" err="1"/>
              <a:t>InterDigital</a:t>
            </a:r>
            <a:r>
              <a:rPr lang="en-GB"/>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802.11-18/1938r0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1470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a:t>Draft: UL Overhead Analysis</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802.11-25/0089r0</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1487488" y="685800"/>
            <a:ext cx="950505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Enhancing Spatial Reuse with MAP Coordination</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2025-01-13</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2779026108"/>
              </p:ext>
            </p:extLst>
          </p:nvPr>
        </p:nvGraphicFramePr>
        <p:xfrm>
          <a:off x="1663700" y="3257550"/>
          <a:ext cx="9239250" cy="3230563"/>
        </p:xfrm>
        <a:graphic>
          <a:graphicData uri="http://schemas.openxmlformats.org/presentationml/2006/ole">
            <mc:AlternateContent xmlns:mc="http://schemas.openxmlformats.org/markup-compatibility/2006">
              <mc:Choice xmlns:v="urn:schemas-microsoft-com:vml" Requires="v">
                <p:oleObj name="Document" r:id="rId3" imgW="8982879" imgH="3153795" progId="Word.Document.8">
                  <p:embed/>
                </p:oleObj>
              </mc:Choice>
              <mc:Fallback>
                <p:oleObj name="Document" r:id="rId3" imgW="8982879" imgH="3153795"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4"/>
                      <a:srcRect/>
                      <a:stretch>
                        <a:fillRect/>
                      </a:stretch>
                    </p:blipFill>
                    <p:spPr bwMode="auto">
                      <a:xfrm>
                        <a:off x="1663700" y="3257550"/>
                        <a:ext cx="9239250" cy="3230563"/>
                      </a:xfrm>
                      <a:prstGeom prst="rect">
                        <a:avLst/>
                      </a:prstGeom>
                      <a:noFill/>
                    </p:spPr>
                  </p:pic>
                </p:oleObj>
              </mc:Fallback>
            </mc:AlternateContent>
          </a:graphicData>
        </a:graphic>
      </p:graphicFrame>
    </p:spTree>
    <p:extLst>
      <p:ext uri="{BB962C8B-B14F-4D97-AF65-F5344CB8AC3E}">
        <p14:creationId xmlns:p14="http://schemas.microsoft.com/office/powerpoint/2010/main" val="3280386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8BB90-0C1F-3CDE-C640-98965C22973D}"/>
              </a:ext>
            </a:extLst>
          </p:cNvPr>
          <p:cNvSpPr>
            <a:spLocks noGrp="1"/>
          </p:cNvSpPr>
          <p:nvPr>
            <p:ph type="title"/>
          </p:nvPr>
        </p:nvSpPr>
        <p:spPr/>
        <p:txBody>
          <a:bodyPr/>
          <a:lstStyle/>
          <a:p>
            <a:r>
              <a:rPr lang="en-US" dirty="0"/>
              <a:t>Observation &amp; Conclusion</a:t>
            </a:r>
          </a:p>
        </p:txBody>
      </p:sp>
      <p:sp>
        <p:nvSpPr>
          <p:cNvPr id="3" name="Content Placeholder 2">
            <a:extLst>
              <a:ext uri="{FF2B5EF4-FFF2-40B4-BE49-F238E27FC236}">
                <a16:creationId xmlns:a16="http://schemas.microsoft.com/office/drawing/2014/main" id="{0A7EAEFA-6A96-8783-A663-A6234F389833}"/>
              </a:ext>
            </a:extLst>
          </p:cNvPr>
          <p:cNvSpPr>
            <a:spLocks noGrp="1"/>
          </p:cNvSpPr>
          <p:nvPr>
            <p:ph idx="1"/>
          </p:nvPr>
        </p:nvSpPr>
        <p:spPr/>
        <p:txBody>
          <a:bodyPr/>
          <a:lstStyle/>
          <a:p>
            <a:pPr>
              <a:buFont typeface="Arial" panose="020B0604020202020204" pitchFamily="34" charset="0"/>
              <a:buChar char="•"/>
            </a:pPr>
            <a:r>
              <a:rPr lang="en-US" dirty="0"/>
              <a:t>There are several problems with existing HE/EHT PSR scheme</a:t>
            </a:r>
          </a:p>
          <a:p>
            <a:pPr>
              <a:buFont typeface="Arial" panose="020B0604020202020204" pitchFamily="34" charset="0"/>
              <a:buChar char="•"/>
            </a:pPr>
            <a:r>
              <a:rPr lang="en-US" dirty="0"/>
              <a:t>MAP Coordination can help to overcome some of those problems</a:t>
            </a:r>
          </a:p>
          <a:p>
            <a:pPr>
              <a:buFont typeface="Arial" panose="020B0604020202020204" pitchFamily="34" charset="0"/>
              <a:buChar char="•"/>
            </a:pPr>
            <a:r>
              <a:rPr lang="en-US" dirty="0"/>
              <a:t>The amount of overhead introduced from coordination could harm the overall system performance</a:t>
            </a:r>
          </a:p>
          <a:p>
            <a:pPr lvl="1">
              <a:buFont typeface="Arial" panose="020B0604020202020204" pitchFamily="34" charset="0"/>
              <a:buChar char="•"/>
            </a:pPr>
            <a:r>
              <a:rPr lang="en-US" dirty="0"/>
              <a:t>Overhead: information exchanges and measurements among multiple APs and STAs</a:t>
            </a:r>
          </a:p>
          <a:p>
            <a:pPr lvl="1">
              <a:buFont typeface="Arial" panose="020B0604020202020204" pitchFamily="34" charset="0"/>
              <a:buChar char="•"/>
            </a:pPr>
            <a:r>
              <a:rPr lang="en-US" dirty="0"/>
              <a:t>Suggest limiting the number of BSSs involved in </a:t>
            </a:r>
            <a:r>
              <a:rPr lang="en-US" dirty="0" err="1"/>
              <a:t>CoSR</a:t>
            </a:r>
            <a:r>
              <a:rPr lang="en-US" dirty="0"/>
              <a:t> to two</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6328240-0E06-D79B-C97B-AB29979B4A3A}"/>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Tree>
    <p:extLst>
      <p:ext uri="{BB962C8B-B14F-4D97-AF65-F5344CB8AC3E}">
        <p14:creationId xmlns:p14="http://schemas.microsoft.com/office/powerpoint/2010/main" val="880749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ED4F6-9F85-E72A-A2B4-05CB14FF4918}"/>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401522FC-0E45-6DFB-7B8B-809280E74AF2}"/>
              </a:ext>
            </a:extLst>
          </p:cNvPr>
          <p:cNvSpPr>
            <a:spLocks noGrp="1"/>
          </p:cNvSpPr>
          <p:nvPr>
            <p:ph idx="1"/>
          </p:nvPr>
        </p:nvSpPr>
        <p:spPr/>
        <p:txBody>
          <a:bodyPr/>
          <a:lstStyle/>
          <a:p>
            <a:pPr>
              <a:buFont typeface="Arial" panose="020B0604020202020204" pitchFamily="34" charset="0"/>
              <a:buChar char="•"/>
            </a:pPr>
            <a:r>
              <a:rPr lang="en-US" dirty="0"/>
              <a:t>Do you agree that, in 11bn, there number of BSSs involved in </a:t>
            </a:r>
            <a:r>
              <a:rPr lang="en-US" dirty="0" err="1"/>
              <a:t>CoSR</a:t>
            </a:r>
            <a:r>
              <a:rPr lang="en-US" dirty="0"/>
              <a:t> should be limited to two</a:t>
            </a:r>
          </a:p>
        </p:txBody>
      </p:sp>
      <p:sp>
        <p:nvSpPr>
          <p:cNvPr id="4" name="Slide Number Placeholder 3">
            <a:extLst>
              <a:ext uri="{FF2B5EF4-FFF2-40B4-BE49-F238E27FC236}">
                <a16:creationId xmlns:a16="http://schemas.microsoft.com/office/drawing/2014/main" id="{744D2688-08CB-AE00-E546-7ACC33BF1C86}"/>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Tree>
    <p:extLst>
      <p:ext uri="{BB962C8B-B14F-4D97-AF65-F5344CB8AC3E}">
        <p14:creationId xmlns:p14="http://schemas.microsoft.com/office/powerpoint/2010/main" val="4155140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5966B-F6DF-DFA9-0B77-6C12578EEE6E}"/>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632187A0-5918-8B7F-6617-14DC18F6E251}"/>
              </a:ext>
            </a:extLst>
          </p:cNvPr>
          <p:cNvSpPr>
            <a:spLocks noGrp="1"/>
          </p:cNvSpPr>
          <p:nvPr>
            <p:ph idx="1"/>
          </p:nvPr>
        </p:nvSpPr>
        <p:spPr/>
        <p:txBody>
          <a:bodyPr/>
          <a:lstStyle/>
          <a:p>
            <a:pPr>
              <a:buFont typeface="Arial" panose="020B0604020202020204" pitchFamily="34" charset="0"/>
              <a:buChar char="•"/>
            </a:pPr>
            <a:r>
              <a:rPr lang="en-US" dirty="0" err="1"/>
              <a:t>TGbn</a:t>
            </a:r>
            <a:r>
              <a:rPr lang="en-US" dirty="0"/>
              <a:t> has agreed to “Define a multi-AP Coordinated Spatial Reuse at TXOP-level with power control” </a:t>
            </a:r>
          </a:p>
          <a:p>
            <a:pPr>
              <a:buFont typeface="Arial" panose="020B0604020202020204" pitchFamily="34" charset="0"/>
              <a:buChar char="•"/>
            </a:pPr>
            <a:r>
              <a:rPr lang="en-US" dirty="0"/>
              <a:t>The Parameterized Spatial Reuse (PSR) specified in 11ax/11be specs is actually an SR scheme at TXOP level with power control</a:t>
            </a:r>
          </a:p>
          <a:p>
            <a:pPr>
              <a:buFont typeface="Arial" panose="020B0604020202020204" pitchFamily="34" charset="0"/>
              <a:buChar char="•"/>
            </a:pPr>
            <a:r>
              <a:rPr lang="en-US" dirty="0"/>
              <a:t>This contribution discuss the problems in 11ax/11be PSR and how to enhance it via MAP coordination, </a:t>
            </a:r>
            <a:r>
              <a:rPr lang="en-US" dirty="0" err="1"/>
              <a:t>CoSR</a:t>
            </a:r>
            <a:endParaRPr lang="en-US" dirty="0"/>
          </a:p>
          <a:p>
            <a:endParaRPr lang="en-US" dirty="0"/>
          </a:p>
        </p:txBody>
      </p:sp>
      <p:sp>
        <p:nvSpPr>
          <p:cNvPr id="4" name="Slide Number Placeholder 3">
            <a:extLst>
              <a:ext uri="{FF2B5EF4-FFF2-40B4-BE49-F238E27FC236}">
                <a16:creationId xmlns:a16="http://schemas.microsoft.com/office/drawing/2014/main" id="{6ACF227B-C0D3-58E0-2B06-4A117F044171}"/>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Tree>
    <p:extLst>
      <p:ext uri="{BB962C8B-B14F-4D97-AF65-F5344CB8AC3E}">
        <p14:creationId xmlns:p14="http://schemas.microsoft.com/office/powerpoint/2010/main" val="2532215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0472C-C518-A765-74E0-A4B8804732AB}"/>
              </a:ext>
            </a:extLst>
          </p:cNvPr>
          <p:cNvSpPr>
            <a:spLocks noGrp="1"/>
          </p:cNvSpPr>
          <p:nvPr>
            <p:ph type="title"/>
          </p:nvPr>
        </p:nvSpPr>
        <p:spPr/>
        <p:txBody>
          <a:bodyPr/>
          <a:lstStyle/>
          <a:p>
            <a:r>
              <a:rPr lang="en-US" dirty="0"/>
              <a:t>HE/EHT PSR Recap (1)</a:t>
            </a:r>
          </a:p>
        </p:txBody>
      </p:sp>
      <p:sp>
        <p:nvSpPr>
          <p:cNvPr id="4" name="Slide Number Placeholder 3">
            <a:extLst>
              <a:ext uri="{FF2B5EF4-FFF2-40B4-BE49-F238E27FC236}">
                <a16:creationId xmlns:a16="http://schemas.microsoft.com/office/drawing/2014/main" id="{AE6A1389-FAFA-5852-D02F-917F0BA7089E}"/>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pic>
        <p:nvPicPr>
          <p:cNvPr id="6" name="Picture 5">
            <a:extLst>
              <a:ext uri="{FF2B5EF4-FFF2-40B4-BE49-F238E27FC236}">
                <a16:creationId xmlns:a16="http://schemas.microsoft.com/office/drawing/2014/main" id="{4B8F98BC-893A-5DF0-D1DC-3FAA7E079A30}"/>
              </a:ext>
            </a:extLst>
          </p:cNvPr>
          <p:cNvPicPr>
            <a:picLocks noChangeAspect="1"/>
          </p:cNvPicPr>
          <p:nvPr/>
        </p:nvPicPr>
        <p:blipFill>
          <a:blip r:embed="rId2"/>
          <a:stretch>
            <a:fillRect/>
          </a:stretch>
        </p:blipFill>
        <p:spPr>
          <a:xfrm>
            <a:off x="2012400" y="2018117"/>
            <a:ext cx="7561836" cy="4039380"/>
          </a:xfrm>
          <a:prstGeom prst="rect">
            <a:avLst/>
          </a:prstGeom>
        </p:spPr>
      </p:pic>
    </p:spTree>
    <p:extLst>
      <p:ext uri="{BB962C8B-B14F-4D97-AF65-F5344CB8AC3E}">
        <p14:creationId xmlns:p14="http://schemas.microsoft.com/office/powerpoint/2010/main" val="1855993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1CBBF-300F-3F6F-3CEA-A5D2DF047030}"/>
              </a:ext>
            </a:extLst>
          </p:cNvPr>
          <p:cNvSpPr>
            <a:spLocks noGrp="1"/>
          </p:cNvSpPr>
          <p:nvPr>
            <p:ph type="title"/>
          </p:nvPr>
        </p:nvSpPr>
        <p:spPr>
          <a:xfrm>
            <a:off x="914401" y="685802"/>
            <a:ext cx="10361084" cy="502194"/>
          </a:xfrm>
        </p:spPr>
        <p:txBody>
          <a:bodyPr/>
          <a:lstStyle/>
          <a:p>
            <a:r>
              <a:rPr lang="en-US" dirty="0"/>
              <a:t>HE/EHT PSR Recap (2)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4AC5E1C-014F-4E49-FE17-3AFA1C903390}"/>
                  </a:ext>
                </a:extLst>
              </p:cNvPr>
              <p:cNvSpPr>
                <a:spLocks noGrp="1"/>
              </p:cNvSpPr>
              <p:nvPr>
                <p:ph idx="1"/>
              </p:nvPr>
            </p:nvSpPr>
            <p:spPr>
              <a:xfrm>
                <a:off x="703468" y="1187997"/>
                <a:ext cx="10361084" cy="4297610"/>
              </a:xfrm>
            </p:spPr>
            <p:txBody>
              <a:bodyPr/>
              <a:lstStyle/>
              <a:p>
                <a:pPr>
                  <a:buFont typeface="Arial" panose="020B0604020202020204" pitchFamily="34" charset="0"/>
                  <a:buChar char="•"/>
                </a:pPr>
                <a:r>
                  <a:rPr lang="en-US" dirty="0"/>
                  <a:t>Initiation of EHT PSR-based Spatial Reuse:</a:t>
                </a:r>
              </a:p>
              <a:p>
                <a:pPr lvl="1">
                  <a:buFont typeface="Arial" panose="020B0604020202020204" pitchFamily="34" charset="0"/>
                  <a:buChar char="•"/>
                </a:pPr>
                <a:r>
                  <a:rPr lang="en-US" u="sng" dirty="0"/>
                  <a:t>PHY </a:t>
                </a:r>
                <a:r>
                  <a:rPr lang="en-US" i="1" u="sng" dirty="0"/>
                  <a:t>receives</a:t>
                </a:r>
                <a:r>
                  <a:rPr lang="en-US" u="sng" dirty="0"/>
                  <a:t> a PSRR PPDU </a:t>
                </a:r>
                <a:r>
                  <a:rPr lang="en-US" dirty="0"/>
                  <a:t>from an OBSS</a:t>
                </a:r>
              </a:p>
              <a:p>
                <a:pPr lvl="2">
                  <a:buFont typeface="Arial" panose="020B0604020202020204" pitchFamily="34" charset="0"/>
                  <a:buChar char="•"/>
                </a:pPr>
                <a:r>
                  <a:rPr lang="en-US" dirty="0"/>
                  <a:t>Notify MAC the reception via a PHY-</a:t>
                </a:r>
                <a:r>
                  <a:rPr lang="en-US" dirty="0" err="1"/>
                  <a:t>RXSTART.indication</a:t>
                </a:r>
                <a:r>
                  <a:rPr lang="en-US" dirty="0"/>
                  <a:t> primitive</a:t>
                </a:r>
              </a:p>
              <a:p>
                <a:pPr lvl="1">
                  <a:buFont typeface="Arial" panose="020B0604020202020204" pitchFamily="34" charset="0"/>
                  <a:buChar char="•"/>
                </a:pPr>
                <a:r>
                  <a:rPr lang="en-US" dirty="0"/>
                  <a:t>Has PSRT PPDU queued and </a:t>
                </a:r>
                <a:r>
                  <a:rPr lang="en-US" i="1" dirty="0"/>
                  <a:t>set Tx power</a:t>
                </a:r>
                <a:r>
                  <a:rPr lang="en-US" dirty="0"/>
                  <a:t>, </a:t>
                </a:r>
                <a14:m>
                  <m:oMath xmlns:m="http://schemas.openxmlformats.org/officeDocument/2006/math">
                    <m:r>
                      <a:rPr lang="en-US" b="0" i="1" smtClean="0">
                        <a:latin typeface="Cambria Math" panose="02040503050406030204" pitchFamily="18" charset="0"/>
                      </a:rPr>
                      <m:t>𝑇𝑥𝑃𝑜𝑤𝑒</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𝑃𝑆𝑅𝑇</m:t>
                        </m:r>
                        <m:r>
                          <a:rPr lang="en-US" b="0" i="1" smtClean="0">
                            <a:latin typeface="Cambria Math" panose="02040503050406030204" pitchFamily="18" charset="0"/>
                          </a:rPr>
                          <m:t>,</m:t>
                        </m:r>
                        <m:r>
                          <a:rPr lang="en-US" b="0" i="1" smtClean="0">
                            <a:latin typeface="Cambria Math" panose="02040503050406030204" pitchFamily="18" charset="0"/>
                          </a:rPr>
                          <m:t>𝑡𝑜𝑡𝑎𝑙</m:t>
                        </m:r>
                      </m:sub>
                    </m:sSub>
                  </m:oMath>
                </a14:m>
                <a:r>
                  <a:rPr lang="en-US" dirty="0"/>
                  <a:t>(dBm), of PSRT PPDU to satisfy </a:t>
                </a:r>
              </a:p>
            </p:txBody>
          </p:sp>
        </mc:Choice>
        <mc:Fallback xmlns="">
          <p:sp>
            <p:nvSpPr>
              <p:cNvPr id="3" name="Content Placeholder 2">
                <a:extLst>
                  <a:ext uri="{FF2B5EF4-FFF2-40B4-BE49-F238E27FC236}">
                    <a16:creationId xmlns:a16="http://schemas.microsoft.com/office/drawing/2014/main" id="{54AC5E1C-014F-4E49-FE17-3AFA1C903390}"/>
                  </a:ext>
                </a:extLst>
              </p:cNvPr>
              <p:cNvSpPr>
                <a:spLocks noGrp="1" noRot="1" noChangeAspect="1" noMove="1" noResize="1" noEditPoints="1" noAdjustHandles="1" noChangeArrowheads="1" noChangeShapeType="1" noTextEdit="1"/>
              </p:cNvSpPr>
              <p:nvPr>
                <p:ph idx="1"/>
              </p:nvPr>
            </p:nvSpPr>
            <p:spPr>
              <a:xfrm>
                <a:off x="703468" y="1187997"/>
                <a:ext cx="10361084" cy="4297610"/>
              </a:xfrm>
              <a:blipFill>
                <a:blip r:embed="rId2"/>
                <a:stretch>
                  <a:fillRect l="-765" t="-113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7F4FE7F1-DB79-1945-B27C-322C13FE8345}"/>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F8389BAD-C6C3-80D7-82B2-4B1F055BFEE6}"/>
                  </a:ext>
                </a:extLst>
              </p:cNvPr>
              <p:cNvSpPr txBox="1"/>
              <p:nvPr/>
            </p:nvSpPr>
            <p:spPr>
              <a:xfrm>
                <a:off x="856510" y="3091702"/>
                <a:ext cx="10054997" cy="4901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solidFill>
                            <a:schemeClr val="tx1"/>
                          </a:solidFill>
                          <a:latin typeface="Cambria Math" panose="02040503050406030204" pitchFamily="18" charset="0"/>
                        </a:rPr>
                        <m:t>𝑇𝑥𝑃𝑜𝑤𝑒</m:t>
                      </m:r>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𝑟</m:t>
                          </m:r>
                        </m:e>
                        <m:sub>
                          <m:r>
                            <a:rPr lang="en-US" b="0" i="1" smtClean="0">
                              <a:solidFill>
                                <a:schemeClr val="tx1"/>
                              </a:solidFill>
                              <a:latin typeface="Cambria Math" panose="02040503050406030204" pitchFamily="18" charset="0"/>
                            </a:rPr>
                            <m:t>𝑃𝑆𝑅𝑇</m:t>
                          </m:r>
                          <m:r>
                            <a:rPr lang="en-US" b="0" i="1" smtClean="0">
                              <a:solidFill>
                                <a:schemeClr val="tx1"/>
                              </a:solidFill>
                              <a:latin typeface="Cambria Math" panose="02040503050406030204" pitchFamily="18" charset="0"/>
                            </a:rPr>
                            <m:t>,</m:t>
                          </m:r>
                          <m:r>
                            <a:rPr lang="en-US" b="0" i="1" smtClean="0">
                              <a:solidFill>
                                <a:schemeClr val="tx1"/>
                              </a:solidFill>
                              <a:latin typeface="Cambria Math" panose="02040503050406030204" pitchFamily="18" charset="0"/>
                            </a:rPr>
                            <m:t>𝑡𝑜𝑡𝑎𝑙</m:t>
                          </m:r>
                        </m:sub>
                      </m:sSub>
                      <m:r>
                        <a:rPr lang="en-US" b="0" i="1" smtClean="0">
                          <a:solidFill>
                            <a:schemeClr val="tx1"/>
                          </a:solidFill>
                          <a:latin typeface="Cambria Math" panose="02040503050406030204" pitchFamily="18" charset="0"/>
                        </a:rPr>
                        <m:t>≤10×</m:t>
                      </m:r>
                      <m:func>
                        <m:funcPr>
                          <m:ctrlPr>
                            <a:rPr lang="en-US" b="0" i="1" smtClean="0">
                              <a:solidFill>
                                <a:schemeClr val="tx1"/>
                              </a:solidFill>
                              <a:latin typeface="Cambria Math" panose="02040503050406030204" pitchFamily="18" charset="0"/>
                            </a:rPr>
                          </m:ctrlPr>
                        </m:funcPr>
                        <m:fName>
                          <m:sSub>
                            <m:sSubPr>
                              <m:ctrlPr>
                                <a:rPr lang="en-US" b="0" i="1" smtClean="0">
                                  <a:solidFill>
                                    <a:schemeClr val="tx1"/>
                                  </a:solidFill>
                                  <a:latin typeface="Cambria Math" panose="02040503050406030204" pitchFamily="18" charset="0"/>
                                </a:rPr>
                              </m:ctrlPr>
                            </m:sSubPr>
                            <m:e>
                              <m:r>
                                <m:rPr>
                                  <m:sty m:val="p"/>
                                </m:rPr>
                                <a:rPr lang="en-US" b="0" i="0" smtClean="0">
                                  <a:solidFill>
                                    <a:schemeClr val="tx1"/>
                                  </a:solidFill>
                                  <a:latin typeface="Cambria Math" panose="02040503050406030204" pitchFamily="18" charset="0"/>
                                </a:rPr>
                                <m:t>log</m:t>
                              </m:r>
                            </m:e>
                            <m:sub>
                              <m:r>
                                <a:rPr lang="en-US" b="0" i="1" smtClean="0">
                                  <a:solidFill>
                                    <a:schemeClr val="tx1"/>
                                  </a:solidFill>
                                  <a:latin typeface="Cambria Math" panose="02040503050406030204" pitchFamily="18" charset="0"/>
                                </a:rPr>
                                <m:t>10</m:t>
                              </m:r>
                            </m:sub>
                          </m:sSub>
                        </m:fName>
                        <m:e>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𝑁</m:t>
                              </m:r>
                            </m:e>
                            <m:sub>
                              <m:r>
                                <a:rPr lang="en-US" b="0" i="1" smtClean="0">
                                  <a:solidFill>
                                    <a:schemeClr val="tx1"/>
                                  </a:solidFill>
                                  <a:latin typeface="Cambria Math" panose="02040503050406030204" pitchFamily="18" charset="0"/>
                                </a:rPr>
                                <m:t>𝑃𝑆𝑅𝑇</m:t>
                              </m:r>
                              <m:r>
                                <a:rPr lang="en-US" b="0" i="1" smtClean="0">
                                  <a:solidFill>
                                    <a:schemeClr val="tx1"/>
                                  </a:solidFill>
                                  <a:latin typeface="Cambria Math" panose="02040503050406030204" pitchFamily="18" charset="0"/>
                                </a:rPr>
                                <m:t>,</m:t>
                              </m:r>
                              <m:r>
                                <a:rPr lang="en-US" b="0" i="1" smtClean="0">
                                  <a:solidFill>
                                    <a:schemeClr val="tx1"/>
                                  </a:solidFill>
                                  <a:latin typeface="Cambria Math" panose="02040503050406030204" pitchFamily="18" charset="0"/>
                                </a:rPr>
                                <m:t>𝑛𝑜𝑛𝑝𝑢𝑛𝑐</m:t>
                              </m:r>
                            </m:sub>
                          </m:sSub>
                        </m:e>
                      </m:func>
                      <m:r>
                        <a:rPr lang="en-US" b="0" i="1" smtClean="0">
                          <a:solidFill>
                            <a:schemeClr val="tx1"/>
                          </a:solidFill>
                          <a:latin typeface="Cambria Math" panose="02040503050406030204" pitchFamily="18" charset="0"/>
                        </a:rPr>
                        <m:t>+</m:t>
                      </m:r>
                      <m:r>
                        <a:rPr lang="en-US" b="0" i="1" smtClean="0">
                          <a:solidFill>
                            <a:schemeClr val="tx1"/>
                          </a:solidFill>
                          <a:latin typeface="Cambria Math" panose="02040503050406030204" pitchFamily="18" charset="0"/>
                        </a:rPr>
                        <m:t>𝑃𝑆</m:t>
                      </m:r>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𝑅</m:t>
                          </m:r>
                        </m:e>
                        <m:sub>
                          <m:r>
                            <a:rPr lang="en-US" b="0" i="1" smtClean="0">
                              <a:solidFill>
                                <a:schemeClr val="tx1"/>
                              </a:solidFill>
                              <a:latin typeface="Cambria Math" panose="02040503050406030204" pitchFamily="18" charset="0"/>
                            </a:rPr>
                            <m:t>𝑚𝑖𝑛</m:t>
                          </m:r>
                        </m:sub>
                      </m:sSub>
                      <m:r>
                        <a:rPr lang="en-US" b="0" i="1" smtClean="0">
                          <a:solidFill>
                            <a:schemeClr val="tx1"/>
                          </a:solidFill>
                          <a:latin typeface="Cambria Math" panose="02040503050406030204" pitchFamily="18" charset="0"/>
                        </a:rPr>
                        <m:t>−</m:t>
                      </m:r>
                      <m:r>
                        <a:rPr lang="en-US" b="0" i="1" smtClean="0">
                          <a:solidFill>
                            <a:schemeClr val="tx1"/>
                          </a:solidFill>
                          <a:latin typeface="Cambria Math" panose="02040503050406030204" pitchFamily="18" charset="0"/>
                        </a:rPr>
                        <m:t>𝑅𝑃</m:t>
                      </m:r>
                      <m:sSub>
                        <m:sSubPr>
                          <m:ctrlPr>
                            <a:rPr lang="en-US" b="0"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𝐿</m:t>
                          </m:r>
                        </m:e>
                        <m:sub>
                          <m:r>
                            <a:rPr lang="en-US" b="0" i="1" smtClean="0">
                              <a:solidFill>
                                <a:schemeClr val="tx1"/>
                              </a:solidFill>
                              <a:latin typeface="Cambria Math" panose="02040503050406030204" pitchFamily="18" charset="0"/>
                            </a:rPr>
                            <m:t>𝑃𝑆𝑅𝑅</m:t>
                          </m:r>
                          <m:r>
                            <a:rPr lang="en-US" b="0" i="1" smtClean="0">
                              <a:solidFill>
                                <a:schemeClr val="tx1"/>
                              </a:solidFill>
                              <a:latin typeface="Cambria Math" panose="02040503050406030204" pitchFamily="18" charset="0"/>
                            </a:rPr>
                            <m:t>,20</m:t>
                          </m:r>
                          <m:r>
                            <a:rPr lang="en-US" b="0" i="1" smtClean="0">
                              <a:solidFill>
                                <a:schemeClr val="tx1"/>
                              </a:solidFill>
                              <a:latin typeface="Cambria Math" panose="02040503050406030204" pitchFamily="18" charset="0"/>
                            </a:rPr>
                            <m:t>𝑀𝐻𝑧</m:t>
                          </m:r>
                        </m:sub>
                      </m:sSub>
                    </m:oMath>
                  </m:oMathPara>
                </a14:m>
                <a:endParaRPr lang="en-US" dirty="0"/>
              </a:p>
            </p:txBody>
          </p:sp>
        </mc:Choice>
        <mc:Fallback>
          <p:sp>
            <p:nvSpPr>
              <p:cNvPr id="5" name="TextBox 4">
                <a:extLst>
                  <a:ext uri="{FF2B5EF4-FFF2-40B4-BE49-F238E27FC236}">
                    <a16:creationId xmlns:a16="http://schemas.microsoft.com/office/drawing/2014/main" id="{F8389BAD-C6C3-80D7-82B2-4B1F055BFEE6}"/>
                  </a:ext>
                </a:extLst>
              </p:cNvPr>
              <p:cNvSpPr txBox="1">
                <a:spLocks noRot="1" noChangeAspect="1" noMove="1" noResize="1" noEditPoints="1" noAdjustHandles="1" noChangeArrowheads="1" noChangeShapeType="1" noTextEdit="1"/>
              </p:cNvSpPr>
              <p:nvPr/>
            </p:nvSpPr>
            <p:spPr>
              <a:xfrm>
                <a:off x="856510" y="3091702"/>
                <a:ext cx="10054997" cy="490199"/>
              </a:xfrm>
              <a:prstGeom prst="rect">
                <a:avLst/>
              </a:prstGeom>
              <a:blipFill>
                <a:blip r:embed="rId3"/>
                <a:stretch>
                  <a:fillRect b="-111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A8C3524D-D94D-4203-4B0E-3547F3DD65C3}"/>
                  </a:ext>
                </a:extLst>
              </p:cNvPr>
              <p:cNvSpPr txBox="1"/>
              <p:nvPr/>
            </p:nvSpPr>
            <p:spPr>
              <a:xfrm>
                <a:off x="856510" y="3654284"/>
                <a:ext cx="10568081" cy="3994427"/>
              </a:xfrm>
              <a:prstGeom prst="rect">
                <a:avLst/>
              </a:prstGeom>
              <a:noFill/>
            </p:spPr>
            <p:txBody>
              <a:bodyPr wrap="square">
                <a:spAutoFit/>
              </a:bodyPr>
              <a:lstStyle/>
              <a:p>
                <a:pPr marL="342900" indent="-342900">
                  <a:lnSpc>
                    <a:spcPct val="150000"/>
                  </a:lnSpc>
                  <a:buFont typeface="Arial" panose="020B0604020202020204" pitchFamily="34" charset="0"/>
                  <a:buChar char="•"/>
                </a:pPr>
                <a14:m>
                  <m:oMath xmlns:m="http://schemas.openxmlformats.org/officeDocument/2006/math">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𝑁</m:t>
                        </m:r>
                      </m:e>
                      <m:sub>
                        <m:r>
                          <a:rPr lang="en-US" sz="2000" b="0" i="1" smtClean="0">
                            <a:solidFill>
                              <a:schemeClr val="tx1"/>
                            </a:solidFill>
                            <a:latin typeface="Cambria Math" panose="02040503050406030204" pitchFamily="18" charset="0"/>
                          </a:rPr>
                          <m:t>𝑃𝑆𝑅𝑇</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𝑛𝑜𝑛𝑝𝑢𝑛𝑐</m:t>
                        </m:r>
                      </m:sub>
                    </m:sSub>
                  </m:oMath>
                </a14:m>
                <a:r>
                  <a:rPr lang="en-US" sz="2000" dirty="0">
                    <a:solidFill>
                      <a:schemeClr val="tx1"/>
                    </a:solidFill>
                  </a:rPr>
                  <a:t>: the number of non-punctured 20 MHz subchannels of the PSRT PPDU</a:t>
                </a:r>
              </a:p>
              <a:p>
                <a:pPr marL="342900" indent="-342900">
                  <a:lnSpc>
                    <a:spcPct val="150000"/>
                  </a:lnSpc>
                  <a:buFont typeface="Arial" panose="020B0604020202020204" pitchFamily="34" charset="0"/>
                  <a:buChar char="•"/>
                </a:pPr>
                <a14:m>
                  <m:oMath xmlns:m="http://schemas.openxmlformats.org/officeDocument/2006/math">
                    <m:r>
                      <a:rPr lang="en-US" sz="2000" b="0" i="1" smtClean="0">
                        <a:solidFill>
                          <a:schemeClr val="tx1"/>
                        </a:solidFill>
                        <a:latin typeface="Cambria Math" panose="02040503050406030204" pitchFamily="18" charset="0"/>
                      </a:rPr>
                      <m:t>𝑅𝑃</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𝐿</m:t>
                        </m:r>
                      </m:e>
                      <m:sub>
                        <m:r>
                          <a:rPr lang="en-US" sz="2000" b="0" i="1" smtClean="0">
                            <a:solidFill>
                              <a:schemeClr val="tx1"/>
                            </a:solidFill>
                            <a:latin typeface="Cambria Math" panose="02040503050406030204" pitchFamily="18" charset="0"/>
                          </a:rPr>
                          <m:t>𝑃𝑆𝑅𝑅</m:t>
                        </m:r>
                        <m:r>
                          <a:rPr lang="en-US" sz="2000" b="0" i="1" smtClean="0">
                            <a:solidFill>
                              <a:schemeClr val="tx1"/>
                            </a:solidFill>
                            <a:latin typeface="Cambria Math" panose="02040503050406030204" pitchFamily="18" charset="0"/>
                          </a:rPr>
                          <m:t>,20</m:t>
                        </m:r>
                        <m:r>
                          <a:rPr lang="en-US" sz="2000" b="0" i="1" smtClean="0">
                            <a:solidFill>
                              <a:schemeClr val="tx1"/>
                            </a:solidFill>
                            <a:latin typeface="Cambria Math" panose="02040503050406030204" pitchFamily="18" charset="0"/>
                          </a:rPr>
                          <m:t>𝑀𝐻𝑧</m:t>
                        </m:r>
                      </m:sub>
                    </m:sSub>
                  </m:oMath>
                </a14:m>
                <a:r>
                  <a:rPr lang="en-US" sz="2000" dirty="0">
                    <a:solidFill>
                      <a:schemeClr val="tx1"/>
                    </a:solidFill>
                  </a:rPr>
                  <a:t>: the normalized received signal power in units of dBm/20 MHz,</a:t>
                </a:r>
              </a:p>
              <a:p>
                <a:pPr marL="342900" indent="-342900">
                  <a:lnSpc>
                    <a:spcPct val="150000"/>
                  </a:lnSpc>
                  <a:buFont typeface="Arial" panose="020B0604020202020204" pitchFamily="34" charset="0"/>
                  <a:buChar char="•"/>
                </a:pPr>
                <a14:m>
                  <m:oMath xmlns:m="http://schemas.openxmlformats.org/officeDocument/2006/math">
                    <m:r>
                      <a:rPr lang="en-US" sz="2000" b="0" i="1" smtClean="0">
                        <a:solidFill>
                          <a:schemeClr val="tx1"/>
                        </a:solidFill>
                        <a:latin typeface="Cambria Math" panose="02040503050406030204" pitchFamily="18" charset="0"/>
                      </a:rPr>
                      <m:t>𝑃𝑆</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𝑅</m:t>
                        </m:r>
                      </m:e>
                      <m:sub>
                        <m:r>
                          <a:rPr lang="en-US" sz="2000" b="0" i="1" smtClean="0">
                            <a:solidFill>
                              <a:schemeClr val="tx1"/>
                            </a:solidFill>
                            <a:latin typeface="Cambria Math" panose="02040503050406030204" pitchFamily="18" charset="0"/>
                          </a:rPr>
                          <m:t>𝑚𝑖𝑛</m:t>
                        </m:r>
                      </m:sub>
                    </m:sSub>
                  </m:oMath>
                </a14:m>
                <a:r>
                  <a:rPr lang="en-US" sz="2000" dirty="0">
                    <a:solidFill>
                      <a:schemeClr val="tx1"/>
                    </a:solidFill>
                  </a:rPr>
                  <a:t>: the smallest of PSR values within the BW of PSRT PPDU obtained from </a:t>
                </a:r>
              </a:p>
              <a:p>
                <a:pPr marL="1085850" lvl="1" indent="-342900">
                  <a:buFont typeface="Arial" panose="020B0604020202020204" pitchFamily="34" charset="0"/>
                  <a:buChar char="•"/>
                </a:pPr>
                <a:r>
                  <a:rPr lang="en-US" sz="1800" dirty="0">
                    <a:solidFill>
                      <a:schemeClr val="tx1"/>
                    </a:solidFill>
                  </a:rPr>
                  <a:t>Received DL PSRR PPDU (Common Info field or Special User Info field), or</a:t>
                </a:r>
              </a:p>
              <a:p>
                <a:pPr marL="1085850" lvl="1" indent="-342900">
                  <a:buFont typeface="Arial" panose="020B0604020202020204" pitchFamily="34" charset="0"/>
                  <a:buChar char="•"/>
                </a:pPr>
                <a:r>
                  <a:rPr lang="en-US" sz="1800" dirty="0">
                    <a:solidFill>
                      <a:schemeClr val="tx1"/>
                    </a:solidFill>
                  </a:rPr>
                  <a:t>The preamble of the UL TB PPDU</a:t>
                </a:r>
              </a:p>
              <a:p>
                <a:pPr marL="1085850" lvl="1" indent="-342900">
                  <a:buFont typeface="Arial" panose="020B0604020202020204" pitchFamily="34" charset="0"/>
                  <a:buChar char="•"/>
                </a:pPr>
                <a:r>
                  <a:rPr lang="en-US" sz="1800" dirty="0">
                    <a:solidFill>
                      <a:schemeClr val="tx1"/>
                    </a:solidFill>
                  </a:rPr>
                  <a:t>The PSR value is selected by flooring </a:t>
                </a:r>
              </a:p>
              <a:p>
                <a:pPr lvl="1" indent="0"/>
                <a14:m>
                  <m:oMathPara xmlns:m="http://schemas.openxmlformats.org/officeDocument/2006/math">
                    <m:oMathParaPr>
                      <m:jc m:val="centerGroup"/>
                    </m:oMathParaPr>
                    <m:oMath xmlns:m="http://schemas.openxmlformats.org/officeDocument/2006/math">
                      <m:r>
                        <a:rPr lang="en-US" sz="1800" b="0" i="1" smtClean="0">
                          <a:solidFill>
                            <a:schemeClr val="tx1"/>
                          </a:solidFill>
                          <a:latin typeface="Cambria Math" panose="02040503050406030204" pitchFamily="18" charset="0"/>
                        </a:rPr>
                        <m:t>𝑃𝑆</m:t>
                      </m:r>
                      <m:sSub>
                        <m:sSubPr>
                          <m:ctrlPr>
                            <a:rPr lang="en-US" sz="1800" b="0" i="1" smtClean="0">
                              <a:solidFill>
                                <a:schemeClr val="tx1"/>
                              </a:solidFill>
                              <a:latin typeface="Cambria Math" panose="02040503050406030204" pitchFamily="18" charset="0"/>
                            </a:rPr>
                          </m:ctrlPr>
                        </m:sSubPr>
                        <m:e>
                          <m:r>
                            <a:rPr lang="en-US" sz="1800" b="0" i="1" smtClean="0">
                              <a:solidFill>
                                <a:schemeClr val="tx1"/>
                              </a:solidFill>
                              <a:latin typeface="Cambria Math" panose="02040503050406030204" pitchFamily="18" charset="0"/>
                            </a:rPr>
                            <m:t>𝑅</m:t>
                          </m:r>
                        </m:e>
                        <m:sub>
                          <m:r>
                            <a:rPr lang="en-US" sz="1800" b="0" i="1" smtClean="0">
                              <a:solidFill>
                                <a:schemeClr val="tx1"/>
                              </a:solidFill>
                              <a:latin typeface="Cambria Math" panose="02040503050406030204" pitchFamily="18" charset="0"/>
                            </a:rPr>
                            <m:t>𝐼𝑁𝑃𝑈𝑇</m:t>
                          </m:r>
                        </m:sub>
                      </m:sSub>
                      <m:r>
                        <a:rPr lang="en-US" sz="1800" b="0" i="1" smtClean="0">
                          <a:solidFill>
                            <a:schemeClr val="tx1"/>
                          </a:solidFill>
                          <a:latin typeface="Cambria Math" panose="02040503050406030204" pitchFamily="18" charset="0"/>
                        </a:rPr>
                        <m:t>=</m:t>
                      </m:r>
                      <m:r>
                        <a:rPr lang="en-US" sz="1800" b="0" i="1" smtClean="0">
                          <a:solidFill>
                            <a:schemeClr val="tx1"/>
                          </a:solidFill>
                          <a:latin typeface="Cambria Math" panose="02040503050406030204" pitchFamily="18" charset="0"/>
                        </a:rPr>
                        <m:t>𝑇</m:t>
                      </m:r>
                      <m:sSub>
                        <m:sSubPr>
                          <m:ctrlPr>
                            <a:rPr lang="en-US" sz="1800" b="0" i="1" smtClean="0">
                              <a:solidFill>
                                <a:schemeClr val="tx1"/>
                              </a:solidFill>
                              <a:latin typeface="Cambria Math" panose="02040503050406030204" pitchFamily="18" charset="0"/>
                            </a:rPr>
                          </m:ctrlPr>
                        </m:sSubPr>
                        <m:e>
                          <m:r>
                            <a:rPr lang="en-US" sz="1800" b="0" i="1" smtClean="0">
                              <a:solidFill>
                                <a:schemeClr val="tx1"/>
                              </a:solidFill>
                              <a:latin typeface="Cambria Math" panose="02040503050406030204" pitchFamily="18" charset="0"/>
                            </a:rPr>
                            <m:t>𝑋</m:t>
                          </m:r>
                        </m:e>
                        <m:sub>
                          <m:r>
                            <a:rPr lang="en-US" sz="1800" b="0" i="1" smtClean="0">
                              <a:solidFill>
                                <a:schemeClr val="tx1"/>
                              </a:solidFill>
                              <a:latin typeface="Cambria Math" panose="02040503050406030204" pitchFamily="18" charset="0"/>
                            </a:rPr>
                            <m:t>𝑃𝑊</m:t>
                          </m:r>
                          <m:sSub>
                            <m:sSubPr>
                              <m:ctrlPr>
                                <a:rPr lang="en-US" sz="1800" b="0" i="1" smtClean="0">
                                  <a:solidFill>
                                    <a:schemeClr val="tx1"/>
                                  </a:solidFill>
                                  <a:latin typeface="Cambria Math" panose="02040503050406030204" pitchFamily="18" charset="0"/>
                                </a:rPr>
                              </m:ctrlPr>
                            </m:sSubPr>
                            <m:e>
                              <m:r>
                                <a:rPr lang="en-US" sz="1800" b="0" i="1" smtClean="0">
                                  <a:solidFill>
                                    <a:schemeClr val="tx1"/>
                                  </a:solidFill>
                                  <a:latin typeface="Cambria Math" panose="02040503050406030204" pitchFamily="18" charset="0"/>
                                </a:rPr>
                                <m:t>𝑅</m:t>
                              </m:r>
                            </m:e>
                            <m:sub>
                              <m:r>
                                <a:rPr lang="en-US" sz="1800" b="0" i="1" smtClean="0">
                                  <a:solidFill>
                                    <a:schemeClr val="tx1"/>
                                  </a:solidFill>
                                  <a:latin typeface="Cambria Math" panose="02040503050406030204" pitchFamily="18" charset="0"/>
                                </a:rPr>
                                <m:t>𝐴𝑃</m:t>
                              </m:r>
                            </m:sub>
                          </m:sSub>
                        </m:sub>
                      </m:sSub>
                      <m:r>
                        <a:rPr lang="en-US" sz="1800" b="0" i="1" smtClean="0">
                          <a:solidFill>
                            <a:schemeClr val="tx1"/>
                          </a:solidFill>
                          <a:latin typeface="Cambria Math" panose="02040503050406030204" pitchFamily="18" charset="0"/>
                        </a:rPr>
                        <m:t>+</m:t>
                      </m:r>
                      <m:r>
                        <a:rPr lang="en-US" sz="1800" b="0" i="1" smtClean="0">
                          <a:solidFill>
                            <a:schemeClr val="tx1"/>
                          </a:solidFill>
                          <a:latin typeface="Cambria Math" panose="02040503050406030204" pitchFamily="18" charset="0"/>
                        </a:rPr>
                        <m:t>𝐴𝑐𝑐𝑒𝑝𝑡𝑎𝑏𝑙𝑒</m:t>
                      </m:r>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𝑅𝑥</m:t>
                      </m:r>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𝐼𝑛𝑡𝑒𝑟𝑓𝑒𝑟𝑒𝑛𝑐𝑒</m:t>
                      </m:r>
                      <m:r>
                        <a:rPr lang="en-US" sz="1800" b="0" i="1" smtClean="0">
                          <a:solidFill>
                            <a:schemeClr val="tx1"/>
                          </a:solidFill>
                          <a:latin typeface="Cambria Math" panose="02040503050406030204" pitchFamily="18" charset="0"/>
                        </a:rPr>
                        <m:t> </m:t>
                      </m:r>
                      <m:r>
                        <a:rPr lang="en-US" sz="1800" b="0" i="1" smtClean="0">
                          <a:solidFill>
                            <a:schemeClr val="tx1"/>
                          </a:solidFill>
                          <a:latin typeface="Cambria Math" panose="02040503050406030204" pitchFamily="18" charset="0"/>
                        </a:rPr>
                        <m:t>𝐿𝑒𝑣𝑒</m:t>
                      </m:r>
                      <m:sSub>
                        <m:sSubPr>
                          <m:ctrlPr>
                            <a:rPr lang="en-US" sz="1800" b="0" i="1" smtClean="0">
                              <a:solidFill>
                                <a:schemeClr val="tx1"/>
                              </a:solidFill>
                              <a:latin typeface="Cambria Math" panose="02040503050406030204" pitchFamily="18" charset="0"/>
                            </a:rPr>
                          </m:ctrlPr>
                        </m:sSubPr>
                        <m:e>
                          <m:r>
                            <a:rPr lang="en-US" sz="1800" b="0" i="1" smtClean="0">
                              <a:solidFill>
                                <a:schemeClr val="tx1"/>
                              </a:solidFill>
                              <a:latin typeface="Cambria Math" panose="02040503050406030204" pitchFamily="18" charset="0"/>
                            </a:rPr>
                            <m:t>𝑙</m:t>
                          </m:r>
                        </m:e>
                        <m:sub>
                          <m:r>
                            <a:rPr lang="en-US" sz="1800" b="0" i="1" smtClean="0">
                              <a:solidFill>
                                <a:schemeClr val="tx1"/>
                              </a:solidFill>
                              <a:latin typeface="Cambria Math" panose="02040503050406030204" pitchFamily="18" charset="0"/>
                            </a:rPr>
                            <m:t>𝐴𝑃</m:t>
                          </m:r>
                        </m:sub>
                      </m:sSub>
                    </m:oMath>
                  </m:oMathPara>
                </a14:m>
                <a:endParaRPr lang="en-US" sz="2000" dirty="0">
                  <a:solidFill>
                    <a:schemeClr val="tx1"/>
                  </a:solidFill>
                </a:endParaRPr>
              </a:p>
              <a:p>
                <a:pPr marL="1085850" lvl="1" indent="-342900">
                  <a:lnSpc>
                    <a:spcPct val="150000"/>
                  </a:lnSpc>
                  <a:buFont typeface="Arial" panose="020B0604020202020204" pitchFamily="34" charset="0"/>
                  <a:buChar char="•"/>
                </a:pPr>
                <a:endParaRPr lang="en-US" sz="2000" u="sng" dirty="0">
                  <a:solidFill>
                    <a:schemeClr val="tx1"/>
                  </a:solidFill>
                </a:endParaRPr>
              </a:p>
              <a:p>
                <a:pPr marL="1085850" lvl="1" indent="-342900">
                  <a:lnSpc>
                    <a:spcPct val="150000"/>
                  </a:lnSpc>
                  <a:buFont typeface="Arial" panose="020B0604020202020204" pitchFamily="34" charset="0"/>
                  <a:buChar char="•"/>
                </a:pPr>
                <a:endParaRPr lang="en-US" sz="2000" u="sng" dirty="0">
                  <a:solidFill>
                    <a:schemeClr val="tx1"/>
                  </a:solidFill>
                </a:endParaRPr>
              </a:p>
              <a:p>
                <a:pPr marL="342900" indent="-342900">
                  <a:lnSpc>
                    <a:spcPct val="150000"/>
                  </a:lnSpc>
                  <a:buFont typeface="Arial" panose="020B0604020202020204" pitchFamily="34" charset="0"/>
                  <a:buChar char="•"/>
                </a:pPr>
                <a:endParaRPr lang="en-US" sz="2000" dirty="0">
                  <a:solidFill>
                    <a:schemeClr val="tx1"/>
                  </a:solidFill>
                </a:endParaRPr>
              </a:p>
            </p:txBody>
          </p:sp>
        </mc:Choice>
        <mc:Fallback>
          <p:sp>
            <p:nvSpPr>
              <p:cNvPr id="7" name="TextBox 6">
                <a:extLst>
                  <a:ext uri="{FF2B5EF4-FFF2-40B4-BE49-F238E27FC236}">
                    <a16:creationId xmlns:a16="http://schemas.microsoft.com/office/drawing/2014/main" id="{A8C3524D-D94D-4203-4B0E-3547F3DD65C3}"/>
                  </a:ext>
                </a:extLst>
              </p:cNvPr>
              <p:cNvSpPr txBox="1">
                <a:spLocks noRot="1" noChangeAspect="1" noMove="1" noResize="1" noEditPoints="1" noAdjustHandles="1" noChangeArrowheads="1" noChangeShapeType="1" noTextEdit="1"/>
              </p:cNvSpPr>
              <p:nvPr/>
            </p:nvSpPr>
            <p:spPr>
              <a:xfrm>
                <a:off x="856510" y="3654284"/>
                <a:ext cx="10568081" cy="3994427"/>
              </a:xfrm>
              <a:prstGeom prst="rect">
                <a:avLst/>
              </a:prstGeom>
              <a:blipFill>
                <a:blip r:embed="rId4"/>
                <a:stretch>
                  <a:fillRect l="-519"/>
                </a:stretch>
              </a:blipFill>
            </p:spPr>
            <p:txBody>
              <a:bodyPr/>
              <a:lstStyle/>
              <a:p>
                <a:r>
                  <a:rPr lang="en-US">
                    <a:noFill/>
                  </a:rPr>
                  <a:t> </a:t>
                </a:r>
              </a:p>
            </p:txBody>
          </p:sp>
        </mc:Fallback>
      </mc:AlternateContent>
      <p:sp>
        <p:nvSpPr>
          <p:cNvPr id="6" name="Rectangle 5">
            <a:extLst>
              <a:ext uri="{FF2B5EF4-FFF2-40B4-BE49-F238E27FC236}">
                <a16:creationId xmlns:a16="http://schemas.microsoft.com/office/drawing/2014/main" id="{600E2ED0-5DE9-43C8-D035-BBE7D6C55CB9}"/>
              </a:ext>
            </a:extLst>
          </p:cNvPr>
          <p:cNvSpPr/>
          <p:nvPr/>
        </p:nvSpPr>
        <p:spPr bwMode="auto">
          <a:xfrm>
            <a:off x="762000" y="3014870"/>
            <a:ext cx="10302552" cy="689113"/>
          </a:xfrm>
          <a:prstGeom prst="rect">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83952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27BE6-A931-19A0-CBB8-1FFE483239EF}"/>
              </a:ext>
            </a:extLst>
          </p:cNvPr>
          <p:cNvSpPr>
            <a:spLocks noGrp="1"/>
          </p:cNvSpPr>
          <p:nvPr>
            <p:ph type="title"/>
          </p:nvPr>
        </p:nvSpPr>
        <p:spPr>
          <a:xfrm>
            <a:off x="914401" y="685801"/>
            <a:ext cx="10361084" cy="654967"/>
          </a:xfrm>
        </p:spPr>
        <p:txBody>
          <a:bodyPr/>
          <a:lstStyle/>
          <a:p>
            <a:r>
              <a:rPr lang="en-US" dirty="0"/>
              <a:t>HE/EHT PSR Recap (3)</a:t>
            </a:r>
          </a:p>
        </p:txBody>
      </p:sp>
      <p:sp>
        <p:nvSpPr>
          <p:cNvPr id="3" name="Content Placeholder 2">
            <a:extLst>
              <a:ext uri="{FF2B5EF4-FFF2-40B4-BE49-F238E27FC236}">
                <a16:creationId xmlns:a16="http://schemas.microsoft.com/office/drawing/2014/main" id="{B5E6EF4D-2C02-239F-B147-B3F961ECA76A}"/>
              </a:ext>
            </a:extLst>
          </p:cNvPr>
          <p:cNvSpPr>
            <a:spLocks noGrp="1"/>
          </p:cNvSpPr>
          <p:nvPr>
            <p:ph idx="1"/>
          </p:nvPr>
        </p:nvSpPr>
        <p:spPr>
          <a:xfrm>
            <a:off x="903531" y="1412776"/>
            <a:ext cx="6994003" cy="3168350"/>
          </a:xfrm>
        </p:spPr>
        <p:txBody>
          <a:bodyPr/>
          <a:lstStyle/>
          <a:p>
            <a:pPr>
              <a:buFont typeface="Arial" panose="020B0604020202020204" pitchFamily="34" charset="0"/>
              <a:buChar char="•"/>
            </a:pPr>
            <a:r>
              <a:rPr lang="en-US" sz="2000" dirty="0"/>
              <a:t>Requirements for HE/EHT PSR</a:t>
            </a:r>
          </a:p>
          <a:p>
            <a:pPr lvl="1">
              <a:buFont typeface="Arial" panose="020B0604020202020204" pitchFamily="34" charset="0"/>
              <a:buChar char="•"/>
            </a:pPr>
            <a:r>
              <a:rPr lang="en-US" sz="1800" dirty="0"/>
              <a:t>PSR may be used when there is a TB based operation in OBSS</a:t>
            </a:r>
          </a:p>
          <a:p>
            <a:pPr lvl="1">
              <a:buFont typeface="Arial" panose="020B0604020202020204" pitchFamily="34" charset="0"/>
              <a:buChar char="•"/>
            </a:pPr>
            <a:r>
              <a:rPr lang="en-US" sz="1800" dirty="0"/>
              <a:t>To achieve PSR, the STA</a:t>
            </a:r>
            <a:r>
              <a:rPr lang="en-US" sz="1800" baseline="-25000" dirty="0"/>
              <a:t>OBSS-A</a:t>
            </a:r>
            <a:r>
              <a:rPr lang="en-US" sz="1800" dirty="0"/>
              <a:t> needs to</a:t>
            </a:r>
          </a:p>
          <a:p>
            <a:pPr lvl="2">
              <a:buFont typeface="Arial" panose="020B0604020202020204" pitchFamily="34" charset="0"/>
              <a:buChar char="•"/>
            </a:pPr>
            <a:r>
              <a:rPr lang="en-US" dirty="0"/>
              <a:t>I</a:t>
            </a:r>
            <a:r>
              <a:rPr lang="en-US" sz="1800" b="0" i="0" u="none" strike="noStrike" baseline="0" dirty="0">
                <a:solidFill>
                  <a:srgbClr val="000000"/>
                </a:solidFill>
              </a:rPr>
              <a:t>dentify an inter-BSS PPDU</a:t>
            </a:r>
            <a:endParaRPr lang="en-US" dirty="0"/>
          </a:p>
          <a:p>
            <a:pPr lvl="2">
              <a:buFont typeface="Arial" panose="020B0604020202020204" pitchFamily="34" charset="0"/>
              <a:buChar char="•"/>
            </a:pPr>
            <a:r>
              <a:rPr lang="en-US" dirty="0"/>
              <a:t>Decode the preamble of the PSRR PPDU, or a TB PPDU, to obtain PSR values</a:t>
            </a:r>
          </a:p>
          <a:p>
            <a:pPr lvl="2">
              <a:buFont typeface="Arial" panose="020B0604020202020204" pitchFamily="34" charset="0"/>
              <a:buChar char="•"/>
            </a:pPr>
            <a:r>
              <a:rPr lang="en-US" dirty="0"/>
              <a:t>Measure the received power of PSRR PPDU at STA</a:t>
            </a:r>
            <a:r>
              <a:rPr lang="en-US" baseline="-25000" dirty="0"/>
              <a:t>OBSS-A</a:t>
            </a:r>
          </a:p>
          <a:p>
            <a:pPr lvl="2">
              <a:buFont typeface="Arial" panose="020B0604020202020204" pitchFamily="34" charset="0"/>
              <a:buChar char="•"/>
            </a:pPr>
            <a:r>
              <a:rPr lang="en-US" dirty="0"/>
              <a:t>Determine the unpunctured 20 MHz channels in PSRR PPDU </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2B663B3-B1A1-A0A4-93FB-AD748EF7AACB}"/>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38" name="Left Brace 37">
            <a:extLst>
              <a:ext uri="{FF2B5EF4-FFF2-40B4-BE49-F238E27FC236}">
                <a16:creationId xmlns:a16="http://schemas.microsoft.com/office/drawing/2014/main" id="{7724AD1E-C70F-5C70-B404-5BD1A0235CAB}"/>
              </a:ext>
            </a:extLst>
          </p:cNvPr>
          <p:cNvSpPr/>
          <p:nvPr/>
        </p:nvSpPr>
        <p:spPr bwMode="auto">
          <a:xfrm>
            <a:off x="1467827" y="2938859"/>
            <a:ext cx="288032" cy="1282229"/>
          </a:xfrm>
          <a:prstGeom prst="leftBrace">
            <a:avLst>
              <a:gd name="adj1" fmla="val 2486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TextBox 38">
            <a:extLst>
              <a:ext uri="{FF2B5EF4-FFF2-40B4-BE49-F238E27FC236}">
                <a16:creationId xmlns:a16="http://schemas.microsoft.com/office/drawing/2014/main" id="{80224B1D-7ADB-DA0D-2EE1-02352AFBFA2D}"/>
              </a:ext>
            </a:extLst>
          </p:cNvPr>
          <p:cNvSpPr txBox="1"/>
          <p:nvPr/>
        </p:nvSpPr>
        <p:spPr>
          <a:xfrm>
            <a:off x="451802" y="2952569"/>
            <a:ext cx="988451" cy="1169551"/>
          </a:xfrm>
          <a:prstGeom prst="rect">
            <a:avLst/>
          </a:prstGeom>
          <a:noFill/>
        </p:spPr>
        <p:txBody>
          <a:bodyPr wrap="square" rtlCol="0">
            <a:spAutoFit/>
          </a:bodyPr>
          <a:lstStyle/>
          <a:p>
            <a:pPr algn="ctr"/>
            <a:r>
              <a:rPr lang="en-US" sz="1400" dirty="0">
                <a:solidFill>
                  <a:schemeClr val="tx1"/>
                </a:solidFill>
              </a:rPr>
              <a:t>To compute Tx power upper bound</a:t>
            </a:r>
          </a:p>
        </p:txBody>
      </p:sp>
      <p:sp>
        <p:nvSpPr>
          <p:cNvPr id="41" name="Content Placeholder 2">
            <a:extLst>
              <a:ext uri="{FF2B5EF4-FFF2-40B4-BE49-F238E27FC236}">
                <a16:creationId xmlns:a16="http://schemas.microsoft.com/office/drawing/2014/main" id="{9E686F6F-BAFB-367C-ACAF-42F2C35D0BB3}"/>
              </a:ext>
            </a:extLst>
          </p:cNvPr>
          <p:cNvSpPr txBox="1">
            <a:spLocks/>
          </p:cNvSpPr>
          <p:nvPr/>
        </p:nvSpPr>
        <p:spPr bwMode="auto">
          <a:xfrm>
            <a:off x="985215" y="4535622"/>
            <a:ext cx="10474681" cy="196979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dirty="0"/>
              <a:t>HE/EHT PSR is a very simple “multiplexing” scheme – using the same resources for two Tx-Rx links</a:t>
            </a:r>
          </a:p>
          <a:p>
            <a:pPr lvl="1">
              <a:buFont typeface="Arial" panose="020B0604020202020204" pitchFamily="34" charset="0"/>
              <a:buChar char="•"/>
            </a:pPr>
            <a:r>
              <a:rPr lang="en-US" sz="1800" dirty="0"/>
              <a:t>No need of any form of orthogonality, e.g., time, frequency and space</a:t>
            </a:r>
          </a:p>
          <a:p>
            <a:pPr lvl="2">
              <a:buFont typeface="Arial" panose="020B0604020202020204" pitchFamily="34" charset="0"/>
              <a:buChar char="•"/>
            </a:pPr>
            <a:r>
              <a:rPr lang="en-US" sz="2000" dirty="0"/>
              <a:t>Therefore, no need to require synchronized transmissions</a:t>
            </a:r>
          </a:p>
          <a:p>
            <a:pPr lvl="1">
              <a:buFont typeface="Arial" panose="020B0604020202020204" pitchFamily="34" charset="0"/>
              <a:buChar char="•"/>
            </a:pPr>
            <a:r>
              <a:rPr lang="en-US" sz="1800" dirty="0"/>
              <a:t>But ensure tolerable interference to the BSS receiver via proper power control</a:t>
            </a:r>
          </a:p>
          <a:p>
            <a:pPr lvl="1">
              <a:buFont typeface="Arial" panose="020B0604020202020204" pitchFamily="34" charset="0"/>
              <a:buChar char="•"/>
            </a:pPr>
            <a:endParaRPr lang="en-US" sz="1600" kern="0" dirty="0"/>
          </a:p>
        </p:txBody>
      </p:sp>
    </p:spTree>
    <p:extLst>
      <p:ext uri="{BB962C8B-B14F-4D97-AF65-F5344CB8AC3E}">
        <p14:creationId xmlns:p14="http://schemas.microsoft.com/office/powerpoint/2010/main" val="4234371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C1B9F-61B9-ADC6-200D-486778CE5E50}"/>
              </a:ext>
            </a:extLst>
          </p:cNvPr>
          <p:cNvSpPr>
            <a:spLocks noGrp="1"/>
          </p:cNvSpPr>
          <p:nvPr>
            <p:ph type="title"/>
          </p:nvPr>
        </p:nvSpPr>
        <p:spPr>
          <a:xfrm>
            <a:off x="914401" y="685801"/>
            <a:ext cx="10361084" cy="726975"/>
          </a:xfrm>
        </p:spPr>
        <p:txBody>
          <a:bodyPr/>
          <a:lstStyle/>
          <a:p>
            <a:r>
              <a:rPr lang="en-US" sz="3200" kern="0"/>
              <a:t>Limitations and Issues with HE/EHT PSR</a:t>
            </a:r>
          </a:p>
        </p:txBody>
      </p:sp>
      <p:sp>
        <p:nvSpPr>
          <p:cNvPr id="4" name="Slide Number Placeholder 3">
            <a:extLst>
              <a:ext uri="{FF2B5EF4-FFF2-40B4-BE49-F238E27FC236}">
                <a16:creationId xmlns:a16="http://schemas.microsoft.com/office/drawing/2014/main" id="{9418A2A8-3B70-AF28-1257-AAF67CC80901}"/>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3" name="Content Placeholder 2">
            <a:extLst>
              <a:ext uri="{FF2B5EF4-FFF2-40B4-BE49-F238E27FC236}">
                <a16:creationId xmlns:a16="http://schemas.microsoft.com/office/drawing/2014/main" id="{39359225-C038-B024-CDB8-882EFB12C41A}"/>
              </a:ext>
            </a:extLst>
          </p:cNvPr>
          <p:cNvSpPr txBox="1">
            <a:spLocks/>
          </p:cNvSpPr>
          <p:nvPr/>
        </p:nvSpPr>
        <p:spPr bwMode="auto">
          <a:xfrm>
            <a:off x="945829" y="1481287"/>
            <a:ext cx="10669977" cy="49941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b="0" kern="0" dirty="0"/>
              <a:t>The 11ax/be PSR scheme doesn’t prevent multiple OBSSs to participate in SR, which could lead to significant interference to  the reception of TB PPDUs at AP</a:t>
            </a:r>
          </a:p>
          <a:p>
            <a:pPr>
              <a:buFont typeface="Arial" panose="020B0604020202020204" pitchFamily="34" charset="0"/>
              <a:buChar char="•"/>
            </a:pPr>
            <a:r>
              <a:rPr lang="en-US" b="0" kern="0" dirty="0"/>
              <a:t>Cannot be used during a non-TB based transmission in BSS</a:t>
            </a:r>
          </a:p>
          <a:p>
            <a:pPr>
              <a:buFont typeface="Arial" panose="020B0604020202020204" pitchFamily="34" charset="0"/>
              <a:buChar char="•"/>
            </a:pPr>
            <a:r>
              <a:rPr lang="en-US" b="0" kern="0" dirty="0"/>
              <a:t>The channel for PSRT PPDU needs to be the same as, or a subchannel of, PSRR PPDU</a:t>
            </a:r>
          </a:p>
          <a:p>
            <a:pPr>
              <a:buFont typeface="Arial" panose="020B0604020202020204" pitchFamily="34" charset="0"/>
              <a:buChar char="•"/>
            </a:pPr>
            <a:r>
              <a:rPr lang="en-US" b="0" kern="0" dirty="0"/>
              <a:t>The responding STA of the PSRT PPDU (e.g., the PPDU carrying Block Ack) in OBSS is not power controlled, so may cause interference to the ongoing reception of the TB PPDU in the BSS</a:t>
            </a:r>
          </a:p>
          <a:p>
            <a:pPr>
              <a:buFont typeface="Arial" panose="020B0604020202020204" pitchFamily="34" charset="0"/>
              <a:buChar char="•"/>
            </a:pPr>
            <a:r>
              <a:rPr lang="en-US" b="0" kern="0" dirty="0"/>
              <a:t>If PSRR PPDU preamble is not detected, the SR opportunity may be missed</a:t>
            </a:r>
          </a:p>
          <a:p>
            <a:pPr lvl="1">
              <a:buFont typeface="Arial" panose="020B0604020202020204" pitchFamily="34" charset="0"/>
              <a:buChar char="•"/>
            </a:pPr>
            <a:endParaRPr lang="en-US" kern="0" dirty="0"/>
          </a:p>
        </p:txBody>
      </p:sp>
    </p:spTree>
    <p:extLst>
      <p:ext uri="{BB962C8B-B14F-4D97-AF65-F5344CB8AC3E}">
        <p14:creationId xmlns:p14="http://schemas.microsoft.com/office/powerpoint/2010/main" val="1337432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AB679-6170-4611-5289-B699E48DF435}"/>
              </a:ext>
            </a:extLst>
          </p:cNvPr>
          <p:cNvSpPr>
            <a:spLocks noGrp="1"/>
          </p:cNvSpPr>
          <p:nvPr>
            <p:ph type="title"/>
          </p:nvPr>
        </p:nvSpPr>
        <p:spPr>
          <a:xfrm>
            <a:off x="914401" y="685801"/>
            <a:ext cx="10361084" cy="510951"/>
          </a:xfrm>
        </p:spPr>
        <p:txBody>
          <a:bodyPr/>
          <a:lstStyle/>
          <a:p>
            <a:r>
              <a:rPr lang="en-US" dirty="0"/>
              <a:t>Enhancing PSR with Coordinated MAP (1)</a:t>
            </a:r>
          </a:p>
        </p:txBody>
      </p:sp>
      <p:sp>
        <p:nvSpPr>
          <p:cNvPr id="3" name="Content Placeholder 2">
            <a:extLst>
              <a:ext uri="{FF2B5EF4-FFF2-40B4-BE49-F238E27FC236}">
                <a16:creationId xmlns:a16="http://schemas.microsoft.com/office/drawing/2014/main" id="{166FC69E-AD13-ED75-6210-DCDB672CB8E2}"/>
              </a:ext>
            </a:extLst>
          </p:cNvPr>
          <p:cNvSpPr>
            <a:spLocks noGrp="1"/>
          </p:cNvSpPr>
          <p:nvPr>
            <p:ph idx="1"/>
          </p:nvPr>
        </p:nvSpPr>
        <p:spPr>
          <a:xfrm>
            <a:off x="914401" y="1268760"/>
            <a:ext cx="10361084" cy="3240359"/>
          </a:xfrm>
        </p:spPr>
        <p:txBody>
          <a:bodyPr/>
          <a:lstStyle/>
          <a:p>
            <a:pPr>
              <a:buFont typeface="Arial" panose="020B0604020202020204" pitchFamily="34" charset="0"/>
              <a:buChar char="•"/>
            </a:pPr>
            <a:r>
              <a:rPr lang="en-US" dirty="0"/>
              <a:t>Using the link between APs to inform and control the SR opportunities and convey PSR parameters at per TXOP level</a:t>
            </a:r>
          </a:p>
          <a:p>
            <a:pPr>
              <a:buFont typeface="Arial" panose="020B0604020202020204" pitchFamily="34" charset="0"/>
              <a:buChar char="•"/>
            </a:pPr>
            <a:r>
              <a:rPr lang="en-US" dirty="0"/>
              <a:t>For example, before TB operation, an AP announces to other APs in the MAP Set, indicating the transmission of a (PSRR) PPDU with</a:t>
            </a:r>
          </a:p>
          <a:p>
            <a:pPr lvl="1">
              <a:buFont typeface="Arial" panose="020B0604020202020204" pitchFamily="34" charset="0"/>
              <a:buChar char="•"/>
            </a:pPr>
            <a:r>
              <a:rPr lang="en-US" dirty="0"/>
              <a:t>The AP IDs, or BSS colors, invited to participate in </a:t>
            </a:r>
            <a:r>
              <a:rPr lang="en-US" dirty="0" err="1"/>
              <a:t>CoSR</a:t>
            </a:r>
            <a:endParaRPr lang="en-US" dirty="0"/>
          </a:p>
          <a:p>
            <a:pPr lvl="1">
              <a:buFont typeface="Arial" panose="020B0604020202020204" pitchFamily="34" charset="0"/>
              <a:buChar char="•"/>
            </a:pPr>
            <a:r>
              <a:rPr lang="en-US" dirty="0"/>
              <a:t>Relative starting time and duration</a:t>
            </a:r>
          </a:p>
          <a:p>
            <a:pPr lvl="1">
              <a:buFont typeface="Arial" panose="020B0604020202020204" pitchFamily="34" charset="0"/>
              <a:buChar char="•"/>
            </a:pPr>
            <a:r>
              <a:rPr lang="en-US" dirty="0"/>
              <a:t>PPDU bandwidth and puncturing patten</a:t>
            </a:r>
          </a:p>
          <a:p>
            <a:pPr lvl="1">
              <a:buFont typeface="Arial" panose="020B0604020202020204" pitchFamily="34" charset="0"/>
              <a:buChar char="•"/>
            </a:pPr>
            <a:r>
              <a:rPr lang="en-US" dirty="0"/>
              <a:t>Tx power to use for PPDU with trigger frame, or upcoming DL PPDU</a:t>
            </a:r>
          </a:p>
          <a:p>
            <a:pPr lvl="1">
              <a:buFont typeface="Arial" panose="020B0604020202020204" pitchFamily="34" charset="0"/>
              <a:buChar char="•"/>
            </a:pPr>
            <a:r>
              <a:rPr lang="en-US" dirty="0"/>
              <a:t>Per 20MHz PSR values or  “Acceptable Rx Interference Level” at the AP</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730A7C9-9DDA-1F2E-68A5-E56D1A1270D1}"/>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23" name="TextBox 22">
            <a:extLst>
              <a:ext uri="{FF2B5EF4-FFF2-40B4-BE49-F238E27FC236}">
                <a16:creationId xmlns:a16="http://schemas.microsoft.com/office/drawing/2014/main" id="{4771F334-3CD5-4BED-3CC5-F0582EACEA16}"/>
              </a:ext>
            </a:extLst>
          </p:cNvPr>
          <p:cNvSpPr txBox="1"/>
          <p:nvPr/>
        </p:nvSpPr>
        <p:spPr>
          <a:xfrm>
            <a:off x="8486192" y="5063118"/>
            <a:ext cx="2736304" cy="1200329"/>
          </a:xfrm>
          <a:prstGeom prst="rect">
            <a:avLst/>
          </a:prstGeom>
          <a:noFill/>
          <a:ln>
            <a:solidFill>
              <a:srgbClr val="000000"/>
            </a:solidFill>
          </a:ln>
        </p:spPr>
        <p:txBody>
          <a:bodyPr wrap="square" rtlCol="0">
            <a:spAutoFit/>
          </a:bodyPr>
          <a:lstStyle/>
          <a:p>
            <a:pPr algn="ctr"/>
            <a:r>
              <a:rPr lang="en-US">
                <a:solidFill>
                  <a:schemeClr val="tx1"/>
                </a:solidFill>
              </a:rPr>
              <a:t>No need to decode the preamble of PSRR PPDU</a:t>
            </a:r>
          </a:p>
        </p:txBody>
      </p:sp>
      <p:grpSp>
        <p:nvGrpSpPr>
          <p:cNvPr id="5" name="Group 4">
            <a:extLst>
              <a:ext uri="{FF2B5EF4-FFF2-40B4-BE49-F238E27FC236}">
                <a16:creationId xmlns:a16="http://schemas.microsoft.com/office/drawing/2014/main" id="{28B7C78F-7DF6-0B48-FAEA-57982D31C9E3}"/>
              </a:ext>
            </a:extLst>
          </p:cNvPr>
          <p:cNvGrpSpPr/>
          <p:nvPr/>
        </p:nvGrpSpPr>
        <p:grpSpPr>
          <a:xfrm>
            <a:off x="2337656" y="4841857"/>
            <a:ext cx="5075486" cy="1549000"/>
            <a:chOff x="2337656" y="4841857"/>
            <a:chExt cx="5075486" cy="1549000"/>
          </a:xfrm>
        </p:grpSpPr>
        <p:pic>
          <p:nvPicPr>
            <p:cNvPr id="2050" name="Picture 2" descr="660+ Wireless Access Point Stock ...">
              <a:extLst>
                <a:ext uri="{FF2B5EF4-FFF2-40B4-BE49-F238E27FC236}">
                  <a16:creationId xmlns:a16="http://schemas.microsoft.com/office/drawing/2014/main" id="{D9EDF5F7-D6F5-67B9-9ADB-E1DECB16ED7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43672" y="4914027"/>
              <a:ext cx="711523" cy="711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660+ Wireless Access Point Stock ...">
              <a:extLst>
                <a:ext uri="{FF2B5EF4-FFF2-40B4-BE49-F238E27FC236}">
                  <a16:creationId xmlns:a16="http://schemas.microsoft.com/office/drawing/2014/main" id="{34A2E3E0-8A10-CCC2-7617-BB8A024D9AA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12024" y="4914027"/>
              <a:ext cx="711523" cy="71152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EB71E237-6198-B6EC-82C5-23A0D258578E}"/>
                </a:ext>
              </a:extLst>
            </p:cNvPr>
            <p:cNvPicPr>
              <a:picLocks noChangeAspect="1"/>
            </p:cNvPicPr>
            <p:nvPr/>
          </p:nvPicPr>
          <p:blipFill>
            <a:blip r:embed="rId3"/>
            <a:stretch>
              <a:fillRect/>
            </a:stretch>
          </p:blipFill>
          <p:spPr>
            <a:xfrm>
              <a:off x="2783632" y="5959455"/>
              <a:ext cx="210849" cy="431402"/>
            </a:xfrm>
            <a:prstGeom prst="rect">
              <a:avLst/>
            </a:prstGeom>
          </p:spPr>
        </p:pic>
        <p:sp>
          <p:nvSpPr>
            <p:cNvPr id="9" name="Arc 8">
              <a:extLst>
                <a:ext uri="{FF2B5EF4-FFF2-40B4-BE49-F238E27FC236}">
                  <a16:creationId xmlns:a16="http://schemas.microsoft.com/office/drawing/2014/main" id="{6433716C-E329-FD24-818E-0EEAEFB157F6}"/>
                </a:ext>
              </a:extLst>
            </p:cNvPr>
            <p:cNvSpPr/>
            <p:nvPr/>
          </p:nvSpPr>
          <p:spPr bwMode="auto">
            <a:xfrm rot="2451692">
              <a:off x="3191728" y="5395917"/>
              <a:ext cx="328321" cy="832512"/>
            </a:xfrm>
            <a:prstGeom prst="arc">
              <a:avLst>
                <a:gd name="adj1" fmla="val 16200000"/>
                <a:gd name="adj2" fmla="val 5522877"/>
              </a:avLst>
            </a:pr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Arc 9">
              <a:extLst>
                <a:ext uri="{FF2B5EF4-FFF2-40B4-BE49-F238E27FC236}">
                  <a16:creationId xmlns:a16="http://schemas.microsoft.com/office/drawing/2014/main" id="{463FAFDD-5B57-4911-4E40-2B9FDCD58E83}"/>
                </a:ext>
              </a:extLst>
            </p:cNvPr>
            <p:cNvSpPr/>
            <p:nvPr/>
          </p:nvSpPr>
          <p:spPr bwMode="auto">
            <a:xfrm rot="2451692" flipH="1">
              <a:off x="2824420" y="5209294"/>
              <a:ext cx="340122" cy="832512"/>
            </a:xfrm>
            <a:prstGeom prst="arc">
              <a:avLst>
                <a:gd name="adj1" fmla="val 16200000"/>
                <a:gd name="adj2" fmla="val 5522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0B58D3D9-DA25-8D18-98FD-927D7ACBDE53}"/>
                </a:ext>
              </a:extLst>
            </p:cNvPr>
            <p:cNvSpPr txBox="1"/>
            <p:nvPr/>
          </p:nvSpPr>
          <p:spPr>
            <a:xfrm>
              <a:off x="3222273" y="5740227"/>
              <a:ext cx="1393074" cy="523220"/>
            </a:xfrm>
            <a:prstGeom prst="rect">
              <a:avLst/>
            </a:prstGeom>
            <a:noFill/>
          </p:spPr>
          <p:txBody>
            <a:bodyPr wrap="none" rtlCol="0">
              <a:spAutoFit/>
            </a:bodyPr>
            <a:lstStyle/>
            <a:p>
              <a:r>
                <a:rPr lang="en-US" sz="1400">
                  <a:solidFill>
                    <a:schemeClr val="tx1"/>
                  </a:solidFill>
                </a:rPr>
                <a:t>PSRR PPDU</a:t>
              </a:r>
            </a:p>
            <a:p>
              <a:r>
                <a:rPr lang="en-US" sz="1400">
                  <a:solidFill>
                    <a:schemeClr val="tx1"/>
                  </a:solidFill>
                </a:rPr>
                <a:t>(MU UL trigger)</a:t>
              </a:r>
            </a:p>
          </p:txBody>
        </p:sp>
        <p:pic>
          <p:nvPicPr>
            <p:cNvPr id="12" name="Picture 11">
              <a:extLst>
                <a:ext uri="{FF2B5EF4-FFF2-40B4-BE49-F238E27FC236}">
                  <a16:creationId xmlns:a16="http://schemas.microsoft.com/office/drawing/2014/main" id="{77A67999-5BA5-5FA3-732C-4416BD5349DA}"/>
                </a:ext>
              </a:extLst>
            </p:cNvPr>
            <p:cNvPicPr>
              <a:picLocks noChangeAspect="1"/>
            </p:cNvPicPr>
            <p:nvPr/>
          </p:nvPicPr>
          <p:blipFill>
            <a:blip r:embed="rId3"/>
            <a:stretch>
              <a:fillRect/>
            </a:stretch>
          </p:blipFill>
          <p:spPr>
            <a:xfrm>
              <a:off x="5770851" y="5875011"/>
              <a:ext cx="210849" cy="431402"/>
            </a:xfrm>
            <a:prstGeom prst="rect">
              <a:avLst/>
            </a:prstGeom>
          </p:spPr>
        </p:pic>
        <p:cxnSp>
          <p:nvCxnSpPr>
            <p:cNvPr id="14" name="Straight Arrow Connector 13">
              <a:extLst>
                <a:ext uri="{FF2B5EF4-FFF2-40B4-BE49-F238E27FC236}">
                  <a16:creationId xmlns:a16="http://schemas.microsoft.com/office/drawing/2014/main" id="{6128F2CC-5A1E-6225-A2A8-9F705499E962}"/>
                </a:ext>
              </a:extLst>
            </p:cNvPr>
            <p:cNvCxnSpPr>
              <a:stCxn id="2050" idx="3"/>
              <a:endCxn id="6" idx="1"/>
            </p:cNvCxnSpPr>
            <p:nvPr/>
          </p:nvCxnSpPr>
          <p:spPr bwMode="auto">
            <a:xfrm>
              <a:off x="3855195" y="5269789"/>
              <a:ext cx="2456829" cy="0"/>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sp>
          <p:nvSpPr>
            <p:cNvPr id="15" name="TextBox 14">
              <a:extLst>
                <a:ext uri="{FF2B5EF4-FFF2-40B4-BE49-F238E27FC236}">
                  <a16:creationId xmlns:a16="http://schemas.microsoft.com/office/drawing/2014/main" id="{C0D68AC5-7462-B799-6F92-C776276B13F5}"/>
                </a:ext>
              </a:extLst>
            </p:cNvPr>
            <p:cNvSpPr txBox="1"/>
            <p:nvPr/>
          </p:nvSpPr>
          <p:spPr>
            <a:xfrm>
              <a:off x="4439816" y="4841857"/>
              <a:ext cx="1117614" cy="400110"/>
            </a:xfrm>
            <a:prstGeom prst="rect">
              <a:avLst/>
            </a:prstGeom>
            <a:noFill/>
          </p:spPr>
          <p:txBody>
            <a:bodyPr wrap="none" rtlCol="0">
              <a:spAutoFit/>
            </a:bodyPr>
            <a:lstStyle/>
            <a:p>
              <a:r>
                <a:rPr lang="en-US" sz="2000">
                  <a:solidFill>
                    <a:schemeClr val="tx1"/>
                  </a:solidFill>
                </a:rPr>
                <a:t>PSR info</a:t>
              </a:r>
            </a:p>
          </p:txBody>
        </p:sp>
        <p:sp>
          <p:nvSpPr>
            <p:cNvPr id="16" name="TextBox 15">
              <a:extLst>
                <a:ext uri="{FF2B5EF4-FFF2-40B4-BE49-F238E27FC236}">
                  <a16:creationId xmlns:a16="http://schemas.microsoft.com/office/drawing/2014/main" id="{F66A755A-AEAB-08FF-44B4-996AD03E7E00}"/>
                </a:ext>
              </a:extLst>
            </p:cNvPr>
            <p:cNvSpPr txBox="1"/>
            <p:nvPr/>
          </p:nvSpPr>
          <p:spPr>
            <a:xfrm>
              <a:off x="2337656" y="5241967"/>
              <a:ext cx="917239" cy="307777"/>
            </a:xfrm>
            <a:prstGeom prst="rect">
              <a:avLst/>
            </a:prstGeom>
            <a:noFill/>
          </p:spPr>
          <p:txBody>
            <a:bodyPr wrap="none" rtlCol="0">
              <a:spAutoFit/>
            </a:bodyPr>
            <a:lstStyle/>
            <a:p>
              <a:r>
                <a:rPr lang="en-US" sz="1400">
                  <a:solidFill>
                    <a:schemeClr val="tx1"/>
                  </a:solidFill>
                </a:rPr>
                <a:t>TB PPDU</a:t>
              </a:r>
            </a:p>
          </p:txBody>
        </p:sp>
        <p:cxnSp>
          <p:nvCxnSpPr>
            <p:cNvPr id="20" name="Straight Arrow Connector 19">
              <a:extLst>
                <a:ext uri="{FF2B5EF4-FFF2-40B4-BE49-F238E27FC236}">
                  <a16:creationId xmlns:a16="http://schemas.microsoft.com/office/drawing/2014/main" id="{1A5A5D3A-C184-88EE-835A-32880DD265FE}"/>
                </a:ext>
              </a:extLst>
            </p:cNvPr>
            <p:cNvCxnSpPr>
              <a:cxnSpLocks/>
            </p:cNvCxnSpPr>
            <p:nvPr/>
          </p:nvCxnSpPr>
          <p:spPr bwMode="auto">
            <a:xfrm>
              <a:off x="3855195" y="5405246"/>
              <a:ext cx="2504492" cy="0"/>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22" name="TextBox 21">
              <a:extLst>
                <a:ext uri="{FF2B5EF4-FFF2-40B4-BE49-F238E27FC236}">
                  <a16:creationId xmlns:a16="http://schemas.microsoft.com/office/drawing/2014/main" id="{B078160A-B3B9-DC0C-8425-219B7C21E6F7}"/>
                </a:ext>
              </a:extLst>
            </p:cNvPr>
            <p:cNvSpPr txBox="1"/>
            <p:nvPr/>
          </p:nvSpPr>
          <p:spPr>
            <a:xfrm>
              <a:off x="4420159" y="5349672"/>
              <a:ext cx="1891865" cy="307777"/>
            </a:xfrm>
            <a:prstGeom prst="rect">
              <a:avLst/>
            </a:prstGeom>
            <a:noFill/>
          </p:spPr>
          <p:txBody>
            <a:bodyPr wrap="none" rtlCol="0">
              <a:spAutoFit/>
            </a:bodyPr>
            <a:lstStyle/>
            <a:p>
              <a:r>
                <a:rPr lang="en-US" sz="1400">
                  <a:solidFill>
                    <a:schemeClr val="tx1"/>
                  </a:solidFill>
                </a:rPr>
                <a:t>Rx power measurement</a:t>
              </a:r>
            </a:p>
          </p:txBody>
        </p:sp>
        <p:cxnSp>
          <p:nvCxnSpPr>
            <p:cNvPr id="27" name="Straight Arrow Connector 26">
              <a:extLst>
                <a:ext uri="{FF2B5EF4-FFF2-40B4-BE49-F238E27FC236}">
                  <a16:creationId xmlns:a16="http://schemas.microsoft.com/office/drawing/2014/main" id="{D2AD5AA9-46B6-EDE7-9C3A-118FD1DB9464}"/>
                </a:ext>
              </a:extLst>
            </p:cNvPr>
            <p:cNvCxnSpPr>
              <a:stCxn id="6" idx="2"/>
              <a:endCxn id="12" idx="3"/>
            </p:cNvCxnSpPr>
            <p:nvPr/>
          </p:nvCxnSpPr>
          <p:spPr bwMode="auto">
            <a:xfrm flipH="1">
              <a:off x="5981700" y="5625550"/>
              <a:ext cx="686086" cy="4651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TextBox 27">
              <a:extLst>
                <a:ext uri="{FF2B5EF4-FFF2-40B4-BE49-F238E27FC236}">
                  <a16:creationId xmlns:a16="http://schemas.microsoft.com/office/drawing/2014/main" id="{B1A890A7-35A5-0021-E6BA-960108F3371F}"/>
                </a:ext>
              </a:extLst>
            </p:cNvPr>
            <p:cNvSpPr txBox="1"/>
            <p:nvPr/>
          </p:nvSpPr>
          <p:spPr>
            <a:xfrm>
              <a:off x="6311174" y="5808992"/>
              <a:ext cx="1101968" cy="307777"/>
            </a:xfrm>
            <a:prstGeom prst="rect">
              <a:avLst/>
            </a:prstGeom>
            <a:noFill/>
          </p:spPr>
          <p:txBody>
            <a:bodyPr wrap="none" rtlCol="0">
              <a:spAutoFit/>
            </a:bodyPr>
            <a:lstStyle/>
            <a:p>
              <a:r>
                <a:rPr lang="en-US" sz="1400">
                  <a:solidFill>
                    <a:schemeClr val="tx1"/>
                  </a:solidFill>
                </a:rPr>
                <a:t>PSRT PPDU</a:t>
              </a:r>
            </a:p>
          </p:txBody>
        </p:sp>
      </p:grpSp>
      <p:sp>
        <p:nvSpPr>
          <p:cNvPr id="7" name="Right Brace 6">
            <a:extLst>
              <a:ext uri="{FF2B5EF4-FFF2-40B4-BE49-F238E27FC236}">
                <a16:creationId xmlns:a16="http://schemas.microsoft.com/office/drawing/2014/main" id="{0AA7A820-40B2-DC6D-6C06-5E4F62760537}"/>
              </a:ext>
            </a:extLst>
          </p:cNvPr>
          <p:cNvSpPr/>
          <p:nvPr/>
        </p:nvSpPr>
        <p:spPr bwMode="auto">
          <a:xfrm>
            <a:off x="9528313" y="4041913"/>
            <a:ext cx="218661" cy="596348"/>
          </a:xfrm>
          <a:prstGeom prst="rightBrace">
            <a:avLst/>
          </a:prstGeom>
          <a:noFill/>
          <a:ln w="28575"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396F16E0-0B1B-14CA-B871-152B023FF3DA}"/>
              </a:ext>
            </a:extLst>
          </p:cNvPr>
          <p:cNvSpPr txBox="1"/>
          <p:nvPr/>
        </p:nvSpPr>
        <p:spPr>
          <a:xfrm>
            <a:off x="9911289" y="4106210"/>
            <a:ext cx="1525289" cy="461665"/>
          </a:xfrm>
          <a:prstGeom prst="rect">
            <a:avLst/>
          </a:prstGeom>
          <a:noFill/>
        </p:spPr>
        <p:txBody>
          <a:bodyPr wrap="none" rtlCol="0">
            <a:spAutoFit/>
          </a:bodyPr>
          <a:lstStyle/>
          <a:p>
            <a:r>
              <a:rPr lang="en-US" dirty="0">
                <a:solidFill>
                  <a:schemeClr val="tx1"/>
                </a:solidFill>
              </a:rPr>
              <a:t>Or, PSR(s)</a:t>
            </a:r>
          </a:p>
        </p:txBody>
      </p:sp>
    </p:spTree>
    <p:extLst>
      <p:ext uri="{BB962C8B-B14F-4D97-AF65-F5344CB8AC3E}">
        <p14:creationId xmlns:p14="http://schemas.microsoft.com/office/powerpoint/2010/main" val="39878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9CED9C9-6270-015B-57C8-2E8C9E1330A4}"/>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grpSp>
        <p:nvGrpSpPr>
          <p:cNvPr id="3" name="Group 2">
            <a:extLst>
              <a:ext uri="{FF2B5EF4-FFF2-40B4-BE49-F238E27FC236}">
                <a16:creationId xmlns:a16="http://schemas.microsoft.com/office/drawing/2014/main" id="{C5CEE93E-976A-7F1B-B858-69A4FF8E53EA}"/>
              </a:ext>
            </a:extLst>
          </p:cNvPr>
          <p:cNvGrpSpPr/>
          <p:nvPr/>
        </p:nvGrpSpPr>
        <p:grpSpPr>
          <a:xfrm>
            <a:off x="4655635" y="3111552"/>
            <a:ext cx="7241133" cy="3023063"/>
            <a:chOff x="439043" y="2507842"/>
            <a:chExt cx="7241133" cy="3023063"/>
          </a:xfrm>
        </p:grpSpPr>
        <p:sp>
          <p:nvSpPr>
            <p:cNvPr id="8" name="Rectangle 7">
              <a:extLst>
                <a:ext uri="{FF2B5EF4-FFF2-40B4-BE49-F238E27FC236}">
                  <a16:creationId xmlns:a16="http://schemas.microsoft.com/office/drawing/2014/main" id="{E772B160-940A-36B6-FB7A-B9D8F683F3E9}"/>
                </a:ext>
              </a:extLst>
            </p:cNvPr>
            <p:cNvSpPr/>
            <p:nvPr/>
          </p:nvSpPr>
          <p:spPr bwMode="auto">
            <a:xfrm>
              <a:off x="3935760" y="2507842"/>
              <a:ext cx="1201620"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Triggering PPDU</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a:ln>
                    <a:noFill/>
                  </a:ln>
                  <a:solidFill>
                    <a:schemeClr val="tx1"/>
                  </a:solidFill>
                  <a:effectLst/>
                  <a:latin typeface="Times New Roman" pitchFamily="16" charset="0"/>
                  <a:ea typeface="MS Gothic" charset="-128"/>
                </a:rPr>
                <a:t>(PSRR PPDU)</a:t>
              </a:r>
            </a:p>
          </p:txBody>
        </p:sp>
        <p:cxnSp>
          <p:nvCxnSpPr>
            <p:cNvPr id="9" name="Straight Connector 8">
              <a:extLst>
                <a:ext uri="{FF2B5EF4-FFF2-40B4-BE49-F238E27FC236}">
                  <a16:creationId xmlns:a16="http://schemas.microsoft.com/office/drawing/2014/main" id="{37F45555-B832-ACF7-396C-1500CCD53EDC}"/>
                </a:ext>
              </a:extLst>
            </p:cNvPr>
            <p:cNvCxnSpPr>
              <a:cxnSpLocks/>
            </p:cNvCxnSpPr>
            <p:nvPr/>
          </p:nvCxnSpPr>
          <p:spPr bwMode="auto">
            <a:xfrm>
              <a:off x="1991544" y="2939890"/>
              <a:ext cx="550360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Rectangle 9">
              <a:extLst>
                <a:ext uri="{FF2B5EF4-FFF2-40B4-BE49-F238E27FC236}">
                  <a16:creationId xmlns:a16="http://schemas.microsoft.com/office/drawing/2014/main" id="{DE17B2B6-8A0B-5C08-D96A-6056A63FF4B8}"/>
                </a:ext>
              </a:extLst>
            </p:cNvPr>
            <p:cNvSpPr/>
            <p:nvPr/>
          </p:nvSpPr>
          <p:spPr bwMode="auto">
            <a:xfrm>
              <a:off x="5270399" y="3035781"/>
              <a:ext cx="2166626"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 TB PPDU</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1CE7CBFA-52EC-D388-6779-FC985B92722E}"/>
                </a:ext>
              </a:extLst>
            </p:cNvPr>
            <p:cNvSpPr txBox="1"/>
            <p:nvPr/>
          </p:nvSpPr>
          <p:spPr>
            <a:xfrm>
              <a:off x="1039155" y="2708956"/>
              <a:ext cx="532518" cy="307777"/>
            </a:xfrm>
            <a:prstGeom prst="rect">
              <a:avLst/>
            </a:prstGeom>
            <a:noFill/>
          </p:spPr>
          <p:txBody>
            <a:bodyPr wrap="none" rtlCol="0">
              <a:spAutoFit/>
            </a:bodyPr>
            <a:lstStyle/>
            <a:p>
              <a:r>
                <a:rPr lang="en-US" sz="1400" dirty="0">
                  <a:solidFill>
                    <a:schemeClr val="tx1"/>
                  </a:solidFill>
                </a:rPr>
                <a:t>I-AP</a:t>
              </a:r>
            </a:p>
          </p:txBody>
        </p:sp>
        <p:cxnSp>
          <p:nvCxnSpPr>
            <p:cNvPr id="12" name="Straight Connector 11">
              <a:extLst>
                <a:ext uri="{FF2B5EF4-FFF2-40B4-BE49-F238E27FC236}">
                  <a16:creationId xmlns:a16="http://schemas.microsoft.com/office/drawing/2014/main" id="{8CFC51B5-E4C2-B4D0-AA77-4C5488A3D0CE}"/>
                </a:ext>
              </a:extLst>
            </p:cNvPr>
            <p:cNvCxnSpPr>
              <a:cxnSpLocks/>
            </p:cNvCxnSpPr>
            <p:nvPr/>
          </p:nvCxnSpPr>
          <p:spPr bwMode="auto">
            <a:xfrm>
              <a:off x="1703512" y="3479739"/>
              <a:ext cx="590465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TextBox 12">
              <a:extLst>
                <a:ext uri="{FF2B5EF4-FFF2-40B4-BE49-F238E27FC236}">
                  <a16:creationId xmlns:a16="http://schemas.microsoft.com/office/drawing/2014/main" id="{BA397AFE-17C8-7E75-D172-96BDC2DA9AF8}"/>
                </a:ext>
              </a:extLst>
            </p:cNvPr>
            <p:cNvSpPr txBox="1"/>
            <p:nvPr/>
          </p:nvSpPr>
          <p:spPr>
            <a:xfrm>
              <a:off x="439043" y="3188724"/>
              <a:ext cx="1526444" cy="307777"/>
            </a:xfrm>
            <a:prstGeom prst="rect">
              <a:avLst/>
            </a:prstGeom>
            <a:noFill/>
          </p:spPr>
          <p:txBody>
            <a:bodyPr wrap="none" rtlCol="0">
              <a:spAutoFit/>
            </a:bodyPr>
            <a:lstStyle/>
            <a:p>
              <a:r>
                <a:rPr lang="en-US" sz="1400">
                  <a:solidFill>
                    <a:schemeClr val="tx1"/>
                  </a:solidFill>
                </a:rPr>
                <a:t>STAs(assoc. I-AP)</a:t>
              </a:r>
            </a:p>
          </p:txBody>
        </p:sp>
        <p:sp>
          <p:nvSpPr>
            <p:cNvPr id="14" name="Rectangle 13">
              <a:extLst>
                <a:ext uri="{FF2B5EF4-FFF2-40B4-BE49-F238E27FC236}">
                  <a16:creationId xmlns:a16="http://schemas.microsoft.com/office/drawing/2014/main" id="{AE02425C-19DE-DA7C-A6E4-493CB3AE22EC}"/>
                </a:ext>
              </a:extLst>
            </p:cNvPr>
            <p:cNvSpPr/>
            <p:nvPr/>
          </p:nvSpPr>
          <p:spPr bwMode="auto">
            <a:xfrm>
              <a:off x="5327439" y="3825880"/>
              <a:ext cx="1241299" cy="43204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PSRT PPDU</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C1B76E6D-925D-D83D-5CFF-4A516A5F7D2C}"/>
                </a:ext>
              </a:extLst>
            </p:cNvPr>
            <p:cNvSpPr/>
            <p:nvPr/>
          </p:nvSpPr>
          <p:spPr bwMode="auto">
            <a:xfrm>
              <a:off x="6712755" y="4653136"/>
              <a:ext cx="727947" cy="43204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Block Ack</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cxnSp>
          <p:nvCxnSpPr>
            <p:cNvPr id="16" name="Straight Connector 15">
              <a:extLst>
                <a:ext uri="{FF2B5EF4-FFF2-40B4-BE49-F238E27FC236}">
                  <a16:creationId xmlns:a16="http://schemas.microsoft.com/office/drawing/2014/main" id="{0963F8E9-E61E-0063-983D-EC721220DFC3}"/>
                </a:ext>
              </a:extLst>
            </p:cNvPr>
            <p:cNvCxnSpPr>
              <a:cxnSpLocks/>
            </p:cNvCxnSpPr>
            <p:nvPr/>
          </p:nvCxnSpPr>
          <p:spPr bwMode="auto">
            <a:xfrm>
              <a:off x="1991544" y="4269856"/>
              <a:ext cx="561662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C1C285F8-A0E1-30D6-74A1-4135FA7B5DD4}"/>
                </a:ext>
              </a:extLst>
            </p:cNvPr>
            <p:cNvCxnSpPr>
              <a:cxnSpLocks/>
            </p:cNvCxnSpPr>
            <p:nvPr/>
          </p:nvCxnSpPr>
          <p:spPr bwMode="auto">
            <a:xfrm>
              <a:off x="1829945" y="5085184"/>
              <a:ext cx="585023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TextBox 17">
              <a:extLst>
                <a:ext uri="{FF2B5EF4-FFF2-40B4-BE49-F238E27FC236}">
                  <a16:creationId xmlns:a16="http://schemas.microsoft.com/office/drawing/2014/main" id="{D86E6D79-0227-6673-AE13-D5194CFA22F6}"/>
                </a:ext>
              </a:extLst>
            </p:cNvPr>
            <p:cNvSpPr txBox="1"/>
            <p:nvPr/>
          </p:nvSpPr>
          <p:spPr>
            <a:xfrm>
              <a:off x="1183541" y="4028637"/>
              <a:ext cx="572593" cy="307777"/>
            </a:xfrm>
            <a:prstGeom prst="rect">
              <a:avLst/>
            </a:prstGeom>
            <a:noFill/>
          </p:spPr>
          <p:txBody>
            <a:bodyPr wrap="none" rtlCol="0">
              <a:spAutoFit/>
            </a:bodyPr>
            <a:lstStyle/>
            <a:p>
              <a:r>
                <a:rPr lang="en-US" sz="1400">
                  <a:solidFill>
                    <a:schemeClr val="tx1"/>
                  </a:solidFill>
                </a:rPr>
                <a:t>P-AP</a:t>
              </a:r>
              <a:endParaRPr lang="en-US" sz="1400" baseline="-25000">
                <a:solidFill>
                  <a:schemeClr val="tx1"/>
                </a:solidFill>
              </a:endParaRPr>
            </a:p>
          </p:txBody>
        </p:sp>
        <p:sp>
          <p:nvSpPr>
            <p:cNvPr id="19" name="TextBox 18">
              <a:extLst>
                <a:ext uri="{FF2B5EF4-FFF2-40B4-BE49-F238E27FC236}">
                  <a16:creationId xmlns:a16="http://schemas.microsoft.com/office/drawing/2014/main" id="{CD46BA9D-5015-CA53-755A-926DEC0FE6B2}"/>
                </a:ext>
              </a:extLst>
            </p:cNvPr>
            <p:cNvSpPr txBox="1"/>
            <p:nvPr/>
          </p:nvSpPr>
          <p:spPr>
            <a:xfrm>
              <a:off x="570232" y="4798585"/>
              <a:ext cx="1495987" cy="307777"/>
            </a:xfrm>
            <a:prstGeom prst="rect">
              <a:avLst/>
            </a:prstGeom>
            <a:noFill/>
          </p:spPr>
          <p:txBody>
            <a:bodyPr wrap="none" rtlCol="0">
              <a:spAutoFit/>
            </a:bodyPr>
            <a:lstStyle/>
            <a:p>
              <a:r>
                <a:rPr lang="en-US" sz="1400">
                  <a:solidFill>
                    <a:schemeClr val="tx1"/>
                  </a:solidFill>
                </a:rPr>
                <a:t>STA(assoc. P-AP)</a:t>
              </a:r>
            </a:p>
          </p:txBody>
        </p:sp>
        <p:cxnSp>
          <p:nvCxnSpPr>
            <p:cNvPr id="20" name="Straight Arrow Connector 19">
              <a:extLst>
                <a:ext uri="{FF2B5EF4-FFF2-40B4-BE49-F238E27FC236}">
                  <a16:creationId xmlns:a16="http://schemas.microsoft.com/office/drawing/2014/main" id="{102573E7-A45B-DC90-A1B3-B5AF039B1CF6}"/>
                </a:ext>
              </a:extLst>
            </p:cNvPr>
            <p:cNvCxnSpPr>
              <a:cxnSpLocks/>
              <a:stCxn id="26" idx="2"/>
              <a:endCxn id="35" idx="0"/>
            </p:cNvCxnSpPr>
            <p:nvPr/>
          </p:nvCxnSpPr>
          <p:spPr bwMode="auto">
            <a:xfrm>
              <a:off x="2254830" y="2939890"/>
              <a:ext cx="19373" cy="852331"/>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26" name="Rectangle 25">
              <a:extLst>
                <a:ext uri="{FF2B5EF4-FFF2-40B4-BE49-F238E27FC236}">
                  <a16:creationId xmlns:a16="http://schemas.microsoft.com/office/drawing/2014/main" id="{C509271D-AE92-36E6-E51E-2E54AFEB9FD8}"/>
                </a:ext>
              </a:extLst>
            </p:cNvPr>
            <p:cNvSpPr/>
            <p:nvPr/>
          </p:nvSpPr>
          <p:spPr bwMode="auto">
            <a:xfrm>
              <a:off x="1654020" y="2507842"/>
              <a:ext cx="1201620"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dirty="0">
                  <a:solidFill>
                    <a:schemeClr val="tx1"/>
                  </a:solidFill>
                </a:rPr>
                <a:t>Co-PSR Announcement</a:t>
              </a: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cxnSp>
          <p:nvCxnSpPr>
            <p:cNvPr id="33" name="Straight Arrow Connector 32">
              <a:extLst>
                <a:ext uri="{FF2B5EF4-FFF2-40B4-BE49-F238E27FC236}">
                  <a16:creationId xmlns:a16="http://schemas.microsoft.com/office/drawing/2014/main" id="{290FB24D-2A4A-4252-EDD8-1E14EDF507D4}"/>
                </a:ext>
              </a:extLst>
            </p:cNvPr>
            <p:cNvCxnSpPr>
              <a:cxnSpLocks/>
            </p:cNvCxnSpPr>
            <p:nvPr/>
          </p:nvCxnSpPr>
          <p:spPr bwMode="auto">
            <a:xfrm>
              <a:off x="4001634" y="2939890"/>
              <a:ext cx="0" cy="8523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4" name="Rectangle 33">
              <a:extLst>
                <a:ext uri="{FF2B5EF4-FFF2-40B4-BE49-F238E27FC236}">
                  <a16:creationId xmlns:a16="http://schemas.microsoft.com/office/drawing/2014/main" id="{1573066D-83B7-A7FC-156A-3F513683AE2D}"/>
                </a:ext>
              </a:extLst>
            </p:cNvPr>
            <p:cNvSpPr/>
            <p:nvPr/>
          </p:nvSpPr>
          <p:spPr bwMode="auto">
            <a:xfrm>
              <a:off x="3976451" y="3832358"/>
              <a:ext cx="675820" cy="43204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Rx </a:t>
              </a:r>
              <a:r>
                <a:rPr kumimoji="0" lang="en-US" sz="1100" b="0" i="0" u="none" strike="noStrike" cap="none" normalizeH="0" baseline="0">
                  <a:ln>
                    <a:noFill/>
                  </a:ln>
                  <a:solidFill>
                    <a:schemeClr val="tx1"/>
                  </a:solidFill>
                  <a:effectLst/>
                  <a:latin typeface="Times New Roman" pitchFamily="16" charset="0"/>
                  <a:ea typeface="MS Gothic" charset="-128"/>
                </a:rPr>
                <a:t>Power Measure</a:t>
              </a:r>
            </a:p>
          </p:txBody>
        </p:sp>
        <p:sp>
          <p:nvSpPr>
            <p:cNvPr id="35" name="Rectangle 34">
              <a:extLst>
                <a:ext uri="{FF2B5EF4-FFF2-40B4-BE49-F238E27FC236}">
                  <a16:creationId xmlns:a16="http://schemas.microsoft.com/office/drawing/2014/main" id="{B11C7945-024D-DCDC-EE22-F2F9E1047D27}"/>
                </a:ext>
              </a:extLst>
            </p:cNvPr>
            <p:cNvSpPr/>
            <p:nvPr/>
          </p:nvSpPr>
          <p:spPr bwMode="auto">
            <a:xfrm>
              <a:off x="1829945" y="3792221"/>
              <a:ext cx="888516" cy="483085"/>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Decode PSR Info</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sp>
          <p:nvSpPr>
            <p:cNvPr id="42" name="Rectangle 41">
              <a:extLst>
                <a:ext uri="{FF2B5EF4-FFF2-40B4-BE49-F238E27FC236}">
                  <a16:creationId xmlns:a16="http://schemas.microsoft.com/office/drawing/2014/main" id="{D139FE63-7517-62F1-9305-82105E987AEC}"/>
                </a:ext>
              </a:extLst>
            </p:cNvPr>
            <p:cNvSpPr/>
            <p:nvPr/>
          </p:nvSpPr>
          <p:spPr bwMode="auto">
            <a:xfrm>
              <a:off x="3976451" y="4638115"/>
              <a:ext cx="675820" cy="43204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dirty="0">
                  <a:solidFill>
                    <a:schemeClr val="tx1"/>
                  </a:solidFill>
                </a:rPr>
                <a:t>Rx </a:t>
              </a:r>
              <a:r>
                <a:rPr kumimoji="0" lang="en-US" sz="1100" b="0" i="0" u="none" strike="noStrike" cap="none" normalizeH="0" baseline="0" dirty="0">
                  <a:ln>
                    <a:noFill/>
                  </a:ln>
                  <a:solidFill>
                    <a:schemeClr val="tx1"/>
                  </a:solidFill>
                  <a:effectLst/>
                  <a:latin typeface="Times New Roman" pitchFamily="16" charset="0"/>
                  <a:ea typeface="MS Gothic" charset="-128"/>
                </a:rPr>
                <a:t>Power Measure</a:t>
              </a:r>
            </a:p>
          </p:txBody>
        </p:sp>
        <p:cxnSp>
          <p:nvCxnSpPr>
            <p:cNvPr id="43" name="Straight Arrow Connector 42">
              <a:extLst>
                <a:ext uri="{FF2B5EF4-FFF2-40B4-BE49-F238E27FC236}">
                  <a16:creationId xmlns:a16="http://schemas.microsoft.com/office/drawing/2014/main" id="{06375DF5-A961-FA2C-F305-D76B8A041DB8}"/>
                </a:ext>
              </a:extLst>
            </p:cNvPr>
            <p:cNvCxnSpPr>
              <a:cxnSpLocks/>
            </p:cNvCxnSpPr>
            <p:nvPr/>
          </p:nvCxnSpPr>
          <p:spPr bwMode="auto">
            <a:xfrm>
              <a:off x="4120467" y="2939889"/>
              <a:ext cx="0" cy="16982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Rectangle 44">
              <a:extLst>
                <a:ext uri="{FF2B5EF4-FFF2-40B4-BE49-F238E27FC236}">
                  <a16:creationId xmlns:a16="http://schemas.microsoft.com/office/drawing/2014/main" id="{B613C965-A7CA-A0E7-F913-55991E602C99}"/>
                </a:ext>
              </a:extLst>
            </p:cNvPr>
            <p:cNvSpPr/>
            <p:nvPr/>
          </p:nvSpPr>
          <p:spPr bwMode="auto">
            <a:xfrm>
              <a:off x="2951125" y="3841792"/>
              <a:ext cx="894573" cy="43204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Tx PSR Info</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cxnSp>
          <p:nvCxnSpPr>
            <p:cNvPr id="46" name="Straight Arrow Connector 45">
              <a:extLst>
                <a:ext uri="{FF2B5EF4-FFF2-40B4-BE49-F238E27FC236}">
                  <a16:creationId xmlns:a16="http://schemas.microsoft.com/office/drawing/2014/main" id="{BB4D094F-749A-8881-816D-49C54F63ED1D}"/>
                </a:ext>
              </a:extLst>
            </p:cNvPr>
            <p:cNvCxnSpPr>
              <a:cxnSpLocks/>
            </p:cNvCxnSpPr>
            <p:nvPr/>
          </p:nvCxnSpPr>
          <p:spPr bwMode="auto">
            <a:xfrm flipH="1">
              <a:off x="3421330" y="4264406"/>
              <a:ext cx="6057" cy="31672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48" name="Rectangle 47">
              <a:extLst>
                <a:ext uri="{FF2B5EF4-FFF2-40B4-BE49-F238E27FC236}">
                  <a16:creationId xmlns:a16="http://schemas.microsoft.com/office/drawing/2014/main" id="{E826145B-004A-2EF4-E138-DF88F6A53B38}"/>
                </a:ext>
              </a:extLst>
            </p:cNvPr>
            <p:cNvSpPr/>
            <p:nvPr/>
          </p:nvSpPr>
          <p:spPr bwMode="auto">
            <a:xfrm>
              <a:off x="2951126" y="4578825"/>
              <a:ext cx="866248" cy="483085"/>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Decode PSR Info</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sp>
          <p:nvSpPr>
            <p:cNvPr id="55" name="Rectangle 54">
              <a:extLst>
                <a:ext uri="{FF2B5EF4-FFF2-40B4-BE49-F238E27FC236}">
                  <a16:creationId xmlns:a16="http://schemas.microsoft.com/office/drawing/2014/main" id="{650504C6-A80F-9CF4-4B6E-DE6D270139CA}"/>
                </a:ext>
              </a:extLst>
            </p:cNvPr>
            <p:cNvSpPr/>
            <p:nvPr/>
          </p:nvSpPr>
          <p:spPr bwMode="auto">
            <a:xfrm>
              <a:off x="3911653" y="3653678"/>
              <a:ext cx="849767" cy="1554783"/>
            </a:xfrm>
            <a:prstGeom prst="rect">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a:ln>
                  <a:noFill/>
                </a:ln>
                <a:solidFill>
                  <a:schemeClr val="tx1"/>
                </a:solidFill>
                <a:effectLst/>
                <a:latin typeface="Times New Roman" pitchFamily="16" charset="0"/>
                <a:ea typeface="MS Gothic" charset="-128"/>
              </a:endParaRPr>
            </a:p>
          </p:txBody>
        </p:sp>
        <p:sp>
          <p:nvSpPr>
            <p:cNvPr id="56" name="TextBox 55">
              <a:extLst>
                <a:ext uri="{FF2B5EF4-FFF2-40B4-BE49-F238E27FC236}">
                  <a16:creationId xmlns:a16="http://schemas.microsoft.com/office/drawing/2014/main" id="{FD63026E-785E-45D3-F2BC-2844BF4FB400}"/>
                </a:ext>
              </a:extLst>
            </p:cNvPr>
            <p:cNvSpPr txBox="1"/>
            <p:nvPr/>
          </p:nvSpPr>
          <p:spPr>
            <a:xfrm>
              <a:off x="3371265" y="5269295"/>
              <a:ext cx="2180405" cy="261610"/>
            </a:xfrm>
            <a:prstGeom prst="rect">
              <a:avLst/>
            </a:prstGeom>
            <a:noFill/>
          </p:spPr>
          <p:txBody>
            <a:bodyPr wrap="none" rtlCol="0">
              <a:spAutoFit/>
            </a:bodyPr>
            <a:lstStyle/>
            <a:p>
              <a:r>
                <a:rPr lang="en-US" sz="1100" dirty="0">
                  <a:solidFill>
                    <a:srgbClr val="FF0000"/>
                  </a:solidFill>
                </a:rPr>
                <a:t>For computing Pathloss to the I-AP</a:t>
              </a:r>
            </a:p>
          </p:txBody>
        </p:sp>
      </p:grpSp>
      <p:sp>
        <p:nvSpPr>
          <p:cNvPr id="5" name="Title 1">
            <a:extLst>
              <a:ext uri="{FF2B5EF4-FFF2-40B4-BE49-F238E27FC236}">
                <a16:creationId xmlns:a16="http://schemas.microsoft.com/office/drawing/2014/main" id="{4FE4C58D-EA16-5C51-F8E4-596803DFC732}"/>
              </a:ext>
            </a:extLst>
          </p:cNvPr>
          <p:cNvSpPr txBox="1">
            <a:spLocks/>
          </p:cNvSpPr>
          <p:nvPr/>
        </p:nvSpPr>
        <p:spPr bwMode="auto">
          <a:xfrm>
            <a:off x="914401" y="685801"/>
            <a:ext cx="10361084" cy="5109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baseline="0">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Enhancing PSR with Coordinated MAP (2)</a:t>
            </a:r>
          </a:p>
        </p:txBody>
      </p:sp>
      <p:sp>
        <p:nvSpPr>
          <p:cNvPr id="6" name="Content Placeholder 2">
            <a:extLst>
              <a:ext uri="{FF2B5EF4-FFF2-40B4-BE49-F238E27FC236}">
                <a16:creationId xmlns:a16="http://schemas.microsoft.com/office/drawing/2014/main" id="{45735623-0223-C615-7712-8BB27847C252}"/>
              </a:ext>
            </a:extLst>
          </p:cNvPr>
          <p:cNvSpPr>
            <a:spLocks noGrp="1"/>
          </p:cNvSpPr>
          <p:nvPr>
            <p:ph idx="1"/>
          </p:nvPr>
        </p:nvSpPr>
        <p:spPr>
          <a:xfrm>
            <a:off x="702369" y="1195889"/>
            <a:ext cx="4012900" cy="2802777"/>
          </a:xfrm>
        </p:spPr>
        <p:txBody>
          <a:bodyPr/>
          <a:lstStyle/>
          <a:p>
            <a:pPr marL="0" indent="0"/>
            <a:r>
              <a:rPr lang="en-US" sz="2000" dirty="0"/>
              <a:t>Example:</a:t>
            </a:r>
          </a:p>
          <a:p>
            <a:pPr lvl="1">
              <a:buFont typeface="Arial" panose="020B0604020202020204" pitchFamily="34" charset="0"/>
              <a:buChar char="•"/>
            </a:pPr>
            <a:r>
              <a:rPr lang="en-US" sz="1800" dirty="0"/>
              <a:t>I-AP : To have triggering based operation</a:t>
            </a:r>
          </a:p>
          <a:p>
            <a:pPr lvl="1">
              <a:buFont typeface="Arial" panose="020B0604020202020204" pitchFamily="34" charset="0"/>
              <a:buChar char="•"/>
            </a:pPr>
            <a:r>
              <a:rPr lang="en-US" sz="1800" dirty="0"/>
              <a:t>One P-AP only</a:t>
            </a:r>
          </a:p>
          <a:p>
            <a:pPr lvl="1">
              <a:buFont typeface="Arial" panose="020B0604020202020204" pitchFamily="34" charset="0"/>
              <a:buChar char="•"/>
            </a:pPr>
            <a:r>
              <a:rPr lang="en-US" sz="1800" dirty="0"/>
              <a:t>The P-AP </a:t>
            </a:r>
            <a:r>
              <a:rPr lang="en-US" sz="1600" dirty="0"/>
              <a:t>relays PSR info to its STA(s)</a:t>
            </a:r>
          </a:p>
          <a:p>
            <a:pPr lvl="1">
              <a:buFont typeface="Arial" panose="020B0604020202020204" pitchFamily="34" charset="0"/>
              <a:buChar char="•"/>
            </a:pPr>
            <a:r>
              <a:rPr lang="en-US" sz="1600" dirty="0"/>
              <a:t>Both P-AP and </a:t>
            </a:r>
            <a:r>
              <a:rPr lang="en-US" sz="1600"/>
              <a:t>its</a:t>
            </a:r>
            <a:r>
              <a:rPr lang="en-US" sz="1600" dirty="0"/>
              <a:t> associated STAs measure Rx power when I-AP Tx triggering PPDU and compute pathlosses from the I-AP</a:t>
            </a:r>
          </a:p>
          <a:p>
            <a:pPr lvl="1">
              <a:buFont typeface="Arial" panose="020B0604020202020204" pitchFamily="34" charset="0"/>
              <a:buChar char="•"/>
            </a:pPr>
            <a:r>
              <a:rPr lang="en-US" sz="1600" dirty="0"/>
              <a:t>P-AP and its associated STAs compute their max Tx power</a:t>
            </a:r>
          </a:p>
          <a:p>
            <a:pPr lvl="1">
              <a:buFont typeface="Arial" panose="020B0604020202020204" pitchFamily="34" charset="0"/>
              <a:buChar char="•"/>
            </a:pPr>
            <a:r>
              <a:rPr lang="en-US" sz="1600" dirty="0"/>
              <a:t>P-AP and its associated STAs may transmit at their proper power level while I-AP receives TB PPDU</a:t>
            </a:r>
          </a:p>
          <a:p>
            <a:pPr lvl="1">
              <a:buFont typeface="Arial" panose="020B0604020202020204" pitchFamily="34" charset="0"/>
              <a:buChar char="•"/>
            </a:pPr>
            <a:endParaRPr lang="en-US" sz="1600" dirty="0"/>
          </a:p>
          <a:p>
            <a:pPr lvl="1">
              <a:buFont typeface="Arial" panose="020B0604020202020204" pitchFamily="34" charset="0"/>
              <a:buChar char="•"/>
            </a:pPr>
            <a:endParaRPr lang="en-US" sz="1800" dirty="0"/>
          </a:p>
        </p:txBody>
      </p:sp>
      <p:sp>
        <p:nvSpPr>
          <p:cNvPr id="21" name="TextBox 20">
            <a:extLst>
              <a:ext uri="{FF2B5EF4-FFF2-40B4-BE49-F238E27FC236}">
                <a16:creationId xmlns:a16="http://schemas.microsoft.com/office/drawing/2014/main" id="{D0D2CB08-2106-7145-EE49-6354B9A20E27}"/>
              </a:ext>
            </a:extLst>
          </p:cNvPr>
          <p:cNvSpPr txBox="1"/>
          <p:nvPr/>
        </p:nvSpPr>
        <p:spPr>
          <a:xfrm>
            <a:off x="5615742" y="1354723"/>
            <a:ext cx="6096000" cy="954107"/>
          </a:xfrm>
          <a:prstGeom prst="rect">
            <a:avLst/>
          </a:prstGeom>
          <a:noFill/>
        </p:spPr>
        <p:txBody>
          <a:bodyPr wrap="square">
            <a:spAutoFit/>
          </a:bodyPr>
          <a:lstStyle/>
          <a:p>
            <a:r>
              <a:rPr lang="en-US" sz="2000" b="1" dirty="0">
                <a:solidFill>
                  <a:schemeClr val="tx1"/>
                </a:solidFill>
              </a:rPr>
              <a:t>Notation:</a:t>
            </a:r>
          </a:p>
          <a:p>
            <a:pPr lvl="1">
              <a:buFont typeface="Arial" panose="020B0604020202020204" pitchFamily="34" charset="0"/>
              <a:buChar char="•"/>
            </a:pPr>
            <a:r>
              <a:rPr lang="en-US" sz="1800" dirty="0">
                <a:solidFill>
                  <a:schemeClr val="tx1"/>
                </a:solidFill>
              </a:rPr>
              <a:t>I-AP : </a:t>
            </a:r>
            <a:r>
              <a:rPr lang="en-US" sz="1800" dirty="0" err="1">
                <a:solidFill>
                  <a:schemeClr val="tx1"/>
                </a:solidFill>
              </a:rPr>
              <a:t>CoSR</a:t>
            </a:r>
            <a:r>
              <a:rPr lang="en-US" sz="1800" dirty="0">
                <a:solidFill>
                  <a:schemeClr val="tx1"/>
                </a:solidFill>
              </a:rPr>
              <a:t> Initiating AP</a:t>
            </a:r>
          </a:p>
          <a:p>
            <a:pPr lvl="1">
              <a:buFont typeface="Arial" panose="020B0604020202020204" pitchFamily="34" charset="0"/>
              <a:buChar char="•"/>
            </a:pPr>
            <a:r>
              <a:rPr lang="en-US" sz="1800" dirty="0">
                <a:solidFill>
                  <a:schemeClr val="tx1"/>
                </a:solidFill>
              </a:rPr>
              <a:t>P-AP : </a:t>
            </a:r>
            <a:r>
              <a:rPr lang="en-US" sz="1800" dirty="0" err="1">
                <a:solidFill>
                  <a:schemeClr val="tx1"/>
                </a:solidFill>
              </a:rPr>
              <a:t>CoSR</a:t>
            </a:r>
            <a:r>
              <a:rPr lang="en-US" sz="1800" dirty="0">
                <a:solidFill>
                  <a:schemeClr val="tx1"/>
                </a:solidFill>
              </a:rPr>
              <a:t> Participating AP</a:t>
            </a:r>
          </a:p>
        </p:txBody>
      </p:sp>
    </p:spTree>
    <p:extLst>
      <p:ext uri="{BB962C8B-B14F-4D97-AF65-F5344CB8AC3E}">
        <p14:creationId xmlns:p14="http://schemas.microsoft.com/office/powerpoint/2010/main" val="3438402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AD84D01-D21B-9867-E398-74897133117C}"/>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grpSp>
        <p:nvGrpSpPr>
          <p:cNvPr id="3" name="Group 2">
            <a:extLst>
              <a:ext uri="{FF2B5EF4-FFF2-40B4-BE49-F238E27FC236}">
                <a16:creationId xmlns:a16="http://schemas.microsoft.com/office/drawing/2014/main" id="{475C6BB9-50FF-8181-A2C5-E9319923E251}"/>
              </a:ext>
            </a:extLst>
          </p:cNvPr>
          <p:cNvGrpSpPr/>
          <p:nvPr/>
        </p:nvGrpSpPr>
        <p:grpSpPr>
          <a:xfrm>
            <a:off x="1700404" y="2465778"/>
            <a:ext cx="7360401" cy="3023063"/>
            <a:chOff x="1236578" y="1628800"/>
            <a:chExt cx="7360401" cy="3023063"/>
          </a:xfrm>
        </p:grpSpPr>
        <p:sp>
          <p:nvSpPr>
            <p:cNvPr id="4" name="Rectangle 3">
              <a:extLst>
                <a:ext uri="{FF2B5EF4-FFF2-40B4-BE49-F238E27FC236}">
                  <a16:creationId xmlns:a16="http://schemas.microsoft.com/office/drawing/2014/main" id="{8CD6CC4A-BF2D-60BA-7099-18B7073CBF02}"/>
                </a:ext>
              </a:extLst>
            </p:cNvPr>
            <p:cNvSpPr/>
            <p:nvPr/>
          </p:nvSpPr>
          <p:spPr bwMode="auto">
            <a:xfrm>
              <a:off x="4852563" y="1628800"/>
              <a:ext cx="1201620"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I-DL PPDU</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cxnSp>
          <p:nvCxnSpPr>
            <p:cNvPr id="5" name="Straight Connector 4">
              <a:extLst>
                <a:ext uri="{FF2B5EF4-FFF2-40B4-BE49-F238E27FC236}">
                  <a16:creationId xmlns:a16="http://schemas.microsoft.com/office/drawing/2014/main" id="{6E0871F8-D301-EFC4-8EE8-65C7DC455F0E}"/>
                </a:ext>
              </a:extLst>
            </p:cNvPr>
            <p:cNvCxnSpPr>
              <a:cxnSpLocks/>
            </p:cNvCxnSpPr>
            <p:nvPr/>
          </p:nvCxnSpPr>
          <p:spPr bwMode="auto">
            <a:xfrm>
              <a:off x="2908347" y="2060848"/>
              <a:ext cx="550360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Rectangle 5">
              <a:extLst>
                <a:ext uri="{FF2B5EF4-FFF2-40B4-BE49-F238E27FC236}">
                  <a16:creationId xmlns:a16="http://schemas.microsoft.com/office/drawing/2014/main" id="{4FB2D7C9-F373-F50F-4353-2830AA913A3A}"/>
                </a:ext>
              </a:extLst>
            </p:cNvPr>
            <p:cNvSpPr/>
            <p:nvPr/>
          </p:nvSpPr>
          <p:spPr bwMode="auto">
            <a:xfrm>
              <a:off x="6187202" y="2156739"/>
              <a:ext cx="2166626"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I-UL PPDU</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sp>
          <p:nvSpPr>
            <p:cNvPr id="7" name="TextBox 6">
              <a:extLst>
                <a:ext uri="{FF2B5EF4-FFF2-40B4-BE49-F238E27FC236}">
                  <a16:creationId xmlns:a16="http://schemas.microsoft.com/office/drawing/2014/main" id="{88F4AD9B-F896-704A-CDEB-6E5D8E139F93}"/>
                </a:ext>
              </a:extLst>
            </p:cNvPr>
            <p:cNvSpPr txBox="1"/>
            <p:nvPr/>
          </p:nvSpPr>
          <p:spPr>
            <a:xfrm>
              <a:off x="1836690" y="1869670"/>
              <a:ext cx="532518" cy="307777"/>
            </a:xfrm>
            <a:prstGeom prst="rect">
              <a:avLst/>
            </a:prstGeom>
            <a:noFill/>
          </p:spPr>
          <p:txBody>
            <a:bodyPr wrap="none" rtlCol="0">
              <a:spAutoFit/>
            </a:bodyPr>
            <a:lstStyle/>
            <a:p>
              <a:r>
                <a:rPr lang="en-US" sz="1400">
                  <a:solidFill>
                    <a:schemeClr val="tx1"/>
                  </a:solidFill>
                </a:rPr>
                <a:t>I-AP</a:t>
              </a:r>
            </a:p>
          </p:txBody>
        </p:sp>
        <p:cxnSp>
          <p:nvCxnSpPr>
            <p:cNvPr id="8" name="Straight Connector 7">
              <a:extLst>
                <a:ext uri="{FF2B5EF4-FFF2-40B4-BE49-F238E27FC236}">
                  <a16:creationId xmlns:a16="http://schemas.microsoft.com/office/drawing/2014/main" id="{0A58809C-36AF-C895-A5EE-26926796CF8E}"/>
                </a:ext>
              </a:extLst>
            </p:cNvPr>
            <p:cNvCxnSpPr>
              <a:cxnSpLocks/>
            </p:cNvCxnSpPr>
            <p:nvPr/>
          </p:nvCxnSpPr>
          <p:spPr bwMode="auto">
            <a:xfrm>
              <a:off x="2620315" y="2600697"/>
              <a:ext cx="590465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406F61B2-F18A-516D-B09C-B671D4E18C81}"/>
                </a:ext>
              </a:extLst>
            </p:cNvPr>
            <p:cNvSpPr txBox="1"/>
            <p:nvPr/>
          </p:nvSpPr>
          <p:spPr>
            <a:xfrm>
              <a:off x="1236578" y="2349438"/>
              <a:ext cx="1455911" cy="307777"/>
            </a:xfrm>
            <a:prstGeom prst="rect">
              <a:avLst/>
            </a:prstGeom>
            <a:noFill/>
          </p:spPr>
          <p:txBody>
            <a:bodyPr wrap="none" rtlCol="0">
              <a:spAutoFit/>
            </a:bodyPr>
            <a:lstStyle/>
            <a:p>
              <a:r>
                <a:rPr lang="en-US" sz="1400" dirty="0">
                  <a:solidFill>
                    <a:schemeClr val="tx1"/>
                  </a:solidFill>
                </a:rPr>
                <a:t>STA(assoc. I-AP)</a:t>
              </a:r>
            </a:p>
          </p:txBody>
        </p:sp>
        <p:sp>
          <p:nvSpPr>
            <p:cNvPr id="10" name="Rectangle 9">
              <a:extLst>
                <a:ext uri="{FF2B5EF4-FFF2-40B4-BE49-F238E27FC236}">
                  <a16:creationId xmlns:a16="http://schemas.microsoft.com/office/drawing/2014/main" id="{720D20F4-3E96-664F-BAE1-8CE06148FC55}"/>
                </a:ext>
              </a:extLst>
            </p:cNvPr>
            <p:cNvSpPr/>
            <p:nvPr/>
          </p:nvSpPr>
          <p:spPr bwMode="auto">
            <a:xfrm>
              <a:off x="6244242" y="2946838"/>
              <a:ext cx="1241299" cy="43204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P-DL PPDU</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ACF884DF-095B-1EA9-D6E2-123AA4884A71}"/>
                </a:ext>
              </a:extLst>
            </p:cNvPr>
            <p:cNvSpPr/>
            <p:nvPr/>
          </p:nvSpPr>
          <p:spPr bwMode="auto">
            <a:xfrm>
              <a:off x="7629558" y="3774094"/>
              <a:ext cx="727947" cy="43204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P-UL PPDU</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cxnSp>
          <p:nvCxnSpPr>
            <p:cNvPr id="12" name="Straight Connector 11">
              <a:extLst>
                <a:ext uri="{FF2B5EF4-FFF2-40B4-BE49-F238E27FC236}">
                  <a16:creationId xmlns:a16="http://schemas.microsoft.com/office/drawing/2014/main" id="{9F23E540-2756-FECD-C9D6-786ABC0D0CE2}"/>
                </a:ext>
              </a:extLst>
            </p:cNvPr>
            <p:cNvCxnSpPr>
              <a:cxnSpLocks/>
            </p:cNvCxnSpPr>
            <p:nvPr/>
          </p:nvCxnSpPr>
          <p:spPr bwMode="auto">
            <a:xfrm>
              <a:off x="2908347" y="3390814"/>
              <a:ext cx="561662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AF95176D-2722-6A8F-1924-87F3820474CF}"/>
                </a:ext>
              </a:extLst>
            </p:cNvPr>
            <p:cNvCxnSpPr>
              <a:cxnSpLocks/>
            </p:cNvCxnSpPr>
            <p:nvPr/>
          </p:nvCxnSpPr>
          <p:spPr bwMode="auto">
            <a:xfrm>
              <a:off x="2746748" y="4206142"/>
              <a:ext cx="585023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a:extLst>
                <a:ext uri="{FF2B5EF4-FFF2-40B4-BE49-F238E27FC236}">
                  <a16:creationId xmlns:a16="http://schemas.microsoft.com/office/drawing/2014/main" id="{B0A54056-BAE6-A24C-5456-B901C903C1D3}"/>
                </a:ext>
              </a:extLst>
            </p:cNvPr>
            <p:cNvSpPr txBox="1"/>
            <p:nvPr/>
          </p:nvSpPr>
          <p:spPr>
            <a:xfrm>
              <a:off x="1981076" y="3189351"/>
              <a:ext cx="572593" cy="307777"/>
            </a:xfrm>
            <a:prstGeom prst="rect">
              <a:avLst/>
            </a:prstGeom>
            <a:noFill/>
          </p:spPr>
          <p:txBody>
            <a:bodyPr wrap="none" rtlCol="0">
              <a:spAutoFit/>
            </a:bodyPr>
            <a:lstStyle/>
            <a:p>
              <a:r>
                <a:rPr lang="en-US" sz="1400">
                  <a:solidFill>
                    <a:schemeClr val="tx1"/>
                  </a:solidFill>
                </a:rPr>
                <a:t>P-AP</a:t>
              </a:r>
              <a:endParaRPr lang="en-US" sz="1400" baseline="-25000">
                <a:solidFill>
                  <a:schemeClr val="tx1"/>
                </a:solidFill>
              </a:endParaRPr>
            </a:p>
          </p:txBody>
        </p:sp>
        <p:sp>
          <p:nvSpPr>
            <p:cNvPr id="15" name="TextBox 14">
              <a:extLst>
                <a:ext uri="{FF2B5EF4-FFF2-40B4-BE49-F238E27FC236}">
                  <a16:creationId xmlns:a16="http://schemas.microsoft.com/office/drawing/2014/main" id="{0132C630-FDCF-1BDA-BA0C-D4E9591CB3CC}"/>
                </a:ext>
              </a:extLst>
            </p:cNvPr>
            <p:cNvSpPr txBox="1"/>
            <p:nvPr/>
          </p:nvSpPr>
          <p:spPr>
            <a:xfrm>
              <a:off x="1367767" y="3959299"/>
              <a:ext cx="1495987" cy="307777"/>
            </a:xfrm>
            <a:prstGeom prst="rect">
              <a:avLst/>
            </a:prstGeom>
            <a:noFill/>
          </p:spPr>
          <p:txBody>
            <a:bodyPr wrap="none" rtlCol="0">
              <a:spAutoFit/>
            </a:bodyPr>
            <a:lstStyle/>
            <a:p>
              <a:r>
                <a:rPr lang="en-US" sz="1400">
                  <a:solidFill>
                    <a:schemeClr val="tx1"/>
                  </a:solidFill>
                </a:rPr>
                <a:t>STA(assoc. P-AP)</a:t>
              </a:r>
            </a:p>
          </p:txBody>
        </p:sp>
        <p:cxnSp>
          <p:nvCxnSpPr>
            <p:cNvPr id="16" name="Straight Arrow Connector 15">
              <a:extLst>
                <a:ext uri="{FF2B5EF4-FFF2-40B4-BE49-F238E27FC236}">
                  <a16:creationId xmlns:a16="http://schemas.microsoft.com/office/drawing/2014/main" id="{CD099920-2DDD-E586-209A-8C12707C220C}"/>
                </a:ext>
              </a:extLst>
            </p:cNvPr>
            <p:cNvCxnSpPr>
              <a:cxnSpLocks/>
              <a:stCxn id="17" idx="2"/>
              <a:endCxn id="20" idx="0"/>
            </p:cNvCxnSpPr>
            <p:nvPr/>
          </p:nvCxnSpPr>
          <p:spPr bwMode="auto">
            <a:xfrm>
              <a:off x="3171633" y="2060848"/>
              <a:ext cx="19373" cy="852331"/>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17" name="Rectangle 16">
              <a:extLst>
                <a:ext uri="{FF2B5EF4-FFF2-40B4-BE49-F238E27FC236}">
                  <a16:creationId xmlns:a16="http://schemas.microsoft.com/office/drawing/2014/main" id="{315CF76F-6A2C-A5FB-931E-F3FC4B8E1729}"/>
                </a:ext>
              </a:extLst>
            </p:cNvPr>
            <p:cNvSpPr/>
            <p:nvPr/>
          </p:nvSpPr>
          <p:spPr bwMode="auto">
            <a:xfrm>
              <a:off x="2570823" y="1628800"/>
              <a:ext cx="1201620" cy="43204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dirty="0">
                  <a:solidFill>
                    <a:schemeClr val="tx1"/>
                  </a:solidFill>
                </a:rPr>
                <a:t>Co-PSR Announcement</a:t>
              </a:r>
              <a:endParaRPr kumimoji="0" lang="en-US" sz="1100" b="0" i="0" u="none" strike="noStrike" cap="none" normalizeH="0" baseline="0" dirty="0">
                <a:ln>
                  <a:noFill/>
                </a:ln>
                <a:solidFill>
                  <a:schemeClr val="tx1"/>
                </a:solidFill>
                <a:effectLst/>
                <a:latin typeface="Times New Roman" pitchFamily="16" charset="0"/>
                <a:ea typeface="MS Gothic" charset="-128"/>
              </a:endParaRPr>
            </a:p>
          </p:txBody>
        </p:sp>
        <p:cxnSp>
          <p:nvCxnSpPr>
            <p:cNvPr id="18" name="Straight Arrow Connector 17">
              <a:extLst>
                <a:ext uri="{FF2B5EF4-FFF2-40B4-BE49-F238E27FC236}">
                  <a16:creationId xmlns:a16="http://schemas.microsoft.com/office/drawing/2014/main" id="{E0BD56D2-F9CD-0169-58FC-B26C5F0FD4FC}"/>
                </a:ext>
              </a:extLst>
            </p:cNvPr>
            <p:cNvCxnSpPr>
              <a:cxnSpLocks/>
            </p:cNvCxnSpPr>
            <p:nvPr/>
          </p:nvCxnSpPr>
          <p:spPr bwMode="auto">
            <a:xfrm>
              <a:off x="4918437" y="2060848"/>
              <a:ext cx="0" cy="8523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Rectangle 18">
              <a:extLst>
                <a:ext uri="{FF2B5EF4-FFF2-40B4-BE49-F238E27FC236}">
                  <a16:creationId xmlns:a16="http://schemas.microsoft.com/office/drawing/2014/main" id="{BDEA44E6-4684-8960-6426-42108F78B0AD}"/>
                </a:ext>
              </a:extLst>
            </p:cNvPr>
            <p:cNvSpPr/>
            <p:nvPr/>
          </p:nvSpPr>
          <p:spPr bwMode="auto">
            <a:xfrm>
              <a:off x="4893254" y="2953316"/>
              <a:ext cx="675820" cy="43204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Rx </a:t>
              </a:r>
              <a:r>
                <a:rPr kumimoji="0" lang="en-US" sz="1100" b="0" i="0" u="none" strike="noStrike" cap="none" normalizeH="0" baseline="0">
                  <a:ln>
                    <a:noFill/>
                  </a:ln>
                  <a:solidFill>
                    <a:schemeClr val="tx1"/>
                  </a:solidFill>
                  <a:effectLst/>
                  <a:latin typeface="Times New Roman" pitchFamily="16" charset="0"/>
                  <a:ea typeface="MS Gothic" charset="-128"/>
                </a:rPr>
                <a:t>Power Measure</a:t>
              </a:r>
            </a:p>
          </p:txBody>
        </p:sp>
        <p:sp>
          <p:nvSpPr>
            <p:cNvPr id="20" name="Rectangle 19">
              <a:extLst>
                <a:ext uri="{FF2B5EF4-FFF2-40B4-BE49-F238E27FC236}">
                  <a16:creationId xmlns:a16="http://schemas.microsoft.com/office/drawing/2014/main" id="{A74AE11E-6982-8BE0-762A-F4C4B98E5B85}"/>
                </a:ext>
              </a:extLst>
            </p:cNvPr>
            <p:cNvSpPr/>
            <p:nvPr/>
          </p:nvSpPr>
          <p:spPr bwMode="auto">
            <a:xfrm>
              <a:off x="2746748" y="2913179"/>
              <a:ext cx="888516" cy="483085"/>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Decode PSR Info</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A8D99D7A-7246-0EAA-B96D-0E41031AE03C}"/>
                </a:ext>
              </a:extLst>
            </p:cNvPr>
            <p:cNvSpPr/>
            <p:nvPr/>
          </p:nvSpPr>
          <p:spPr bwMode="auto">
            <a:xfrm>
              <a:off x="4893254" y="3759073"/>
              <a:ext cx="675820" cy="43204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Rx </a:t>
              </a:r>
              <a:r>
                <a:rPr kumimoji="0" lang="en-US" sz="1100" b="0" i="0" u="none" strike="noStrike" cap="none" normalizeH="0" baseline="0">
                  <a:ln>
                    <a:noFill/>
                  </a:ln>
                  <a:solidFill>
                    <a:schemeClr val="tx1"/>
                  </a:solidFill>
                  <a:effectLst/>
                  <a:latin typeface="Times New Roman" pitchFamily="16" charset="0"/>
                  <a:ea typeface="MS Gothic" charset="-128"/>
                </a:rPr>
                <a:t>Power Measure</a:t>
              </a:r>
            </a:p>
          </p:txBody>
        </p:sp>
        <p:cxnSp>
          <p:nvCxnSpPr>
            <p:cNvPr id="22" name="Straight Arrow Connector 21">
              <a:extLst>
                <a:ext uri="{FF2B5EF4-FFF2-40B4-BE49-F238E27FC236}">
                  <a16:creationId xmlns:a16="http://schemas.microsoft.com/office/drawing/2014/main" id="{5D514C08-B03A-2204-6B82-ACC39CE6EAEB}"/>
                </a:ext>
              </a:extLst>
            </p:cNvPr>
            <p:cNvCxnSpPr>
              <a:cxnSpLocks/>
            </p:cNvCxnSpPr>
            <p:nvPr/>
          </p:nvCxnSpPr>
          <p:spPr bwMode="auto">
            <a:xfrm>
              <a:off x="5037270" y="2060847"/>
              <a:ext cx="0" cy="16982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Rectangle 22">
              <a:extLst>
                <a:ext uri="{FF2B5EF4-FFF2-40B4-BE49-F238E27FC236}">
                  <a16:creationId xmlns:a16="http://schemas.microsoft.com/office/drawing/2014/main" id="{AA644EF3-AA70-202F-F806-D3C72CE97187}"/>
                </a:ext>
              </a:extLst>
            </p:cNvPr>
            <p:cNvSpPr/>
            <p:nvPr/>
          </p:nvSpPr>
          <p:spPr bwMode="auto">
            <a:xfrm>
              <a:off x="3867928" y="2962750"/>
              <a:ext cx="894573" cy="43204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Tx PSR Info</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cxnSp>
          <p:nvCxnSpPr>
            <p:cNvPr id="24" name="Straight Arrow Connector 23">
              <a:extLst>
                <a:ext uri="{FF2B5EF4-FFF2-40B4-BE49-F238E27FC236}">
                  <a16:creationId xmlns:a16="http://schemas.microsoft.com/office/drawing/2014/main" id="{A8FC7B89-48AE-E913-29CD-DB5A2AFE1FFD}"/>
                </a:ext>
              </a:extLst>
            </p:cNvPr>
            <p:cNvCxnSpPr>
              <a:cxnSpLocks/>
            </p:cNvCxnSpPr>
            <p:nvPr/>
          </p:nvCxnSpPr>
          <p:spPr bwMode="auto">
            <a:xfrm flipH="1">
              <a:off x="4338133" y="3385364"/>
              <a:ext cx="6057" cy="316722"/>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25" name="Rectangle 24">
              <a:extLst>
                <a:ext uri="{FF2B5EF4-FFF2-40B4-BE49-F238E27FC236}">
                  <a16:creationId xmlns:a16="http://schemas.microsoft.com/office/drawing/2014/main" id="{AA4A05E4-A9B2-5104-2EFA-9E29EDAB634C}"/>
                </a:ext>
              </a:extLst>
            </p:cNvPr>
            <p:cNvSpPr/>
            <p:nvPr/>
          </p:nvSpPr>
          <p:spPr bwMode="auto">
            <a:xfrm>
              <a:off x="3867929" y="3699783"/>
              <a:ext cx="866248" cy="483085"/>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100">
                  <a:solidFill>
                    <a:schemeClr val="tx1"/>
                  </a:solidFill>
                </a:rPr>
                <a:t>Decode PSR Info</a:t>
              </a:r>
              <a:endParaRPr kumimoji="0" lang="en-US" sz="1100" b="0" i="0" u="none" strike="noStrike" cap="none" normalizeH="0" baseline="0">
                <a:ln>
                  <a:noFill/>
                </a:ln>
                <a:solidFill>
                  <a:schemeClr val="tx1"/>
                </a:solidFill>
                <a:effectLst/>
                <a:latin typeface="Times New Roman" pitchFamily="16" charset="0"/>
                <a:ea typeface="MS Gothic" charset="-128"/>
              </a:endParaRPr>
            </a:p>
          </p:txBody>
        </p:sp>
        <p:sp>
          <p:nvSpPr>
            <p:cNvPr id="26" name="Rectangle 25">
              <a:extLst>
                <a:ext uri="{FF2B5EF4-FFF2-40B4-BE49-F238E27FC236}">
                  <a16:creationId xmlns:a16="http://schemas.microsoft.com/office/drawing/2014/main" id="{E10BC5F6-447A-2287-E805-0904F14F5F22}"/>
                </a:ext>
              </a:extLst>
            </p:cNvPr>
            <p:cNvSpPr/>
            <p:nvPr/>
          </p:nvSpPr>
          <p:spPr bwMode="auto">
            <a:xfrm>
              <a:off x="4828456" y="2774636"/>
              <a:ext cx="849767" cy="1554783"/>
            </a:xfrm>
            <a:prstGeom prst="rect">
              <a:avLst/>
            </a:prstGeom>
            <a:noFill/>
            <a:ln w="9525" cap="flat" cmpd="sng" algn="ctr">
              <a:solidFill>
                <a:srgbClr val="FF0000"/>
              </a:solidFill>
              <a:prstDash val="dash"/>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a:ln>
                  <a:noFill/>
                </a:ln>
                <a:solidFill>
                  <a:schemeClr val="tx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2933CBF5-BA95-B455-4CE9-3D5CF37EEA7A}"/>
                </a:ext>
              </a:extLst>
            </p:cNvPr>
            <p:cNvSpPr txBox="1"/>
            <p:nvPr/>
          </p:nvSpPr>
          <p:spPr>
            <a:xfrm>
              <a:off x="4288068" y="4390253"/>
              <a:ext cx="2180405" cy="261610"/>
            </a:xfrm>
            <a:prstGeom prst="rect">
              <a:avLst/>
            </a:prstGeom>
            <a:noFill/>
          </p:spPr>
          <p:txBody>
            <a:bodyPr wrap="none" rtlCol="0">
              <a:spAutoFit/>
            </a:bodyPr>
            <a:lstStyle/>
            <a:p>
              <a:r>
                <a:rPr lang="en-US" sz="1100">
                  <a:solidFill>
                    <a:srgbClr val="FF0000"/>
                  </a:solidFill>
                </a:rPr>
                <a:t>For computing Pathloss to the I-AP</a:t>
              </a:r>
            </a:p>
          </p:txBody>
        </p:sp>
      </p:grpSp>
      <p:sp>
        <p:nvSpPr>
          <p:cNvPr id="28" name="Title 1">
            <a:extLst>
              <a:ext uri="{FF2B5EF4-FFF2-40B4-BE49-F238E27FC236}">
                <a16:creationId xmlns:a16="http://schemas.microsoft.com/office/drawing/2014/main" id="{FEBF601F-5BB8-2D3B-C043-E850C1B1274C}"/>
              </a:ext>
            </a:extLst>
          </p:cNvPr>
          <p:cNvSpPr txBox="1">
            <a:spLocks/>
          </p:cNvSpPr>
          <p:nvPr/>
        </p:nvSpPr>
        <p:spPr bwMode="auto">
          <a:xfrm>
            <a:off x="914401" y="685801"/>
            <a:ext cx="10361084" cy="5109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baseline="0">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Enhancing PSR with Coordinated MAP (3)</a:t>
            </a:r>
          </a:p>
        </p:txBody>
      </p:sp>
      <p:sp>
        <p:nvSpPr>
          <p:cNvPr id="29" name="Content Placeholder 2">
            <a:extLst>
              <a:ext uri="{FF2B5EF4-FFF2-40B4-BE49-F238E27FC236}">
                <a16:creationId xmlns:a16="http://schemas.microsoft.com/office/drawing/2014/main" id="{33A0E099-E5DA-ED6A-05D0-2F211C1CDB83}"/>
              </a:ext>
            </a:extLst>
          </p:cNvPr>
          <p:cNvSpPr txBox="1">
            <a:spLocks/>
          </p:cNvSpPr>
          <p:nvPr/>
        </p:nvSpPr>
        <p:spPr>
          <a:xfrm>
            <a:off x="914401" y="1369159"/>
            <a:ext cx="9230135" cy="2802777"/>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Another Example</a:t>
            </a:r>
            <a:r>
              <a:rPr lang="en-US" kern="0" dirty="0"/>
              <a:t>:</a:t>
            </a:r>
          </a:p>
          <a:p>
            <a:pPr lvl="1">
              <a:buFont typeface="Arial" panose="020B0604020202020204" pitchFamily="34" charset="0"/>
              <a:buChar char="•"/>
            </a:pPr>
            <a:r>
              <a:rPr lang="en-US" sz="1800" kern="0" dirty="0"/>
              <a:t>I-AP and its associated STAs to have non-triggering based transmissions</a:t>
            </a:r>
          </a:p>
          <a:p>
            <a:pPr marL="457200" lvl="1" indent="0"/>
            <a:endParaRPr lang="en-US" sz="1800" kern="0" dirty="0"/>
          </a:p>
          <a:p>
            <a:pPr lvl="1">
              <a:buFont typeface="Arial" panose="020B0604020202020204" pitchFamily="34" charset="0"/>
              <a:buChar char="•"/>
            </a:pPr>
            <a:endParaRPr lang="en-US" kern="0" dirty="0"/>
          </a:p>
        </p:txBody>
      </p:sp>
    </p:spTree>
    <p:extLst>
      <p:ext uri="{BB962C8B-B14F-4D97-AF65-F5344CB8AC3E}">
        <p14:creationId xmlns:p14="http://schemas.microsoft.com/office/powerpoint/2010/main" val="255446933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947</Words>
  <Application>Microsoft Office PowerPoint</Application>
  <PresentationFormat>Widescreen</PresentationFormat>
  <Paragraphs>125</Paragraphs>
  <Slides>11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Cambria Math</vt:lpstr>
      <vt:lpstr>Times New Roman</vt:lpstr>
      <vt:lpstr>Office Theme</vt:lpstr>
      <vt:lpstr>Document</vt:lpstr>
      <vt:lpstr>Enhancing Spatial Reuse with MAP Coordination</vt:lpstr>
      <vt:lpstr>Introduction</vt:lpstr>
      <vt:lpstr>HE/EHT PSR Recap (1)</vt:lpstr>
      <vt:lpstr>HE/EHT PSR Recap (2)</vt:lpstr>
      <vt:lpstr>HE/EHT PSR Recap (3)</vt:lpstr>
      <vt:lpstr>Limitations and Issues with HE/EHT PSR</vt:lpstr>
      <vt:lpstr>Enhancing PSR with Coordinated MAP (1)</vt:lpstr>
      <vt:lpstr>PowerPoint Presentation</vt:lpstr>
      <vt:lpstr>PowerPoint Presentation</vt:lpstr>
      <vt:lpstr>Observation &amp; Conclusion</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2025-01-13T20:24:17Z</dcterms:created>
  <dcterms:modified xsi:type="dcterms:W3CDTF">2025-01-13T20:28:53Z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d2f777e-4347-4fc6-823a-b44ab313546a_Enabled">
    <vt:lpwstr>true</vt:lpwstr>
  </property>
  <property fmtid="{D5CDD505-2E9C-101B-9397-08002B2CF9AE}" pid="3" name="MSIP_Label_4d2f777e-4347-4fc6-823a-b44ab313546a_SetDate">
    <vt:lpwstr>2025-01-13T20:24:26Z</vt:lpwstr>
  </property>
  <property fmtid="{D5CDD505-2E9C-101B-9397-08002B2CF9AE}" pid="4" name="MSIP_Label_4d2f777e-4347-4fc6-823a-b44ab313546a_Method">
    <vt:lpwstr>Standard</vt:lpwstr>
  </property>
  <property fmtid="{D5CDD505-2E9C-101B-9397-08002B2CF9AE}" pid="5" name="MSIP_Label_4d2f777e-4347-4fc6-823a-b44ab313546a_Name">
    <vt:lpwstr>Non-Public</vt:lpwstr>
  </property>
  <property fmtid="{D5CDD505-2E9C-101B-9397-08002B2CF9AE}" pid="6" name="MSIP_Label_4d2f777e-4347-4fc6-823a-b44ab313546a_SiteId">
    <vt:lpwstr>e351b779-f6d5-4e50-8568-80e922d180ae</vt:lpwstr>
  </property>
  <property fmtid="{D5CDD505-2E9C-101B-9397-08002B2CF9AE}" pid="7" name="MSIP_Label_4d2f777e-4347-4fc6-823a-b44ab313546a_ActionId">
    <vt:lpwstr>7e916769-8bfe-44a2-9de6-8713e719c76d</vt:lpwstr>
  </property>
  <property fmtid="{D5CDD505-2E9C-101B-9397-08002B2CF9AE}" pid="8" name="MSIP_Label_4d2f777e-4347-4fc6-823a-b44ab313546a_ContentBits">
    <vt:lpwstr>0</vt:lpwstr>
  </property>
</Properties>
</file>