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83" r:id="rId2"/>
    <p:sldId id="908" r:id="rId3"/>
    <p:sldId id="923" r:id="rId4"/>
    <p:sldId id="929" r:id="rId5"/>
    <p:sldId id="930" r:id="rId6"/>
    <p:sldId id="894" r:id="rId7"/>
    <p:sldId id="903" r:id="rId8"/>
    <p:sldId id="931" r:id="rId9"/>
    <p:sldId id="920" r:id="rId10"/>
  </p:sldIdLst>
  <p:sldSz cx="9144000" cy="6858000" type="screen4x3"/>
  <p:notesSz cx="9309100" cy="7023100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  <p15:guide id="3" orient="horz" pos="2212">
          <p15:clr>
            <a:srgbClr val="A4A3A4"/>
          </p15:clr>
        </p15:guide>
        <p15:guide id="4" pos="293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CC00FF"/>
    <a:srgbClr val="006600"/>
    <a:srgbClr val="660066"/>
    <a:srgbClr val="9900FF"/>
    <a:srgbClr val="990099"/>
    <a:srgbClr val="A50021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950" autoAdjust="0"/>
    <p:restoredTop sz="95034" autoAdjust="0"/>
  </p:normalViewPr>
  <p:slideViewPr>
    <p:cSldViewPr>
      <p:cViewPr varScale="1">
        <p:scale>
          <a:sx n="66" d="100"/>
          <a:sy n="66" d="100"/>
        </p:scale>
        <p:origin x="1344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754" y="-108"/>
      </p:cViewPr>
      <p:guideLst>
        <p:guide orient="horz" pos="2144"/>
        <p:guide pos="3131"/>
        <p:guide orient="horz" pos="2212"/>
        <p:guide pos="293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179508" y="79369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33735" y="79369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831325" y="6797077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290844" y="6797077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r>
              <a:rPr lang="en-US" altLang="ko-KR"/>
              <a:t>Page </a:t>
            </a:r>
            <a:fld id="{9D68F29A-2A8F-4CE4-9C95-E32B956C45C1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22534" name="Line 6"/>
          <p:cNvSpPr>
            <a:spLocks noChangeShapeType="1"/>
          </p:cNvSpPr>
          <p:nvPr/>
        </p:nvSpPr>
        <p:spPr bwMode="auto">
          <a:xfrm>
            <a:off x="930762" y="293176"/>
            <a:ext cx="744757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30761" y="6797077"/>
            <a:ext cx="718145" cy="184666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22536" name="Line 8"/>
          <p:cNvSpPr>
            <a:spLocks noChangeShapeType="1"/>
          </p:cNvSpPr>
          <p:nvPr/>
        </p:nvSpPr>
        <p:spPr bwMode="auto">
          <a:xfrm>
            <a:off x="930762" y="6788888"/>
            <a:ext cx="765276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9255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38980" y="20407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877235" y="20407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05125" y="530225"/>
            <a:ext cx="3498850" cy="26257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40024" y="3336301"/>
            <a:ext cx="6829052" cy="316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322081" y="6800352"/>
            <a:ext cx="21127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497339" y="6800352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r>
              <a:rPr lang="en-US" altLang="ko-KR"/>
              <a:t>Page </a:t>
            </a:r>
            <a:fld id="{56A4E747-0965-469B-B28B-55B02AB0B5B0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972393" y="6800352"/>
            <a:ext cx="718145" cy="184666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>
            <a:off x="972393" y="6798715"/>
            <a:ext cx="736431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871288" y="224386"/>
            <a:ext cx="75665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35778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99931" y="6800352"/>
            <a:ext cx="41517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/>
              <a:t>Page </a:t>
            </a:r>
            <a:fld id="{BE3C6F66-609F-4E52-9182-10CA20887C34}" type="slidenum">
              <a:rPr lang="en-US" altLang="ko-KR"/>
              <a:pPr>
                <a:spcBef>
                  <a:spcPct val="0"/>
                </a:spcBef>
              </a:pPr>
              <a:t>1</a:t>
            </a:fld>
            <a:endParaRPr lang="en-US" altLang="ko-KR"/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/>
          </a:p>
        </p:txBody>
      </p:sp>
    </p:spTree>
    <p:extLst>
      <p:ext uri="{BB962C8B-B14F-4D97-AF65-F5344CB8AC3E}">
        <p14:creationId xmlns:p14="http://schemas.microsoft.com/office/powerpoint/2010/main" val="28547332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 2025</a:t>
            </a: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Junghoon Suh, et. al, Huawei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C28A0236-B5DF-490A-A892-6F233A4F337A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06313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12750" cy="276999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zh-CN" smtClean="0"/>
              <a:t>Jan 2025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Junghoon Suh, et. al, Huawei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E792CD62-9AAA-4B66-A216-7F1F565D5B47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69411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209629"/>
            <a:ext cx="8229600" cy="1152000"/>
          </a:xfrm>
        </p:spPr>
        <p:txBody>
          <a:bodyPr/>
          <a:lstStyle>
            <a:lvl1pPr>
              <a:defRPr>
                <a:latin typeface="Intel Clear Light" panose="020B0404020203020204" pitchFamily="34" charset="0"/>
              </a:defRPr>
            </a:lvl1pPr>
          </a:lstStyle>
          <a:p>
            <a:r>
              <a:rPr lang="de-DE" dirty="0"/>
              <a:t>28pt Headline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696914" y="332602"/>
            <a:ext cx="1641475" cy="276999"/>
          </a:xfr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latin typeface="Intel Clear" panose="020B0604020203020204" pitchFamily="34" charset="0"/>
              </a:defRPr>
            </a:lvl1pPr>
          </a:lstStyle>
          <a:p>
            <a:r>
              <a:rPr lang="en-US" altLang="zh-CN" smtClean="0"/>
              <a:t>Jan 2025</a:t>
            </a:r>
            <a:endParaRPr lang="en-US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5866910" y="6475414"/>
            <a:ext cx="2677016" cy="184666"/>
          </a:xfrm>
        </p:spPr>
        <p:txBody>
          <a:bodyPr/>
          <a:lstStyle>
            <a:lvl1pPr>
              <a:defRPr sz="1200">
                <a:latin typeface="Intel Clear" panose="020B0604020203020204" pitchFamily="34" charset="0"/>
              </a:defRPr>
            </a:lvl1pPr>
          </a:lstStyle>
          <a:p>
            <a:r>
              <a:rPr lang="en-US" smtClean="0"/>
              <a:t>Junghoon Suh, et. al, Huawei</a:t>
            </a:r>
            <a:endParaRPr lang="en-US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4501098" y="6475413"/>
            <a:ext cx="218008" cy="215444"/>
          </a:xfrm>
        </p:spPr>
        <p:txBody>
          <a:bodyPr/>
          <a:lstStyle>
            <a:lvl1pPr>
              <a:defRPr sz="1400">
                <a:latin typeface="Intel Clear" panose="020B0604020203020204" pitchFamily="34" charset="0"/>
              </a:defRPr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3"/>
          </p:nvPr>
        </p:nvSpPr>
        <p:spPr>
          <a:xfrm>
            <a:off x="455613" y="1598400"/>
            <a:ext cx="8229600" cy="4526400"/>
          </a:xfrm>
        </p:spPr>
        <p:txBody>
          <a:bodyPr/>
          <a:lstStyle>
            <a:lvl1pPr>
              <a:defRPr>
                <a:latin typeface="Intel Clear" panose="020B0604020203020204" pitchFamily="34" charset="0"/>
              </a:defRPr>
            </a:lvl1pPr>
            <a:lvl2pPr>
              <a:defRPr>
                <a:latin typeface="Intel Clear" panose="020B0604020203020204" pitchFamily="34" charset="0"/>
              </a:defRPr>
            </a:lvl2pPr>
            <a:lvl3pPr>
              <a:defRPr>
                <a:latin typeface="Intel Clear" panose="020B0604020203020204" pitchFamily="34" charset="0"/>
              </a:defRPr>
            </a:lvl3pPr>
            <a:lvl4pPr>
              <a:defRPr>
                <a:latin typeface="Intel Clear" panose="020B0604020203020204" pitchFamily="34" charset="0"/>
              </a:defRPr>
            </a:lvl4pPr>
            <a:lvl5pPr marL="900000" indent="-180000">
              <a:spcBef>
                <a:spcPts val="300"/>
              </a:spcBef>
              <a:defRPr sz="1200">
                <a:latin typeface="Intel Clear" panose="020B0604020203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6031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smtClean="0"/>
              <a:t>Jan 2025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34134" y="6475413"/>
            <a:ext cx="180979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Junghoon Suh, et. al,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r>
              <a:rPr lang="en-US" altLang="ko-KR"/>
              <a:t>Slide </a:t>
            </a:r>
            <a:fld id="{CE1EFD5B-DAAE-4F28-8ABE-8E333BF19C97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249112" y="381000"/>
            <a:ext cx="2195858" cy="215444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802.11-25/0078r0</a:t>
            </a: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4205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Jan 2025</a:t>
            </a:r>
            <a:endParaRPr lang="en-US" altLang="ko-KR" dirty="0"/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B32CC73A-E011-458C-B5ED-8C393FEEF80B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839200" cy="838200"/>
          </a:xfrm>
        </p:spPr>
        <p:txBody>
          <a:bodyPr/>
          <a:lstStyle/>
          <a:p>
            <a:r>
              <a:rPr lang="en-US" altLang="zh-CN" dirty="0" smtClean="0"/>
              <a:t>Special STA Info Field in UHR NDPA</a:t>
            </a:r>
            <a:endParaRPr lang="en-US" altLang="ko-KR" sz="2000" dirty="0">
              <a:ea typeface="Gulim" panose="020B0600000101010101" pitchFamily="34" charset="-127"/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581628" y="1628955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>
                <a:ea typeface="Gulim" panose="020B0600000101010101" pitchFamily="34" charset="-127"/>
              </a:rPr>
              <a:t>Date:</a:t>
            </a:r>
            <a:r>
              <a:rPr lang="en-US" altLang="ko-KR" sz="2000" b="0" dirty="0">
                <a:ea typeface="Gulim" panose="020B0600000101010101" pitchFamily="34" charset="-127"/>
              </a:rPr>
              <a:t> </a:t>
            </a:r>
            <a:r>
              <a:rPr lang="en-US" altLang="ko-KR" sz="2000" b="0" dirty="0" smtClean="0">
                <a:ea typeface="Gulim" panose="020B0600000101010101" pitchFamily="34" charset="-127"/>
              </a:rPr>
              <a:t>2025-01-08</a:t>
            </a:r>
            <a:endParaRPr lang="en-US" altLang="ko-KR" sz="2000" b="0" dirty="0">
              <a:ea typeface="Gulim" panose="020B0600000101010101" pitchFamily="34" charset="-127"/>
            </a:endParaRPr>
          </a:p>
        </p:txBody>
      </p:sp>
      <p:sp>
        <p:nvSpPr>
          <p:cNvPr id="4103" name="Rectangle 12"/>
          <p:cNvSpPr>
            <a:spLocks noChangeArrowheads="1"/>
          </p:cNvSpPr>
          <p:nvPr/>
        </p:nvSpPr>
        <p:spPr bwMode="auto">
          <a:xfrm>
            <a:off x="457120" y="211491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 dirty="0"/>
              <a:t>Authors:</a:t>
            </a:r>
            <a:endParaRPr kumimoji="0" lang="en-US" altLang="ko-KR" sz="2000" b="0" dirty="0"/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6501890"/>
              </p:ext>
            </p:extLst>
          </p:nvPr>
        </p:nvGraphicFramePr>
        <p:xfrm>
          <a:off x="762000" y="2700991"/>
          <a:ext cx="7620000" cy="3254336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6304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410428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6386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5037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Junghoon Suh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8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Huawei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8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junghoon.suh@huawei.com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6280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Mahmoud Hasabelnaby</a:t>
                      </a:r>
                      <a:endParaRPr kumimoji="0" lang="en-CA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286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Ross Jian Yu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zh-CN" sz="1100" dirty="0" smtClean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108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Yan Xin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100" dirty="0" smtClean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108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Osama AboulMagd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100" dirty="0" smtClean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286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Sara Norouzi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zh-CN" altLang="en-US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US" altLang="zh-CN" dirty="0" smtClean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7389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9312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1999"/>
            <a:ext cx="9144000" cy="457201"/>
          </a:xfrm>
        </p:spPr>
        <p:txBody>
          <a:bodyPr/>
          <a:lstStyle/>
          <a:p>
            <a:r>
              <a:rPr lang="en-CA" altLang="zh-CN" sz="2800" dirty="0" smtClean="0"/>
              <a:t>Background</a:t>
            </a:r>
            <a:endParaRPr lang="zh-CN" altLang="en-US" sz="2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/>
              <a:t>Slide </a:t>
            </a:r>
            <a:fld id="{E792CD62-9AAA-4B66-A216-7F1F565D5B47}" type="slidenum">
              <a:rPr lang="en-US" altLang="ko-KR" smtClean="0"/>
              <a:pPr/>
              <a:t>2</a:t>
            </a:fld>
            <a:endParaRPr lang="en-US" altLang="ko-KR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76200" y="1676400"/>
            <a:ext cx="8991601" cy="4495800"/>
          </a:xfrm>
        </p:spPr>
        <p:txBody>
          <a:bodyPr/>
          <a:lstStyle/>
          <a:p>
            <a:pPr>
              <a:buFontTx/>
              <a:buChar char="-"/>
            </a:pPr>
            <a:r>
              <a:rPr lang="en-US" altLang="zh-CN" sz="2200" dirty="0" smtClean="0"/>
              <a:t>The EHT variant type is re-used for the UHR variant NDPA [1]</a:t>
            </a:r>
            <a:endParaRPr lang="en-CA" altLang="zh-CN" sz="1800" dirty="0" smtClean="0"/>
          </a:p>
          <a:p>
            <a:pPr>
              <a:buFontTx/>
              <a:buChar char="-"/>
            </a:pPr>
            <a:r>
              <a:rPr lang="en-CA" altLang="zh-CN" sz="2200" dirty="0" smtClean="0"/>
              <a:t>For </a:t>
            </a:r>
            <a:r>
              <a:rPr lang="en-CA" altLang="zh-CN" sz="2200" dirty="0" err="1" smtClean="0"/>
              <a:t>CoBF</a:t>
            </a:r>
            <a:r>
              <a:rPr lang="en-CA" altLang="zh-CN" sz="2200" dirty="0" smtClean="0"/>
              <a:t>, two APs need to send the sounding frames and some sounding parameters which are common to the STAs need to be shared among the coordinated APs</a:t>
            </a:r>
          </a:p>
          <a:p>
            <a:pPr lvl="1">
              <a:buFontTx/>
              <a:buChar char="-"/>
            </a:pPr>
            <a:r>
              <a:rPr lang="en-CA" altLang="zh-CN" sz="1800" dirty="0" smtClean="0"/>
              <a:t>Special STA Info fields are introduced to the NDPA [2-5]</a:t>
            </a:r>
          </a:p>
          <a:p>
            <a:pPr>
              <a:buFontTx/>
              <a:buChar char="-"/>
            </a:pPr>
            <a:r>
              <a:rPr lang="en-CA" altLang="zh-CN" sz="2200" dirty="0" smtClean="0"/>
              <a:t>It is necessary for the coordinated APs to overhear the CSI Report from the OBSS STAs</a:t>
            </a:r>
          </a:p>
          <a:p>
            <a:pPr lvl="1">
              <a:buFontTx/>
              <a:buChar char="-"/>
            </a:pPr>
            <a:r>
              <a:rPr lang="en-CA" altLang="zh-CN" dirty="0" smtClean="0"/>
              <a:t>We need a guideline in the NDPA for the quality of the CSI Report frame transmitted from the OBSS STAs</a:t>
            </a:r>
            <a:endParaRPr lang="en-CA" altLang="zh-CN" dirty="0"/>
          </a:p>
          <a:p>
            <a:pPr>
              <a:buFontTx/>
              <a:buChar char="-"/>
            </a:pPr>
            <a:r>
              <a:rPr lang="en-CA" altLang="zh-CN" sz="2200" dirty="0" smtClean="0"/>
              <a:t>We propose the common sounding parameters carried in the Special STA Info fields in the UHR NDPA to be shared between coordinated APs, and show how this guideline can be indicated</a:t>
            </a:r>
            <a:endParaRPr lang="en-CA" altLang="zh-CN" sz="1800" dirty="0" smtClean="0"/>
          </a:p>
          <a:p>
            <a:pPr marL="0" indent="0">
              <a:buNone/>
            </a:pPr>
            <a:r>
              <a:rPr lang="en-CA" altLang="zh-CN" sz="2200" dirty="0" smtClean="0"/>
              <a:t> </a:t>
            </a:r>
            <a:endParaRPr lang="en-CA" altLang="zh-CN" sz="1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 2025</a:t>
            </a:r>
            <a:endParaRPr lang="en-US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611920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304800"/>
          </a:xfrm>
        </p:spPr>
        <p:txBody>
          <a:bodyPr/>
          <a:lstStyle/>
          <a:p>
            <a:r>
              <a:rPr lang="en-US" altLang="zh-CN" sz="2800" dirty="0" smtClean="0"/>
              <a:t>Sequential Sounding for CoBF</a:t>
            </a:r>
            <a:endParaRPr lang="zh-CN" alt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 2025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3</a:t>
            </a:fld>
            <a:endParaRPr lang="en-US" altLang="ko-KR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066800"/>
            <a:ext cx="8596312" cy="3072036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 bwMode="auto">
          <a:xfrm>
            <a:off x="2667000" y="1676400"/>
            <a:ext cx="2208213" cy="24384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6858000" y="1828800"/>
            <a:ext cx="2209800" cy="25908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 bwMode="auto">
          <a:xfrm flipH="1">
            <a:off x="3761814" y="4114800"/>
            <a:ext cx="1" cy="228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2133600" y="4267350"/>
            <a:ext cx="272337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b="1" dirty="0" smtClean="0"/>
              <a:t>Cross-BSS Sounding in Phase 1:</a:t>
            </a:r>
          </a:p>
          <a:p>
            <a:r>
              <a:rPr lang="en-US" altLang="zh-CN" sz="1400" dirty="0" smtClean="0"/>
              <a:t>CSI Report transmitted from the </a:t>
            </a:r>
          </a:p>
          <a:p>
            <a:r>
              <a:rPr lang="en-US" altLang="zh-CN" sz="1400" dirty="0" smtClean="0"/>
              <a:t>OBSS STA is overheard in the AP2</a:t>
            </a:r>
            <a:endParaRPr lang="zh-CN" altLang="en-US" sz="1400" dirty="0"/>
          </a:p>
        </p:txBody>
      </p:sp>
      <p:cxnSp>
        <p:nvCxnSpPr>
          <p:cNvPr id="15" name="Straight Arrow Connector 14"/>
          <p:cNvCxnSpPr/>
          <p:nvPr/>
        </p:nvCxnSpPr>
        <p:spPr bwMode="auto">
          <a:xfrm flipH="1">
            <a:off x="8001000" y="4415061"/>
            <a:ext cx="7144" cy="23760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6400800" y="4548298"/>
            <a:ext cx="272337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b="1" dirty="0" smtClean="0"/>
              <a:t>Cross-BSS Sounding in Phase 2:</a:t>
            </a:r>
          </a:p>
          <a:p>
            <a:r>
              <a:rPr lang="en-US" altLang="zh-CN" sz="1400" dirty="0" smtClean="0"/>
              <a:t>CSI Report transmitted from the </a:t>
            </a:r>
          </a:p>
          <a:p>
            <a:r>
              <a:rPr lang="en-US" altLang="zh-CN" sz="1400" dirty="0" smtClean="0"/>
              <a:t>OBSS STA is overheard in the AP1</a:t>
            </a:r>
            <a:endParaRPr lang="zh-CN" altLang="en-US" sz="1400" dirty="0"/>
          </a:p>
        </p:txBody>
      </p:sp>
      <p:sp>
        <p:nvSpPr>
          <p:cNvPr id="17" name="Oval 16"/>
          <p:cNvSpPr/>
          <p:nvPr/>
        </p:nvSpPr>
        <p:spPr bwMode="auto">
          <a:xfrm>
            <a:off x="381000" y="1676400"/>
            <a:ext cx="2438400" cy="2614836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Oval 17"/>
          <p:cNvSpPr/>
          <p:nvPr/>
        </p:nvSpPr>
        <p:spPr bwMode="auto">
          <a:xfrm>
            <a:off x="4722813" y="2382825"/>
            <a:ext cx="2438400" cy="1736303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2" name="Straight Arrow Connector 21"/>
          <p:cNvCxnSpPr>
            <a:stCxn id="17" idx="4"/>
          </p:cNvCxnSpPr>
          <p:nvPr/>
        </p:nvCxnSpPr>
        <p:spPr bwMode="auto">
          <a:xfrm>
            <a:off x="1600200" y="4291236"/>
            <a:ext cx="838200" cy="99572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4" name="Straight Arrow Connector 23"/>
          <p:cNvCxnSpPr>
            <a:stCxn id="18" idx="4"/>
          </p:cNvCxnSpPr>
          <p:nvPr/>
        </p:nvCxnSpPr>
        <p:spPr bwMode="auto">
          <a:xfrm flipH="1">
            <a:off x="4267200" y="4119128"/>
            <a:ext cx="1674813" cy="116783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1132316" y="5314226"/>
            <a:ext cx="300114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b="1" dirty="0" smtClean="0">
                <a:solidFill>
                  <a:srgbClr val="FF0000"/>
                </a:solidFill>
              </a:rPr>
              <a:t>In-BSS Sounding in each Phase:</a:t>
            </a:r>
          </a:p>
          <a:p>
            <a:r>
              <a:rPr lang="en-US" altLang="zh-CN" sz="1600" dirty="0" smtClean="0">
                <a:solidFill>
                  <a:srgbClr val="FF0000"/>
                </a:solidFill>
              </a:rPr>
              <a:t>Same as the current EHT 802.11 </a:t>
            </a:r>
          </a:p>
          <a:p>
            <a:r>
              <a:rPr lang="en-US" altLang="zh-CN" sz="1600" dirty="0" smtClean="0">
                <a:solidFill>
                  <a:srgbClr val="FF0000"/>
                </a:solidFill>
              </a:rPr>
              <a:t>Sounding Protocol Sequence;</a:t>
            </a:r>
          </a:p>
        </p:txBody>
      </p:sp>
    </p:spTree>
    <p:extLst>
      <p:ext uri="{BB962C8B-B14F-4D97-AF65-F5344CB8AC3E}">
        <p14:creationId xmlns:p14="http://schemas.microsoft.com/office/powerpoint/2010/main" val="2315895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784" y="838200"/>
            <a:ext cx="8951016" cy="381000"/>
          </a:xfrm>
        </p:spPr>
        <p:txBody>
          <a:bodyPr/>
          <a:lstStyle/>
          <a:p>
            <a:r>
              <a:rPr lang="en-US" altLang="zh-CN" dirty="0">
                <a:solidFill>
                  <a:srgbClr val="0000FF"/>
                </a:solidFill>
              </a:rPr>
              <a:t>Proposed UHR CoBF NDPA Frame 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 2025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4</a:t>
            </a:fld>
            <a:endParaRPr lang="en-US" altLang="ko-KR"/>
          </a:p>
        </p:txBody>
      </p:sp>
      <p:sp>
        <p:nvSpPr>
          <p:cNvPr id="9" name="Rectangle 8"/>
          <p:cNvSpPr/>
          <p:nvPr/>
        </p:nvSpPr>
        <p:spPr bwMode="auto">
          <a:xfrm>
            <a:off x="5029200" y="2895600"/>
            <a:ext cx="1219200" cy="1524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16" name="Table 15">
            <a:extLst>
              <a:ext uri="{FF2B5EF4-FFF2-40B4-BE49-F238E27FC236}">
                <a16:creationId xmlns="" xmlns:a16="http://schemas.microsoft.com/office/drawing/2014/main" id="{58084800-5FB7-4B01-9E55-1974825053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4009435"/>
              </p:ext>
            </p:extLst>
          </p:nvPr>
        </p:nvGraphicFramePr>
        <p:xfrm>
          <a:off x="1410721" y="4246880"/>
          <a:ext cx="7205936" cy="1315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0742">
                  <a:extLst>
                    <a:ext uri="{9D8B030D-6E8A-4147-A177-3AD203B41FA5}">
                      <a16:colId xmlns="" xmlns:a16="http://schemas.microsoft.com/office/drawing/2014/main" val="4110833606"/>
                    </a:ext>
                  </a:extLst>
                </a:gridCol>
                <a:gridCol w="900742">
                  <a:extLst>
                    <a:ext uri="{9D8B030D-6E8A-4147-A177-3AD203B41FA5}">
                      <a16:colId xmlns="" xmlns:a16="http://schemas.microsoft.com/office/drawing/2014/main" val="900175835"/>
                    </a:ext>
                  </a:extLst>
                </a:gridCol>
                <a:gridCol w="450371">
                  <a:extLst>
                    <a:ext uri="{9D8B030D-6E8A-4147-A177-3AD203B41FA5}">
                      <a16:colId xmlns="" xmlns:a16="http://schemas.microsoft.com/office/drawing/2014/main" val="1221005323"/>
                    </a:ext>
                  </a:extLst>
                </a:gridCol>
                <a:gridCol w="490166">
                  <a:extLst>
                    <a:ext uri="{9D8B030D-6E8A-4147-A177-3AD203B41FA5}">
                      <a16:colId xmlns="" xmlns:a16="http://schemas.microsoft.com/office/drawing/2014/main" val="2352396996"/>
                    </a:ext>
                  </a:extLst>
                </a:gridCol>
                <a:gridCol w="410576">
                  <a:extLst>
                    <a:ext uri="{9D8B030D-6E8A-4147-A177-3AD203B41FA5}">
                      <a16:colId xmlns="" xmlns:a16="http://schemas.microsoft.com/office/drawing/2014/main" val="349984028"/>
                    </a:ext>
                  </a:extLst>
                </a:gridCol>
                <a:gridCol w="450371">
                  <a:extLst>
                    <a:ext uri="{9D8B030D-6E8A-4147-A177-3AD203B41FA5}">
                      <a16:colId xmlns="" xmlns:a16="http://schemas.microsoft.com/office/drawing/2014/main" val="3400622560"/>
                    </a:ext>
                  </a:extLst>
                </a:gridCol>
                <a:gridCol w="929911">
                  <a:extLst>
                    <a:ext uri="{9D8B030D-6E8A-4147-A177-3AD203B41FA5}">
                      <a16:colId xmlns="" xmlns:a16="http://schemas.microsoft.com/office/drawing/2014/main" val="3455492761"/>
                    </a:ext>
                  </a:extLst>
                </a:gridCol>
                <a:gridCol w="762000">
                  <a:extLst>
                    <a:ext uri="{9D8B030D-6E8A-4147-A177-3AD203B41FA5}">
                      <a16:colId xmlns="" xmlns:a16="http://schemas.microsoft.com/office/drawing/2014/main" val="3941423581"/>
                    </a:ext>
                  </a:extLst>
                </a:gridCol>
                <a:gridCol w="1010315">
                  <a:extLst>
                    <a:ext uri="{9D8B030D-6E8A-4147-A177-3AD203B41FA5}">
                      <a16:colId xmlns="" xmlns:a16="http://schemas.microsoft.com/office/drawing/2014/main" val="2403196712"/>
                    </a:ext>
                  </a:extLst>
                </a:gridCol>
                <a:gridCol w="900742">
                  <a:extLst>
                    <a:ext uri="{9D8B030D-6E8A-4147-A177-3AD203B41FA5}">
                      <a16:colId xmlns="" xmlns:a16="http://schemas.microsoft.com/office/drawing/2014/main" val="241874247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B0           B10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B11         B15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B16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B17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B18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B19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B20     B24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B25   B26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B27</a:t>
                      </a:r>
                    </a:p>
                    <a:p>
                      <a:pPr algn="ctr"/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B28        B31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8788630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AID11: Responding AP ID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Punctured Channel Info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/>
                        <a:t>N_LTF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/>
                        <a:t>Starting SS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NSS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GI+</a:t>
                      </a:r>
                      <a:br>
                        <a:rPr lang="en-US" sz="1000" dirty="0"/>
                      </a:br>
                      <a:r>
                        <a:rPr lang="en-US" sz="1000" dirty="0"/>
                        <a:t>LTF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Recommended</a:t>
                      </a:r>
                      <a:r>
                        <a:rPr lang="en-US" sz="1000" dirty="0" smtClean="0"/>
                        <a:t> CSI MCS</a:t>
                      </a:r>
                      <a:endParaRPr lang="en-US" sz="10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Reserved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Disambiguation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Reserved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1194308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5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5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297264344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7" name="Table 7">
                <a:extLst>
                  <a:ext uri="{FF2B5EF4-FFF2-40B4-BE49-F238E27FC236}">
                    <a16:creationId xmlns="" xmlns:a16="http://schemas.microsoft.com/office/drawing/2014/main" id="{F9277817-D16B-4EC6-8BF1-074620ACB9B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957126924"/>
                  </p:ext>
                </p:extLst>
              </p:nvPr>
            </p:nvGraphicFramePr>
            <p:xfrm>
              <a:off x="1673769" y="1960071"/>
              <a:ext cx="7089231" cy="7670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613071">
                      <a:extLst>
                        <a:ext uri="{9D8B030D-6E8A-4147-A177-3AD203B41FA5}">
                          <a16:colId xmlns="" xmlns:a16="http://schemas.microsoft.com/office/drawing/2014/main" val="2836971721"/>
                        </a:ext>
                      </a:extLst>
                    </a:gridCol>
                    <a:gridCol w="677159">
                      <a:extLst>
                        <a:ext uri="{9D8B030D-6E8A-4147-A177-3AD203B41FA5}">
                          <a16:colId xmlns="" xmlns:a16="http://schemas.microsoft.com/office/drawing/2014/main" val="2978652814"/>
                        </a:ext>
                      </a:extLst>
                    </a:gridCol>
                    <a:gridCol w="600559">
                      <a:extLst>
                        <a:ext uri="{9D8B030D-6E8A-4147-A177-3AD203B41FA5}">
                          <a16:colId xmlns="" xmlns:a16="http://schemas.microsoft.com/office/drawing/2014/main" val="3371605978"/>
                        </a:ext>
                      </a:extLst>
                    </a:gridCol>
                    <a:gridCol w="568193">
                      <a:extLst>
                        <a:ext uri="{9D8B030D-6E8A-4147-A177-3AD203B41FA5}">
                          <a16:colId xmlns="" xmlns:a16="http://schemas.microsoft.com/office/drawing/2014/main" val="223993147"/>
                        </a:ext>
                      </a:extLst>
                    </a:gridCol>
                    <a:gridCol w="978802">
                      <a:extLst>
                        <a:ext uri="{9D8B030D-6E8A-4147-A177-3AD203B41FA5}">
                          <a16:colId xmlns="" xmlns:a16="http://schemas.microsoft.com/office/drawing/2014/main" val="2750993559"/>
                        </a:ext>
                      </a:extLst>
                    </a:gridCol>
                    <a:gridCol w="1039290">
                      <a:extLst>
                        <a:ext uri="{9D8B030D-6E8A-4147-A177-3AD203B41FA5}">
                          <a16:colId xmlns="" xmlns:a16="http://schemas.microsoft.com/office/drawing/2014/main" val="3311872757"/>
                        </a:ext>
                      </a:extLst>
                    </a:gridCol>
                    <a:gridCol w="1039290">
                      <a:extLst>
                        <a:ext uri="{9D8B030D-6E8A-4147-A177-3AD203B41FA5}">
                          <a16:colId xmlns="" xmlns:a16="http://schemas.microsoft.com/office/drawing/2014/main" val="133057853"/>
                        </a:ext>
                      </a:extLst>
                    </a:gridCol>
                    <a:gridCol w="1139983">
                      <a:extLst>
                        <a:ext uri="{9D8B030D-6E8A-4147-A177-3AD203B41FA5}">
                          <a16:colId xmlns="" xmlns:a16="http://schemas.microsoft.com/office/drawing/2014/main" val="448830675"/>
                        </a:ext>
                      </a:extLst>
                    </a:gridCol>
                    <a:gridCol w="432884">
                      <a:extLst>
                        <a:ext uri="{9D8B030D-6E8A-4147-A177-3AD203B41FA5}">
                          <a16:colId xmlns="" xmlns:a16="http://schemas.microsoft.com/office/drawing/2014/main" val="222698448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/>
                            <a:t>Frame Control 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/>
                            <a:t>Duration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/>
                            <a:t>RA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/>
                            <a:t>TA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/>
                            <a:t>Sounding Dialog Token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/>
                            <a:t>1</a:t>
                          </a:r>
                          <a:r>
                            <a:rPr lang="en-US" sz="1000" baseline="30000" dirty="0"/>
                            <a:t>st</a:t>
                          </a:r>
                          <a:r>
                            <a:rPr lang="en-US" sz="1000" dirty="0"/>
                            <a:t> Special STA Info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000" baseline="30000" dirty="0"/>
                            <a:t>2nd</a:t>
                          </a:r>
                          <a:r>
                            <a:rPr lang="en-US" sz="1000" dirty="0"/>
                            <a:t> Special STA Info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/>
                            <a:t>STA Info List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/>
                            <a:t>FCS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359754929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/>
                            <a:t>2</a:t>
                          </a: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/>
                            <a:t>2</a:t>
                          </a: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/>
                            <a:t>6</a:t>
                          </a: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/>
                            <a:t>6</a:t>
                          </a: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/>
                            <a:t>1</a:t>
                          </a: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/>
                            <a:t>0 or 4</a:t>
                          </a: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/>
                            <a:t>0 or 4</a:t>
                          </a: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sz="1000" i="1" dirty="0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100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</m:oMath>
                          </a14:m>
                          <a:r>
                            <a:rPr lang="en-US" sz="1000" dirty="0"/>
                            <a:t>4 </a:t>
                          </a: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/>
                            <a:t>4</a:t>
                          </a: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264799824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7" name="Table 7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9277817-D16B-4EC6-8BF1-074620ACB9B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957126924"/>
                  </p:ext>
                </p:extLst>
              </p:nvPr>
            </p:nvGraphicFramePr>
            <p:xfrm>
              <a:off x="1673769" y="1960071"/>
              <a:ext cx="7089231" cy="7670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613071">
                      <a:extLst>
                        <a:ext uri="{9D8B030D-6E8A-4147-A177-3AD203B41FA5}">
                          <a16:colId xmlns:a16="http://schemas.microsoft.com/office/drawing/2014/main" xmlns:a14="http://schemas.microsoft.com/office/drawing/2010/main" xmlns="" val="2836971721"/>
                        </a:ext>
                      </a:extLst>
                    </a:gridCol>
                    <a:gridCol w="677159">
                      <a:extLst>
                        <a:ext uri="{9D8B030D-6E8A-4147-A177-3AD203B41FA5}">
                          <a16:colId xmlns:a16="http://schemas.microsoft.com/office/drawing/2014/main" xmlns:a14="http://schemas.microsoft.com/office/drawing/2010/main" xmlns="" val="2978652814"/>
                        </a:ext>
                      </a:extLst>
                    </a:gridCol>
                    <a:gridCol w="600559">
                      <a:extLst>
                        <a:ext uri="{9D8B030D-6E8A-4147-A177-3AD203B41FA5}">
                          <a16:colId xmlns:a16="http://schemas.microsoft.com/office/drawing/2014/main" xmlns:a14="http://schemas.microsoft.com/office/drawing/2010/main" xmlns="" val="3371605978"/>
                        </a:ext>
                      </a:extLst>
                    </a:gridCol>
                    <a:gridCol w="568193">
                      <a:extLst>
                        <a:ext uri="{9D8B030D-6E8A-4147-A177-3AD203B41FA5}">
                          <a16:colId xmlns:a16="http://schemas.microsoft.com/office/drawing/2014/main" xmlns:a14="http://schemas.microsoft.com/office/drawing/2010/main" xmlns="" val="223993147"/>
                        </a:ext>
                      </a:extLst>
                    </a:gridCol>
                    <a:gridCol w="978802">
                      <a:extLst>
                        <a:ext uri="{9D8B030D-6E8A-4147-A177-3AD203B41FA5}">
                          <a16:colId xmlns:a16="http://schemas.microsoft.com/office/drawing/2014/main" xmlns:a14="http://schemas.microsoft.com/office/drawing/2010/main" xmlns="" val="2750993559"/>
                        </a:ext>
                      </a:extLst>
                    </a:gridCol>
                    <a:gridCol w="1039290">
                      <a:extLst>
                        <a:ext uri="{9D8B030D-6E8A-4147-A177-3AD203B41FA5}">
                          <a16:colId xmlns:a16="http://schemas.microsoft.com/office/drawing/2014/main" xmlns:a14="http://schemas.microsoft.com/office/drawing/2010/main" xmlns="" val="3311872757"/>
                        </a:ext>
                      </a:extLst>
                    </a:gridCol>
                    <a:gridCol w="1039290">
                      <a:extLst>
                        <a:ext uri="{9D8B030D-6E8A-4147-A177-3AD203B41FA5}">
                          <a16:colId xmlns:a16="http://schemas.microsoft.com/office/drawing/2014/main" xmlns:a14="http://schemas.microsoft.com/office/drawing/2010/main" xmlns="" val="133057853"/>
                        </a:ext>
                      </a:extLst>
                    </a:gridCol>
                    <a:gridCol w="1139983">
                      <a:extLst>
                        <a:ext uri="{9D8B030D-6E8A-4147-A177-3AD203B41FA5}">
                          <a16:colId xmlns:a16="http://schemas.microsoft.com/office/drawing/2014/main" xmlns:a14="http://schemas.microsoft.com/office/drawing/2010/main" xmlns="" val="448830675"/>
                        </a:ext>
                      </a:extLst>
                    </a:gridCol>
                    <a:gridCol w="432884">
                      <a:extLst>
                        <a:ext uri="{9D8B030D-6E8A-4147-A177-3AD203B41FA5}">
                          <a16:colId xmlns:a16="http://schemas.microsoft.com/office/drawing/2014/main" xmlns:a14="http://schemas.microsoft.com/office/drawing/2010/main" xmlns="" val="2226984489"/>
                        </a:ext>
                      </a:extLst>
                    </a:gridCol>
                  </a:tblGrid>
                  <a:tr h="3962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/>
                            <a:t>Frame Control 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/>
                            <a:t>Duration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/>
                            <a:t>RA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/>
                            <a:t>TA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/>
                            <a:t>Sounding Dialog Token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/>
                            <a:t>1</a:t>
                          </a:r>
                          <a:r>
                            <a:rPr lang="en-US" sz="1000" baseline="30000" dirty="0"/>
                            <a:t>st</a:t>
                          </a:r>
                          <a:r>
                            <a:rPr lang="en-US" sz="1000" dirty="0"/>
                            <a:t> Special STA Info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000" baseline="30000" dirty="0"/>
                            <a:t>2nd</a:t>
                          </a:r>
                          <a:r>
                            <a:rPr lang="en-US" sz="1000" dirty="0"/>
                            <a:t> Special STA Info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/>
                            <a:t>STA Info List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/>
                            <a:t>FCS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xmlns:a14="http://schemas.microsoft.com/office/drawing/2010/main" xmlns="" val="359754929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/>
                            <a:t>2</a:t>
                          </a: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/>
                            <a:t>2</a:t>
                          </a: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/>
                            <a:t>6</a:t>
                          </a: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/>
                            <a:t>6</a:t>
                          </a: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/>
                            <a:t>1</a:t>
                          </a: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/>
                            <a:t>0 or 4</a:t>
                          </a: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/>
                            <a:t>0 or 4</a:t>
                          </a: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0">
                          <a:blip r:embed="rId2"/>
                          <a:stretch>
                            <a:fillRect l="-485027" t="-109836" r="-3903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/>
                            <a:t>4</a:t>
                          </a: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xmlns:a14="http://schemas.microsoft.com/office/drawing/2010/main" xmlns="" val="2647998243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8" name="TextBox 17">
            <a:extLst>
              <a:ext uri="{FF2B5EF4-FFF2-40B4-BE49-F238E27FC236}">
                <a16:creationId xmlns="" xmlns:a16="http://schemas.microsoft.com/office/drawing/2014/main" id="{14A02CCE-E0EC-4FC5-86B6-0CC267E0F25B}"/>
              </a:ext>
            </a:extLst>
          </p:cNvPr>
          <p:cNvSpPr txBox="1"/>
          <p:nvPr/>
        </p:nvSpPr>
        <p:spPr>
          <a:xfrm flipH="1">
            <a:off x="1081942" y="2346230"/>
            <a:ext cx="7991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Octets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2F21FD03-FE2A-43E7-BB44-5C5760CA6F7C}"/>
              </a:ext>
            </a:extLst>
          </p:cNvPr>
          <p:cNvSpPr txBox="1"/>
          <p:nvPr/>
        </p:nvSpPr>
        <p:spPr>
          <a:xfrm>
            <a:off x="4018792" y="2582239"/>
            <a:ext cx="11190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latin typeface="Intel Clear" panose="020B0604020203020204"/>
              </a:rPr>
              <a:t>NDPA </a:t>
            </a:r>
            <a:r>
              <a:rPr lang="en-US" sz="800" dirty="0" smtClean="0">
                <a:latin typeface="Intel Clear" panose="020B0604020203020204"/>
              </a:rPr>
              <a:t>Variant</a:t>
            </a:r>
          </a:p>
          <a:p>
            <a:pPr algn="ctr"/>
            <a:r>
              <a:rPr lang="en-US" sz="800" dirty="0" smtClean="0">
                <a:latin typeface="Intel Clear" panose="020B0604020203020204"/>
              </a:rPr>
              <a:t> </a:t>
            </a:r>
            <a:r>
              <a:rPr lang="en-US" sz="800" dirty="0">
                <a:latin typeface="Intel Clear" panose="020B0604020203020204"/>
              </a:rPr>
              <a:t>Subfield  = </a:t>
            </a:r>
            <a:r>
              <a:rPr lang="en-US" sz="800" u="sng" dirty="0">
                <a:latin typeface="Intel Clear" panose="020B0604020203020204"/>
              </a:rPr>
              <a:t>3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46247289-793E-4CFD-BFB5-13CE486CABEF}"/>
              </a:ext>
            </a:extLst>
          </p:cNvPr>
          <p:cNvSpPr txBox="1"/>
          <p:nvPr/>
        </p:nvSpPr>
        <p:spPr>
          <a:xfrm>
            <a:off x="4826613" y="2475630"/>
            <a:ext cx="16254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dirty="0">
                <a:latin typeface="Intel Clear" panose="020B0604020203020204"/>
              </a:rPr>
              <a:t/>
            </a:r>
            <a:br>
              <a:rPr lang="en-US" sz="700" dirty="0">
                <a:latin typeface="Intel Clear" panose="020B0604020203020204"/>
              </a:rPr>
            </a:br>
            <a:r>
              <a:rPr lang="en-US" sz="700" dirty="0">
                <a:latin typeface="Intel Clear" panose="020B0604020203020204"/>
              </a:rPr>
              <a:t>Special AID</a:t>
            </a:r>
          </a:p>
          <a:p>
            <a:pPr algn="ctr"/>
            <a:r>
              <a:rPr lang="en-US" sz="700" dirty="0" smtClean="0">
                <a:latin typeface="Intel Clear" panose="020B0604020203020204"/>
              </a:rPr>
              <a:t>Common sounding</a:t>
            </a:r>
          </a:p>
          <a:p>
            <a:pPr algn="ctr"/>
            <a:r>
              <a:rPr lang="en-US" sz="700" dirty="0" smtClean="0">
                <a:latin typeface="Intel Clear" panose="020B0604020203020204"/>
              </a:rPr>
              <a:t> </a:t>
            </a:r>
            <a:r>
              <a:rPr lang="en-US" sz="700" dirty="0">
                <a:latin typeface="Intel Clear" panose="020B0604020203020204"/>
              </a:rPr>
              <a:t>parameters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="" xmlns:a16="http://schemas.microsoft.com/office/drawing/2014/main" id="{69D3FB73-FDE1-41AB-95C1-CB374B91B073}"/>
              </a:ext>
            </a:extLst>
          </p:cNvPr>
          <p:cNvSpPr txBox="1"/>
          <p:nvPr/>
        </p:nvSpPr>
        <p:spPr>
          <a:xfrm>
            <a:off x="5823186" y="2530468"/>
            <a:ext cx="182189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dirty="0">
                <a:latin typeface="Intel Clear" panose="020B0604020203020204"/>
              </a:rPr>
              <a:t>Shard AP AID</a:t>
            </a:r>
          </a:p>
          <a:p>
            <a:pPr algn="ctr"/>
            <a:r>
              <a:rPr lang="en-US" sz="700" dirty="0">
                <a:latin typeface="Intel Clear" panose="020B0604020203020204"/>
              </a:rPr>
              <a:t>Shared AP Related </a:t>
            </a:r>
            <a:endParaRPr lang="en-US" sz="700" dirty="0" smtClean="0">
              <a:latin typeface="Intel Clear" panose="020B0604020203020204"/>
            </a:endParaRPr>
          </a:p>
          <a:p>
            <a:pPr algn="ctr"/>
            <a:r>
              <a:rPr lang="en-US" sz="700" dirty="0" smtClean="0">
                <a:latin typeface="Intel Clear" panose="020B0604020203020204"/>
              </a:rPr>
              <a:t>sounding </a:t>
            </a:r>
            <a:r>
              <a:rPr lang="en-US" sz="700" dirty="0">
                <a:latin typeface="Intel Clear" panose="020B0604020203020204"/>
              </a:rPr>
              <a:t>parameters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="" xmlns:a16="http://schemas.microsoft.com/office/drawing/2014/main" id="{81B88B8B-3C5D-4A43-9F8D-1E6092919665}"/>
              </a:ext>
            </a:extLst>
          </p:cNvPr>
          <p:cNvSpPr txBox="1"/>
          <p:nvPr/>
        </p:nvSpPr>
        <p:spPr>
          <a:xfrm flipH="1">
            <a:off x="1011151" y="3859519"/>
            <a:ext cx="7991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Bits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="" xmlns:a16="http://schemas.microsoft.com/office/drawing/2014/main" id="{E0010148-4CF3-414F-99F3-2D4F3F788D37}"/>
              </a:ext>
            </a:extLst>
          </p:cNvPr>
          <p:cNvSpPr txBox="1"/>
          <p:nvPr/>
        </p:nvSpPr>
        <p:spPr>
          <a:xfrm flipH="1">
            <a:off x="1011151" y="5177941"/>
            <a:ext cx="7991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Bits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="" xmlns:a16="http://schemas.microsoft.com/office/drawing/2014/main" id="{6DB6DAAD-36CF-445B-9C7E-D092B4586651}"/>
              </a:ext>
            </a:extLst>
          </p:cNvPr>
          <p:cNvSpPr txBox="1"/>
          <p:nvPr/>
        </p:nvSpPr>
        <p:spPr>
          <a:xfrm>
            <a:off x="253428" y="3509958"/>
            <a:ext cx="11190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Intel Clear" panose="020B0604020203020204"/>
              </a:rPr>
              <a:t>1</a:t>
            </a:r>
            <a:r>
              <a:rPr lang="en-US" sz="1000" baseline="30000" dirty="0">
                <a:latin typeface="Intel Clear" panose="020B0604020203020204"/>
              </a:rPr>
              <a:t>st</a:t>
            </a:r>
            <a:r>
              <a:rPr lang="en-US" sz="1000" dirty="0">
                <a:latin typeface="Intel Clear" panose="020B0604020203020204"/>
              </a:rPr>
              <a:t> Special STA Info field</a:t>
            </a:r>
            <a:endParaRPr lang="en-US" sz="1000" u="sng" dirty="0">
              <a:latin typeface="Intel Clear" panose="020B0604020203020204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="" xmlns:a16="http://schemas.microsoft.com/office/drawing/2014/main" id="{3C25608F-769C-46BC-99F3-4E94F531579A}"/>
              </a:ext>
            </a:extLst>
          </p:cNvPr>
          <p:cNvSpPr txBox="1"/>
          <p:nvPr/>
        </p:nvSpPr>
        <p:spPr>
          <a:xfrm>
            <a:off x="253428" y="4731727"/>
            <a:ext cx="11190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Intel Clear" panose="020B0604020203020204"/>
              </a:rPr>
              <a:t>2</a:t>
            </a:r>
            <a:r>
              <a:rPr lang="en-US" sz="1000" baseline="30000" dirty="0">
                <a:latin typeface="Intel Clear" panose="020B0604020203020204"/>
              </a:rPr>
              <a:t>nd</a:t>
            </a:r>
            <a:r>
              <a:rPr lang="en-US" sz="1000" dirty="0">
                <a:latin typeface="Intel Clear" panose="020B0604020203020204"/>
              </a:rPr>
              <a:t>  Special STA Info field</a:t>
            </a:r>
            <a:endParaRPr lang="en-US" sz="1000" u="sng" dirty="0">
              <a:latin typeface="Intel Clear" panose="020B0604020203020204"/>
            </a:endParaRPr>
          </a:p>
        </p:txBody>
      </p:sp>
      <p:graphicFrame>
        <p:nvGraphicFramePr>
          <p:cNvPr id="27" name="Table 26">
            <a:extLst>
              <a:ext uri="{FF2B5EF4-FFF2-40B4-BE49-F238E27FC236}">
                <a16:creationId xmlns="" xmlns:a16="http://schemas.microsoft.com/office/drawing/2014/main" id="{64919F26-7B63-41B9-8BB2-4448F37B8F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8127560"/>
              </p:ext>
            </p:extLst>
          </p:nvPr>
        </p:nvGraphicFramePr>
        <p:xfrm>
          <a:off x="1410721" y="3082498"/>
          <a:ext cx="7205939" cy="1137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29420">
                  <a:extLst>
                    <a:ext uri="{9D8B030D-6E8A-4147-A177-3AD203B41FA5}">
                      <a16:colId xmlns="" xmlns:a16="http://schemas.microsoft.com/office/drawing/2014/main" val="4110833606"/>
                    </a:ext>
                  </a:extLst>
                </a:gridCol>
                <a:gridCol w="1029420">
                  <a:extLst>
                    <a:ext uri="{9D8B030D-6E8A-4147-A177-3AD203B41FA5}">
                      <a16:colId xmlns="" xmlns:a16="http://schemas.microsoft.com/office/drawing/2014/main" val="900175835"/>
                    </a:ext>
                  </a:extLst>
                </a:gridCol>
                <a:gridCol w="1029420">
                  <a:extLst>
                    <a:ext uri="{9D8B030D-6E8A-4147-A177-3AD203B41FA5}">
                      <a16:colId xmlns="" xmlns:a16="http://schemas.microsoft.com/office/drawing/2014/main" val="1221005323"/>
                    </a:ext>
                  </a:extLst>
                </a:gridCol>
                <a:gridCol w="1029420">
                  <a:extLst>
                    <a:ext uri="{9D8B030D-6E8A-4147-A177-3AD203B41FA5}">
                      <a16:colId xmlns="" xmlns:a16="http://schemas.microsoft.com/office/drawing/2014/main" val="349984028"/>
                    </a:ext>
                  </a:extLst>
                </a:gridCol>
                <a:gridCol w="1074255">
                  <a:extLst>
                    <a:ext uri="{9D8B030D-6E8A-4147-A177-3AD203B41FA5}">
                      <a16:colId xmlns="" xmlns:a16="http://schemas.microsoft.com/office/drawing/2014/main" val="3455492761"/>
                    </a:ext>
                  </a:extLst>
                </a:gridCol>
                <a:gridCol w="984584">
                  <a:extLst>
                    <a:ext uri="{9D8B030D-6E8A-4147-A177-3AD203B41FA5}">
                      <a16:colId xmlns="" xmlns:a16="http://schemas.microsoft.com/office/drawing/2014/main" val="3941423581"/>
                    </a:ext>
                  </a:extLst>
                </a:gridCol>
                <a:gridCol w="1029420">
                  <a:extLst>
                    <a:ext uri="{9D8B030D-6E8A-4147-A177-3AD203B41FA5}">
                      <a16:colId xmlns="" xmlns:a16="http://schemas.microsoft.com/office/drawing/2014/main" val="241874247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B0            B10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B11            B13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B14            B19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B20            B26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B27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B28           B30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B31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8788630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Special AID11: 2047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NDPA Version Identifier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BSS Color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TXOP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Disambiguation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BW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Reserved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1194308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7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2972643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8963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09600"/>
            <a:ext cx="8915400" cy="5713413"/>
          </a:xfrm>
        </p:spPr>
        <p:txBody>
          <a:bodyPr/>
          <a:lstStyle/>
          <a:p>
            <a:r>
              <a:rPr lang="en-US" dirty="0"/>
              <a:t>The 5-bit “Recommended CSI MCS” subfield recommends the MCS of the CSI Report </a:t>
            </a:r>
            <a:r>
              <a:rPr lang="en-US" dirty="0" smtClean="0"/>
              <a:t>frame</a:t>
            </a:r>
            <a:endParaRPr lang="en-US" dirty="0"/>
          </a:p>
          <a:p>
            <a:pPr lvl="1"/>
            <a:r>
              <a:rPr lang="en-US" altLang="zh-CN" dirty="0" smtClean="0"/>
              <a:t>The </a:t>
            </a:r>
            <a:r>
              <a:rPr lang="en-US" altLang="zh-CN" dirty="0"/>
              <a:t>Recommended </a:t>
            </a:r>
            <a:r>
              <a:rPr lang="en-US" altLang="zh-CN" dirty="0" smtClean="0"/>
              <a:t>CSI MCS </a:t>
            </a:r>
            <a:r>
              <a:rPr lang="en-US" altLang="zh-CN" dirty="0"/>
              <a:t>is for the OBSS AP to set the MCS in the BFRP trigger frame sent in the </a:t>
            </a:r>
            <a:r>
              <a:rPr lang="en-US" altLang="zh-CN" dirty="0" smtClean="0"/>
              <a:t>future </a:t>
            </a:r>
            <a:r>
              <a:rPr lang="en-US" altLang="zh-CN" dirty="0"/>
              <a:t>Cross-BSS sounding </a:t>
            </a:r>
            <a:r>
              <a:rPr lang="en-US" altLang="zh-CN" dirty="0" smtClean="0"/>
              <a:t>/ Joint Sounding sequence</a:t>
            </a:r>
          </a:p>
          <a:p>
            <a:pPr lvl="1"/>
            <a:r>
              <a:rPr lang="en-US" altLang="zh-CN" dirty="0"/>
              <a:t>The 5-bit MCS level includes “No Recommendation” MCS </a:t>
            </a:r>
            <a:r>
              <a:rPr lang="en-US" altLang="zh-CN" dirty="0" smtClean="0"/>
              <a:t>level in addition to the UHR MCS entries</a:t>
            </a:r>
          </a:p>
          <a:p>
            <a:pPr lvl="2"/>
            <a:r>
              <a:rPr lang="en-US" dirty="0" smtClean="0"/>
              <a:t>Index 31 indicates “No Recommendation”</a:t>
            </a:r>
          </a:p>
          <a:p>
            <a:pPr lvl="1"/>
            <a:r>
              <a:rPr lang="en-US" dirty="0" smtClean="0"/>
              <a:t>The OBSS STAs can transmit the CSI Report frame with the maximum TX Power according to the Recommended CSI MCS</a:t>
            </a:r>
          </a:p>
          <a:p>
            <a:pPr lvl="1"/>
            <a:r>
              <a:rPr lang="en-US" dirty="0"/>
              <a:t>When there are multiple OBSS STAs to feedback the CSI report, the Recommended CSI MCS can be set to the lowest MCS among all those OBSS STAs 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sz="2000" dirty="0"/>
              <a:t>The presence of Special STA Info fields are indicated and implied by the Special AID11 (2047) and 11bits of Responding AP ID </a:t>
            </a:r>
          </a:p>
          <a:p>
            <a:r>
              <a:rPr lang="en-US" sz="2000" dirty="0"/>
              <a:t>The format of STA Info fields are the same as the EHT STA Info fields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 2025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86698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561" y="685800"/>
            <a:ext cx="7772400" cy="457200"/>
          </a:xfrm>
        </p:spPr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76400"/>
            <a:ext cx="8991600" cy="3810000"/>
          </a:xfrm>
        </p:spPr>
        <p:txBody>
          <a:bodyPr/>
          <a:lstStyle/>
          <a:p>
            <a:r>
              <a:rPr lang="en-US" altLang="zh-CN" b="0" dirty="0"/>
              <a:t>We </a:t>
            </a:r>
            <a:r>
              <a:rPr lang="en-US" altLang="zh-CN" b="0" dirty="0" smtClean="0"/>
              <a:t>proposed the common parameters necessary to be shared among the coordinated APs for the CoBF Sounding</a:t>
            </a:r>
          </a:p>
          <a:p>
            <a:r>
              <a:rPr lang="en-US" altLang="zh-CN" b="0" dirty="0" smtClean="0"/>
              <a:t>We proposed to set the Recommended CSI MCS level in the Special STA Info field of UHR NDPA for the case of Cross-BSS Sounding in Sequential Sounding and for the Joint Sounding</a:t>
            </a:r>
            <a:endParaRPr lang="en-US" altLang="zh-CN" b="0" dirty="0"/>
          </a:p>
          <a:p>
            <a:endParaRPr lang="en-US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6</a:t>
            </a:fld>
            <a:endParaRPr lang="en-US" altLang="ko-K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 2025</a:t>
            </a:r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14785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zh-CN" dirty="0" smtClean="0"/>
              <a:t>References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52600"/>
            <a:ext cx="8763000" cy="4343400"/>
          </a:xfrm>
        </p:spPr>
        <p:txBody>
          <a:bodyPr/>
          <a:lstStyle/>
          <a:p>
            <a:r>
              <a:rPr lang="en-CA" altLang="zh-CN" dirty="0"/>
              <a:t>[1] </a:t>
            </a:r>
            <a:r>
              <a:rPr lang="en-CA" altLang="zh-CN" dirty="0" smtClean="0"/>
              <a:t>A. Asterjadhi, </a:t>
            </a:r>
            <a:r>
              <a:rPr lang="en-CA" altLang="zh-CN" dirty="0"/>
              <a:t>“</a:t>
            </a:r>
            <a:r>
              <a:rPr lang="en-CA" altLang="zh-CN" dirty="0" smtClean="0"/>
              <a:t>11-24/171r26 </a:t>
            </a:r>
            <a:r>
              <a:rPr lang="fr-FR" altLang="zh-CN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TGbn </a:t>
            </a:r>
            <a:r>
              <a:rPr lang="fr-FR" altLang="zh-CN" dirty="0">
                <a:ea typeface="Times New Roman" panose="02020603050405020304" pitchFamily="18" charset="0"/>
                <a:cs typeface="Calibri" panose="020F0502020204030204" pitchFamily="34" charset="0"/>
              </a:rPr>
              <a:t>Motions List - Part 1</a:t>
            </a:r>
            <a:r>
              <a:rPr lang="en-CA" altLang="zh-CN" dirty="0" smtClean="0"/>
              <a:t>”</a:t>
            </a:r>
          </a:p>
          <a:p>
            <a:r>
              <a:rPr lang="en-CA" altLang="zh-CN" dirty="0"/>
              <a:t>[2] </a:t>
            </a:r>
            <a:r>
              <a:rPr lang="en-CA" altLang="zh-CN" dirty="0" smtClean="0"/>
              <a:t>S. </a:t>
            </a:r>
            <a:r>
              <a:rPr lang="en-CA" altLang="zh-CN" dirty="0"/>
              <a:t>Vermani, et. al., “11-24/1822r3 COBF Design for UHR</a:t>
            </a:r>
            <a:r>
              <a:rPr lang="en-CA" altLang="zh-CN" dirty="0" smtClean="0"/>
              <a:t>”</a:t>
            </a:r>
            <a:endParaRPr lang="en-CA" altLang="zh-CN" dirty="0"/>
          </a:p>
          <a:p>
            <a:r>
              <a:rPr lang="en-CA" altLang="zh-CN" dirty="0" smtClean="0"/>
              <a:t>[3] Q. </a:t>
            </a:r>
            <a:r>
              <a:rPr lang="en-CA" altLang="zh-CN" dirty="0"/>
              <a:t>Li, et. al., “11-24/1835r3 Backward Compatible Sounding for </a:t>
            </a:r>
            <a:r>
              <a:rPr lang="en-CA" altLang="zh-CN" dirty="0" err="1"/>
              <a:t>CoBF</a:t>
            </a:r>
            <a:r>
              <a:rPr lang="en-CA" altLang="zh-CN" dirty="0" smtClean="0"/>
              <a:t>”</a:t>
            </a:r>
            <a:endParaRPr lang="en-CA" altLang="zh-CN" dirty="0"/>
          </a:p>
          <a:p>
            <a:r>
              <a:rPr lang="en-CA" altLang="zh-CN" dirty="0" smtClean="0"/>
              <a:t>[4] Y. </a:t>
            </a:r>
            <a:r>
              <a:rPr lang="en-CA" altLang="zh-CN" dirty="0"/>
              <a:t>Chen, et. al., “11-24/1865r2 Universal Sounding and NDPA Signaling</a:t>
            </a:r>
            <a:r>
              <a:rPr lang="en-CA" altLang="zh-CN" dirty="0" smtClean="0"/>
              <a:t>”</a:t>
            </a:r>
            <a:endParaRPr lang="en-CA" altLang="zh-CN" dirty="0"/>
          </a:p>
          <a:p>
            <a:r>
              <a:rPr lang="en-CA" altLang="zh-CN" dirty="0" smtClean="0"/>
              <a:t>[5] M. </a:t>
            </a:r>
            <a:r>
              <a:rPr lang="en-CA" altLang="zh-CN" dirty="0"/>
              <a:t>Hasabelnaby, et. al., “11-24/1837r3 UHR NDPA Design”</a:t>
            </a:r>
          </a:p>
          <a:p>
            <a:pPr marL="0" indent="0">
              <a:buNone/>
            </a:pPr>
            <a:endParaRPr lang="en-CA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7</a:t>
            </a:fld>
            <a:endParaRPr lang="en-US" altLang="ko-K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 2025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769316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00238"/>
            <a:ext cx="7772400" cy="595162"/>
          </a:xfrm>
        </p:spPr>
        <p:txBody>
          <a:bodyPr/>
          <a:lstStyle/>
          <a:p>
            <a:r>
              <a:rPr lang="en-US" dirty="0" smtClean="0"/>
              <a:t>SP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95400"/>
            <a:ext cx="8991600" cy="5029200"/>
          </a:xfrm>
        </p:spPr>
        <p:txBody>
          <a:bodyPr/>
          <a:lstStyle/>
          <a:p>
            <a:r>
              <a:rPr lang="en-US" altLang="zh-CN" dirty="0"/>
              <a:t>Do you support defining </a:t>
            </a:r>
            <a:r>
              <a:rPr lang="en-US" altLang="zh-CN" dirty="0" smtClean="0"/>
              <a:t>5 </a:t>
            </a:r>
            <a:r>
              <a:rPr lang="en-US" altLang="zh-CN" dirty="0"/>
              <a:t>bit Recommended CSI MCS subfield in the 2nd Special STA Info field of the NDPA targeted for OBSS AP in the UHR CoBF </a:t>
            </a:r>
            <a:r>
              <a:rPr lang="en-US" altLang="zh-CN" dirty="0" smtClean="0"/>
              <a:t>sounding?</a:t>
            </a:r>
          </a:p>
          <a:p>
            <a:pPr lvl="1"/>
            <a:r>
              <a:rPr lang="en-US" altLang="zh-CN" dirty="0" smtClean="0"/>
              <a:t>It </a:t>
            </a:r>
            <a:r>
              <a:rPr lang="en-US" altLang="zh-CN" dirty="0"/>
              <a:t>is set from B20 to B24 in the 2</a:t>
            </a:r>
            <a:r>
              <a:rPr lang="en-US" altLang="zh-CN" baseline="30000" dirty="0"/>
              <a:t>nd</a:t>
            </a:r>
            <a:r>
              <a:rPr lang="en-US" altLang="zh-CN" dirty="0"/>
              <a:t> Special STA Info field</a:t>
            </a:r>
          </a:p>
          <a:p>
            <a:pPr lvl="1"/>
            <a:r>
              <a:rPr lang="en-US" altLang="zh-CN" dirty="0"/>
              <a:t>The 5-bit MCS level includes “No </a:t>
            </a:r>
            <a:r>
              <a:rPr lang="en-US" altLang="zh-CN" dirty="0" smtClean="0"/>
              <a:t>Recommendation” </a:t>
            </a:r>
            <a:r>
              <a:rPr lang="en-US" altLang="zh-CN" dirty="0"/>
              <a:t>MCS </a:t>
            </a:r>
            <a:r>
              <a:rPr lang="en-US" altLang="zh-CN" dirty="0" smtClean="0"/>
              <a:t>entry in addition to the UHR MCS entries</a:t>
            </a:r>
          </a:p>
          <a:p>
            <a:pPr lvl="2"/>
            <a:r>
              <a:rPr lang="en-US" altLang="zh-CN" dirty="0" smtClean="0"/>
              <a:t>Index 31 </a:t>
            </a:r>
            <a:r>
              <a:rPr lang="en-US" altLang="zh-CN" dirty="0"/>
              <a:t>indicates </a:t>
            </a:r>
            <a:r>
              <a:rPr lang="en-US" altLang="zh-CN" dirty="0" smtClean="0"/>
              <a:t>“No Recommendation”</a:t>
            </a:r>
            <a:endParaRPr lang="en-US" altLang="zh-CN" dirty="0"/>
          </a:p>
          <a:p>
            <a:pPr lvl="1"/>
            <a:r>
              <a:rPr lang="en-US" altLang="zh-CN" dirty="0"/>
              <a:t>The Recommended CSI MCS is for the OBSS AP to set the MCS in the BFRP trigger frame sent in the </a:t>
            </a:r>
            <a:r>
              <a:rPr lang="en-US" altLang="zh-CN" dirty="0" smtClean="0"/>
              <a:t>future </a:t>
            </a:r>
            <a:r>
              <a:rPr lang="en-US" altLang="zh-CN" dirty="0"/>
              <a:t>Cross-BSS </a:t>
            </a:r>
            <a:r>
              <a:rPr lang="en-US" altLang="zh-CN" dirty="0" smtClean="0"/>
              <a:t>sounding / Joint Sounding </a:t>
            </a:r>
            <a:r>
              <a:rPr lang="en-US" altLang="zh-CN" dirty="0"/>
              <a:t>sequence</a:t>
            </a:r>
          </a:p>
          <a:p>
            <a:pPr lvl="1"/>
            <a:r>
              <a:rPr lang="en-US" dirty="0" smtClean="0"/>
              <a:t>When </a:t>
            </a:r>
            <a:r>
              <a:rPr lang="en-US" dirty="0"/>
              <a:t>there are multiple OBSS STAs to feedback the CSI report, the Recommended CSI MCS can be set to the lowest MCS among all those OBSS STAs </a:t>
            </a:r>
            <a:endParaRPr lang="en-US" altLang="zh-CN" dirty="0"/>
          </a:p>
          <a:p>
            <a:pPr marL="457200" lvl="1" indent="0">
              <a:buNone/>
            </a:pPr>
            <a:endParaRPr lang="en-US" altLang="zh-CN" dirty="0"/>
          </a:p>
          <a:p>
            <a:pPr lvl="1"/>
            <a:r>
              <a:rPr lang="en-US" altLang="zh-CN" dirty="0" smtClean="0"/>
              <a:t>Y/N/A</a:t>
            </a:r>
            <a:endParaRPr lang="en-US" altLang="zh-CN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 2025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666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520334" y="5713810"/>
            <a:ext cx="179536" cy="184666"/>
          </a:xfrm>
        </p:spPr>
        <p:txBody>
          <a:bodyPr/>
          <a:lstStyle/>
          <a:p>
            <a:fld id="{EE2556C5-CE8C-6547-B838-EA80C61A4AF7}" type="slidenum">
              <a:rPr lang="en-US" sz="1200">
                <a:latin typeface="+mj-lt"/>
              </a:rPr>
              <a:pPr/>
              <a:t>9</a:t>
            </a:fld>
            <a:endParaRPr lang="en-US" sz="1200" dirty="0">
              <a:latin typeface="+mj-lt"/>
            </a:endParaRP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A32201BE-D81E-49C1-B4AB-A610D140D1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Jan 2025</a:t>
            </a:r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xmlns="" id="{B18AA8AE-FB91-46DA-92F2-00AA0910C8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Junghoon Suh, et. al, Huawei</a:t>
            </a:r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xmlns="" id="{D0F448CA-01EB-459C-B63D-16B4108484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446726"/>
            <a:ext cx="8229600" cy="551322"/>
          </a:xfrm>
        </p:spPr>
        <p:txBody>
          <a:bodyPr/>
          <a:lstStyle/>
          <a:p>
            <a:r>
              <a:rPr lang="en-US" dirty="0"/>
              <a:t>Appendix: Joint Sounding Sequence</a:t>
            </a:r>
            <a:endParaRPr lang="en-US" dirty="0">
              <a:latin typeface="+mj-lt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322C4FE0-88DA-49D5-82F4-73A67E8C44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70" y="2130324"/>
            <a:ext cx="9144000" cy="3444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2133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265106</TotalTime>
  <Words>906</Words>
  <Application>Microsoft Office PowerPoint</Application>
  <PresentationFormat>On-screen Show (4:3)</PresentationFormat>
  <Paragraphs>180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21" baseType="lpstr">
      <vt:lpstr>Arial Unicode MS</vt:lpstr>
      <vt:lpstr>굴림</vt:lpstr>
      <vt:lpstr>굴림</vt:lpstr>
      <vt:lpstr>Intel Clear</vt:lpstr>
      <vt:lpstr>Intel Clear Light</vt:lpstr>
      <vt:lpstr>맑은 고딕</vt:lpstr>
      <vt:lpstr>MS Gothic</vt:lpstr>
      <vt:lpstr>Arial</vt:lpstr>
      <vt:lpstr>Calibri</vt:lpstr>
      <vt:lpstr>Cambria Math</vt:lpstr>
      <vt:lpstr>Times New Roman</vt:lpstr>
      <vt:lpstr>802-11-Submission</vt:lpstr>
      <vt:lpstr>Special STA Info Field in UHR NDPA</vt:lpstr>
      <vt:lpstr>Background</vt:lpstr>
      <vt:lpstr>Sequential Sounding for CoBF</vt:lpstr>
      <vt:lpstr>Proposed UHR CoBF NDPA Frame Format</vt:lpstr>
      <vt:lpstr>PowerPoint Presentation</vt:lpstr>
      <vt:lpstr>Summary</vt:lpstr>
      <vt:lpstr>References</vt:lpstr>
      <vt:lpstr>SP</vt:lpstr>
      <vt:lpstr>Appendix: Joint Sounding Sequence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Junghoon Suh</dc:creator>
  <cp:lastModifiedBy>Junghoon Suh</cp:lastModifiedBy>
  <cp:revision>4625</cp:revision>
  <cp:lastPrinted>2016-07-18T07:45:05Z</cp:lastPrinted>
  <dcterms:created xsi:type="dcterms:W3CDTF">2007-05-21T21:00:37Z</dcterms:created>
  <dcterms:modified xsi:type="dcterms:W3CDTF">2025-01-12T12:51:54Z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(2)A56q1VWb31HeONRT4KPsYNh/hp5DyC+ahE2YERZ3WFOcgCI2nj85EHasTXXRokWDp6kHsF/C
8xxCohD9ok8Tu1lVri3JyCdeDIF4qy45Zu49dRHHD08pJ10mrcRqp3EHsVO/5+t+8nhQbXUP
WFHTuirM+kgLYor0+xO0YDC18ciH74YvCfEDHLZR7c3PjPGndqabkeYXcXFaBuZOidGsR55J
lSR8e70t+AbOlg+832</vt:lpwstr>
  </property>
  <property fmtid="{D5CDD505-2E9C-101B-9397-08002B2CF9AE}" pid="3" name="_2015_ms_pID_7253431">
    <vt:lpwstr>cnUm6lU5sDl21P7OhygWk9SPgEtKEGf9QcGOiBlyXtUtds6cFKvhbe
FU9z4KkMJGIZEGeYxuEV+9SjN9SPqENYF/FpC8IVBGFL2MyXv4mWbDxI92SPSNMxs6Bv6aEY
eAEEz0ytyy05WLxPLOyNzjkiyKY+lSRalUn6DPioM/vAjZ/Rhe8+YXIOrbOdePWY5wQ=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1648712685</vt:lpwstr>
  </property>
</Properties>
</file>