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3" r:id="rId2"/>
    <p:sldId id="908" r:id="rId3"/>
    <p:sldId id="923" r:id="rId4"/>
    <p:sldId id="929" r:id="rId5"/>
    <p:sldId id="930" r:id="rId6"/>
    <p:sldId id="894" r:id="rId7"/>
    <p:sldId id="903" r:id="rId8"/>
    <p:sldId id="931" r:id="rId9"/>
    <p:sldId id="920" r:id="rId10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00FF"/>
    <a:srgbClr val="006600"/>
    <a:srgbClr val="660066"/>
    <a:srgbClr val="9900FF"/>
    <a:srgbClr val="990099"/>
    <a:srgbClr val="A50021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95034" autoAdjust="0"/>
  </p:normalViewPr>
  <p:slideViewPr>
    <p:cSldViewPr>
      <p:cViewPr varScale="1">
        <p:scale>
          <a:sx n="66" d="100"/>
          <a:sy n="66" d="100"/>
        </p:scale>
        <p:origin x="134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9931" y="6800352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Jan 2025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2750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smtClean="0"/>
              <a:t>Jan 2025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Junghoon Suh,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/>
          <a:lstStyle>
            <a:lvl1pPr>
              <a:defRPr>
                <a:latin typeface="Intel Clear Light" panose="020B0404020203020204" pitchFamily="34" charset="0"/>
              </a:defRPr>
            </a:lvl1pPr>
          </a:lstStyle>
          <a:p>
            <a:r>
              <a:rPr lang="de-DE" dirty="0"/>
              <a:t>28pt 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96914" y="332602"/>
            <a:ext cx="1641475" cy="276999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Intel Clear" panose="020B0604020203020204" pitchFamily="34" charset="0"/>
              </a:defRPr>
            </a:lvl1pPr>
          </a:lstStyle>
          <a:p>
            <a:r>
              <a:rPr lang="en-US" altLang="zh-CN" smtClean="0"/>
              <a:t>Jan 2025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866910" y="6475414"/>
            <a:ext cx="2677016" cy="184666"/>
          </a:xfrm>
        </p:spPr>
        <p:txBody>
          <a:bodyPr/>
          <a:lstStyle>
            <a:lvl1pPr>
              <a:defRPr sz="1200">
                <a:latin typeface="Intel Clear" panose="020B0604020203020204" pitchFamily="34" charset="0"/>
              </a:defRPr>
            </a:lvl1pPr>
          </a:lstStyle>
          <a:p>
            <a:r>
              <a:rPr lang="en-US" smtClean="0"/>
              <a:t>Junghoon Suh, et. al, Huawei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501098" y="6475413"/>
            <a:ext cx="218008" cy="215444"/>
          </a:xfrm>
        </p:spPr>
        <p:txBody>
          <a:bodyPr/>
          <a:lstStyle>
            <a:lvl1pPr>
              <a:defRPr sz="1400">
                <a:latin typeface="Intel Clear" panose="020B0604020203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  <a:lvl2pPr>
              <a:defRPr>
                <a:latin typeface="Intel Clear" panose="020B0604020203020204" pitchFamily="34" charset="0"/>
              </a:defRPr>
            </a:lvl2pPr>
            <a:lvl3pPr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03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Jan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34134" y="6475413"/>
            <a:ext cx="18097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Junghoon Suh, et. al,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802.11-25/0078r0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Jan 2025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838200"/>
          </a:xfrm>
        </p:spPr>
        <p:txBody>
          <a:bodyPr/>
          <a:lstStyle/>
          <a:p>
            <a:r>
              <a:rPr lang="en-US" altLang="zh-CN" dirty="0" smtClean="0"/>
              <a:t>Special STA Info Field in UHR NDPA</a:t>
            </a:r>
            <a:endParaRPr lang="en-US" altLang="ko-KR" sz="2000" dirty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81628" y="162895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Gulim" panose="020B0600000101010101" pitchFamily="34" charset="-127"/>
              </a:rPr>
              <a:t>Date:</a:t>
            </a:r>
            <a:r>
              <a:rPr lang="en-US" altLang="ko-KR" sz="2000" b="0" dirty="0">
                <a:ea typeface="Gulim" panose="020B0600000101010101" pitchFamily="34" charset="-127"/>
              </a:rPr>
              <a:t> </a:t>
            </a:r>
            <a:r>
              <a:rPr lang="en-US" altLang="ko-KR" sz="2000" b="0" dirty="0" smtClean="0">
                <a:ea typeface="Gulim" panose="020B0600000101010101" pitchFamily="34" charset="-127"/>
              </a:rPr>
              <a:t>2025-01-08</a:t>
            </a:r>
            <a:endParaRPr lang="en-US" altLang="ko-KR" sz="2000" b="0" dirty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457120" y="211491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501890"/>
              </p:ext>
            </p:extLst>
          </p:nvPr>
        </p:nvGraphicFramePr>
        <p:xfrm>
          <a:off x="762000" y="2700991"/>
          <a:ext cx="7620000" cy="325433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630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4104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3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03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 Suh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junghoon.suh@huawei.com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2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Mahmoud Hasabelnaby</a:t>
                      </a:r>
                      <a:endParaRPr kumimoji="0" lang="en-CA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Ross Jian Yu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100" dirty="0" smtClean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Yan Xin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dirty="0" smtClean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Osama AboulMagd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100" dirty="0" smtClean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Sara Norouzi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altLang="zh-CN" dirty="0" smtClean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73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31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1999"/>
            <a:ext cx="9144000" cy="457201"/>
          </a:xfrm>
        </p:spPr>
        <p:txBody>
          <a:bodyPr/>
          <a:lstStyle/>
          <a:p>
            <a:r>
              <a:rPr lang="en-CA" altLang="zh-CN" sz="2800" dirty="0" smtClean="0"/>
              <a:t>Background</a:t>
            </a:r>
            <a:endParaRPr lang="zh-CN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1676400"/>
            <a:ext cx="8991601" cy="44958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zh-CN" sz="2200" dirty="0" smtClean="0"/>
              <a:t>The EHT variant type is re-used for the UHR variant NDPA [1]</a:t>
            </a:r>
            <a:endParaRPr lang="en-CA" altLang="zh-CN" sz="1800" dirty="0" smtClean="0"/>
          </a:p>
          <a:p>
            <a:pPr>
              <a:buFontTx/>
              <a:buChar char="-"/>
            </a:pPr>
            <a:r>
              <a:rPr lang="en-CA" altLang="zh-CN" sz="2200" dirty="0" smtClean="0"/>
              <a:t>For </a:t>
            </a:r>
            <a:r>
              <a:rPr lang="en-CA" altLang="zh-CN" sz="2200" dirty="0" err="1" smtClean="0"/>
              <a:t>CoBF</a:t>
            </a:r>
            <a:r>
              <a:rPr lang="en-CA" altLang="zh-CN" sz="2200" dirty="0" smtClean="0"/>
              <a:t>, two APs need to send the sounding frames and some sounding parameters which are common to the STAs need to be shared among the coordinated APs</a:t>
            </a:r>
          </a:p>
          <a:p>
            <a:pPr lvl="1">
              <a:buFontTx/>
              <a:buChar char="-"/>
            </a:pPr>
            <a:r>
              <a:rPr lang="en-CA" altLang="zh-CN" sz="1800" dirty="0" smtClean="0"/>
              <a:t>Special STA Info fields are introduced to the NDPA [2-5]</a:t>
            </a:r>
          </a:p>
          <a:p>
            <a:pPr>
              <a:buFontTx/>
              <a:buChar char="-"/>
            </a:pPr>
            <a:r>
              <a:rPr lang="en-CA" altLang="zh-CN" sz="2200" dirty="0" smtClean="0"/>
              <a:t>It is necessary for the coordinated APs to overhear the CSI Report from the OBSS STAs</a:t>
            </a:r>
          </a:p>
          <a:p>
            <a:pPr lvl="1">
              <a:buFontTx/>
              <a:buChar char="-"/>
            </a:pPr>
            <a:r>
              <a:rPr lang="en-CA" altLang="zh-CN" dirty="0" smtClean="0"/>
              <a:t>We need a guideline in the NDPA for the quality of the CSI Report frame transmitted from the OBSS STAs</a:t>
            </a:r>
            <a:endParaRPr lang="en-CA" altLang="zh-CN" dirty="0"/>
          </a:p>
          <a:p>
            <a:pPr>
              <a:buFontTx/>
              <a:buChar char="-"/>
            </a:pPr>
            <a:r>
              <a:rPr lang="en-CA" altLang="zh-CN" sz="2200" dirty="0" smtClean="0"/>
              <a:t>We propose the common sounding parameters carried in the Special STA Info fields in the UHR NDPA to be shared between coordinated APs, and show how this guideline can be indicated</a:t>
            </a:r>
            <a:endParaRPr lang="en-CA" altLang="zh-CN" sz="1800" dirty="0" smtClean="0"/>
          </a:p>
          <a:p>
            <a:pPr marL="0" indent="0">
              <a:buNone/>
            </a:pPr>
            <a:r>
              <a:rPr lang="en-CA" altLang="zh-CN" sz="2200" dirty="0" smtClean="0"/>
              <a:t> </a:t>
            </a:r>
            <a:endParaRPr lang="en-CA" altLang="zh-CN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2025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1192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304800"/>
          </a:xfrm>
        </p:spPr>
        <p:txBody>
          <a:bodyPr/>
          <a:lstStyle/>
          <a:p>
            <a:r>
              <a:rPr lang="en-US" altLang="zh-CN" sz="2800" dirty="0" smtClean="0"/>
              <a:t>Sequential Sounding for CoBF</a:t>
            </a:r>
            <a:endParaRPr lang="zh-CN" alt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066800"/>
            <a:ext cx="8596312" cy="3072036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2667000" y="1676400"/>
            <a:ext cx="2208213" cy="24384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858000" y="1828800"/>
            <a:ext cx="2209800" cy="25908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3761814" y="4114800"/>
            <a:ext cx="1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133600" y="4267350"/>
            <a:ext cx="272337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/>
              <a:t>Cross-BSS Sounding in Phase 1:</a:t>
            </a:r>
          </a:p>
          <a:p>
            <a:r>
              <a:rPr lang="en-US" altLang="zh-CN" sz="1400" dirty="0" smtClean="0"/>
              <a:t>CSI Report transmitted from the </a:t>
            </a:r>
          </a:p>
          <a:p>
            <a:r>
              <a:rPr lang="en-US" altLang="zh-CN" sz="1400" dirty="0" smtClean="0"/>
              <a:t>OBSS STA is overheard in the AP2</a:t>
            </a:r>
            <a:endParaRPr lang="zh-CN" altLang="en-US" sz="1400" dirty="0"/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8001000" y="4415061"/>
            <a:ext cx="7144" cy="23760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400800" y="4548298"/>
            <a:ext cx="272337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 smtClean="0"/>
              <a:t>Cross-BSS Sounding in Phase 2:</a:t>
            </a:r>
          </a:p>
          <a:p>
            <a:r>
              <a:rPr lang="en-US" altLang="zh-CN" sz="1400" dirty="0" smtClean="0"/>
              <a:t>CSI Report transmitted from the </a:t>
            </a:r>
          </a:p>
          <a:p>
            <a:r>
              <a:rPr lang="en-US" altLang="zh-CN" sz="1400" dirty="0" smtClean="0"/>
              <a:t>OBSS STA is overheard in the AP1</a:t>
            </a:r>
            <a:endParaRPr lang="zh-CN" altLang="en-US" sz="1400" dirty="0"/>
          </a:p>
        </p:txBody>
      </p:sp>
      <p:sp>
        <p:nvSpPr>
          <p:cNvPr id="17" name="Oval 16"/>
          <p:cNvSpPr/>
          <p:nvPr/>
        </p:nvSpPr>
        <p:spPr bwMode="auto">
          <a:xfrm>
            <a:off x="381000" y="1676400"/>
            <a:ext cx="2438400" cy="2614836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722813" y="2382825"/>
            <a:ext cx="2438400" cy="1736303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2" name="Straight Arrow Connector 21"/>
          <p:cNvCxnSpPr>
            <a:stCxn id="17" idx="4"/>
          </p:cNvCxnSpPr>
          <p:nvPr/>
        </p:nvCxnSpPr>
        <p:spPr bwMode="auto">
          <a:xfrm>
            <a:off x="1600200" y="4291236"/>
            <a:ext cx="838200" cy="99572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/>
          <p:cNvCxnSpPr>
            <a:stCxn id="18" idx="4"/>
          </p:cNvCxnSpPr>
          <p:nvPr/>
        </p:nvCxnSpPr>
        <p:spPr bwMode="auto">
          <a:xfrm flipH="1">
            <a:off x="4267200" y="4119128"/>
            <a:ext cx="1674813" cy="11678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132316" y="5314226"/>
            <a:ext cx="30011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</a:rPr>
              <a:t>In-BSS Sounding in each Phase:</a:t>
            </a:r>
          </a:p>
          <a:p>
            <a:r>
              <a:rPr lang="en-US" altLang="zh-CN" sz="1600" dirty="0" smtClean="0">
                <a:solidFill>
                  <a:srgbClr val="FF0000"/>
                </a:solidFill>
              </a:rPr>
              <a:t>Same as the current EHT 802.11 </a:t>
            </a:r>
          </a:p>
          <a:p>
            <a:r>
              <a:rPr lang="en-US" altLang="zh-CN" sz="1600" dirty="0" smtClean="0">
                <a:solidFill>
                  <a:srgbClr val="FF0000"/>
                </a:solidFill>
              </a:rPr>
              <a:t>Sounding Protocol Sequence;</a:t>
            </a:r>
          </a:p>
        </p:txBody>
      </p:sp>
    </p:spTree>
    <p:extLst>
      <p:ext uri="{BB962C8B-B14F-4D97-AF65-F5344CB8AC3E}">
        <p14:creationId xmlns:p14="http://schemas.microsoft.com/office/powerpoint/2010/main" val="23158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84" y="838200"/>
            <a:ext cx="8951016" cy="381000"/>
          </a:xfrm>
        </p:spPr>
        <p:txBody>
          <a:bodyPr/>
          <a:lstStyle/>
          <a:p>
            <a:r>
              <a:rPr lang="en-US" altLang="zh-CN" dirty="0">
                <a:solidFill>
                  <a:srgbClr val="0000FF"/>
                </a:solidFill>
              </a:rPr>
              <a:t>Proposed UHR CoBF NDPA Frame 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9" name="Rectangle 8"/>
          <p:cNvSpPr/>
          <p:nvPr/>
        </p:nvSpPr>
        <p:spPr bwMode="auto">
          <a:xfrm>
            <a:off x="5029200" y="2895600"/>
            <a:ext cx="1219200" cy="152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="" xmlns:a16="http://schemas.microsoft.com/office/drawing/2014/main" id="{58084800-5FB7-4B01-9E55-197482505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009435"/>
              </p:ext>
            </p:extLst>
          </p:nvPr>
        </p:nvGraphicFramePr>
        <p:xfrm>
          <a:off x="1410721" y="4246880"/>
          <a:ext cx="7205936" cy="1315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742">
                  <a:extLst>
                    <a:ext uri="{9D8B030D-6E8A-4147-A177-3AD203B41FA5}">
                      <a16:colId xmlns="" xmlns:a16="http://schemas.microsoft.com/office/drawing/2014/main" val="4110833606"/>
                    </a:ext>
                  </a:extLst>
                </a:gridCol>
                <a:gridCol w="900742">
                  <a:extLst>
                    <a:ext uri="{9D8B030D-6E8A-4147-A177-3AD203B41FA5}">
                      <a16:colId xmlns="" xmlns:a16="http://schemas.microsoft.com/office/drawing/2014/main" val="900175835"/>
                    </a:ext>
                  </a:extLst>
                </a:gridCol>
                <a:gridCol w="450371">
                  <a:extLst>
                    <a:ext uri="{9D8B030D-6E8A-4147-A177-3AD203B41FA5}">
                      <a16:colId xmlns="" xmlns:a16="http://schemas.microsoft.com/office/drawing/2014/main" val="1221005323"/>
                    </a:ext>
                  </a:extLst>
                </a:gridCol>
                <a:gridCol w="490166">
                  <a:extLst>
                    <a:ext uri="{9D8B030D-6E8A-4147-A177-3AD203B41FA5}">
                      <a16:colId xmlns="" xmlns:a16="http://schemas.microsoft.com/office/drawing/2014/main" val="2352396996"/>
                    </a:ext>
                  </a:extLst>
                </a:gridCol>
                <a:gridCol w="410576">
                  <a:extLst>
                    <a:ext uri="{9D8B030D-6E8A-4147-A177-3AD203B41FA5}">
                      <a16:colId xmlns="" xmlns:a16="http://schemas.microsoft.com/office/drawing/2014/main" val="349984028"/>
                    </a:ext>
                  </a:extLst>
                </a:gridCol>
                <a:gridCol w="450371">
                  <a:extLst>
                    <a:ext uri="{9D8B030D-6E8A-4147-A177-3AD203B41FA5}">
                      <a16:colId xmlns="" xmlns:a16="http://schemas.microsoft.com/office/drawing/2014/main" val="3400622560"/>
                    </a:ext>
                  </a:extLst>
                </a:gridCol>
                <a:gridCol w="929911">
                  <a:extLst>
                    <a:ext uri="{9D8B030D-6E8A-4147-A177-3AD203B41FA5}">
                      <a16:colId xmlns="" xmlns:a16="http://schemas.microsoft.com/office/drawing/2014/main" val="3455492761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3941423581"/>
                    </a:ext>
                  </a:extLst>
                </a:gridCol>
                <a:gridCol w="1010315">
                  <a:extLst>
                    <a:ext uri="{9D8B030D-6E8A-4147-A177-3AD203B41FA5}">
                      <a16:colId xmlns="" xmlns:a16="http://schemas.microsoft.com/office/drawing/2014/main" val="2403196712"/>
                    </a:ext>
                  </a:extLst>
                </a:gridCol>
                <a:gridCol w="900742">
                  <a:extLst>
                    <a:ext uri="{9D8B030D-6E8A-4147-A177-3AD203B41FA5}">
                      <a16:colId xmlns="" xmlns:a16="http://schemas.microsoft.com/office/drawing/2014/main" val="2418742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B0           B10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B11         B15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B17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B20     B24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B25   B26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B27</a:t>
                      </a:r>
                    </a:p>
                    <a:p>
                      <a:pPr algn="ctr"/>
                      <a:endParaRPr 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B28        B31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78863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AID11: Responding AP ID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Punctured Channel Info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N_LTF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Starting SS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NSS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GI+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LTF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Recommended</a:t>
                      </a:r>
                      <a:r>
                        <a:rPr lang="en-US" sz="1000" dirty="0" smtClean="0"/>
                        <a:t> CSI MCS</a:t>
                      </a:r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Reserved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Disambiguation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Reserved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19430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726434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Table 7">
                <a:extLst>
                  <a:ext uri="{FF2B5EF4-FFF2-40B4-BE49-F238E27FC236}">
                    <a16:creationId xmlns="" xmlns:a16="http://schemas.microsoft.com/office/drawing/2014/main" id="{F9277817-D16B-4EC6-8BF1-074620ACB9B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7126924"/>
                  </p:ext>
                </p:extLst>
              </p:nvPr>
            </p:nvGraphicFramePr>
            <p:xfrm>
              <a:off x="1673769" y="1960071"/>
              <a:ext cx="7089231" cy="7670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3071">
                      <a:extLst>
                        <a:ext uri="{9D8B030D-6E8A-4147-A177-3AD203B41FA5}">
                          <a16:colId xmlns="" xmlns:a16="http://schemas.microsoft.com/office/drawing/2014/main" val="2836971721"/>
                        </a:ext>
                      </a:extLst>
                    </a:gridCol>
                    <a:gridCol w="677159">
                      <a:extLst>
                        <a:ext uri="{9D8B030D-6E8A-4147-A177-3AD203B41FA5}">
                          <a16:colId xmlns="" xmlns:a16="http://schemas.microsoft.com/office/drawing/2014/main" val="2978652814"/>
                        </a:ext>
                      </a:extLst>
                    </a:gridCol>
                    <a:gridCol w="600559">
                      <a:extLst>
                        <a:ext uri="{9D8B030D-6E8A-4147-A177-3AD203B41FA5}">
                          <a16:colId xmlns="" xmlns:a16="http://schemas.microsoft.com/office/drawing/2014/main" val="3371605978"/>
                        </a:ext>
                      </a:extLst>
                    </a:gridCol>
                    <a:gridCol w="568193">
                      <a:extLst>
                        <a:ext uri="{9D8B030D-6E8A-4147-A177-3AD203B41FA5}">
                          <a16:colId xmlns="" xmlns:a16="http://schemas.microsoft.com/office/drawing/2014/main" val="223993147"/>
                        </a:ext>
                      </a:extLst>
                    </a:gridCol>
                    <a:gridCol w="978802">
                      <a:extLst>
                        <a:ext uri="{9D8B030D-6E8A-4147-A177-3AD203B41FA5}">
                          <a16:colId xmlns="" xmlns:a16="http://schemas.microsoft.com/office/drawing/2014/main" val="2750993559"/>
                        </a:ext>
                      </a:extLst>
                    </a:gridCol>
                    <a:gridCol w="1039290">
                      <a:extLst>
                        <a:ext uri="{9D8B030D-6E8A-4147-A177-3AD203B41FA5}">
                          <a16:colId xmlns="" xmlns:a16="http://schemas.microsoft.com/office/drawing/2014/main" val="3311872757"/>
                        </a:ext>
                      </a:extLst>
                    </a:gridCol>
                    <a:gridCol w="1039290">
                      <a:extLst>
                        <a:ext uri="{9D8B030D-6E8A-4147-A177-3AD203B41FA5}">
                          <a16:colId xmlns="" xmlns:a16="http://schemas.microsoft.com/office/drawing/2014/main" val="133057853"/>
                        </a:ext>
                      </a:extLst>
                    </a:gridCol>
                    <a:gridCol w="1139983">
                      <a:extLst>
                        <a:ext uri="{9D8B030D-6E8A-4147-A177-3AD203B41FA5}">
                          <a16:colId xmlns="" xmlns:a16="http://schemas.microsoft.com/office/drawing/2014/main" val="448830675"/>
                        </a:ext>
                      </a:extLst>
                    </a:gridCol>
                    <a:gridCol w="432884">
                      <a:extLst>
                        <a:ext uri="{9D8B030D-6E8A-4147-A177-3AD203B41FA5}">
                          <a16:colId xmlns="" xmlns:a16="http://schemas.microsoft.com/office/drawing/2014/main" val="222698448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Frame Control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RA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TA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Sounding Dialog Token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  <a:r>
                            <a:rPr lang="en-US" sz="1000" baseline="30000" dirty="0"/>
                            <a:t>st</a:t>
                          </a:r>
                          <a:r>
                            <a:rPr lang="en-US" sz="1000" dirty="0"/>
                            <a:t> Special STA Info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baseline="30000" dirty="0"/>
                            <a:t>2nd</a:t>
                          </a:r>
                          <a:r>
                            <a:rPr lang="en-US" sz="1000" dirty="0"/>
                            <a:t> Special STA Info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STA Info List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FCS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359754929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2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2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6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6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0 or 4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0 or 4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00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0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</m:oMath>
                          </a14:m>
                          <a:r>
                            <a:rPr lang="en-US" sz="1000" dirty="0"/>
                            <a:t>4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4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26479982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Table 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9277817-D16B-4EC6-8BF1-074620ACB9B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7126924"/>
                  </p:ext>
                </p:extLst>
              </p:nvPr>
            </p:nvGraphicFramePr>
            <p:xfrm>
              <a:off x="1673769" y="1960071"/>
              <a:ext cx="7089231" cy="7670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3071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836971721"/>
                        </a:ext>
                      </a:extLst>
                    </a:gridCol>
                    <a:gridCol w="677159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978652814"/>
                        </a:ext>
                      </a:extLst>
                    </a:gridCol>
                    <a:gridCol w="600559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371605978"/>
                        </a:ext>
                      </a:extLst>
                    </a:gridCol>
                    <a:gridCol w="568193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23993147"/>
                        </a:ext>
                      </a:extLst>
                    </a:gridCol>
                    <a:gridCol w="978802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750993559"/>
                        </a:ext>
                      </a:extLst>
                    </a:gridCol>
                    <a:gridCol w="103929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311872757"/>
                        </a:ext>
                      </a:extLst>
                    </a:gridCol>
                    <a:gridCol w="103929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133057853"/>
                        </a:ext>
                      </a:extLst>
                    </a:gridCol>
                    <a:gridCol w="1139983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448830675"/>
                        </a:ext>
                      </a:extLst>
                    </a:gridCol>
                    <a:gridCol w="432884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226984489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Frame Control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Duration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RA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TA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Sounding Dialog Token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  <a:r>
                            <a:rPr lang="en-US" sz="1000" baseline="30000" dirty="0"/>
                            <a:t>st</a:t>
                          </a:r>
                          <a:r>
                            <a:rPr lang="en-US" sz="1000" dirty="0"/>
                            <a:t> Special STA Info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baseline="30000" dirty="0"/>
                            <a:t>2nd</a:t>
                          </a:r>
                          <a:r>
                            <a:rPr lang="en-US" sz="1000" dirty="0"/>
                            <a:t> Special STA Info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STA Info List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FCS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59754929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2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2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6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6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1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0 or 4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0 or 4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485027" t="-109836" r="-39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000" dirty="0"/>
                            <a:t>4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64799824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14A02CCE-E0EC-4FC5-86B6-0CC267E0F25B}"/>
              </a:ext>
            </a:extLst>
          </p:cNvPr>
          <p:cNvSpPr txBox="1"/>
          <p:nvPr/>
        </p:nvSpPr>
        <p:spPr>
          <a:xfrm flipH="1">
            <a:off x="1081942" y="2346230"/>
            <a:ext cx="7991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Octets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2F21FD03-FE2A-43E7-BB44-5C5760CA6F7C}"/>
              </a:ext>
            </a:extLst>
          </p:cNvPr>
          <p:cNvSpPr txBox="1"/>
          <p:nvPr/>
        </p:nvSpPr>
        <p:spPr>
          <a:xfrm>
            <a:off x="4018792" y="2582239"/>
            <a:ext cx="1119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Intel Clear" panose="020B0604020203020204"/>
              </a:rPr>
              <a:t>NDPA </a:t>
            </a:r>
            <a:r>
              <a:rPr lang="en-US" sz="800" dirty="0" smtClean="0">
                <a:latin typeface="Intel Clear" panose="020B0604020203020204"/>
              </a:rPr>
              <a:t>Variant</a:t>
            </a:r>
          </a:p>
          <a:p>
            <a:pPr algn="ctr"/>
            <a:r>
              <a:rPr lang="en-US" sz="800" dirty="0" smtClean="0">
                <a:latin typeface="Intel Clear" panose="020B0604020203020204"/>
              </a:rPr>
              <a:t> </a:t>
            </a:r>
            <a:r>
              <a:rPr lang="en-US" sz="800" dirty="0">
                <a:latin typeface="Intel Clear" panose="020B0604020203020204"/>
              </a:rPr>
              <a:t>Subfield  = </a:t>
            </a:r>
            <a:r>
              <a:rPr lang="en-US" sz="800" u="sng" dirty="0">
                <a:latin typeface="Intel Clear" panose="020B0604020203020204"/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46247289-793E-4CFD-BFB5-13CE486CABEF}"/>
              </a:ext>
            </a:extLst>
          </p:cNvPr>
          <p:cNvSpPr txBox="1"/>
          <p:nvPr/>
        </p:nvSpPr>
        <p:spPr>
          <a:xfrm>
            <a:off x="4826613" y="2475630"/>
            <a:ext cx="16254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Intel Clear" panose="020B0604020203020204"/>
              </a:rPr>
              <a:t/>
            </a:r>
            <a:br>
              <a:rPr lang="en-US" sz="700" dirty="0">
                <a:latin typeface="Intel Clear" panose="020B0604020203020204"/>
              </a:rPr>
            </a:br>
            <a:r>
              <a:rPr lang="en-US" sz="700" dirty="0">
                <a:latin typeface="Intel Clear" panose="020B0604020203020204"/>
              </a:rPr>
              <a:t>Special AID</a:t>
            </a:r>
          </a:p>
          <a:p>
            <a:pPr algn="ctr"/>
            <a:r>
              <a:rPr lang="en-US" sz="700" dirty="0" smtClean="0">
                <a:latin typeface="Intel Clear" panose="020B0604020203020204"/>
              </a:rPr>
              <a:t>Common sounding</a:t>
            </a:r>
          </a:p>
          <a:p>
            <a:pPr algn="ctr"/>
            <a:r>
              <a:rPr lang="en-US" sz="700" dirty="0" smtClean="0">
                <a:latin typeface="Intel Clear" panose="020B0604020203020204"/>
              </a:rPr>
              <a:t> </a:t>
            </a:r>
            <a:r>
              <a:rPr lang="en-US" sz="700" dirty="0">
                <a:latin typeface="Intel Clear" panose="020B0604020203020204"/>
              </a:rPr>
              <a:t>parameters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69D3FB73-FDE1-41AB-95C1-CB374B91B073}"/>
              </a:ext>
            </a:extLst>
          </p:cNvPr>
          <p:cNvSpPr txBox="1"/>
          <p:nvPr/>
        </p:nvSpPr>
        <p:spPr>
          <a:xfrm>
            <a:off x="5823186" y="2530468"/>
            <a:ext cx="18218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Intel Clear" panose="020B0604020203020204"/>
              </a:rPr>
              <a:t>Shard AP AID</a:t>
            </a:r>
          </a:p>
          <a:p>
            <a:pPr algn="ctr"/>
            <a:r>
              <a:rPr lang="en-US" sz="700" dirty="0">
                <a:latin typeface="Intel Clear" panose="020B0604020203020204"/>
              </a:rPr>
              <a:t>Shared AP Related </a:t>
            </a:r>
            <a:endParaRPr lang="en-US" sz="700" dirty="0" smtClean="0">
              <a:latin typeface="Intel Clear" panose="020B0604020203020204"/>
            </a:endParaRPr>
          </a:p>
          <a:p>
            <a:pPr algn="ctr"/>
            <a:r>
              <a:rPr lang="en-US" sz="700" dirty="0" smtClean="0">
                <a:latin typeface="Intel Clear" panose="020B0604020203020204"/>
              </a:rPr>
              <a:t>sounding </a:t>
            </a:r>
            <a:r>
              <a:rPr lang="en-US" sz="700" dirty="0">
                <a:latin typeface="Intel Clear" panose="020B0604020203020204"/>
              </a:rPr>
              <a:t>parameters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81B88B8B-3C5D-4A43-9F8D-1E6092919665}"/>
              </a:ext>
            </a:extLst>
          </p:cNvPr>
          <p:cNvSpPr txBox="1"/>
          <p:nvPr/>
        </p:nvSpPr>
        <p:spPr>
          <a:xfrm flipH="1">
            <a:off x="1011151" y="3859519"/>
            <a:ext cx="7991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Bits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E0010148-4CF3-414F-99F3-2D4F3F788D37}"/>
              </a:ext>
            </a:extLst>
          </p:cNvPr>
          <p:cNvSpPr txBox="1"/>
          <p:nvPr/>
        </p:nvSpPr>
        <p:spPr>
          <a:xfrm flipH="1">
            <a:off x="1011151" y="5177941"/>
            <a:ext cx="7991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Bits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6DB6DAAD-36CF-445B-9C7E-D092B4586651}"/>
              </a:ext>
            </a:extLst>
          </p:cNvPr>
          <p:cNvSpPr txBox="1"/>
          <p:nvPr/>
        </p:nvSpPr>
        <p:spPr>
          <a:xfrm>
            <a:off x="253428" y="3509958"/>
            <a:ext cx="1119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Intel Clear" panose="020B0604020203020204"/>
              </a:rPr>
              <a:t>1</a:t>
            </a:r>
            <a:r>
              <a:rPr lang="en-US" sz="1000" baseline="30000" dirty="0">
                <a:latin typeface="Intel Clear" panose="020B0604020203020204"/>
              </a:rPr>
              <a:t>st</a:t>
            </a:r>
            <a:r>
              <a:rPr lang="en-US" sz="1000" dirty="0">
                <a:latin typeface="Intel Clear" panose="020B0604020203020204"/>
              </a:rPr>
              <a:t> Special STA Info field</a:t>
            </a:r>
            <a:endParaRPr lang="en-US" sz="1000" u="sng" dirty="0">
              <a:latin typeface="Intel Clear" panose="020B0604020203020204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3C25608F-769C-46BC-99F3-4E94F531579A}"/>
              </a:ext>
            </a:extLst>
          </p:cNvPr>
          <p:cNvSpPr txBox="1"/>
          <p:nvPr/>
        </p:nvSpPr>
        <p:spPr>
          <a:xfrm>
            <a:off x="253428" y="4731727"/>
            <a:ext cx="1119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Intel Clear" panose="020B0604020203020204"/>
              </a:rPr>
              <a:t>2</a:t>
            </a:r>
            <a:r>
              <a:rPr lang="en-US" sz="1000" baseline="30000" dirty="0">
                <a:latin typeface="Intel Clear" panose="020B0604020203020204"/>
              </a:rPr>
              <a:t>nd</a:t>
            </a:r>
            <a:r>
              <a:rPr lang="en-US" sz="1000" dirty="0">
                <a:latin typeface="Intel Clear" panose="020B0604020203020204"/>
              </a:rPr>
              <a:t>  Special STA Info field</a:t>
            </a:r>
            <a:endParaRPr lang="en-US" sz="1000" u="sng" dirty="0">
              <a:latin typeface="Intel Clear" panose="020B0604020203020204"/>
            </a:endParaRPr>
          </a:p>
        </p:txBody>
      </p:sp>
      <p:graphicFrame>
        <p:nvGraphicFramePr>
          <p:cNvPr id="27" name="Table 26">
            <a:extLst>
              <a:ext uri="{FF2B5EF4-FFF2-40B4-BE49-F238E27FC236}">
                <a16:creationId xmlns="" xmlns:a16="http://schemas.microsoft.com/office/drawing/2014/main" id="{64919F26-7B63-41B9-8BB2-4448F37B8F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127560"/>
              </p:ext>
            </p:extLst>
          </p:nvPr>
        </p:nvGraphicFramePr>
        <p:xfrm>
          <a:off x="1410721" y="3082498"/>
          <a:ext cx="7205939" cy="1137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9420">
                  <a:extLst>
                    <a:ext uri="{9D8B030D-6E8A-4147-A177-3AD203B41FA5}">
                      <a16:colId xmlns="" xmlns:a16="http://schemas.microsoft.com/office/drawing/2014/main" val="4110833606"/>
                    </a:ext>
                  </a:extLst>
                </a:gridCol>
                <a:gridCol w="1029420">
                  <a:extLst>
                    <a:ext uri="{9D8B030D-6E8A-4147-A177-3AD203B41FA5}">
                      <a16:colId xmlns="" xmlns:a16="http://schemas.microsoft.com/office/drawing/2014/main" val="900175835"/>
                    </a:ext>
                  </a:extLst>
                </a:gridCol>
                <a:gridCol w="1029420">
                  <a:extLst>
                    <a:ext uri="{9D8B030D-6E8A-4147-A177-3AD203B41FA5}">
                      <a16:colId xmlns="" xmlns:a16="http://schemas.microsoft.com/office/drawing/2014/main" val="1221005323"/>
                    </a:ext>
                  </a:extLst>
                </a:gridCol>
                <a:gridCol w="1029420">
                  <a:extLst>
                    <a:ext uri="{9D8B030D-6E8A-4147-A177-3AD203B41FA5}">
                      <a16:colId xmlns="" xmlns:a16="http://schemas.microsoft.com/office/drawing/2014/main" val="349984028"/>
                    </a:ext>
                  </a:extLst>
                </a:gridCol>
                <a:gridCol w="1074255">
                  <a:extLst>
                    <a:ext uri="{9D8B030D-6E8A-4147-A177-3AD203B41FA5}">
                      <a16:colId xmlns="" xmlns:a16="http://schemas.microsoft.com/office/drawing/2014/main" val="3455492761"/>
                    </a:ext>
                  </a:extLst>
                </a:gridCol>
                <a:gridCol w="984584">
                  <a:extLst>
                    <a:ext uri="{9D8B030D-6E8A-4147-A177-3AD203B41FA5}">
                      <a16:colId xmlns="" xmlns:a16="http://schemas.microsoft.com/office/drawing/2014/main" val="3941423581"/>
                    </a:ext>
                  </a:extLst>
                </a:gridCol>
                <a:gridCol w="1029420">
                  <a:extLst>
                    <a:ext uri="{9D8B030D-6E8A-4147-A177-3AD203B41FA5}">
                      <a16:colId xmlns="" xmlns:a16="http://schemas.microsoft.com/office/drawing/2014/main" val="2418742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B0            B10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B11            B13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B14            B19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B20            B26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B27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B28           B30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B31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78863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Special AID11: 2047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NDPA Version Identifier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BSS Color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TXOP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Disambiguation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BW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Reserved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19430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97264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96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915400" cy="5713413"/>
          </a:xfrm>
        </p:spPr>
        <p:txBody>
          <a:bodyPr/>
          <a:lstStyle/>
          <a:p>
            <a:r>
              <a:rPr lang="en-US" dirty="0"/>
              <a:t>The 5-bit “Recommended CSI MCS” subfield recommends the MCS of the CSI Report </a:t>
            </a:r>
            <a:r>
              <a:rPr lang="en-US" dirty="0" smtClean="0"/>
              <a:t>frame</a:t>
            </a:r>
            <a:endParaRPr lang="en-US" dirty="0"/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Recommended </a:t>
            </a:r>
            <a:r>
              <a:rPr lang="en-US" altLang="zh-CN" dirty="0" smtClean="0"/>
              <a:t>CSI MCS </a:t>
            </a:r>
            <a:r>
              <a:rPr lang="en-US" altLang="zh-CN" dirty="0"/>
              <a:t>is for the OBSS AP to set the MCS in the BFRP trigger frame sent in the </a:t>
            </a:r>
            <a:r>
              <a:rPr lang="en-US" altLang="zh-CN" dirty="0" smtClean="0"/>
              <a:t>future </a:t>
            </a:r>
            <a:r>
              <a:rPr lang="en-US" altLang="zh-CN" dirty="0"/>
              <a:t>Cross-BSS sounding </a:t>
            </a:r>
            <a:r>
              <a:rPr lang="en-US" altLang="zh-CN" dirty="0" smtClean="0"/>
              <a:t>/ Joint Sounding sequence</a:t>
            </a:r>
          </a:p>
          <a:p>
            <a:pPr lvl="1"/>
            <a:r>
              <a:rPr lang="en-US" altLang="zh-CN" dirty="0"/>
              <a:t>The 5-bit MCS level includes “No Recommendation” MCS </a:t>
            </a:r>
            <a:r>
              <a:rPr lang="en-US" altLang="zh-CN" dirty="0" smtClean="0"/>
              <a:t>level in addition to the UHR MCS entries</a:t>
            </a:r>
          </a:p>
          <a:p>
            <a:pPr lvl="2"/>
            <a:r>
              <a:rPr lang="en-US" dirty="0" smtClean="0"/>
              <a:t>Index 31 indicates “No Recommendation”</a:t>
            </a:r>
          </a:p>
          <a:p>
            <a:pPr lvl="1"/>
            <a:r>
              <a:rPr lang="en-US" dirty="0" smtClean="0"/>
              <a:t>The OBSS STAs can transmit the CSI Report frame with the maximum TX Power according to the Recommended CSI MCS</a:t>
            </a:r>
          </a:p>
          <a:p>
            <a:pPr lvl="1"/>
            <a:r>
              <a:rPr lang="en-US" dirty="0"/>
              <a:t>When there are multiple OBSS STAs to feedback the CSI report, the Recommended CSI MCS can be set to the lowest MCS among all those OBSS STAs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sz="2000" dirty="0"/>
              <a:t>The presence of Special STA Info fields are indicated and implied by the Special AID11 (2047) and 11bits of Responding AP ID </a:t>
            </a:r>
          </a:p>
          <a:p>
            <a:r>
              <a:rPr lang="en-US" sz="2000" dirty="0"/>
              <a:t>The format of STA Info fields are the same as the EHT STA Info fields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8669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561" y="685800"/>
            <a:ext cx="7772400" cy="457200"/>
          </a:xfrm>
        </p:spPr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991600" cy="3810000"/>
          </a:xfrm>
        </p:spPr>
        <p:txBody>
          <a:bodyPr/>
          <a:lstStyle/>
          <a:p>
            <a:r>
              <a:rPr lang="en-US" altLang="zh-CN" b="0" dirty="0"/>
              <a:t>We </a:t>
            </a:r>
            <a:r>
              <a:rPr lang="en-US" altLang="zh-CN" b="0" dirty="0" smtClean="0"/>
              <a:t>proposed the common parameters necessary to be shared among the coordinated APs for the CoBF Sounding</a:t>
            </a:r>
          </a:p>
          <a:p>
            <a:r>
              <a:rPr lang="en-US" altLang="zh-CN" b="0" dirty="0" smtClean="0"/>
              <a:t>We proposed to set the Recommended CSI MCS level in the Special STA Info field of UHR NDPA for the case of Cross-BSS Sounding in Sequential Sounding and for the Joint Sounding</a:t>
            </a:r>
            <a:endParaRPr lang="en-US" altLang="zh-CN" b="0" dirty="0"/>
          </a:p>
          <a:p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2025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478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763000" cy="4343400"/>
          </a:xfrm>
        </p:spPr>
        <p:txBody>
          <a:bodyPr/>
          <a:lstStyle/>
          <a:p>
            <a:r>
              <a:rPr lang="en-CA" altLang="zh-CN" dirty="0"/>
              <a:t>[1] </a:t>
            </a:r>
            <a:r>
              <a:rPr lang="en-CA" altLang="zh-CN" dirty="0" smtClean="0"/>
              <a:t>A. Asterjadhi, </a:t>
            </a:r>
            <a:r>
              <a:rPr lang="en-CA" altLang="zh-CN" dirty="0"/>
              <a:t>“</a:t>
            </a:r>
            <a:r>
              <a:rPr lang="en-CA" altLang="zh-CN" dirty="0" smtClean="0"/>
              <a:t>11-24/171r26 </a:t>
            </a:r>
            <a:r>
              <a:rPr lang="fr-FR" altLang="zh-CN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TGbn </a:t>
            </a:r>
            <a:r>
              <a:rPr lang="fr-FR" altLang="zh-CN" dirty="0">
                <a:ea typeface="Times New Roman" panose="02020603050405020304" pitchFamily="18" charset="0"/>
                <a:cs typeface="Calibri" panose="020F0502020204030204" pitchFamily="34" charset="0"/>
              </a:rPr>
              <a:t>Motions List - Part 1</a:t>
            </a:r>
            <a:r>
              <a:rPr lang="en-CA" altLang="zh-CN" dirty="0" smtClean="0"/>
              <a:t>”</a:t>
            </a:r>
          </a:p>
          <a:p>
            <a:r>
              <a:rPr lang="en-CA" altLang="zh-CN" dirty="0"/>
              <a:t>[2] </a:t>
            </a:r>
            <a:r>
              <a:rPr lang="en-CA" altLang="zh-CN" dirty="0" smtClean="0"/>
              <a:t>S. </a:t>
            </a:r>
            <a:r>
              <a:rPr lang="en-CA" altLang="zh-CN" dirty="0"/>
              <a:t>Vermani, et. al., “11-24/1822r3 COBF Design for UHR</a:t>
            </a:r>
            <a:r>
              <a:rPr lang="en-CA" altLang="zh-CN" dirty="0" smtClean="0"/>
              <a:t>”</a:t>
            </a:r>
            <a:endParaRPr lang="en-CA" altLang="zh-CN" dirty="0"/>
          </a:p>
          <a:p>
            <a:r>
              <a:rPr lang="en-CA" altLang="zh-CN" dirty="0" smtClean="0"/>
              <a:t>[3] Q. </a:t>
            </a:r>
            <a:r>
              <a:rPr lang="en-CA" altLang="zh-CN" dirty="0"/>
              <a:t>Li, et. al., “11-24/1835r3 Backward Compatible Sounding for </a:t>
            </a:r>
            <a:r>
              <a:rPr lang="en-CA" altLang="zh-CN" dirty="0" err="1"/>
              <a:t>CoBF</a:t>
            </a:r>
            <a:r>
              <a:rPr lang="en-CA" altLang="zh-CN" dirty="0" smtClean="0"/>
              <a:t>”</a:t>
            </a:r>
            <a:endParaRPr lang="en-CA" altLang="zh-CN" dirty="0"/>
          </a:p>
          <a:p>
            <a:r>
              <a:rPr lang="en-CA" altLang="zh-CN" dirty="0" smtClean="0"/>
              <a:t>[4] Y. </a:t>
            </a:r>
            <a:r>
              <a:rPr lang="en-CA" altLang="zh-CN" dirty="0"/>
              <a:t>Chen, et. al., “11-24/1865r2 Universal Sounding and NDPA Signaling</a:t>
            </a:r>
            <a:r>
              <a:rPr lang="en-CA" altLang="zh-CN" dirty="0" smtClean="0"/>
              <a:t>”</a:t>
            </a:r>
            <a:endParaRPr lang="en-CA" altLang="zh-CN" dirty="0"/>
          </a:p>
          <a:p>
            <a:r>
              <a:rPr lang="en-CA" altLang="zh-CN" dirty="0" smtClean="0"/>
              <a:t>[5] M. </a:t>
            </a:r>
            <a:r>
              <a:rPr lang="en-CA" altLang="zh-CN" dirty="0"/>
              <a:t>Hasabelnaby, et. al., “11-24/1837r3 UHR NDPA Design”</a:t>
            </a:r>
          </a:p>
          <a:p>
            <a:pPr marL="0" indent="0">
              <a:buNone/>
            </a:pPr>
            <a:endParaRPr lang="en-CA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6931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0238"/>
            <a:ext cx="7772400" cy="595162"/>
          </a:xfrm>
        </p:spPr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029200"/>
          </a:xfrm>
        </p:spPr>
        <p:txBody>
          <a:bodyPr/>
          <a:lstStyle/>
          <a:p>
            <a:r>
              <a:rPr lang="en-US" altLang="zh-CN" dirty="0"/>
              <a:t>Do you support defining </a:t>
            </a:r>
            <a:r>
              <a:rPr lang="en-US" altLang="zh-CN" dirty="0" smtClean="0"/>
              <a:t>5 </a:t>
            </a:r>
            <a:r>
              <a:rPr lang="en-US" altLang="zh-CN" dirty="0"/>
              <a:t>bit Recommended CSI MCS subfield in the 2nd Special STA Info field of the NDPA targeted for OBSS AP in the UHR CoBF </a:t>
            </a:r>
            <a:r>
              <a:rPr lang="en-US" altLang="zh-CN" dirty="0" smtClean="0"/>
              <a:t>sounding?</a:t>
            </a:r>
          </a:p>
          <a:p>
            <a:pPr lvl="1"/>
            <a:r>
              <a:rPr lang="en-US" altLang="zh-CN" dirty="0" smtClean="0"/>
              <a:t>It </a:t>
            </a:r>
            <a:r>
              <a:rPr lang="en-US" altLang="zh-CN" dirty="0"/>
              <a:t>is set from B20 to B24 in the 2</a:t>
            </a:r>
            <a:r>
              <a:rPr lang="en-US" altLang="zh-CN" baseline="30000" dirty="0"/>
              <a:t>nd</a:t>
            </a:r>
            <a:r>
              <a:rPr lang="en-US" altLang="zh-CN" dirty="0"/>
              <a:t> Special STA Info field</a:t>
            </a:r>
          </a:p>
          <a:p>
            <a:pPr lvl="1"/>
            <a:r>
              <a:rPr lang="en-US" altLang="zh-CN" dirty="0"/>
              <a:t>The 5-bit MCS level includes “No </a:t>
            </a:r>
            <a:r>
              <a:rPr lang="en-US" altLang="zh-CN" dirty="0" smtClean="0"/>
              <a:t>Recommendation” </a:t>
            </a:r>
            <a:r>
              <a:rPr lang="en-US" altLang="zh-CN" dirty="0"/>
              <a:t>MCS </a:t>
            </a:r>
            <a:r>
              <a:rPr lang="en-US" altLang="zh-CN" dirty="0" smtClean="0"/>
              <a:t>entry in addition to the UHR MCS entries</a:t>
            </a:r>
          </a:p>
          <a:p>
            <a:pPr lvl="2"/>
            <a:r>
              <a:rPr lang="en-US" altLang="zh-CN" dirty="0" smtClean="0"/>
              <a:t>Index 31 </a:t>
            </a:r>
            <a:r>
              <a:rPr lang="en-US" altLang="zh-CN" dirty="0"/>
              <a:t>indicates </a:t>
            </a:r>
            <a:r>
              <a:rPr lang="en-US" altLang="zh-CN" dirty="0" smtClean="0"/>
              <a:t>“No Recommendation”</a:t>
            </a:r>
            <a:endParaRPr lang="en-US" altLang="zh-CN" dirty="0"/>
          </a:p>
          <a:p>
            <a:pPr lvl="1"/>
            <a:r>
              <a:rPr lang="en-US" altLang="zh-CN" dirty="0"/>
              <a:t>The Recommended CSI MCS is for the OBSS AP to set the MCS in the BFRP trigger frame sent in the </a:t>
            </a:r>
            <a:r>
              <a:rPr lang="en-US" altLang="zh-CN" dirty="0" smtClean="0"/>
              <a:t>future </a:t>
            </a:r>
            <a:r>
              <a:rPr lang="en-US" altLang="zh-CN" dirty="0"/>
              <a:t>Cross-BSS </a:t>
            </a:r>
            <a:r>
              <a:rPr lang="en-US" altLang="zh-CN" dirty="0" smtClean="0"/>
              <a:t>sounding / Joint Sounding </a:t>
            </a:r>
            <a:r>
              <a:rPr lang="en-US" altLang="zh-CN" dirty="0"/>
              <a:t>sequence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there are multiple OBSS STAs to feedback the CSI report, the Recommended CSI MCS can be set to the lowest MCS among all those OBSS STAs </a:t>
            </a: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r>
              <a:rPr lang="en-US" altLang="zh-CN" dirty="0" smtClean="0"/>
              <a:t>Y/N/A</a:t>
            </a:r>
            <a:endParaRPr lang="en-US" altLang="zh-CN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Jan 2025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Junghoon Suh, et. al, Huawei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66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20334" y="5713810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z="1200">
                <a:latin typeface="+mj-lt"/>
              </a:rPr>
              <a:pPr/>
              <a:t>9</a:t>
            </a:fld>
            <a:endParaRPr lang="en-US" sz="1200" dirty="0">
              <a:latin typeface="+mj-lt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A32201BE-D81E-49C1-B4AB-A610D140D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Jan 2025</a:t>
            </a:r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B18AA8AE-FB91-46DA-92F2-00AA0910C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Junghoon Suh, et. al, Huawei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D0F448CA-01EB-459C-B63D-16B410848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46726"/>
            <a:ext cx="8229600" cy="551322"/>
          </a:xfrm>
        </p:spPr>
        <p:txBody>
          <a:bodyPr/>
          <a:lstStyle/>
          <a:p>
            <a:r>
              <a:rPr lang="en-US" dirty="0"/>
              <a:t>Appendix: Joint Sounding Sequence</a:t>
            </a:r>
            <a:endParaRPr lang="en-US" dirty="0">
              <a:latin typeface="+mj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22C4FE0-88DA-49D5-82F4-73A67E8C4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70" y="2130324"/>
            <a:ext cx="9144000" cy="3444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13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265106</TotalTime>
  <Words>906</Words>
  <Application>Microsoft Office PowerPoint</Application>
  <PresentationFormat>On-screen Show (4:3)</PresentationFormat>
  <Paragraphs>180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 Unicode MS</vt:lpstr>
      <vt:lpstr>굴림</vt:lpstr>
      <vt:lpstr>굴림</vt:lpstr>
      <vt:lpstr>Intel Clear</vt:lpstr>
      <vt:lpstr>Intel Clear Light</vt:lpstr>
      <vt:lpstr>맑은 고딕</vt:lpstr>
      <vt:lpstr>MS Gothic</vt:lpstr>
      <vt:lpstr>Arial</vt:lpstr>
      <vt:lpstr>Calibri</vt:lpstr>
      <vt:lpstr>Cambria Math</vt:lpstr>
      <vt:lpstr>Times New Roman</vt:lpstr>
      <vt:lpstr>802-11-Submission</vt:lpstr>
      <vt:lpstr>Special STA Info Field in UHR NDPA</vt:lpstr>
      <vt:lpstr>Background</vt:lpstr>
      <vt:lpstr>Sequential Sounding for CoBF</vt:lpstr>
      <vt:lpstr>Proposed UHR CoBF NDPA Frame Format</vt:lpstr>
      <vt:lpstr>PowerPoint Presentation</vt:lpstr>
      <vt:lpstr>Summary</vt:lpstr>
      <vt:lpstr>References</vt:lpstr>
      <vt:lpstr>SP</vt:lpstr>
      <vt:lpstr>Appendix: Joint Sounding Sequence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Junghoon Suh</dc:creator>
  <cp:lastModifiedBy>Junghoon Suh</cp:lastModifiedBy>
  <cp:revision>4625</cp:revision>
  <cp:lastPrinted>2016-07-18T07:45:05Z</cp:lastPrinted>
  <dcterms:created xsi:type="dcterms:W3CDTF">2007-05-21T21:00:37Z</dcterms:created>
  <dcterms:modified xsi:type="dcterms:W3CDTF">2025-01-12T12:51:54Z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1648712685</vt:lpwstr>
  </property>
</Properties>
</file>