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sdx" ContentType="application/vnd.ms-visio.drawing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23"/>
  </p:notesMasterIdLst>
  <p:handoutMasterIdLst>
    <p:handoutMasterId r:id="rId24"/>
  </p:handoutMasterIdLst>
  <p:sldIdLst>
    <p:sldId id="256" r:id="rId5"/>
    <p:sldId id="1468126867" r:id="rId6"/>
    <p:sldId id="1468126884" r:id="rId7"/>
    <p:sldId id="1468126883" r:id="rId8"/>
    <p:sldId id="1468126885" r:id="rId9"/>
    <p:sldId id="1468126873" r:id="rId10"/>
    <p:sldId id="1468126888" r:id="rId11"/>
    <p:sldId id="1468126868" r:id="rId12"/>
    <p:sldId id="1468126874" r:id="rId13"/>
    <p:sldId id="1468126872" r:id="rId14"/>
    <p:sldId id="1468126877" r:id="rId15"/>
    <p:sldId id="1468126876" r:id="rId16"/>
    <p:sldId id="1468126812" r:id="rId17"/>
    <p:sldId id="1468126857" r:id="rId18"/>
    <p:sldId id="1468126892" r:id="rId19"/>
    <p:sldId id="1468126893" r:id="rId20"/>
    <p:sldId id="1468126861" r:id="rId21"/>
    <p:sldId id="1468126889" r:id="rId22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CC"/>
    <a:srgbClr val="FF9900"/>
    <a:srgbClr val="FFCC99"/>
    <a:srgbClr val="A4FD03"/>
    <a:srgbClr val="00FF00"/>
    <a:srgbClr val="FFFFCC"/>
    <a:srgbClr val="FFCCFF"/>
    <a:srgbClr val="FFFFFF"/>
    <a:srgbClr val="FF0000"/>
    <a:srgbClr val="00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2E5BCB1-28B5-4833-98E3-0A129BF00C04}" v="159" dt="2025-01-11T00:46:47.073"/>
  </p1510:revLst>
</p1510:revInfo>
</file>

<file path=ppt/tableStyles.xml><?xml version="1.0" encoding="utf-8"?>
<a:tblStyleLst xmlns:a="http://schemas.openxmlformats.org/drawingml/2006/main" def="{5C22544A-7EE6-4342-B048-85BDC9FD1C3A}"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10" autoAdjust="0"/>
    <p:restoredTop sz="94695" autoAdjust="0"/>
  </p:normalViewPr>
  <p:slideViewPr>
    <p:cSldViewPr>
      <p:cViewPr varScale="1">
        <p:scale>
          <a:sx n="109" d="100"/>
          <a:sy n="109" d="100"/>
        </p:scale>
        <p:origin x="1458" y="10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-397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3" d="100"/>
          <a:sy n="83" d="100"/>
        </p:scale>
        <p:origin x="3834" y="9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1/12/2025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Rui Cao, etc. (NXP)</a:t>
            </a:r>
            <a:endParaRPr lang="en-GB" dirty="0"/>
          </a:p>
        </p:txBody>
      </p:sp>
      <p:sp>
        <p:nvSpPr>
          <p:cNvPr id="9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January 2025</a:t>
            </a:r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Rui Cao, etc. (NXP)</a:t>
            </a:r>
            <a:endParaRPr lang="en-GB" dirty="0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January 2025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January 2025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Rui Cao, etc. (NXP)</a:t>
            </a:r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8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January 2025</a:t>
            </a:r>
            <a:endParaRPr lang="en-GB" dirty="0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Rui Cao, etc. (NXP)</a:t>
            </a:r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Rui Cao, etc. (NXP)</a:t>
            </a:r>
            <a:endParaRPr lang="en-GB" dirty="0"/>
          </a:p>
        </p:txBody>
      </p:sp>
      <p:sp>
        <p:nvSpPr>
          <p:cNvPr id="11" name="Rectangle 3"/>
          <p:cNvSpPr>
            <a:spLocks noGrp="1" noChangeArrowheads="1"/>
          </p:cNvSpPr>
          <p:nvPr>
            <p:ph type="dt" idx="14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January 2025</a:t>
            </a:r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6" name="Rectangle 4"/>
          <p:cNvSpPr txBox="1">
            <a:spLocks noChangeArrowheads="1"/>
          </p:cNvSpPr>
          <p:nvPr userDrawn="1"/>
        </p:nvSpPr>
        <p:spPr bwMode="auto">
          <a:xfrm>
            <a:off x="5410200" y="64736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 dirty="0"/>
              <a:t>Rui Cao,</a:t>
            </a:r>
            <a:r>
              <a:rPr lang="en-GB" baseline="0" dirty="0"/>
              <a:t> Marvell</a:t>
            </a:r>
            <a:endParaRPr lang="en-GB" dirty="0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January 2025</a:t>
            </a:r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Rui Cao, etc. (NXP)</a:t>
            </a:r>
            <a:endParaRPr lang="en-GB" dirty="0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January 2025</a:t>
            </a:r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January 2025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Rui Cao, etc. (NXP)</a:t>
            </a:r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January 2025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Rui Cao, etc. (NXP)</a:t>
            </a:r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Rui Cao, etc. (NXP)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802.11-25/</a:t>
            </a:r>
            <a:r>
              <a:rPr kumimoji="0" lang="en-US" sz="1800" b="1" i="0" u="none" strike="noStrike" kern="1200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0075</a:t>
            </a: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r0</a:t>
            </a:r>
          </a:p>
        </p:txBody>
      </p:sp>
      <p:sp>
        <p:nvSpPr>
          <p:cNvPr id="13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January 2025</a:t>
            </a:r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package" Target="../embeddings/Microsoft_Visio_Drawing2.vsdx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package" Target="../embeddings/Microsoft_Visio_Drawing.vsdx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emf"/><Relationship Id="rId4" Type="http://schemas.openxmlformats.org/officeDocument/2006/relationships/package" Target="../embeddings/Microsoft_Visio_Drawing1.vsdx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800" dirty="0"/>
              <a:t>Further Thoughts on AMP DL PPDU for Mono-static Backscattering</a:t>
            </a:r>
            <a:endParaRPr lang="en-GB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2025-01-09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068D365-2A0F-47EC-94D1-612E6EFAC29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</a:t>
            </a:fld>
            <a:endParaRPr lang="en-GB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1002696" y="263763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12" name="Object 3">
            <a:extLst>
              <a:ext uri="{FF2B5EF4-FFF2-40B4-BE49-F238E27FC236}">
                <a16:creationId xmlns:a16="http://schemas.microsoft.com/office/drawing/2014/main" id="{A0BF2BB6-050F-41A6-8CE1-16F15AE6557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50548977"/>
              </p:ext>
            </p:extLst>
          </p:nvPr>
        </p:nvGraphicFramePr>
        <p:xfrm>
          <a:off x="914400" y="3149600"/>
          <a:ext cx="7213600" cy="3556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416937" imgH="4141698" progId="Word.Document.8">
                  <p:embed/>
                </p:oleObj>
              </mc:Choice>
              <mc:Fallback>
                <p:oleObj name="Document" r:id="rId3" imgW="8416937" imgH="4141698" progId="Word.Document.8">
                  <p:embed/>
                  <p:pic>
                    <p:nvPicPr>
                      <p:cNvPr id="12" name="Object 3">
                        <a:extLst>
                          <a:ext uri="{FF2B5EF4-FFF2-40B4-BE49-F238E27FC236}">
                            <a16:creationId xmlns:a16="http://schemas.microsoft.com/office/drawing/2014/main" id="{A0BF2BB6-050F-41A6-8CE1-16F15AE65574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3149600"/>
                        <a:ext cx="7213600" cy="35560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DA31C68-EF4B-4D0A-B31C-4D2B4D9EAD23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January 2025</a:t>
            </a:r>
            <a:endParaRPr lang="en-GB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104B8AA-C3D6-48C6-BD7B-12D26FB38148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Cao, etc. (NXP)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5EC31B-217D-986C-6146-A55549E0AB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799" y="606425"/>
            <a:ext cx="7770813" cy="1065213"/>
          </a:xfrm>
        </p:spPr>
        <p:txBody>
          <a:bodyPr/>
          <a:lstStyle/>
          <a:p>
            <a:r>
              <a:rPr lang="en-US" dirty="0"/>
              <a:t>SYNC for Backscattering PPDU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753EA1-D568-C10A-1FAD-CDC1CD7EAC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799" y="1524000"/>
            <a:ext cx="8382001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Pulse width (PW) of 2us is agreed for DL SYNC for backscattering case [1]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[1] 16-bit long SYNC sequence is proposed for all cases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For Backscattering PPDU, Shorter SYNC is possible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Rx power is high, e.g. -20dBm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Proposal: 8-bit [0 1 1 1 1 1 0 1]</a:t>
            </a:r>
          </a:p>
          <a:p>
            <a:pPr lvl="3">
              <a:buFont typeface="Arial" panose="020B0604020202020204" pitchFamily="34" charset="0"/>
              <a:buChar char="•"/>
            </a:pPr>
            <a:endParaRPr lang="en-US" dirty="0"/>
          </a:p>
          <a:p>
            <a:pPr lvl="3">
              <a:buFont typeface="Arial" panose="020B0604020202020204" pitchFamily="34" charset="0"/>
              <a:buChar char="•"/>
            </a:pPr>
            <a:endParaRPr lang="en-US" dirty="0"/>
          </a:p>
          <a:p>
            <a:pPr lvl="3">
              <a:buFont typeface="Arial" panose="020B0604020202020204" pitchFamily="34" charset="0"/>
              <a:buChar char="•"/>
            </a:pPr>
            <a:endParaRPr lang="en-US" dirty="0"/>
          </a:p>
          <a:p>
            <a:pPr lvl="3">
              <a:buFont typeface="Arial" panose="020B0604020202020204" pitchFamily="34" charset="0"/>
              <a:buChar char="•"/>
            </a:pPr>
            <a:endParaRPr lang="en-US" dirty="0"/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The first OFF PW indicate the start of DL modulation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5 PW ON carrier is a code violation (non Manchester) to confirm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dirty="0"/>
              <a:t>This duration also differentiates from data-0 signal of any Tari/PW in EPC Gen2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The last 0/1 transition provides timing for Data Manchester decoding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B884466-2BA5-65B1-DDA9-5075878ACD5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BF88ED-949A-C41C-A444-8AB4E69E5415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Cao, etc. (NXP)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67E92E2-C07E-63A1-B010-32888E7FDE3B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January 2025</a:t>
            </a:r>
            <a:endParaRPr lang="en-GB" dirty="0"/>
          </a:p>
        </p:txBody>
      </p:sp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EA754F68-A13A-E73C-C0AC-94AB7CA5805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83233739"/>
              </p:ext>
            </p:extLst>
          </p:nvPr>
        </p:nvGraphicFramePr>
        <p:xfrm>
          <a:off x="1440157" y="4011322"/>
          <a:ext cx="6263686" cy="111413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Visio" r:id="rId2" imgW="5997023" imgH="1066418" progId="Visio.Drawing.15">
                  <p:embed/>
                </p:oleObj>
              </mc:Choice>
              <mc:Fallback>
                <p:oleObj name="Visio" r:id="rId2" imgW="5997023" imgH="1066418" progId="Visio.Drawing.15">
                  <p:embed/>
                  <p:pic>
                    <p:nvPicPr>
                      <p:cNvPr id="7" name="Object 6">
                        <a:extLst>
                          <a:ext uri="{FF2B5EF4-FFF2-40B4-BE49-F238E27FC236}">
                            <a16:creationId xmlns:a16="http://schemas.microsoft.com/office/drawing/2014/main" id="{EA754F68-A13A-E73C-C0AC-94AB7CA58054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1440157" y="4011322"/>
                        <a:ext cx="6263686" cy="111413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5824415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7BA79E-3AF6-781B-06A7-6DB636FCD5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Simulations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733607-B08B-433C-7A2C-89EC519CAE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2762" y="5499893"/>
            <a:ext cx="6864350" cy="846138"/>
          </a:xfrm>
        </p:spPr>
        <p:txBody>
          <a:bodyPr/>
          <a:lstStyle/>
          <a:p>
            <a:pPr lvl="1">
              <a:buFont typeface="Arial" panose="020B0604020202020204" pitchFamily="34" charset="0"/>
              <a:buChar char="•"/>
            </a:pPr>
            <a:r>
              <a:rPr lang="en-US" dirty="0" err="1"/>
              <a:t>Pfalse</a:t>
            </a:r>
            <a:r>
              <a:rPr lang="en-US" dirty="0"/>
              <a:t> = 0 in the simulated SNR region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In real operation, the Rx SNR is much higher.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573E11B-D54C-1207-BD77-FD43687D3BF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9EBEC2-FE22-A1E8-DDFD-301913FEDE18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Cao, etc. (NXP)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4E1A134-8EC4-1843-D596-24AFC756073C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January 2025</a:t>
            </a:r>
            <a:endParaRPr lang="en-GB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4E9E621E-C8F8-5A07-547B-B4DCBDE098F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80731" y="1642083"/>
            <a:ext cx="4479344" cy="3688229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0AEBE94A-CE1D-E51A-0C5F-8C8D6B854D3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" y="1642084"/>
            <a:ext cx="4551927" cy="36882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50124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83FFB9-CE76-8D6B-A856-708B4EC449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C07BE3-2F19-3D57-9F56-41DC3B8792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Propose another thought about DL PPDU design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Propose a spin-off Backscattering PPDU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Optional 802.11 preamble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Always precede with initial control frame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More efficient design and better network efficiency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DSSS PPDU is the preferred carrier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Open to new spreading code for narrow bandwidth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SYNC design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Short 8-bit sequence works well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A6DAC71-D8DA-720B-7D5C-1BE94E27210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CC44BD-CCA6-1C41-D92B-0B441966DDC1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Cao, etc. (NXP)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65EC601-3929-50A4-908D-18074EFD3872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January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9081421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81EBE4-1324-ECAA-1BA4-A407283B98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60B4DE-2F2D-6F6E-A1C8-B940CA99A6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1847321"/>
            <a:ext cx="8458200" cy="4113213"/>
          </a:xfrm>
        </p:spPr>
        <p:txBody>
          <a:bodyPr/>
          <a:lstStyle/>
          <a:p>
            <a:r>
              <a:rPr lang="en-US" sz="2000" dirty="0"/>
              <a:t>[1] 11-24/1797, Design Considerations of DL Data Rate and SYNC </a:t>
            </a:r>
          </a:p>
          <a:p>
            <a:r>
              <a:rPr lang="en-US" sz="2000" dirty="0"/>
              <a:t>[2] 11-24/1557, dl-</a:t>
            </a:r>
            <a:r>
              <a:rPr lang="en-US" sz="2000" dirty="0" err="1"/>
              <a:t>ppdu</a:t>
            </a:r>
            <a:r>
              <a:rPr lang="en-US" sz="2000" dirty="0"/>
              <a:t>-design-considerations</a:t>
            </a:r>
          </a:p>
          <a:p>
            <a:r>
              <a:rPr lang="en-US" sz="2000" dirty="0"/>
              <a:t>[3] 11-24/1816, downlink-sync-field-options</a:t>
            </a:r>
          </a:p>
          <a:p>
            <a:r>
              <a:rPr lang="en-US" sz="2000" dirty="0"/>
              <a:t>[4] 11-24/1803, sync-field-for-amp-</a:t>
            </a:r>
            <a:r>
              <a:rPr lang="en-US" sz="2000" dirty="0" err="1"/>
              <a:t>ppdu</a:t>
            </a:r>
            <a:endParaRPr lang="en-US" sz="2000" dirty="0"/>
          </a:p>
          <a:p>
            <a:r>
              <a:rPr lang="en-US" sz="2000" dirty="0"/>
              <a:t>[5] 11-24-1163, </a:t>
            </a:r>
            <a:r>
              <a:rPr lang="en-US" sz="2000" dirty="0" err="1"/>
              <a:t>wur</a:t>
            </a:r>
            <a:r>
              <a:rPr lang="en-US" sz="2000" dirty="0"/>
              <a:t>-for-integrated-energizer-case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E24862-E7CE-219A-BA13-86400622B33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12EEEF-809E-B007-8CD4-BBE985785E6A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Cao, etc. (NXP)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CD8F56C-5A12-03C8-6BD5-8E458C83F35D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January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5322975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08ABF8-C14C-ABCE-CED1-AD1B6C0F11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C94F37-6112-C7A0-A9A5-FCEDDF9707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113213"/>
          </a:xfrm>
        </p:spPr>
        <p:txBody>
          <a:bodyPr/>
          <a:lstStyle/>
          <a:p>
            <a:r>
              <a:rPr lang="en-US" dirty="0"/>
              <a:t>Do you agree to add the following to the </a:t>
            </a:r>
            <a:r>
              <a:rPr lang="en-US" dirty="0" err="1"/>
              <a:t>TGbp</a:t>
            </a:r>
            <a:r>
              <a:rPr lang="en-US" dirty="0"/>
              <a:t> SFD?</a:t>
            </a:r>
            <a:endParaRPr lang="en-US" sz="2000" b="0" dirty="0"/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altLang="zh-CN" sz="2200" dirty="0"/>
              <a:t>IEEE 802.11bp will specify, in 2.4 GHz, an AMP Downlink PPDU for backscattering </a:t>
            </a:r>
          </a:p>
          <a:p>
            <a:pPr marL="1257300" lvl="2" indent="-457200">
              <a:buFont typeface="Arial" panose="020B0604020202020204" pitchFamily="34" charset="0"/>
              <a:buChar char="•"/>
            </a:pPr>
            <a:r>
              <a:rPr lang="en-US" altLang="zh-CN" sz="2000" dirty="0"/>
              <a:t>The PPDU contains at least an AMP-Sync field, an AMP-Data field, and an Excitation field</a:t>
            </a:r>
          </a:p>
          <a:p>
            <a:pPr marL="1257300" lvl="2" indent="-457200">
              <a:buFont typeface="Arial" panose="020B0604020202020204" pitchFamily="34" charset="0"/>
              <a:buChar char="•"/>
            </a:pPr>
            <a:r>
              <a:rPr lang="en-US" altLang="zh-CN" sz="2000" dirty="0"/>
              <a:t>Additionally, AMP-Sync precedes each AMP-Data field</a:t>
            </a:r>
          </a:p>
          <a:p>
            <a:pPr marL="1257300" lvl="2" indent="-457200">
              <a:buFont typeface="Arial" panose="020B0604020202020204" pitchFamily="34" charset="0"/>
              <a:buChar char="•"/>
            </a:pPr>
            <a:r>
              <a:rPr lang="en-US" altLang="zh-CN" sz="2000" dirty="0"/>
              <a:t>Note: </a:t>
            </a:r>
          </a:p>
          <a:p>
            <a:pPr marL="1714500" lvl="3" indent="-457200">
              <a:buFont typeface="Arial" panose="020B0604020202020204" pitchFamily="34" charset="0"/>
              <a:buChar char="•"/>
            </a:pPr>
            <a:r>
              <a:rPr lang="en-US" altLang="zh-CN" sz="1800" dirty="0"/>
              <a:t>Name of this Downlink PPDU is TBD.</a:t>
            </a:r>
          </a:p>
          <a:p>
            <a:pPr marL="1714500" lvl="3" indent="-457200">
              <a:buFont typeface="Arial" panose="020B0604020202020204" pitchFamily="34" charset="0"/>
              <a:buChar char="•"/>
            </a:pPr>
            <a:r>
              <a:rPr lang="en-US" altLang="zh-CN" sz="1800" dirty="0"/>
              <a:t>The first PPDU transmission in an TXOP is always preceded by an initial control frame to protect the medium.</a:t>
            </a:r>
          </a:p>
          <a:p>
            <a:pPr marL="914400" lvl="2" indent="0"/>
            <a:endParaRPr lang="en-US" altLang="zh-CN" sz="2000" dirty="0"/>
          </a:p>
          <a:p>
            <a:pPr marL="0" indent="0"/>
            <a:endParaRPr lang="en-US" dirty="0"/>
          </a:p>
          <a:p>
            <a:pPr marL="0" indent="0"/>
            <a:endParaRPr lang="en-US" dirty="0"/>
          </a:p>
          <a:p>
            <a:pPr marL="0" indent="0"/>
            <a:r>
              <a:rPr lang="en-US" dirty="0"/>
              <a:t>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6EBA641-7428-A197-371D-BD7AA2DF3F2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E769F6-9DCB-B7C2-176F-78B7BFE783C9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Cao, etc. (NXP)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CB89A6C-F8E5-FE8A-67FE-55A0B7173367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January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3086331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08ABF8-C14C-ABCE-CED1-AD1B6C0F11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C94F37-6112-C7A0-A9A5-FCEDDF9707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113213"/>
          </a:xfrm>
        </p:spPr>
        <p:txBody>
          <a:bodyPr/>
          <a:lstStyle/>
          <a:p>
            <a:r>
              <a:rPr lang="en-US" dirty="0"/>
              <a:t>Do you agree to add the following to the </a:t>
            </a:r>
            <a:r>
              <a:rPr lang="en-US" dirty="0" err="1"/>
              <a:t>TGbp</a:t>
            </a:r>
            <a:r>
              <a:rPr lang="en-US" dirty="0"/>
              <a:t> SFD?</a:t>
            </a:r>
            <a:endParaRPr lang="en-US" sz="2000" b="0" dirty="0"/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altLang="zh-CN" sz="2200" dirty="0"/>
              <a:t>The AMP Downlink PPDU for backscattering can use DSSS PHY PPDU defined in Clause 15.3 (DSSS PHY) as the carrier for OOK modulation and Excitation.  </a:t>
            </a:r>
          </a:p>
          <a:p>
            <a:pPr marL="0" indent="0"/>
            <a:endParaRPr lang="en-US" dirty="0"/>
          </a:p>
          <a:p>
            <a:pPr marL="0" indent="0"/>
            <a:endParaRPr lang="en-US" dirty="0"/>
          </a:p>
          <a:p>
            <a:pPr marL="0" indent="0"/>
            <a:r>
              <a:rPr lang="en-US" dirty="0"/>
              <a:t>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6EBA641-7428-A197-371D-BD7AA2DF3F2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E769F6-9DCB-B7C2-176F-78B7BFE783C9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Cao, etc. (NXP)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CB89A6C-F8E5-FE8A-67FE-55A0B7173367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January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2524233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08ABF8-C14C-ABCE-CED1-AD1B6C0F11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C94F37-6112-C7A0-A9A5-FCEDDF9707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113213"/>
          </a:xfrm>
        </p:spPr>
        <p:txBody>
          <a:bodyPr/>
          <a:lstStyle/>
          <a:p>
            <a:r>
              <a:rPr lang="en-US" dirty="0"/>
              <a:t>Do you agree to add the following to the </a:t>
            </a:r>
            <a:r>
              <a:rPr lang="en-US" dirty="0" err="1"/>
              <a:t>TGbp</a:t>
            </a:r>
            <a:r>
              <a:rPr lang="en-US" dirty="0"/>
              <a:t> SFD?</a:t>
            </a:r>
            <a:endParaRPr lang="en-US" sz="2000" b="0" dirty="0"/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altLang="zh-CN" sz="2200" dirty="0"/>
              <a:t>The AMP-Sync field of the AMP Downlink PPDU for backscattering consists of 8-bit</a:t>
            </a:r>
          </a:p>
          <a:p>
            <a:pPr marL="0" indent="0"/>
            <a:endParaRPr lang="en-US" dirty="0"/>
          </a:p>
          <a:p>
            <a:pPr marL="0" indent="0"/>
            <a:endParaRPr lang="en-US" dirty="0"/>
          </a:p>
          <a:p>
            <a:pPr marL="0" indent="0"/>
            <a:r>
              <a:rPr lang="en-US" dirty="0"/>
              <a:t>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6EBA641-7428-A197-371D-BD7AA2DF3F2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E769F6-9DCB-B7C2-176F-78B7BFE783C9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Cao, etc. (NXP)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CB89A6C-F8E5-FE8A-67FE-55A0B7173367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January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7417177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2AEE82-8957-3085-8A5D-4B26ABEE3C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Appendix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E70B48-1E6A-43F4-7B80-1FD8F0DD1B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F9F6342-A523-385A-7F1B-2DDF8AE46F9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EC7855-F789-F7FA-9E01-0A03477D011E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Cao, etc. (NXP)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53E0EFF-3DD7-4B31-1E37-80D80B76F083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January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0428555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FC6F79-E80E-C768-2B5F-593D7E1F5B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604400"/>
          </a:xfrm>
        </p:spPr>
        <p:txBody>
          <a:bodyPr/>
          <a:lstStyle/>
          <a:p>
            <a:r>
              <a:rPr lang="en-US" dirty="0"/>
              <a:t>PHY PPDU</a:t>
            </a:r>
            <a:r>
              <a:rPr lang="en-US"/>
              <a:t>: Alternative </a:t>
            </a:r>
            <a:r>
              <a:rPr lang="en-US" dirty="0"/>
              <a:t>Definition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8A0F89-6A8E-8E96-1BAE-3893D47F33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1882" y="1447801"/>
            <a:ext cx="8388211" cy="46482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ym typeface="Wingdings" panose="05000000000000000000" pitchFamily="2" charset="2"/>
              </a:rPr>
              <a:t>AMP DL PPDU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ym typeface="Wingdings" panose="05000000000000000000" pitchFamily="2" charset="2"/>
              </a:rPr>
              <a:t>WideBW 802.11 preamble + Narrowband single carrier</a:t>
            </a:r>
          </a:p>
          <a:p>
            <a:pPr marL="0" indent="0"/>
            <a:endParaRPr lang="en-US" sz="2000" dirty="0">
              <a:sym typeface="Wingdings" panose="05000000000000000000" pitchFamily="2" charset="2"/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dirty="0">
              <a:sym typeface="Wingdings" panose="05000000000000000000" pitchFamily="2" charset="2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ym typeface="Wingdings" panose="05000000000000000000" pitchFamily="2" charset="2"/>
              </a:rPr>
              <a:t>AMP NB-only PPDU: </a:t>
            </a:r>
          </a:p>
          <a:p>
            <a:pPr marL="1371600" lvl="3" indent="0"/>
            <a:r>
              <a:rPr lang="en-US" dirty="0">
                <a:sym typeface="Wingdings" panose="05000000000000000000" pitchFamily="2" charset="2"/>
              </a:rPr>
              <a:t>	</a:t>
            </a:r>
          </a:p>
          <a:p>
            <a:pPr lvl="3">
              <a:buFont typeface="Arial" panose="020B0604020202020204" pitchFamily="34" charset="0"/>
              <a:buChar char="•"/>
            </a:pPr>
            <a:endParaRPr lang="en-US" dirty="0">
              <a:sym typeface="Wingdings" panose="05000000000000000000" pitchFamily="2" charset="2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ym typeface="Wingdings" panose="05000000000000000000" pitchFamily="2" charset="2"/>
              </a:rPr>
              <a:t>UL active transmission or Backscattering PPDU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ym typeface="Wingdings" panose="05000000000000000000" pitchFamily="2" charset="2"/>
              </a:rPr>
              <a:t>UL active transmission: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>
                <a:sym typeface="Wingdings" panose="05000000000000000000" pitchFamily="2" charset="2"/>
              </a:rPr>
              <a:t>Excitation fields is not needed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>
                <a:sym typeface="Wingdings" panose="05000000000000000000" pitchFamily="2" charset="2"/>
              </a:rPr>
              <a:t>Always precedes with a DL control/polling frame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ym typeface="Wingdings" panose="05000000000000000000" pitchFamily="2" charset="2"/>
              </a:rPr>
              <a:t>Backscattering: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>
                <a:sym typeface="Wingdings" panose="05000000000000000000" pitchFamily="2" charset="2"/>
              </a:rPr>
              <a:t>Excitation fields exists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>
                <a:sym typeface="Wingdings" panose="05000000000000000000" pitchFamily="2" charset="2"/>
              </a:rPr>
              <a:t>Always precede with an MAC control frame, e.g. CTS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>
              <a:sym typeface="Wingdings" panose="05000000000000000000" pitchFamily="2" charset="2"/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dirty="0">
              <a:sym typeface="Wingdings" panose="05000000000000000000" pitchFamily="2" charset="2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72295C1-2D40-39F0-EC0C-7140F712A12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10D843-86CA-FF7E-E7FB-4A4B53EA9F68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Cao, etc. (NXP)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1D384E4-1DB0-A203-307D-B75E7BC3547C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January 2025</a:t>
            </a:r>
            <a:endParaRPr lang="en-GB" dirty="0"/>
          </a:p>
        </p:txBody>
      </p:sp>
      <p:graphicFrame>
        <p:nvGraphicFramePr>
          <p:cNvPr id="18" name="Table 41">
            <a:extLst>
              <a:ext uri="{FF2B5EF4-FFF2-40B4-BE49-F238E27FC236}">
                <a16:creationId xmlns:a16="http://schemas.microsoft.com/office/drawing/2014/main" id="{27C630C2-30D6-B173-8EA3-FFEA89427571}"/>
              </a:ext>
            </a:extLst>
          </p:cNvPr>
          <p:cNvGraphicFramePr>
            <a:graphicFrameLocks noGrp="1"/>
          </p:cNvGraphicFramePr>
          <p:nvPr/>
        </p:nvGraphicFramePr>
        <p:xfrm>
          <a:off x="2129603" y="2615984"/>
          <a:ext cx="2896005" cy="33527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70797">
                  <a:extLst>
                    <a:ext uri="{9D8B030D-6E8A-4147-A177-3AD203B41FA5}">
                      <a16:colId xmlns:a16="http://schemas.microsoft.com/office/drawing/2014/main" val="3649037606"/>
                    </a:ext>
                  </a:extLst>
                </a:gridCol>
                <a:gridCol w="1825208">
                  <a:extLst>
                    <a:ext uri="{9D8B030D-6E8A-4147-A177-3AD203B41FA5}">
                      <a16:colId xmlns:a16="http://schemas.microsoft.com/office/drawing/2014/main" val="2930172586"/>
                    </a:ext>
                  </a:extLst>
                </a:gridCol>
              </a:tblGrid>
              <a:tr h="335279">
                <a:tc>
                  <a:txBody>
                    <a:bodyPr/>
                    <a:lstStyle/>
                    <a:p>
                      <a:pPr algn="ctr"/>
                      <a:r>
                        <a:rPr lang="en-US" sz="800" b="0" dirty="0">
                          <a:solidFill>
                            <a:schemeClr val="tx1"/>
                          </a:solidFill>
                        </a:rPr>
                        <a:t>SYNC (SIG)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0" dirty="0">
                          <a:solidFill>
                            <a:schemeClr val="tx1"/>
                          </a:solidFill>
                        </a:rPr>
                        <a:t>Data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57886620"/>
                  </a:ext>
                </a:extLst>
              </a:tr>
            </a:tbl>
          </a:graphicData>
        </a:graphic>
      </p:graphicFrame>
      <p:graphicFrame>
        <p:nvGraphicFramePr>
          <p:cNvPr id="19" name="Table 41">
            <a:extLst>
              <a:ext uri="{FF2B5EF4-FFF2-40B4-BE49-F238E27FC236}">
                <a16:creationId xmlns:a16="http://schemas.microsoft.com/office/drawing/2014/main" id="{00A9C8A9-F62B-ACC0-0608-5D1D162FC9A5}"/>
              </a:ext>
            </a:extLst>
          </p:cNvPr>
          <p:cNvGraphicFramePr>
            <a:graphicFrameLocks noGrp="1"/>
          </p:cNvGraphicFramePr>
          <p:nvPr/>
        </p:nvGraphicFramePr>
        <p:xfrm>
          <a:off x="1408027" y="2340050"/>
          <a:ext cx="721576" cy="61005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21576">
                  <a:extLst>
                    <a:ext uri="{9D8B030D-6E8A-4147-A177-3AD203B41FA5}">
                      <a16:colId xmlns:a16="http://schemas.microsoft.com/office/drawing/2014/main" val="3649037606"/>
                    </a:ext>
                  </a:extLst>
                </a:gridCol>
              </a:tblGrid>
              <a:tr h="610053">
                <a:tc>
                  <a:txBody>
                    <a:bodyPr/>
                    <a:lstStyle/>
                    <a:p>
                      <a:pPr algn="ctr"/>
                      <a:r>
                        <a:rPr lang="en-US" sz="800" b="0" dirty="0">
                          <a:solidFill>
                            <a:schemeClr val="tx1"/>
                          </a:solidFill>
                        </a:rPr>
                        <a:t>WiFi preamble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57886620"/>
                  </a:ext>
                </a:extLst>
              </a:tr>
            </a:tbl>
          </a:graphicData>
        </a:graphic>
      </p:graphicFrame>
      <p:graphicFrame>
        <p:nvGraphicFramePr>
          <p:cNvPr id="38" name="Table 41">
            <a:extLst>
              <a:ext uri="{FF2B5EF4-FFF2-40B4-BE49-F238E27FC236}">
                <a16:creationId xmlns:a16="http://schemas.microsoft.com/office/drawing/2014/main" id="{FC02A7C0-EF61-24CE-66CC-AAC43FC0041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5923101"/>
              </p:ext>
            </p:extLst>
          </p:nvPr>
        </p:nvGraphicFramePr>
        <p:xfrm>
          <a:off x="1219200" y="3583182"/>
          <a:ext cx="7134962" cy="33527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02425">
                  <a:extLst>
                    <a:ext uri="{9D8B030D-6E8A-4147-A177-3AD203B41FA5}">
                      <a16:colId xmlns:a16="http://schemas.microsoft.com/office/drawing/2014/main" val="3649037606"/>
                    </a:ext>
                  </a:extLst>
                </a:gridCol>
                <a:gridCol w="507022">
                  <a:extLst>
                    <a:ext uri="{9D8B030D-6E8A-4147-A177-3AD203B41FA5}">
                      <a16:colId xmlns:a16="http://schemas.microsoft.com/office/drawing/2014/main" val="3687453759"/>
                    </a:ext>
                  </a:extLst>
                </a:gridCol>
                <a:gridCol w="483578">
                  <a:extLst>
                    <a:ext uri="{9D8B030D-6E8A-4147-A177-3AD203B41FA5}">
                      <a16:colId xmlns:a16="http://schemas.microsoft.com/office/drawing/2014/main" val="1751075368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4067780847"/>
                    </a:ext>
                  </a:extLst>
                </a:gridCol>
                <a:gridCol w="495300">
                  <a:extLst>
                    <a:ext uri="{9D8B030D-6E8A-4147-A177-3AD203B41FA5}">
                      <a16:colId xmlns:a16="http://schemas.microsoft.com/office/drawing/2014/main" val="3643532749"/>
                    </a:ext>
                  </a:extLst>
                </a:gridCol>
                <a:gridCol w="495300">
                  <a:extLst>
                    <a:ext uri="{9D8B030D-6E8A-4147-A177-3AD203B41FA5}">
                      <a16:colId xmlns:a16="http://schemas.microsoft.com/office/drawing/2014/main" val="2500844031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3044411781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740182301"/>
                    </a:ext>
                  </a:extLst>
                </a:gridCol>
                <a:gridCol w="495300">
                  <a:extLst>
                    <a:ext uri="{9D8B030D-6E8A-4147-A177-3AD203B41FA5}">
                      <a16:colId xmlns:a16="http://schemas.microsoft.com/office/drawing/2014/main" val="3496987326"/>
                    </a:ext>
                  </a:extLst>
                </a:gridCol>
                <a:gridCol w="495300">
                  <a:extLst>
                    <a:ext uri="{9D8B030D-6E8A-4147-A177-3AD203B41FA5}">
                      <a16:colId xmlns:a16="http://schemas.microsoft.com/office/drawing/2014/main" val="2957587695"/>
                    </a:ext>
                  </a:extLst>
                </a:gridCol>
                <a:gridCol w="846137">
                  <a:extLst>
                    <a:ext uri="{9D8B030D-6E8A-4147-A177-3AD203B41FA5}">
                      <a16:colId xmlns:a16="http://schemas.microsoft.com/office/drawing/2014/main" val="2930172586"/>
                    </a:ext>
                  </a:extLst>
                </a:gridCol>
              </a:tblGrid>
              <a:tr h="335279">
                <a:tc>
                  <a:txBody>
                    <a:bodyPr/>
                    <a:lstStyle/>
                    <a:p>
                      <a:pPr algn="ctr"/>
                      <a:endParaRPr 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Vert">
                      <a:fgClr>
                        <a:schemeClr val="tx1">
                          <a:lumMod val="50000"/>
                          <a:lumOff val="50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0" dirty="0">
                          <a:solidFill>
                            <a:schemeClr val="tx1"/>
                          </a:solidFill>
                        </a:rPr>
                        <a:t>SYNC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0" dirty="0">
                          <a:solidFill>
                            <a:schemeClr val="tx1"/>
                          </a:solidFill>
                        </a:rPr>
                        <a:t>Data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Vert">
                      <a:fgClr>
                        <a:schemeClr val="tx1">
                          <a:lumMod val="50000"/>
                          <a:lumOff val="50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0" dirty="0">
                          <a:solidFill>
                            <a:schemeClr val="tx1"/>
                          </a:solidFill>
                        </a:rPr>
                        <a:t>SYNC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0" dirty="0">
                          <a:solidFill>
                            <a:schemeClr val="tx1"/>
                          </a:solidFill>
                        </a:rPr>
                        <a:t>Data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Vert">
                      <a:fgClr>
                        <a:schemeClr val="tx1">
                          <a:lumMod val="50000"/>
                          <a:lumOff val="50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1" dirty="0">
                          <a:solidFill>
                            <a:schemeClr val="tx1"/>
                          </a:solidFill>
                        </a:rPr>
                        <a:t>…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0" dirty="0">
                          <a:solidFill>
                            <a:schemeClr val="tx1"/>
                          </a:solidFill>
                        </a:rPr>
                        <a:t>SYNC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0" dirty="0">
                          <a:solidFill>
                            <a:schemeClr val="tx1"/>
                          </a:solidFill>
                        </a:rPr>
                        <a:t>Data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Vert">
                      <a:fgClr>
                        <a:schemeClr val="tx1">
                          <a:lumMod val="50000"/>
                          <a:lumOff val="50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extLst>
                  <a:ext uri="{0D108BD9-81ED-4DB2-BD59-A6C34878D82A}">
                    <a16:rowId xmlns:a16="http://schemas.microsoft.com/office/drawing/2014/main" val="857886620"/>
                  </a:ext>
                </a:extLst>
              </a:tr>
            </a:tbl>
          </a:graphicData>
        </a:graphic>
      </p:graphicFrame>
      <p:sp>
        <p:nvSpPr>
          <p:cNvPr id="44" name="TextBox 43">
            <a:extLst>
              <a:ext uri="{FF2B5EF4-FFF2-40B4-BE49-F238E27FC236}">
                <a16:creationId xmlns:a16="http://schemas.microsoft.com/office/drawing/2014/main" id="{F3281B1A-EFD5-B810-4A7D-C5A42A41214D}"/>
              </a:ext>
            </a:extLst>
          </p:cNvPr>
          <p:cNvSpPr txBox="1"/>
          <p:nvPr/>
        </p:nvSpPr>
        <p:spPr>
          <a:xfrm>
            <a:off x="1273628" y="3641798"/>
            <a:ext cx="667148" cy="230832"/>
          </a:xfrm>
          <a:prstGeom prst="rect">
            <a:avLst/>
          </a:prstGeom>
          <a:solidFill>
            <a:schemeClr val="bg1"/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Excitation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651859AD-83B2-F07B-0539-F76982211FD5}"/>
              </a:ext>
            </a:extLst>
          </p:cNvPr>
          <p:cNvSpPr txBox="1"/>
          <p:nvPr/>
        </p:nvSpPr>
        <p:spPr>
          <a:xfrm>
            <a:off x="3137898" y="3635405"/>
            <a:ext cx="667148" cy="230832"/>
          </a:xfrm>
          <a:prstGeom prst="rect">
            <a:avLst/>
          </a:prstGeom>
          <a:solidFill>
            <a:schemeClr val="bg1"/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Excitation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18C0DB92-71D9-0238-346D-1229C4E3314C}"/>
              </a:ext>
            </a:extLst>
          </p:cNvPr>
          <p:cNvSpPr txBox="1"/>
          <p:nvPr/>
        </p:nvSpPr>
        <p:spPr>
          <a:xfrm>
            <a:off x="5036264" y="3618615"/>
            <a:ext cx="667148" cy="230832"/>
          </a:xfrm>
          <a:prstGeom prst="rect">
            <a:avLst/>
          </a:prstGeom>
          <a:solidFill>
            <a:schemeClr val="bg1"/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Excitation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8E7DCD32-CDDB-8555-F426-6C26EEC1F936}"/>
              </a:ext>
            </a:extLst>
          </p:cNvPr>
          <p:cNvSpPr txBox="1"/>
          <p:nvPr/>
        </p:nvSpPr>
        <p:spPr>
          <a:xfrm>
            <a:off x="7565528" y="3635405"/>
            <a:ext cx="667148" cy="230832"/>
          </a:xfrm>
          <a:prstGeom prst="rect">
            <a:avLst/>
          </a:prstGeom>
          <a:solidFill>
            <a:schemeClr val="bg1"/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Excitation</a:t>
            </a:r>
          </a:p>
        </p:txBody>
      </p:sp>
    </p:spTree>
    <p:extLst>
      <p:ext uri="{BB962C8B-B14F-4D97-AF65-F5344CB8AC3E}">
        <p14:creationId xmlns:p14="http://schemas.microsoft.com/office/powerpoint/2010/main" val="35144379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E5EFD7-8AA7-C956-3D50-A6BC317B16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5B1CE9-D9CB-0908-3D1B-F8BA69150E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group is trying to unify the DL PPDU design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support multiple use cases and hardware capabilities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agreed on one PPDU format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[1], we proposed unified SYNC design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The group agreed on SYNC chip duration of 2us for backscattering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this contribution, some further thoughts on DL PPDU design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Potential benefits of separate DL PPDU definition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Backscattering PPDU design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36F876A-2D1A-99DC-1B99-34DC2D126E5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52A73E-DCE4-D2CB-A1A7-717CD3B64374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Cao, etc. (NXP)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29404BD-1E45-147E-7355-51D513B2774B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January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252910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E3BDF5-CB2C-19B3-20AB-51C925EA6E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AMP Tag DL Rx Capability</a:t>
            </a:r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56737743-B234-78E3-95C3-13512301BFA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34281047"/>
              </p:ext>
            </p:extLst>
          </p:nvPr>
        </p:nvGraphicFramePr>
        <p:xfrm>
          <a:off x="1407318" y="1943100"/>
          <a:ext cx="6512242" cy="3204153"/>
        </p:xfrm>
        <a:graphic>
          <a:graphicData uri="http://schemas.openxmlformats.org/drawingml/2006/table">
            <a:tbl>
              <a:tblPr firstRow="1" bandRow="1">
                <a:tableStyleId>{D27102A9-8310-4765-A935-A1911B00CA55}</a:tableStyleId>
              </a:tblPr>
              <a:tblGrid>
                <a:gridCol w="1560830">
                  <a:extLst>
                    <a:ext uri="{9D8B030D-6E8A-4147-A177-3AD203B41FA5}">
                      <a16:colId xmlns:a16="http://schemas.microsoft.com/office/drawing/2014/main" val="673097562"/>
                    </a:ext>
                  </a:extLst>
                </a:gridCol>
                <a:gridCol w="1650471">
                  <a:extLst>
                    <a:ext uri="{9D8B030D-6E8A-4147-A177-3AD203B41FA5}">
                      <a16:colId xmlns:a16="http://schemas.microsoft.com/office/drawing/2014/main" val="3059205846"/>
                    </a:ext>
                  </a:extLst>
                </a:gridCol>
                <a:gridCol w="1650470">
                  <a:extLst>
                    <a:ext uri="{9D8B030D-6E8A-4147-A177-3AD203B41FA5}">
                      <a16:colId xmlns:a16="http://schemas.microsoft.com/office/drawing/2014/main" val="2033687019"/>
                    </a:ext>
                  </a:extLst>
                </a:gridCol>
                <a:gridCol w="1650471">
                  <a:extLst>
                    <a:ext uri="{9D8B030D-6E8A-4147-A177-3AD203B41FA5}">
                      <a16:colId xmlns:a16="http://schemas.microsoft.com/office/drawing/2014/main" val="1080989060"/>
                    </a:ext>
                  </a:extLst>
                </a:gridCol>
              </a:tblGrid>
              <a:tr h="524143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DL (2.4 GHz)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Backscattering Tags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Active Tags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Wakeup Tags/function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8795478"/>
                  </a:ext>
                </a:extLst>
              </a:tr>
              <a:tr h="84197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Rx RF/analogue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WideBW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(~80MHz)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WideBW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(~80MHz)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NarrowBW (~4MHz)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04101408"/>
                  </a:ext>
                </a:extLst>
              </a:tr>
              <a:tr h="84197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Operating RSSI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up to -20dBm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up to -70dBm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up to -70dBm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733671597"/>
                  </a:ext>
                </a:extLst>
              </a:tr>
              <a:tr h="47789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Operating clock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~2MHz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100kppm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~8MHz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1000ppm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~8MHz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1000ppm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48755634"/>
                  </a:ext>
                </a:extLst>
              </a:tr>
              <a:tr h="47789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2.4GHz Excitation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Yes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No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No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70766404"/>
                  </a:ext>
                </a:extLst>
              </a:tr>
            </a:tbl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514DE06-0865-7A2D-3BF5-F376D119C46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C00A6A-341F-F61D-1BA3-C231AB0D540A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Cao, etc. (NXP)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04594F5-275F-2CCB-EC4E-8ED301B159FE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January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113692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069CC4-E4E4-0375-2CFB-F3764026BA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Unassociated AMP Tag operation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BF2E84-2E5D-F6FE-188B-2752577C67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0" y="1830388"/>
            <a:ext cx="7924800" cy="3978865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AMP backscattering tags are in unassociated operation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AMP reader needs to discover (“inventory”) the available tags within coverage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This process is based on random access in nature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The number of tags is unknown, “counting pupils in the dark room”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The inventory time is dynamic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AMP reader needs some flexibility to control TXOP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Achieve better medium utilization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EC46AF2-7FEF-6D11-DBB3-472EB647093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53B535-96A5-BF5D-9A8B-B12E94110309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Cao, etc. (NXP)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D15664C-14AE-CF3C-07B9-217E690564ED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January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70915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682C8CCB-8134-5FD5-2F6B-3AA670E0D335}"/>
              </a:ext>
            </a:extLst>
          </p:cNvPr>
          <p:cNvCxnSpPr>
            <a:cxnSpLocks/>
          </p:cNvCxnSpPr>
          <p:nvPr/>
        </p:nvCxnSpPr>
        <p:spPr bwMode="auto">
          <a:xfrm>
            <a:off x="6144770" y="2935446"/>
            <a:ext cx="2743200" cy="0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16" name="Multiplication Sign 15">
            <a:extLst>
              <a:ext uri="{FF2B5EF4-FFF2-40B4-BE49-F238E27FC236}">
                <a16:creationId xmlns:a16="http://schemas.microsoft.com/office/drawing/2014/main" id="{5CFB8862-D05F-8311-1975-029BD22742B9}"/>
              </a:ext>
            </a:extLst>
          </p:cNvPr>
          <p:cNvSpPr/>
          <p:nvPr/>
        </p:nvSpPr>
        <p:spPr bwMode="auto">
          <a:xfrm>
            <a:off x="1953770" y="3051491"/>
            <a:ext cx="304800" cy="1291909"/>
          </a:xfrm>
          <a:prstGeom prst="mathMultiply">
            <a:avLst/>
          </a:prstGeom>
          <a:solidFill>
            <a:srgbClr val="FFCC99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6848A9B-50BD-0DA2-0BC9-B8F1DBB94B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Inventory Operation Examples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D77B5D-F7CC-8155-4C86-2A472C9BAA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841" y="4306627"/>
            <a:ext cx="8611959" cy="1936731"/>
          </a:xfrm>
        </p:spPr>
        <p:txBody>
          <a:bodyPr/>
          <a:lstStyle/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The inventory round duration can vary by many factors: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Number of tags, error recovery, etc.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PHY preamble LENTH cannot be revised after transmission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MAC has more flexibility to end TXOP using CF-end frame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Better channel utilization efficiency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1EF87D2-68E1-DFBD-3794-BF8F3AD2E92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0F33F7-998D-AE77-97B5-DDF32FCA8D5E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Cao, etc. (NXP)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3F879BF-AFA3-FC32-69F1-FB3DDA1195B3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January 2025</a:t>
            </a:r>
            <a:endParaRPr lang="en-GB" dirty="0"/>
          </a:p>
        </p:txBody>
      </p:sp>
      <p:graphicFrame>
        <p:nvGraphicFramePr>
          <p:cNvPr id="11" name="Object 10">
            <a:extLst>
              <a:ext uri="{FF2B5EF4-FFF2-40B4-BE49-F238E27FC236}">
                <a16:creationId xmlns:a16="http://schemas.microsoft.com/office/drawing/2014/main" id="{714A49A7-5FF8-14E7-F18D-CCFB3C7C65C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99480756"/>
              </p:ext>
            </p:extLst>
          </p:nvPr>
        </p:nvGraphicFramePr>
        <p:xfrm>
          <a:off x="879689" y="2170898"/>
          <a:ext cx="3150974" cy="53557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Visio" r:id="rId2" imgW="3764606" imgH="640395" progId="Visio.Drawing.15">
                  <p:embed/>
                </p:oleObj>
              </mc:Choice>
              <mc:Fallback>
                <p:oleObj name="Visio" r:id="rId2" imgW="3764606" imgH="640395" progId="Visio.Drawing.15">
                  <p:embed/>
                  <p:pic>
                    <p:nvPicPr>
                      <p:cNvPr id="11" name="Object 10">
                        <a:extLst>
                          <a:ext uri="{FF2B5EF4-FFF2-40B4-BE49-F238E27FC236}">
                            <a16:creationId xmlns:a16="http://schemas.microsoft.com/office/drawing/2014/main" id="{714A49A7-5FF8-14E7-F18D-CCFB3C7C65CE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879689" y="2170898"/>
                        <a:ext cx="3150974" cy="53557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>
            <a:extLst>
              <a:ext uri="{FF2B5EF4-FFF2-40B4-BE49-F238E27FC236}">
                <a16:creationId xmlns:a16="http://schemas.microsoft.com/office/drawing/2014/main" id="{8E4D661F-234F-C4C0-3466-3220A509F13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33447183"/>
              </p:ext>
            </p:extLst>
          </p:nvPr>
        </p:nvGraphicFramePr>
        <p:xfrm>
          <a:off x="854334" y="3086259"/>
          <a:ext cx="8108950" cy="86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Visio" r:id="rId4" imgW="9723298" imgH="1028700" progId="Visio.Drawing.15">
                  <p:embed/>
                </p:oleObj>
              </mc:Choice>
              <mc:Fallback>
                <p:oleObj name="Visio" r:id="rId4" imgW="9723298" imgH="1028700" progId="Visio.Drawing.15">
                  <p:embed/>
                  <p:pic>
                    <p:nvPicPr>
                      <p:cNvPr id="12" name="Object 11">
                        <a:extLst>
                          <a:ext uri="{FF2B5EF4-FFF2-40B4-BE49-F238E27FC236}">
                            <a16:creationId xmlns:a16="http://schemas.microsoft.com/office/drawing/2014/main" id="{8E4D661F-234F-C4C0-3466-3220A509F13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854334" y="3086259"/>
                        <a:ext cx="8108950" cy="863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Rectangle 12">
            <a:extLst>
              <a:ext uri="{FF2B5EF4-FFF2-40B4-BE49-F238E27FC236}">
                <a16:creationId xmlns:a16="http://schemas.microsoft.com/office/drawing/2014/main" id="{28C5E942-C13D-50A3-5AC8-A1A3E185B32B}"/>
              </a:ext>
            </a:extLst>
          </p:cNvPr>
          <p:cNvSpPr/>
          <p:nvPr/>
        </p:nvSpPr>
        <p:spPr bwMode="auto">
          <a:xfrm>
            <a:off x="389380" y="2178835"/>
            <a:ext cx="424564" cy="206375"/>
          </a:xfrm>
          <a:prstGeom prst="rect">
            <a:avLst/>
          </a:prstGeom>
          <a:solidFill>
            <a:srgbClr val="CCFFCC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CTS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2096483B-35B6-56B4-83F3-BBA51A593A20}"/>
              </a:ext>
            </a:extLst>
          </p:cNvPr>
          <p:cNvSpPr/>
          <p:nvPr/>
        </p:nvSpPr>
        <p:spPr bwMode="auto">
          <a:xfrm>
            <a:off x="4100604" y="2178835"/>
            <a:ext cx="539658" cy="206375"/>
          </a:xfrm>
          <a:prstGeom prst="rect">
            <a:avLst/>
          </a:prstGeom>
          <a:solidFill>
            <a:srgbClr val="CCFFCC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CF-end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B09C990E-2D44-50B2-ACF4-20D51B1B105E}"/>
              </a:ext>
            </a:extLst>
          </p:cNvPr>
          <p:cNvSpPr/>
          <p:nvPr/>
        </p:nvSpPr>
        <p:spPr bwMode="auto">
          <a:xfrm>
            <a:off x="381000" y="3086259"/>
            <a:ext cx="424564" cy="206375"/>
          </a:xfrm>
          <a:prstGeom prst="rect">
            <a:avLst/>
          </a:prstGeom>
          <a:solidFill>
            <a:srgbClr val="CCFFCC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CTS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C7F3C118-7C70-3A8A-3DBE-8C448A88F809}"/>
              </a:ext>
            </a:extLst>
          </p:cNvPr>
          <p:cNvSpPr txBox="1"/>
          <p:nvPr/>
        </p:nvSpPr>
        <p:spPr>
          <a:xfrm>
            <a:off x="5468521" y="3348474"/>
            <a:ext cx="7841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>
                <a:solidFill>
                  <a:srgbClr val="FF9900"/>
                </a:solidFill>
              </a:rPr>
              <a:t>Invalid ACK</a:t>
            </a:r>
          </a:p>
          <a:p>
            <a:r>
              <a:rPr lang="en-US" sz="900" dirty="0">
                <a:solidFill>
                  <a:srgbClr val="FF9900"/>
                </a:solidFill>
              </a:rPr>
              <a:t>No reply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28EF9B75-11E9-C13B-879E-FCBE469045D7}"/>
              </a:ext>
            </a:extLst>
          </p:cNvPr>
          <p:cNvSpPr txBox="1"/>
          <p:nvPr/>
        </p:nvSpPr>
        <p:spPr>
          <a:xfrm>
            <a:off x="3063976" y="3287227"/>
            <a:ext cx="588059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>
                <a:solidFill>
                  <a:srgbClr val="FF9900"/>
                </a:solidFill>
              </a:rPr>
              <a:t>No reply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D942551B-9C8B-F44D-1B80-6F007F9E6667}"/>
              </a:ext>
            </a:extLst>
          </p:cNvPr>
          <p:cNvSpPr txBox="1"/>
          <p:nvPr/>
        </p:nvSpPr>
        <p:spPr>
          <a:xfrm>
            <a:off x="7086600" y="2799943"/>
            <a:ext cx="990600" cy="2308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900" dirty="0">
                <a:solidFill>
                  <a:schemeClr val="tx1"/>
                </a:solidFill>
              </a:rPr>
              <a:t>Successful Read</a:t>
            </a:r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C41B7D8F-19BD-3E6C-B453-0BDDD297B4C7}"/>
              </a:ext>
            </a:extLst>
          </p:cNvPr>
          <p:cNvCxnSpPr>
            <a:cxnSpLocks/>
          </p:cNvCxnSpPr>
          <p:nvPr/>
        </p:nvCxnSpPr>
        <p:spPr bwMode="auto">
          <a:xfrm>
            <a:off x="838200" y="1811315"/>
            <a:ext cx="7973770" cy="0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7FF75F83-3D81-C564-F015-BAAA4F7DF24D}"/>
              </a:ext>
            </a:extLst>
          </p:cNvPr>
          <p:cNvCxnSpPr>
            <a:cxnSpLocks/>
          </p:cNvCxnSpPr>
          <p:nvPr/>
        </p:nvCxnSpPr>
        <p:spPr bwMode="auto">
          <a:xfrm>
            <a:off x="4689232" y="2287882"/>
            <a:ext cx="4122738" cy="0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38" name="TextBox 37">
            <a:extLst>
              <a:ext uri="{FF2B5EF4-FFF2-40B4-BE49-F238E27FC236}">
                <a16:creationId xmlns:a16="http://schemas.microsoft.com/office/drawing/2014/main" id="{F9D0E037-F53E-8B87-FD96-DEF2DE901ACC}"/>
              </a:ext>
            </a:extLst>
          </p:cNvPr>
          <p:cNvSpPr txBox="1"/>
          <p:nvPr/>
        </p:nvSpPr>
        <p:spPr>
          <a:xfrm>
            <a:off x="347891" y="2512368"/>
            <a:ext cx="490309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b="1" dirty="0">
                <a:solidFill>
                  <a:schemeClr val="tx1"/>
                </a:solidFill>
              </a:rPr>
              <a:t>Tag 1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1362B8EB-F2BF-623E-1A80-BA3606275C4B}"/>
              </a:ext>
            </a:extLst>
          </p:cNvPr>
          <p:cNvSpPr txBox="1"/>
          <p:nvPr/>
        </p:nvSpPr>
        <p:spPr>
          <a:xfrm>
            <a:off x="339640" y="3411888"/>
            <a:ext cx="490309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b="1" dirty="0">
                <a:solidFill>
                  <a:schemeClr val="tx1"/>
                </a:solidFill>
              </a:rPr>
              <a:t>Tag 1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4B472828-1B47-A27F-49CC-98F734A980C4}"/>
              </a:ext>
            </a:extLst>
          </p:cNvPr>
          <p:cNvSpPr txBox="1"/>
          <p:nvPr/>
        </p:nvSpPr>
        <p:spPr>
          <a:xfrm>
            <a:off x="347891" y="3731568"/>
            <a:ext cx="490309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b="1" dirty="0">
                <a:solidFill>
                  <a:schemeClr val="tx1"/>
                </a:solidFill>
              </a:rPr>
              <a:t>Tag 2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DB6930A6-5067-8531-4C12-60581322FF59}"/>
              </a:ext>
            </a:extLst>
          </p:cNvPr>
          <p:cNvSpPr txBox="1"/>
          <p:nvPr/>
        </p:nvSpPr>
        <p:spPr>
          <a:xfrm>
            <a:off x="3834478" y="1524000"/>
            <a:ext cx="85475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TXOP</a:t>
            </a:r>
          </a:p>
        </p:txBody>
      </p: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35C67D69-1F37-1D86-2990-028965CDEE10}"/>
              </a:ext>
            </a:extLst>
          </p:cNvPr>
          <p:cNvCxnSpPr>
            <a:cxnSpLocks/>
          </p:cNvCxnSpPr>
          <p:nvPr/>
        </p:nvCxnSpPr>
        <p:spPr bwMode="auto">
          <a:xfrm>
            <a:off x="1158976" y="2093439"/>
            <a:ext cx="2743200" cy="0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43" name="TextBox 42">
            <a:extLst>
              <a:ext uri="{FF2B5EF4-FFF2-40B4-BE49-F238E27FC236}">
                <a16:creationId xmlns:a16="http://schemas.microsoft.com/office/drawing/2014/main" id="{C52CCC2A-182E-4A44-9073-A96C74EDD050}"/>
              </a:ext>
            </a:extLst>
          </p:cNvPr>
          <p:cNvSpPr txBox="1"/>
          <p:nvPr/>
        </p:nvSpPr>
        <p:spPr>
          <a:xfrm>
            <a:off x="2035276" y="1931010"/>
            <a:ext cx="990600" cy="2308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900" dirty="0">
                <a:solidFill>
                  <a:schemeClr val="tx1"/>
                </a:solidFill>
              </a:rPr>
              <a:t>Successful Read</a:t>
            </a:r>
          </a:p>
        </p:txBody>
      </p:sp>
    </p:spTree>
    <p:extLst>
      <p:ext uri="{BB962C8B-B14F-4D97-AF65-F5344CB8AC3E}">
        <p14:creationId xmlns:p14="http://schemas.microsoft.com/office/powerpoint/2010/main" val="30459793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A7107A-7992-1BCA-711A-7EE2B978FC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Revisit DL PPDU Design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858DF1-0F07-2611-A7D9-CE287BA629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1904188"/>
            <a:ext cx="8610600" cy="4363224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[3] asks the question whether to have separate SYNC?</a:t>
            </a:r>
          </a:p>
          <a:p>
            <a:pPr marL="0" indent="0"/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ym typeface="Wingdings" panose="05000000000000000000" pitchFamily="2" charset="2"/>
              </a:rPr>
              <a:t>AMP DL PPDU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ym typeface="Wingdings" panose="05000000000000000000" pitchFamily="2" charset="2"/>
              </a:rPr>
              <a:t>WideBW 802.11 preamble + Narrowband single carrier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ym typeface="Wingdings" panose="05000000000000000000" pitchFamily="2" charset="2"/>
              </a:rPr>
              <a:t>LENGTH field indicates the entire PPDU duration</a:t>
            </a:r>
          </a:p>
          <a:p>
            <a:pPr lvl="2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DE98A30-E03D-AB9D-C01D-37F7E919D4D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4D59A8-8115-4DF0-5F45-54F325255677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Cao, etc. (NXP)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8FF7F3E-51EC-B731-E4D8-668647AA3956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January 2025</a:t>
            </a:r>
            <a:endParaRPr lang="en-GB" dirty="0"/>
          </a:p>
        </p:txBody>
      </p:sp>
      <p:graphicFrame>
        <p:nvGraphicFramePr>
          <p:cNvPr id="18" name="Table 41">
            <a:extLst>
              <a:ext uri="{FF2B5EF4-FFF2-40B4-BE49-F238E27FC236}">
                <a16:creationId xmlns:a16="http://schemas.microsoft.com/office/drawing/2014/main" id="{27C630C2-30D6-B173-8EA3-FFEA8942757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02144477"/>
              </p:ext>
            </p:extLst>
          </p:nvPr>
        </p:nvGraphicFramePr>
        <p:xfrm>
          <a:off x="1475638" y="4495800"/>
          <a:ext cx="7134962" cy="33527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02425">
                  <a:extLst>
                    <a:ext uri="{9D8B030D-6E8A-4147-A177-3AD203B41FA5}">
                      <a16:colId xmlns:a16="http://schemas.microsoft.com/office/drawing/2014/main" val="3649037606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3687453759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4067780847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3643532749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3044411781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740182301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3496987326"/>
                    </a:ext>
                  </a:extLst>
                </a:gridCol>
                <a:gridCol w="846137">
                  <a:extLst>
                    <a:ext uri="{9D8B030D-6E8A-4147-A177-3AD203B41FA5}">
                      <a16:colId xmlns:a16="http://schemas.microsoft.com/office/drawing/2014/main" val="2930172586"/>
                    </a:ext>
                  </a:extLst>
                </a:gridCol>
              </a:tblGrid>
              <a:tr h="335279">
                <a:tc>
                  <a:txBody>
                    <a:bodyPr/>
                    <a:lstStyle/>
                    <a:p>
                      <a:pPr algn="ctr"/>
                      <a:endParaRPr 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Vert">
                      <a:fgClr>
                        <a:schemeClr val="tx1">
                          <a:lumMod val="50000"/>
                          <a:lumOff val="50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Vert">
                      <a:fgClr>
                        <a:schemeClr val="tx1">
                          <a:lumMod val="50000"/>
                          <a:lumOff val="50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Vert">
                      <a:fgClr>
                        <a:schemeClr val="tx1">
                          <a:lumMod val="50000"/>
                          <a:lumOff val="50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1" dirty="0">
                          <a:solidFill>
                            <a:schemeClr val="tx1"/>
                          </a:solidFill>
                        </a:rPr>
                        <a:t>…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Vert">
                      <a:fgClr>
                        <a:schemeClr val="tx1">
                          <a:lumMod val="50000"/>
                          <a:lumOff val="50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extLst>
                  <a:ext uri="{0D108BD9-81ED-4DB2-BD59-A6C34878D82A}">
                    <a16:rowId xmlns:a16="http://schemas.microsoft.com/office/drawing/2014/main" val="857886620"/>
                  </a:ext>
                </a:extLst>
              </a:tr>
            </a:tbl>
          </a:graphicData>
        </a:graphic>
      </p:graphicFrame>
      <p:graphicFrame>
        <p:nvGraphicFramePr>
          <p:cNvPr id="19" name="Table 41">
            <a:extLst>
              <a:ext uri="{FF2B5EF4-FFF2-40B4-BE49-F238E27FC236}">
                <a16:creationId xmlns:a16="http://schemas.microsoft.com/office/drawing/2014/main" id="{00A9C8A9-F62B-ACC0-0608-5D1D162FC9A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58750136"/>
              </p:ext>
            </p:extLst>
          </p:nvPr>
        </p:nvGraphicFramePr>
        <p:xfrm>
          <a:off x="754062" y="4219866"/>
          <a:ext cx="721576" cy="61005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21576">
                  <a:extLst>
                    <a:ext uri="{9D8B030D-6E8A-4147-A177-3AD203B41FA5}">
                      <a16:colId xmlns:a16="http://schemas.microsoft.com/office/drawing/2014/main" val="3649037606"/>
                    </a:ext>
                  </a:extLst>
                </a:gridCol>
              </a:tblGrid>
              <a:tr h="610053">
                <a:tc>
                  <a:txBody>
                    <a:bodyPr/>
                    <a:lstStyle/>
                    <a:p>
                      <a:pPr algn="ctr"/>
                      <a:r>
                        <a:rPr lang="en-US" sz="800" b="0" dirty="0">
                          <a:solidFill>
                            <a:schemeClr val="tx1"/>
                          </a:solidFill>
                        </a:rPr>
                        <a:t>WiFi preamble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57886620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733BF7DE-5749-9CAC-F1AE-FCE194DB5032}"/>
              </a:ext>
            </a:extLst>
          </p:cNvPr>
          <p:cNvSpPr txBox="1"/>
          <p:nvPr/>
        </p:nvSpPr>
        <p:spPr>
          <a:xfrm>
            <a:off x="1530066" y="4554416"/>
            <a:ext cx="667148" cy="230832"/>
          </a:xfrm>
          <a:prstGeom prst="rect">
            <a:avLst/>
          </a:prstGeom>
          <a:solidFill>
            <a:schemeClr val="bg1"/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Excitation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EC891F14-DA6D-D436-A972-90DB006F1D14}"/>
              </a:ext>
            </a:extLst>
          </p:cNvPr>
          <p:cNvSpPr txBox="1"/>
          <p:nvPr/>
        </p:nvSpPr>
        <p:spPr>
          <a:xfrm>
            <a:off x="2410044" y="4531233"/>
            <a:ext cx="805558" cy="230832"/>
          </a:xfrm>
          <a:prstGeom prst="rect">
            <a:avLst/>
          </a:prstGeom>
          <a:solidFill>
            <a:schemeClr val="bg1"/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SYNC-Data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E0D2298A-7A67-3E57-7B1A-C408612BA402}"/>
              </a:ext>
            </a:extLst>
          </p:cNvPr>
          <p:cNvSpPr txBox="1"/>
          <p:nvPr/>
        </p:nvSpPr>
        <p:spPr>
          <a:xfrm>
            <a:off x="3394336" y="4548023"/>
            <a:ext cx="667148" cy="230832"/>
          </a:xfrm>
          <a:prstGeom prst="rect">
            <a:avLst/>
          </a:prstGeom>
          <a:solidFill>
            <a:schemeClr val="bg1"/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Excitation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55B3DB90-C48A-AE5B-1D48-A9BFA1EB0D71}"/>
              </a:ext>
            </a:extLst>
          </p:cNvPr>
          <p:cNvSpPr txBox="1"/>
          <p:nvPr/>
        </p:nvSpPr>
        <p:spPr>
          <a:xfrm>
            <a:off x="5292702" y="4531233"/>
            <a:ext cx="667148" cy="230832"/>
          </a:xfrm>
          <a:prstGeom prst="rect">
            <a:avLst/>
          </a:prstGeom>
          <a:solidFill>
            <a:schemeClr val="bg1"/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Excitation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BDCD433B-AE52-7073-99E5-6760914192E1}"/>
              </a:ext>
            </a:extLst>
          </p:cNvPr>
          <p:cNvSpPr txBox="1"/>
          <p:nvPr/>
        </p:nvSpPr>
        <p:spPr>
          <a:xfrm>
            <a:off x="7821966" y="4548023"/>
            <a:ext cx="667148" cy="230832"/>
          </a:xfrm>
          <a:prstGeom prst="rect">
            <a:avLst/>
          </a:prstGeom>
          <a:solidFill>
            <a:schemeClr val="bg1"/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Excitation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182006CF-A98D-0336-D640-C05FD39A11CE}"/>
              </a:ext>
            </a:extLst>
          </p:cNvPr>
          <p:cNvSpPr txBox="1"/>
          <p:nvPr/>
        </p:nvSpPr>
        <p:spPr>
          <a:xfrm>
            <a:off x="4363114" y="4561031"/>
            <a:ext cx="805557" cy="230832"/>
          </a:xfrm>
          <a:prstGeom prst="rect">
            <a:avLst/>
          </a:prstGeom>
          <a:solidFill>
            <a:schemeClr val="bg1"/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SYNC-Data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83F028D2-CA03-74C8-FA58-497AD108085E}"/>
              </a:ext>
            </a:extLst>
          </p:cNvPr>
          <p:cNvSpPr txBox="1"/>
          <p:nvPr/>
        </p:nvSpPr>
        <p:spPr>
          <a:xfrm>
            <a:off x="6842992" y="4551736"/>
            <a:ext cx="805557" cy="230832"/>
          </a:xfrm>
          <a:prstGeom prst="rect">
            <a:avLst/>
          </a:prstGeom>
          <a:solidFill>
            <a:schemeClr val="bg1"/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SYNC-Data</a:t>
            </a:r>
          </a:p>
        </p:txBody>
      </p:sp>
    </p:spTree>
    <p:extLst>
      <p:ext uri="{BB962C8B-B14F-4D97-AF65-F5344CB8AC3E}">
        <p14:creationId xmlns:p14="http://schemas.microsoft.com/office/powerpoint/2010/main" val="8081011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FC6F79-E80E-C768-2B5F-593D7E1F5B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604400"/>
          </a:xfrm>
        </p:spPr>
        <p:txBody>
          <a:bodyPr/>
          <a:lstStyle/>
          <a:p>
            <a:r>
              <a:rPr lang="en-US" dirty="0"/>
              <a:t>Another Option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8A0F89-6A8E-8E96-1BAE-3893D47F33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1882" y="1371600"/>
            <a:ext cx="8197318" cy="46482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ym typeface="Wingdings" panose="05000000000000000000" pitchFamily="2" charset="2"/>
              </a:rPr>
              <a:t>AMP DL only PPDU: simplified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ym typeface="Wingdings" panose="05000000000000000000" pitchFamily="2" charset="2"/>
              </a:rPr>
              <a:t>WideBW 802.11 preamble + narrowband single carrier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>
                <a:sym typeface="Wingdings" panose="05000000000000000000" pitchFamily="2" charset="2"/>
              </a:rPr>
              <a:t>No excitation field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dirty="0">
                <a:sym typeface="Wingdings" panose="05000000000000000000" pitchFamily="2" charset="2"/>
              </a:rPr>
              <a:t>Used for Active Tag DL control and Wakeup Tag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>
                <a:sym typeface="Wingdings" panose="05000000000000000000" pitchFamily="2" charset="2"/>
              </a:rPr>
              <a:t>SYNC and data rate based on up to -70dBm RSSI and 8MHz clock rate</a:t>
            </a:r>
          </a:p>
          <a:p>
            <a:pPr lvl="2">
              <a:buFont typeface="Arial" panose="020B0604020202020204" pitchFamily="34" charset="0"/>
              <a:buChar char="•"/>
            </a:pPr>
            <a:endParaRPr lang="en-US" dirty="0">
              <a:sym typeface="Wingdings" panose="05000000000000000000" pitchFamily="2" charset="2"/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u="sng" dirty="0">
              <a:sym typeface="Wingdings" panose="05000000000000000000" pitchFamily="2" charset="2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u="sng" dirty="0">
                <a:sym typeface="Wingdings" panose="05000000000000000000" pitchFamily="2" charset="2"/>
              </a:rPr>
              <a:t>Proposal: Backscattering PPDU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ym typeface="Wingdings" panose="05000000000000000000" pitchFamily="2" charset="2"/>
              </a:rPr>
              <a:t>Narrowband (or WideBW) single carrier with Excitation fields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ym typeface="Wingdings" panose="05000000000000000000" pitchFamily="2" charset="2"/>
              </a:rPr>
              <a:t>Optional WideBW 802.11 preamble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ym typeface="Wingdings" panose="05000000000000000000" pitchFamily="2" charset="2"/>
              </a:rPr>
              <a:t>Must precede with an MAC control frame, e.g. CTS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>
              <a:sym typeface="Wingdings" panose="05000000000000000000" pitchFamily="2" charset="2"/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dirty="0">
              <a:sym typeface="Wingdings" panose="05000000000000000000" pitchFamily="2" charset="2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72295C1-2D40-39F0-EC0C-7140F712A12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10D843-86CA-FF7E-E7FB-4A4B53EA9F68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Cao, etc. (NXP)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1D384E4-1DB0-A203-307D-B75E7BC3547C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January 2025</a:t>
            </a:r>
            <a:endParaRPr lang="en-GB" dirty="0"/>
          </a:p>
        </p:txBody>
      </p:sp>
      <p:graphicFrame>
        <p:nvGraphicFramePr>
          <p:cNvPr id="18" name="Table 41">
            <a:extLst>
              <a:ext uri="{FF2B5EF4-FFF2-40B4-BE49-F238E27FC236}">
                <a16:creationId xmlns:a16="http://schemas.microsoft.com/office/drawing/2014/main" id="{27C630C2-30D6-B173-8EA3-FFEA8942757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13079016"/>
              </p:ext>
            </p:extLst>
          </p:nvPr>
        </p:nvGraphicFramePr>
        <p:xfrm>
          <a:off x="2188829" y="3581400"/>
          <a:ext cx="4312317" cy="32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88117">
                  <a:extLst>
                    <a:ext uri="{9D8B030D-6E8A-4147-A177-3AD203B41FA5}">
                      <a16:colId xmlns:a16="http://schemas.microsoft.com/office/drawing/2014/main" val="3649037606"/>
                    </a:ext>
                  </a:extLst>
                </a:gridCol>
                <a:gridCol w="3124200">
                  <a:extLst>
                    <a:ext uri="{9D8B030D-6E8A-4147-A177-3AD203B41FA5}">
                      <a16:colId xmlns:a16="http://schemas.microsoft.com/office/drawing/2014/main" val="2930172586"/>
                    </a:ext>
                  </a:extLst>
                </a:gridCol>
              </a:tblGrid>
              <a:tr h="321520">
                <a:tc>
                  <a:txBody>
                    <a:bodyPr/>
                    <a:lstStyle/>
                    <a:p>
                      <a:pPr algn="ctr"/>
                      <a:r>
                        <a:rPr lang="en-US" sz="800" b="0" dirty="0">
                          <a:solidFill>
                            <a:schemeClr val="tx1"/>
                          </a:solidFill>
                        </a:rPr>
                        <a:t>SYNC (SIG)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0" dirty="0">
                          <a:solidFill>
                            <a:schemeClr val="tx1"/>
                          </a:solidFill>
                        </a:rPr>
                        <a:t>Data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57886620"/>
                  </a:ext>
                </a:extLst>
              </a:tr>
            </a:tbl>
          </a:graphicData>
        </a:graphic>
      </p:graphicFrame>
      <p:graphicFrame>
        <p:nvGraphicFramePr>
          <p:cNvPr id="19" name="Table 41">
            <a:extLst>
              <a:ext uri="{FF2B5EF4-FFF2-40B4-BE49-F238E27FC236}">
                <a16:creationId xmlns:a16="http://schemas.microsoft.com/office/drawing/2014/main" id="{00A9C8A9-F62B-ACC0-0608-5D1D162FC9A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7447792"/>
              </p:ext>
            </p:extLst>
          </p:nvPr>
        </p:nvGraphicFramePr>
        <p:xfrm>
          <a:off x="1467253" y="3316740"/>
          <a:ext cx="721576" cy="58501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21576">
                  <a:extLst>
                    <a:ext uri="{9D8B030D-6E8A-4147-A177-3AD203B41FA5}">
                      <a16:colId xmlns:a16="http://schemas.microsoft.com/office/drawing/2014/main" val="3649037606"/>
                    </a:ext>
                  </a:extLst>
                </a:gridCol>
              </a:tblGrid>
              <a:tr h="585019">
                <a:tc>
                  <a:txBody>
                    <a:bodyPr/>
                    <a:lstStyle/>
                    <a:p>
                      <a:pPr algn="ctr"/>
                      <a:r>
                        <a:rPr lang="en-US" sz="800" b="0" dirty="0">
                          <a:solidFill>
                            <a:schemeClr val="tx1"/>
                          </a:solidFill>
                        </a:rPr>
                        <a:t>WiFi preamble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57886620"/>
                  </a:ext>
                </a:extLst>
              </a:tr>
            </a:tbl>
          </a:graphicData>
        </a:graphic>
      </p:graphicFrame>
      <p:graphicFrame>
        <p:nvGraphicFramePr>
          <p:cNvPr id="38" name="Table 41">
            <a:extLst>
              <a:ext uri="{FF2B5EF4-FFF2-40B4-BE49-F238E27FC236}">
                <a16:creationId xmlns:a16="http://schemas.microsoft.com/office/drawing/2014/main" id="{FC02A7C0-EF61-24CE-66CC-AAC43FC0041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592797"/>
              </p:ext>
            </p:extLst>
          </p:nvPr>
        </p:nvGraphicFramePr>
        <p:xfrm>
          <a:off x="1306144" y="5734050"/>
          <a:ext cx="7134962" cy="304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02425">
                  <a:extLst>
                    <a:ext uri="{9D8B030D-6E8A-4147-A177-3AD203B41FA5}">
                      <a16:colId xmlns:a16="http://schemas.microsoft.com/office/drawing/2014/main" val="3649037606"/>
                    </a:ext>
                  </a:extLst>
                </a:gridCol>
                <a:gridCol w="507022">
                  <a:extLst>
                    <a:ext uri="{9D8B030D-6E8A-4147-A177-3AD203B41FA5}">
                      <a16:colId xmlns:a16="http://schemas.microsoft.com/office/drawing/2014/main" val="3687453759"/>
                    </a:ext>
                  </a:extLst>
                </a:gridCol>
                <a:gridCol w="483578">
                  <a:extLst>
                    <a:ext uri="{9D8B030D-6E8A-4147-A177-3AD203B41FA5}">
                      <a16:colId xmlns:a16="http://schemas.microsoft.com/office/drawing/2014/main" val="1751075368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4067780847"/>
                    </a:ext>
                  </a:extLst>
                </a:gridCol>
                <a:gridCol w="495300">
                  <a:extLst>
                    <a:ext uri="{9D8B030D-6E8A-4147-A177-3AD203B41FA5}">
                      <a16:colId xmlns:a16="http://schemas.microsoft.com/office/drawing/2014/main" val="3643532749"/>
                    </a:ext>
                  </a:extLst>
                </a:gridCol>
                <a:gridCol w="495300">
                  <a:extLst>
                    <a:ext uri="{9D8B030D-6E8A-4147-A177-3AD203B41FA5}">
                      <a16:colId xmlns:a16="http://schemas.microsoft.com/office/drawing/2014/main" val="2500844031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3044411781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740182301"/>
                    </a:ext>
                  </a:extLst>
                </a:gridCol>
                <a:gridCol w="495300">
                  <a:extLst>
                    <a:ext uri="{9D8B030D-6E8A-4147-A177-3AD203B41FA5}">
                      <a16:colId xmlns:a16="http://schemas.microsoft.com/office/drawing/2014/main" val="3496987326"/>
                    </a:ext>
                  </a:extLst>
                </a:gridCol>
                <a:gridCol w="495300">
                  <a:extLst>
                    <a:ext uri="{9D8B030D-6E8A-4147-A177-3AD203B41FA5}">
                      <a16:colId xmlns:a16="http://schemas.microsoft.com/office/drawing/2014/main" val="2957587695"/>
                    </a:ext>
                  </a:extLst>
                </a:gridCol>
                <a:gridCol w="846137">
                  <a:extLst>
                    <a:ext uri="{9D8B030D-6E8A-4147-A177-3AD203B41FA5}">
                      <a16:colId xmlns:a16="http://schemas.microsoft.com/office/drawing/2014/main" val="2930172586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pPr algn="ctr"/>
                      <a:endParaRPr 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Vert">
                      <a:fgClr>
                        <a:schemeClr val="tx1">
                          <a:lumMod val="50000"/>
                          <a:lumOff val="50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0" dirty="0">
                          <a:solidFill>
                            <a:schemeClr val="tx1"/>
                          </a:solidFill>
                        </a:rPr>
                        <a:t>SYNC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0" dirty="0">
                          <a:solidFill>
                            <a:schemeClr val="tx1"/>
                          </a:solidFill>
                        </a:rPr>
                        <a:t>Data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Vert">
                      <a:fgClr>
                        <a:schemeClr val="tx1">
                          <a:lumMod val="50000"/>
                          <a:lumOff val="50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0" dirty="0">
                          <a:solidFill>
                            <a:schemeClr val="tx1"/>
                          </a:solidFill>
                        </a:rPr>
                        <a:t>SYNC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0" dirty="0">
                          <a:solidFill>
                            <a:schemeClr val="tx1"/>
                          </a:solidFill>
                        </a:rPr>
                        <a:t>Data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Vert">
                      <a:fgClr>
                        <a:schemeClr val="tx1">
                          <a:lumMod val="50000"/>
                          <a:lumOff val="50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1" dirty="0">
                          <a:solidFill>
                            <a:schemeClr val="tx1"/>
                          </a:solidFill>
                        </a:rPr>
                        <a:t>…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0" dirty="0">
                          <a:solidFill>
                            <a:schemeClr val="tx1"/>
                          </a:solidFill>
                        </a:rPr>
                        <a:t>SYNC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0" dirty="0">
                          <a:solidFill>
                            <a:schemeClr val="tx1"/>
                          </a:solidFill>
                        </a:rPr>
                        <a:t>Data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Vert">
                      <a:fgClr>
                        <a:schemeClr val="tx1">
                          <a:lumMod val="50000"/>
                          <a:lumOff val="50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extLst>
                  <a:ext uri="{0D108BD9-81ED-4DB2-BD59-A6C34878D82A}">
                    <a16:rowId xmlns:a16="http://schemas.microsoft.com/office/drawing/2014/main" val="857886620"/>
                  </a:ext>
                </a:extLst>
              </a:tr>
            </a:tbl>
          </a:graphicData>
        </a:graphic>
      </p:graphicFrame>
      <p:sp>
        <p:nvSpPr>
          <p:cNvPr id="44" name="TextBox 43">
            <a:extLst>
              <a:ext uri="{FF2B5EF4-FFF2-40B4-BE49-F238E27FC236}">
                <a16:creationId xmlns:a16="http://schemas.microsoft.com/office/drawing/2014/main" id="{F3281B1A-EFD5-B810-4A7D-C5A42A41214D}"/>
              </a:ext>
            </a:extLst>
          </p:cNvPr>
          <p:cNvSpPr txBox="1"/>
          <p:nvPr/>
        </p:nvSpPr>
        <p:spPr>
          <a:xfrm>
            <a:off x="1366922" y="5771484"/>
            <a:ext cx="667148" cy="230832"/>
          </a:xfrm>
          <a:prstGeom prst="rect">
            <a:avLst/>
          </a:prstGeom>
          <a:solidFill>
            <a:schemeClr val="bg1"/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Excitation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651859AD-83B2-F07B-0539-F76982211FD5}"/>
              </a:ext>
            </a:extLst>
          </p:cNvPr>
          <p:cNvSpPr txBox="1"/>
          <p:nvPr/>
        </p:nvSpPr>
        <p:spPr>
          <a:xfrm>
            <a:off x="3224842" y="5777791"/>
            <a:ext cx="667148" cy="230832"/>
          </a:xfrm>
          <a:prstGeom prst="rect">
            <a:avLst/>
          </a:prstGeom>
          <a:solidFill>
            <a:schemeClr val="bg1"/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Excitation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18C0DB92-71D9-0238-346D-1229C4E3314C}"/>
              </a:ext>
            </a:extLst>
          </p:cNvPr>
          <p:cNvSpPr txBox="1"/>
          <p:nvPr/>
        </p:nvSpPr>
        <p:spPr>
          <a:xfrm>
            <a:off x="5129558" y="5773716"/>
            <a:ext cx="667148" cy="230832"/>
          </a:xfrm>
          <a:prstGeom prst="rect">
            <a:avLst/>
          </a:prstGeom>
          <a:solidFill>
            <a:schemeClr val="bg1"/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Excitation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8E7DCD32-CDDB-8555-F426-6C26EEC1F936}"/>
              </a:ext>
            </a:extLst>
          </p:cNvPr>
          <p:cNvSpPr txBox="1"/>
          <p:nvPr/>
        </p:nvSpPr>
        <p:spPr>
          <a:xfrm>
            <a:off x="7658822" y="5765091"/>
            <a:ext cx="667148" cy="230832"/>
          </a:xfrm>
          <a:prstGeom prst="rect">
            <a:avLst/>
          </a:prstGeom>
          <a:solidFill>
            <a:schemeClr val="bg1"/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Excitation</a:t>
            </a:r>
          </a:p>
        </p:txBody>
      </p:sp>
    </p:spTree>
    <p:extLst>
      <p:ext uri="{BB962C8B-B14F-4D97-AF65-F5344CB8AC3E}">
        <p14:creationId xmlns:p14="http://schemas.microsoft.com/office/powerpoint/2010/main" val="3222654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FFD27A-A142-3C8E-FC3D-C83D6C61C0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ym typeface="Wingdings" panose="05000000000000000000" pitchFamily="2" charset="2"/>
              </a:rPr>
              <a:t>Backscattering</a:t>
            </a:r>
            <a:r>
              <a:rPr lang="en-US" dirty="0"/>
              <a:t> PPDU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B619B7-2865-0A1F-3D11-1764E1E3A1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6912" y="1600200"/>
            <a:ext cx="7759701" cy="4494214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Carrier waveform format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DSSS PPDU is preferred [2, 4]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Open to DSSS PPDU new spreading code [OPPO]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This one has small change to existing WiFi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Single carrier is preferred for OOK modulation [2, 4, 5]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Create synergy to reuse the Tx path of regular WiFi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AMP backscattering reader is likely part of a WiFi-compatible device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Note: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SC portion of DL only PPDU may share the same carrier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6C16FE0-FB46-D563-460C-60C61AEB782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077A47-AE9E-09D8-F9A0-907AE7291681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Cao, etc. (NXP)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A0A80DA-49E3-DEE4-F4E9-56E38CC70ED1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January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31984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D220AF-74DB-08E2-A943-40017C1235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Simulations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92A157-5EB6-8F58-0F76-54D90170BF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7409" y="1751013"/>
            <a:ext cx="7770813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Spectrum of 11b with OOK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AEE8ACE-1497-D36A-B5E1-A2E55A57D4A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37EE95-084E-C5DB-0B5B-F1E37FF1A75B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Cao, etc. (NXP)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0329FAF-B94E-C331-65D3-A7CA899C39F3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January 2025</a:t>
            </a:r>
            <a:endParaRPr lang="en-GB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4640CB3E-BEE7-0C45-3755-DAF250608DF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6800" y="2169043"/>
            <a:ext cx="6781800" cy="4306370"/>
          </a:xfrm>
          <a:prstGeom prst="rect">
            <a:avLst/>
          </a:prstGeom>
        </p:spPr>
      </p:pic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73701FFB-C8A3-E8AF-22ED-98F26979956E}"/>
              </a:ext>
            </a:extLst>
          </p:cNvPr>
          <p:cNvCxnSpPr>
            <a:cxnSpLocks/>
          </p:cNvCxnSpPr>
          <p:nvPr/>
        </p:nvCxnSpPr>
        <p:spPr bwMode="auto">
          <a:xfrm>
            <a:off x="2239598" y="4240824"/>
            <a:ext cx="0" cy="1169376"/>
          </a:xfrm>
          <a:prstGeom prst="line">
            <a:avLst/>
          </a:prstGeom>
          <a:solidFill>
            <a:srgbClr val="00B8FF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50CA589C-3B18-F76E-B780-3A955316214F}"/>
              </a:ext>
            </a:extLst>
          </p:cNvPr>
          <p:cNvCxnSpPr>
            <a:cxnSpLocks/>
          </p:cNvCxnSpPr>
          <p:nvPr/>
        </p:nvCxnSpPr>
        <p:spPr bwMode="auto">
          <a:xfrm flipH="1">
            <a:off x="1939925" y="5410200"/>
            <a:ext cx="295275" cy="0"/>
          </a:xfrm>
          <a:prstGeom prst="line">
            <a:avLst/>
          </a:prstGeom>
          <a:solidFill>
            <a:srgbClr val="00B8FF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1457F97A-D99A-4C15-ED79-6FDD2C6E4DC3}"/>
              </a:ext>
            </a:extLst>
          </p:cNvPr>
          <p:cNvCxnSpPr>
            <a:cxnSpLocks/>
          </p:cNvCxnSpPr>
          <p:nvPr/>
        </p:nvCxnSpPr>
        <p:spPr bwMode="auto">
          <a:xfrm>
            <a:off x="6896100" y="4240824"/>
            <a:ext cx="0" cy="1169376"/>
          </a:xfrm>
          <a:prstGeom prst="line">
            <a:avLst/>
          </a:prstGeom>
          <a:solidFill>
            <a:srgbClr val="00B8FF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B8BC6360-CA74-CF98-D3F1-9222855AA482}"/>
              </a:ext>
            </a:extLst>
          </p:cNvPr>
          <p:cNvCxnSpPr>
            <a:cxnSpLocks/>
          </p:cNvCxnSpPr>
          <p:nvPr/>
        </p:nvCxnSpPr>
        <p:spPr bwMode="auto">
          <a:xfrm flipH="1">
            <a:off x="6896100" y="5410200"/>
            <a:ext cx="295275" cy="0"/>
          </a:xfrm>
          <a:prstGeom prst="line">
            <a:avLst/>
          </a:prstGeom>
          <a:solidFill>
            <a:srgbClr val="00B8FF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13084656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1363f016-912c-4f92-b029-a14e17a248b6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011E70BAE7FE54A95B363CB25ACBB06" ma:contentTypeVersion="18" ma:contentTypeDescription="Create a new document." ma:contentTypeScope="" ma:versionID="51439e07a6fe904fd31d4a3fad00806f">
  <xsd:schema xmlns:xsd="http://www.w3.org/2001/XMLSchema" xmlns:xs="http://www.w3.org/2001/XMLSchema" xmlns:p="http://schemas.microsoft.com/office/2006/metadata/properties" xmlns:ns3="e58053ba-c818-4db6-bb11-374128f31020" xmlns:ns4="1363f016-912c-4f92-b029-a14e17a248b6" targetNamespace="http://schemas.microsoft.com/office/2006/metadata/properties" ma:root="true" ma:fieldsID="0af67d16a663275be10d5d9a35bd09e7" ns3:_="" ns4:_="">
    <xsd:import namespace="e58053ba-c818-4db6-bb11-374128f31020"/>
    <xsd:import namespace="1363f016-912c-4f92-b029-a14e17a248b6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LengthInSeconds" minOccurs="0"/>
                <xsd:element ref="ns4:MediaServiceAutoTags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Location" minOccurs="0"/>
                <xsd:element ref="ns4:MediaServiceAutoKeyPoints" minOccurs="0"/>
                <xsd:element ref="ns4:MediaServiceKeyPoints" minOccurs="0"/>
                <xsd:element ref="ns4:_activity" minOccurs="0"/>
                <xsd:element ref="ns4:MediaServiceObjectDetectorVersions" minOccurs="0"/>
                <xsd:element ref="ns4:MediaServiceSystemTags" minOccurs="0"/>
                <xsd:element ref="ns4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58053ba-c818-4db6-bb11-374128f31020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363f016-912c-4f92-b029-a14e17a248b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4" nillable="true" ma:displayName="Length (seconds)" ma:internalName="MediaLengthInSeconds" ma:readOnly="true">
      <xsd:simpleType>
        <xsd:restriction base="dms:Unknown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ServiceAutoKeyPoints" ma:index="2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_activity" ma:index="22" nillable="true" ma:displayName="_activity" ma:hidden="true" ma:internalName="_activity">
      <xsd:simpleType>
        <xsd:restriction base="dms:Note"/>
      </xsd:simpleType>
    </xsd:element>
    <xsd:element name="MediaServiceObjectDetectorVersions" ma:index="23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ystemTags" ma:index="24" nillable="true" ma:displayName="MediaServiceSystemTags" ma:hidden="true" ma:internalName="MediaServiceSystemTags" ma:readOnly="true">
      <xsd:simpleType>
        <xsd:restriction base="dms:Note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FD7CC2B-31BD-4EFC-9B24-1625B7051A9B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F07D0C3C-E009-4A26-AE6C-3A93607131C0}">
  <ds:schemaRefs>
    <ds:schemaRef ds:uri="http://purl.org/dc/dcmitype/"/>
    <ds:schemaRef ds:uri="http://purl.org/dc/elements/1.1/"/>
    <ds:schemaRef ds:uri="e58053ba-c818-4db6-bb11-374128f31020"/>
    <ds:schemaRef ds:uri="http://schemas.microsoft.com/office/infopath/2007/PartnerControls"/>
    <ds:schemaRef ds:uri="http://schemas.microsoft.com/office/2006/documentManagement/types"/>
    <ds:schemaRef ds:uri="http://www.w3.org/XML/1998/namespace"/>
    <ds:schemaRef ds:uri="http://purl.org/dc/terms/"/>
    <ds:schemaRef ds:uri="http://schemas.openxmlformats.org/package/2006/metadata/core-properties"/>
    <ds:schemaRef ds:uri="1363f016-912c-4f92-b029-a14e17a248b6"/>
    <ds:schemaRef ds:uri="http://schemas.microsoft.com/office/2006/metadata/properties"/>
  </ds:schemaRefs>
</ds:datastoreItem>
</file>

<file path=customXml/itemProps3.xml><?xml version="1.0" encoding="utf-8"?>
<ds:datastoreItem xmlns:ds="http://schemas.openxmlformats.org/officeDocument/2006/customXml" ds:itemID="{A220CFE6-96B7-4444-92AC-62F8758D6C4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58053ba-c818-4db6-bb11-374128f31020"/>
    <ds:schemaRef ds:uri="1363f016-912c-4f92-b029-a14e17a248b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 (2)</Template>
  <TotalTime>0</TotalTime>
  <Words>1176</Words>
  <Application>Microsoft Office PowerPoint</Application>
  <PresentationFormat>On-screen Show (4:3)</PresentationFormat>
  <Paragraphs>262</Paragraphs>
  <Slides>18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18</vt:i4>
      </vt:variant>
    </vt:vector>
  </HeadingPairs>
  <TitlesOfParts>
    <vt:vector size="25" baseType="lpstr">
      <vt:lpstr>Arial Unicode MS</vt:lpstr>
      <vt:lpstr>Arial</vt:lpstr>
      <vt:lpstr>Times New Roman</vt:lpstr>
      <vt:lpstr>Wingdings</vt:lpstr>
      <vt:lpstr>Office Theme</vt:lpstr>
      <vt:lpstr>Document</vt:lpstr>
      <vt:lpstr>Visio</vt:lpstr>
      <vt:lpstr>Further Thoughts on AMP DL PPDU for Mono-static Backscattering</vt:lpstr>
      <vt:lpstr>Introduction</vt:lpstr>
      <vt:lpstr>AMP Tag DL Rx Capability</vt:lpstr>
      <vt:lpstr>Unassociated AMP Tag operation</vt:lpstr>
      <vt:lpstr>Inventory Operation Examples</vt:lpstr>
      <vt:lpstr>Revisit DL PPDU Design </vt:lpstr>
      <vt:lpstr>Another Option</vt:lpstr>
      <vt:lpstr>Backscattering PPDU</vt:lpstr>
      <vt:lpstr>Simulations</vt:lpstr>
      <vt:lpstr>SYNC for Backscattering PPDU</vt:lpstr>
      <vt:lpstr>Simulations</vt:lpstr>
      <vt:lpstr>Summary</vt:lpstr>
      <vt:lpstr>References</vt:lpstr>
      <vt:lpstr>SP</vt:lpstr>
      <vt:lpstr>SP</vt:lpstr>
      <vt:lpstr>SP</vt:lpstr>
      <vt:lpstr>Appendix</vt:lpstr>
      <vt:lpstr>PHY PPDU: Alternative Definition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rui.cao_2@nxp.com</dc:creator>
  <cp:lastModifiedBy>Rui Cao</cp:lastModifiedBy>
  <cp:revision>2253</cp:revision>
  <cp:lastPrinted>1601-01-01T00:00:00Z</cp:lastPrinted>
  <dcterms:created xsi:type="dcterms:W3CDTF">2015-10-31T00:33:08Z</dcterms:created>
  <dcterms:modified xsi:type="dcterms:W3CDTF">2025-01-12T19:38:20Z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0x010100E011E70BAE7FE54A95B363CB25ACBB06</vt:lpwstr>
  </property>
</Properties>
</file>