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31" r:id="rId3"/>
    <p:sldId id="446" r:id="rId4"/>
    <p:sldId id="462" r:id="rId5"/>
    <p:sldId id="464" r:id="rId6"/>
    <p:sldId id="465" r:id="rId7"/>
    <p:sldId id="467" r:id="rId8"/>
    <p:sldId id="468" r:id="rId9"/>
    <p:sldId id="442" r:id="rId10"/>
    <p:sldId id="463" r:id="rId11"/>
    <p:sldId id="447" r:id="rId12"/>
    <p:sldId id="448" r:id="rId13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0E7BD-E039-499A-9FA8-25BC2CE23E5E}" v="70" dt="2025-01-14T18:12:52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 autoAdjust="0"/>
    <p:restoredTop sz="94616" autoAdjust="0"/>
  </p:normalViewPr>
  <p:slideViewPr>
    <p:cSldViewPr>
      <p:cViewPr varScale="1">
        <p:scale>
          <a:sx n="146" d="100"/>
          <a:sy n="146" d="100"/>
        </p:scale>
        <p:origin x="594" y="13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19" y="2124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470525" y="204788"/>
            <a:ext cx="641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802.11-14/0216r0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3200"/>
            <a:ext cx="1227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March 2014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22938" y="96123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Stephen McCann, Blackberry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GB" altLang="en-US"/>
              <a:t>Page </a:t>
            </a:r>
            <a:fld id="{BAF696D6-2B11-400B-80BE-320340BD9C0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34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802.11-14/0216r0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17475"/>
            <a:ext cx="1227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March 2014</a:t>
            </a: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Stephen McCann, Blackberry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GB" altLang="en-US"/>
              <a:t>Page </a:t>
            </a:r>
            <a:fld id="{191D54E5-86B9-40A9-ABFE-18C51DE813A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3187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  <a:endParaRPr lang="en-GB" altLang="en-US" sz="140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37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6BB0E2-2A39-8736-801B-E062FA8D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7C123-0761-883F-9187-327AC971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C435-EE5F-FA2A-3480-2E4E2BEF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8B8338B2-6E12-4130-9981-618315C8055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B36DA5-CC72-AEB1-BE38-B2B9D68F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579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5A398-EB07-44E2-AD97-456BF5CED23C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06A28-B578-478A-BD40-2AA493B34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29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4EAF-75A1-4587-A456-C16E7364FE5F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5077B-0ED4-467E-9037-94987130A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8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E451-27BC-41FC-B13F-D920B13DB40D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D38DB-C722-4CF6-BE63-EE3545B17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77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C8A7-7F79-43C9-BD1D-C3A218F7FB54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C21CF-A91F-401B-8887-76475E086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42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7DCB-92B9-4394-A334-F9A3BFAF09EF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B7AA3-6ED8-49E1-8F75-21B2EDE1D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6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7E94-3B8C-44F6-9C59-C1C14DB3F532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6A89A-12E7-41F4-A94B-031D316BA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11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F9B9-62A3-406A-8D18-0DF1EA63157F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9460A-A00E-4A2A-8486-1B898610B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2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6D27-18C4-4E41-91F3-499358260A02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DE5B5-9A46-46A8-85A7-D88686A5C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03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6608-FC35-49D3-B23F-BF06E71BE91E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866B6-40C9-4484-B17E-3410465EF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6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812C-B94A-41E8-97B0-2165B66999E7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C8AFB-83CD-42A8-B4C3-A1D385044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00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2398-A3C6-45DC-A23B-8CC58C8F7EDA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19327-98F7-4FAB-B1B9-7FE17CF06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18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dirty="0"/>
              <a:t>January 20254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82975" y="6475413"/>
            <a:ext cx="13609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Necati Canpolat, Intel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GB" altLang="en-US"/>
              <a:t>Slide </a:t>
            </a:r>
            <a:fld id="{8B8338B2-6E12-4130-9981-618315C8055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6773" y="332601"/>
            <a:ext cx="328301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802.11-25/0074r1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7550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95FD14-B118-4462-9A0F-EBA8F6D060D3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C5D422A3-5322-4D18-B9B0-F624B936D4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balliance.com/resource/annual-industry-report-2024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wba-program-overview-202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balliancec.com/proejcts-details%20https:/wballiancec.wpenginepowered.com/wp-content/uploads/2024/12/WBA_Roadmap_and_Project_Overview_Q12025-V1.0.0-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irelessglobalcongress.com/apac2025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balliance.com/innovation-forum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balliance.com/wireless-broadband-alliance-6g-vision-calls-for-greater-industry-collaboration-if-ubiquitous-connectivity-is-to-be-achieved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" TargetMode="External"/><Relationship Id="rId7" Type="http://schemas.openxmlformats.org/officeDocument/2006/relationships/hyperlink" Target="https://wballiance.com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balliance.com/events-awards/" TargetMode="External"/><Relationship Id="rId5" Type="http://schemas.openxmlformats.org/officeDocument/2006/relationships/hyperlink" Target="https://wballiance.com/resource/" TargetMode="External"/><Relationship Id="rId4" Type="http://schemas.openxmlformats.org/officeDocument/2006/relationships/hyperlink" Target="https://wballiance.com/wba-program-overview-2024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Necati Canpolat, Intel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r>
              <a:rPr lang="en-GB" altLang="en-US" dirty="0"/>
              <a:t>Wireless Broadband Alliance (WBA) Liaison Report – January 2025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7032" y="2001525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2025-01-15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2636912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FE3B203-39B5-4261-AEA3-1A957979E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383024"/>
              </p:ext>
            </p:extLst>
          </p:nvPr>
        </p:nvGraphicFramePr>
        <p:xfrm>
          <a:off x="564679" y="3144525"/>
          <a:ext cx="774859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1097">
                  <a:extLst>
                    <a:ext uri="{9D8B030D-6E8A-4147-A177-3AD203B41FA5}">
                      <a16:colId xmlns:a16="http://schemas.microsoft.com/office/drawing/2014/main" val="88636907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011056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8616714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84206515"/>
                    </a:ext>
                  </a:extLst>
                </a:gridCol>
                <a:gridCol w="2733157">
                  <a:extLst>
                    <a:ext uri="{9D8B030D-6E8A-4147-A177-3AD203B41FA5}">
                      <a16:colId xmlns:a16="http://schemas.microsoft.com/office/drawing/2014/main" val="785055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Necati Canpolat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necati.canpolat@intel.com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183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4B05-602E-FAD4-0BC7-6E96137E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07" y="685800"/>
            <a:ext cx="8050593" cy="1066800"/>
          </a:xfrm>
        </p:spPr>
        <p:txBody>
          <a:bodyPr/>
          <a:lstStyle/>
          <a:p>
            <a:pPr algn="l"/>
            <a:r>
              <a:rPr lang="en-US" sz="2800" dirty="0"/>
              <a:t>WBA ORGANIZATION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6F9DC-9E23-D58E-6C06-1C4B79F5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24517-C69B-EBAE-49CA-1F474A52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10</a:t>
            </a:fld>
            <a:endParaRPr lang="en-GB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F4F210-067F-1311-7747-BB3026F85977}"/>
              </a:ext>
            </a:extLst>
          </p:cNvPr>
          <p:cNvGrpSpPr/>
          <p:nvPr/>
        </p:nvGrpSpPr>
        <p:grpSpPr>
          <a:xfrm>
            <a:off x="5104" y="2060848"/>
            <a:ext cx="9137306" cy="962339"/>
            <a:chOff x="3178" y="992275"/>
            <a:chExt cx="9137306" cy="962339"/>
          </a:xfrm>
        </p:grpSpPr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CAEC41A9-32A5-C46D-0B9F-6447B9A806A6}"/>
                </a:ext>
              </a:extLst>
            </p:cNvPr>
            <p:cNvSpPr/>
            <p:nvPr/>
          </p:nvSpPr>
          <p:spPr>
            <a:xfrm>
              <a:off x="405681" y="992275"/>
              <a:ext cx="8360917" cy="962339"/>
            </a:xfrm>
            <a:prstGeom prst="roundRect">
              <a:avLst/>
            </a:prstGeom>
            <a:solidFill>
              <a:srgbClr val="042C57"/>
            </a:solidFill>
            <a:ln>
              <a:noFill/>
            </a:ln>
            <a:effectLst>
              <a:outerShdw blurRad="141261" dist="38100" dir="5400000" algn="t" rotWithShape="0">
                <a:prstClr val="black">
                  <a:alpha val="25000"/>
                </a:prst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21C54F-F4FE-7E3E-EF5B-67B3141051CF}"/>
                </a:ext>
              </a:extLst>
            </p:cNvPr>
            <p:cNvSpPr/>
            <p:nvPr/>
          </p:nvSpPr>
          <p:spPr>
            <a:xfrm>
              <a:off x="3178" y="1113040"/>
              <a:ext cx="9137306" cy="7692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WBA IS A NONPROFIT ASSOCIATION WITH THE VISION TO ACCELERATE THE DEVELOPMENT OF</a:t>
              </a:r>
            </a:p>
            <a:p>
              <a:pPr marL="0" marR="0" lvl="0" indent="0" algn="ctr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 </a:t>
              </a: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8DC234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“SEAMLESS AND INTEROPERABLE WI-FI SERVICES”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520075-F98E-AE45-D328-03D73BC639F2}"/>
              </a:ext>
            </a:extLst>
          </p:cNvPr>
          <p:cNvGrpSpPr/>
          <p:nvPr/>
        </p:nvGrpSpPr>
        <p:grpSpPr>
          <a:xfrm>
            <a:off x="505150" y="4340948"/>
            <a:ext cx="8137212" cy="382058"/>
            <a:chOff x="70616" y="3989557"/>
            <a:chExt cx="9002768" cy="42269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F4EBD28-05BB-2605-8564-506CAD155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16" y="3989557"/>
              <a:ext cx="1227449" cy="42269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122B2B2-E7EA-625B-98C2-E3472F073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4739" y="4000813"/>
              <a:ext cx="1003692" cy="40018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C629B9-7037-8944-AAA2-4AE323571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8352" y="4053879"/>
              <a:ext cx="1444388" cy="294055"/>
            </a:xfrm>
            <a:prstGeom prst="rect">
              <a:avLst/>
            </a:prstGeom>
          </p:spPr>
        </p:pic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49AB6C21-CBB5-5D4C-21E0-F183E34F1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8719" y="4053423"/>
              <a:ext cx="1647874" cy="294965"/>
            </a:xfrm>
            <a:prstGeom prst="rect">
              <a:avLst/>
            </a:prstGeom>
          </p:spPr>
        </p:pic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ECB60011-B8E2-B644-4AA5-2AF4136D0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78" t="20965" r="6354" b="10482"/>
            <a:stretch/>
          </p:blipFill>
          <p:spPr>
            <a:xfrm>
              <a:off x="3083027" y="4045620"/>
              <a:ext cx="1511424" cy="366635"/>
            </a:xfrm>
            <a:prstGeom prst="rect">
              <a:avLst/>
            </a:prstGeom>
          </p:spPr>
        </p:pic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EBA3652-15D3-F1A2-DCAD-9444D4948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6879" y="3995107"/>
              <a:ext cx="1316505" cy="41159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2A7F87-C2D7-111A-5B9D-00194E5C096C}"/>
              </a:ext>
            </a:extLst>
          </p:cNvPr>
          <p:cNvGrpSpPr/>
          <p:nvPr/>
        </p:nvGrpSpPr>
        <p:grpSpPr>
          <a:xfrm>
            <a:off x="-1757" y="4994960"/>
            <a:ext cx="9147513" cy="512764"/>
            <a:chOff x="-3514" y="3060149"/>
            <a:chExt cx="9147513" cy="51276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69D160-9A4D-BB3E-84A1-4042E631969D}"/>
                </a:ext>
              </a:extLst>
            </p:cNvPr>
            <p:cNvSpPr/>
            <p:nvPr/>
          </p:nvSpPr>
          <p:spPr>
            <a:xfrm>
              <a:off x="-3514" y="3060149"/>
              <a:ext cx="9147513" cy="512764"/>
            </a:xfrm>
            <a:prstGeom prst="roundRect">
              <a:avLst>
                <a:gd name="adj" fmla="val 4702"/>
              </a:avLst>
            </a:prstGeom>
            <a:solidFill>
              <a:srgbClr val="8DC2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sap" panose="02000506040000020004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FF6A2D0-69DE-555D-0A4E-3AA0B72763F0}"/>
                </a:ext>
              </a:extLst>
            </p:cNvPr>
            <p:cNvSpPr/>
            <p:nvPr/>
          </p:nvSpPr>
          <p:spPr>
            <a:xfrm>
              <a:off x="14540" y="3063502"/>
              <a:ext cx="1280472" cy="49674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Established</a:t>
              </a:r>
            </a:p>
            <a:p>
              <a:pPr marL="0" marR="0" lvl="0" indent="0" algn="ctr" defTabSz="914378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in 2003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5D8C5E-EB56-7B0A-21A4-23C46B4874C7}"/>
                </a:ext>
              </a:extLst>
            </p:cNvPr>
            <p:cNvSpPr/>
            <p:nvPr/>
          </p:nvSpPr>
          <p:spPr>
            <a:xfrm>
              <a:off x="5592355" y="3079961"/>
              <a:ext cx="1323351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PROMOTION AND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GO-TO-MARKET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7AC910-F5A2-B17B-87A5-D737AA940F9D}"/>
                </a:ext>
              </a:extLst>
            </p:cNvPr>
            <p:cNvSpPr/>
            <p:nvPr/>
          </p:nvSpPr>
          <p:spPr>
            <a:xfrm>
              <a:off x="4435241" y="3079961"/>
              <a:ext cx="924323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3 ANNUAL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EVENTS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D6E0CB-AB71-827E-B176-89880A52D67F}"/>
                </a:ext>
              </a:extLst>
            </p:cNvPr>
            <p:cNvSpPr/>
            <p:nvPr/>
          </p:nvSpPr>
          <p:spPr>
            <a:xfrm>
              <a:off x="7148496" y="3079961"/>
              <a:ext cx="1794111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THOUGHT LEADERSHIP &amp;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MARKET RESEARCH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5A322E-A632-37F5-6E9A-1B31B2BC1D94}"/>
                </a:ext>
              </a:extLst>
            </p:cNvPr>
            <p:cNvSpPr/>
            <p:nvPr/>
          </p:nvSpPr>
          <p:spPr>
            <a:xfrm>
              <a:off x="3132894" y="3079961"/>
              <a:ext cx="1069556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PROJECTS &amp;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PROGRAMS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CCCB175-A838-46B6-4DFA-54F560978A01}"/>
                </a:ext>
              </a:extLst>
            </p:cNvPr>
            <p:cNvSpPr/>
            <p:nvPr/>
          </p:nvSpPr>
          <p:spPr>
            <a:xfrm>
              <a:off x="1426813" y="3079961"/>
              <a:ext cx="1473290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+200 MEMBERSHIP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COMMUNITY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4A9EB91-B248-D27A-2DE4-2037394FC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5952" y="3075129"/>
              <a:ext cx="0" cy="485258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D81AF1-E19B-96D3-FB8D-590C7E951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3080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D9B980B-B024-FC98-3BC4-ED841A5C3F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3242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FEAF33-EFBA-4297-BFDF-60FC15D08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9580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CCDDEBA-F990-3F5C-2A1B-8B7986E4C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018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3D508D-2883-5E92-D80B-88607B01FD8C}"/>
              </a:ext>
            </a:extLst>
          </p:cNvPr>
          <p:cNvGrpSpPr/>
          <p:nvPr/>
        </p:nvGrpSpPr>
        <p:grpSpPr>
          <a:xfrm>
            <a:off x="680361" y="3222842"/>
            <a:ext cx="7786793" cy="817243"/>
            <a:chOff x="699417" y="2190428"/>
            <a:chExt cx="7786793" cy="8172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B5B732A-D171-5E46-D45A-9F4EFBE9A333}"/>
                </a:ext>
              </a:extLst>
            </p:cNvPr>
            <p:cNvGrpSpPr/>
            <p:nvPr/>
          </p:nvGrpSpPr>
          <p:grpSpPr>
            <a:xfrm>
              <a:off x="699417" y="2190428"/>
              <a:ext cx="2378901" cy="817243"/>
              <a:chOff x="2209238" y="958994"/>
              <a:chExt cx="5031335" cy="1015920"/>
            </a:xfrm>
            <a:solidFill>
              <a:srgbClr val="003D69"/>
            </a:solidFill>
          </p:grpSpPr>
          <p:sp>
            <p:nvSpPr>
              <p:cNvPr id="18" name="Rounded Rectangle 25">
                <a:extLst>
                  <a:ext uri="{FF2B5EF4-FFF2-40B4-BE49-F238E27FC236}">
                    <a16:creationId xmlns:a16="http://schemas.microsoft.com/office/drawing/2014/main" id="{757E6D56-F0A0-0AAC-7EA0-5B5D2DC0B342}"/>
                  </a:ext>
                </a:extLst>
              </p:cNvPr>
              <p:cNvSpPr/>
              <p:nvPr/>
            </p:nvSpPr>
            <p:spPr>
              <a:xfrm>
                <a:off x="2209238" y="958994"/>
                <a:ext cx="5031335" cy="1015920"/>
              </a:xfrm>
              <a:prstGeom prst="roundRect">
                <a:avLst/>
              </a:prstGeom>
              <a:grpFill/>
              <a:ln w="254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91439" tIns="91439" rIns="91439" bIns="91439" numCol="1" spcCol="38100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l" defTabSz="1828754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Calibri"/>
                </a:endParaRPr>
              </a:p>
            </p:txBody>
          </p:sp>
          <p:sp>
            <p:nvSpPr>
              <p:cNvPr id="19" name="TextBox 70">
                <a:extLst>
                  <a:ext uri="{FF2B5EF4-FFF2-40B4-BE49-F238E27FC236}">
                    <a16:creationId xmlns:a16="http://schemas.microsoft.com/office/drawing/2014/main" id="{3A43E859-E4F8-59B1-D976-EBCF89CE31D4}"/>
                  </a:ext>
                </a:extLst>
              </p:cNvPr>
              <p:cNvSpPr txBox="1"/>
              <p:nvPr/>
            </p:nvSpPr>
            <p:spPr>
              <a:xfrm>
                <a:off x="2353710" y="1102124"/>
                <a:ext cx="4742388" cy="65041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ctr" defTabSz="457189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3B73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sap" pitchFamily="2" charset="77"/>
                    <a:ea typeface="ＭＳ Ｐゴシック" charset="0"/>
                    <a:cs typeface="Arial" panose="020B0604020202020204" pitchFamily="34" charset="0"/>
                    <a:sym typeface="Asap" panose="02000506040000020004" pitchFamily="2" charset="0"/>
                  </a:rPr>
                  <a:t>Seamless, Secure and Interoperable Wi-Fi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Arial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3DD45-51E5-505B-3558-3BC84A97C224}"/>
                </a:ext>
              </a:extLst>
            </p:cNvPr>
            <p:cNvGrpSpPr/>
            <p:nvPr/>
          </p:nvGrpSpPr>
          <p:grpSpPr>
            <a:xfrm>
              <a:off x="3403363" y="2190428"/>
              <a:ext cx="2378901" cy="817243"/>
              <a:chOff x="2209238" y="958994"/>
              <a:chExt cx="5031335" cy="1015920"/>
            </a:xfrm>
            <a:solidFill>
              <a:srgbClr val="003D69"/>
            </a:solidFill>
          </p:grpSpPr>
          <p:sp>
            <p:nvSpPr>
              <p:cNvPr id="16" name="Rounded Rectangle 30">
                <a:extLst>
                  <a:ext uri="{FF2B5EF4-FFF2-40B4-BE49-F238E27FC236}">
                    <a16:creationId xmlns:a16="http://schemas.microsoft.com/office/drawing/2014/main" id="{B619890B-07F7-5171-E4DA-343E7F229639}"/>
                  </a:ext>
                </a:extLst>
              </p:cNvPr>
              <p:cNvSpPr/>
              <p:nvPr/>
            </p:nvSpPr>
            <p:spPr>
              <a:xfrm>
                <a:off x="2209238" y="958994"/>
                <a:ext cx="5031335" cy="1015920"/>
              </a:xfrm>
              <a:prstGeom prst="roundRect">
                <a:avLst/>
              </a:prstGeom>
              <a:grpFill/>
              <a:ln w="254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91439" tIns="91439" rIns="91439" bIns="91439" numCol="1" spcCol="38100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l" defTabSz="1828754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Calibri"/>
                </a:endParaRPr>
              </a:p>
            </p:txBody>
          </p:sp>
          <p:sp>
            <p:nvSpPr>
              <p:cNvPr id="17" name="TextBox 66">
                <a:extLst>
                  <a:ext uri="{FF2B5EF4-FFF2-40B4-BE49-F238E27FC236}">
                    <a16:creationId xmlns:a16="http://schemas.microsoft.com/office/drawing/2014/main" id="{06DE50AA-99FA-5A05-C1BE-1BE85341A34D}"/>
                  </a:ext>
                </a:extLst>
              </p:cNvPr>
              <p:cNvSpPr txBox="1"/>
              <p:nvPr/>
            </p:nvSpPr>
            <p:spPr>
              <a:xfrm>
                <a:off x="2353710" y="997890"/>
                <a:ext cx="4742388" cy="9182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ctr" defTabSz="457189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3B73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sap" pitchFamily="2" charset="77"/>
                    <a:ea typeface="ＭＳ Ｐゴシック" charset="0"/>
                    <a:cs typeface="Arial" panose="020B0604020202020204" pitchFamily="34" charset="0"/>
                    <a:sym typeface="Asap" panose="02000506040000020004" pitchFamily="2" charset="0"/>
                  </a:rPr>
                  <a:t>Convergence and Coexistence of Wireless Technologies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Arial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723D75-2BD5-4646-E5C1-B1772D731A46}"/>
                </a:ext>
              </a:extLst>
            </p:cNvPr>
            <p:cNvGrpSpPr/>
            <p:nvPr/>
          </p:nvGrpSpPr>
          <p:grpSpPr>
            <a:xfrm>
              <a:off x="6107309" y="2190428"/>
              <a:ext cx="2378901" cy="817243"/>
              <a:chOff x="2209238" y="958994"/>
              <a:chExt cx="5031335" cy="1015920"/>
            </a:xfrm>
            <a:solidFill>
              <a:srgbClr val="003D69"/>
            </a:solidFill>
          </p:grpSpPr>
          <p:sp>
            <p:nvSpPr>
              <p:cNvPr id="14" name="Rounded Rectangle 33">
                <a:extLst>
                  <a:ext uri="{FF2B5EF4-FFF2-40B4-BE49-F238E27FC236}">
                    <a16:creationId xmlns:a16="http://schemas.microsoft.com/office/drawing/2014/main" id="{D79855F0-D9AF-6CE0-3965-D0BF4F3A8552}"/>
                  </a:ext>
                </a:extLst>
              </p:cNvPr>
              <p:cNvSpPr/>
              <p:nvPr/>
            </p:nvSpPr>
            <p:spPr>
              <a:xfrm>
                <a:off x="2209238" y="958994"/>
                <a:ext cx="5031335" cy="1015920"/>
              </a:xfrm>
              <a:prstGeom prst="roundRect">
                <a:avLst/>
              </a:prstGeom>
              <a:grpFill/>
              <a:ln w="254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91439" tIns="91439" rIns="91439" bIns="91439" numCol="1" spcCol="38100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l" defTabSz="1828754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Calibri"/>
                </a:endParaRPr>
              </a:p>
            </p:txBody>
          </p:sp>
          <p:sp>
            <p:nvSpPr>
              <p:cNvPr id="15" name="TextBox 64">
                <a:extLst>
                  <a:ext uri="{FF2B5EF4-FFF2-40B4-BE49-F238E27FC236}">
                    <a16:creationId xmlns:a16="http://schemas.microsoft.com/office/drawing/2014/main" id="{4591D3FD-427D-56D5-B626-EBAA205075D1}"/>
                  </a:ext>
                </a:extLst>
              </p:cNvPr>
              <p:cNvSpPr txBox="1"/>
              <p:nvPr/>
            </p:nvSpPr>
            <p:spPr>
              <a:xfrm>
                <a:off x="2353711" y="997890"/>
                <a:ext cx="4742388" cy="9182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ctr" defTabSz="457189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3B73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sap" pitchFamily="2" charset="77"/>
                    <a:ea typeface="ＭＳ Ｐゴシック" charset="0"/>
                    <a:cs typeface="Arial" panose="020B0604020202020204" pitchFamily="34" charset="0"/>
                    <a:sym typeface="Asap" panose="02000506040000020004" pitchFamily="2" charset="0"/>
                  </a:rPr>
                  <a:t>Accelerate Next Generation Wi-Fi Networks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Arial" charset="0"/>
                </a:endParaRPr>
              </a:p>
            </p:txBody>
          </p:sp>
        </p:grpSp>
      </p:grp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59BF272-F09E-DF63-4584-BB7196EC08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9944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D8D6-629F-DF73-6661-A0D930FA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algn="l"/>
            <a:r>
              <a:rPr lang="en-US" dirty="0"/>
              <a:t>WBA Focus Areas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8F842-B715-2EE8-3A43-71807FF8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298E6-0CD0-D55B-FC23-A7E20801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7" name="Google Shape;322;p4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0C643627-72D6-6BCB-839B-C48FC85A44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1" y="3105429"/>
            <a:ext cx="7848873" cy="287169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8" name="Google Shape;323;p4">
            <a:extLst>
              <a:ext uri="{FF2B5EF4-FFF2-40B4-BE49-F238E27FC236}">
                <a16:creationId xmlns:a16="http://schemas.microsoft.com/office/drawing/2014/main" id="{615636E2-50BB-DE42-CC3F-5172DEE6B923}"/>
              </a:ext>
            </a:extLst>
          </p:cNvPr>
          <p:cNvSpPr/>
          <p:nvPr/>
        </p:nvSpPr>
        <p:spPr>
          <a:xfrm>
            <a:off x="427528" y="1975721"/>
            <a:ext cx="2461737" cy="44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WBA MEMBERS SOLVE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REAL BUSINESS ISSUES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" name="Google Shape;324;p4">
            <a:extLst>
              <a:ext uri="{FF2B5EF4-FFF2-40B4-BE49-F238E27FC236}">
                <a16:creationId xmlns:a16="http://schemas.microsoft.com/office/drawing/2014/main" id="{5C2F654C-4EE3-59FB-8A94-85C8D402347E}"/>
              </a:ext>
            </a:extLst>
          </p:cNvPr>
          <p:cNvSpPr/>
          <p:nvPr/>
        </p:nvSpPr>
        <p:spPr>
          <a:xfrm>
            <a:off x="3072605" y="2130044"/>
            <a:ext cx="5099796" cy="57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WBA’s mission is to enable collaboration between service providers, technology companies and organizations to drive positive change and enable opportunities for growth.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0" name="Google Shape;325;p4">
            <a:extLst>
              <a:ext uri="{FF2B5EF4-FFF2-40B4-BE49-F238E27FC236}">
                <a16:creationId xmlns:a16="http://schemas.microsoft.com/office/drawing/2014/main" id="{F6AF89E7-15EC-A40B-B53A-9DD70C87B778}"/>
              </a:ext>
            </a:extLst>
          </p:cNvPr>
          <p:cNvSpPr/>
          <p:nvPr/>
        </p:nvSpPr>
        <p:spPr>
          <a:xfrm>
            <a:off x="3072604" y="1845447"/>
            <a:ext cx="5374296" cy="36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Fosters success for its members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1" name="Google Shape;326;p4">
            <a:extLst>
              <a:ext uri="{FF2B5EF4-FFF2-40B4-BE49-F238E27FC236}">
                <a16:creationId xmlns:a16="http://schemas.microsoft.com/office/drawing/2014/main" id="{EB069EAC-7E2A-FDF7-514B-3629885EEE78}"/>
              </a:ext>
            </a:extLst>
          </p:cNvPr>
          <p:cNvSpPr txBox="1"/>
          <p:nvPr/>
        </p:nvSpPr>
        <p:spPr>
          <a:xfrm>
            <a:off x="742634" y="3309421"/>
            <a:ext cx="7704210" cy="240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" rIns="0" bIns="0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Standards &amp; Specifications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Setting the scene, requirements and creating specifications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Testing &amp; Interoperability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Creating test plans to showcase the technology capabilities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End-to-End Trials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Running field trials/ proof of concept on real-world environment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Guidelines &amp; Best Practices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+mj-ea"/>
                <a:cs typeface="+mj-cs"/>
                <a:sym typeface="Asap"/>
              </a:rPr>
              <a:t>– Accelerate deployments of services and technologies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+mj-ea"/>
              <a:cs typeface="+mj-cs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C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ertification &amp; Plug Fests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Addressing gaps and helping the industry to maximizing biz opportunities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+mj-ea"/>
                <a:cs typeface="+mj-cs"/>
                <a:sym typeface="Asap"/>
              </a:rPr>
              <a:t>Think Thank &amp; Advocacy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– Industry leaders roundtables and targeted verticals analysis  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13" name="Google Shape;329;p4">
            <a:extLst>
              <a:ext uri="{FF2B5EF4-FFF2-40B4-BE49-F238E27FC236}">
                <a16:creationId xmlns:a16="http://schemas.microsoft.com/office/drawing/2014/main" id="{DA6FB345-2AD5-A624-5C67-3238E0650E21}"/>
              </a:ext>
            </a:extLst>
          </p:cNvPr>
          <p:cNvCxnSpPr/>
          <p:nvPr/>
        </p:nvCxnSpPr>
        <p:spPr>
          <a:xfrm>
            <a:off x="2889265" y="1845447"/>
            <a:ext cx="0" cy="700043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2872073-280E-C9B8-8C09-3715B7EB4D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8278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BBD-B6B8-DA57-6289-6A180C96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7773987" cy="1066800"/>
          </a:xfrm>
        </p:spPr>
        <p:txBody>
          <a:bodyPr/>
          <a:lstStyle/>
          <a:p>
            <a:pPr algn="l"/>
            <a:r>
              <a:rPr lang="en-US" dirty="0"/>
              <a:t>Wireless Broadband Alliance (WBA)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77C93-9F1D-C9B5-89A0-992D1D16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95CA-0B5C-C22F-E020-9878CC51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AF6B6-CE19-2FCA-AC05-6A11DCA48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81200"/>
            <a:ext cx="8352928" cy="4114800"/>
          </a:xfrm>
        </p:spPr>
        <p:txBody>
          <a:bodyPr/>
          <a:lstStyle/>
          <a:p>
            <a:r>
              <a:rPr lang="en-US" b="0" dirty="0"/>
              <a:t>Drives enabling seamless &amp; interoperable Wi-Fi services</a:t>
            </a:r>
          </a:p>
          <a:p>
            <a:r>
              <a:rPr lang="en-US" b="0" dirty="0"/>
              <a:t>Addresses business and technical issues, as well as opportunities in the industry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C0C0C0"/>
                </a:highlight>
              </a:rPr>
              <a:t>IEEE 802.11 (std dev)         WFA (cert)       WBA (enablement)  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7CA8F-BBED-8C23-6B54-DA65A5EE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616" y="5373216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C60E8B-FD19-063A-C7E4-540CD1220421}"/>
              </a:ext>
            </a:extLst>
          </p:cNvPr>
          <p:cNvSpPr/>
          <p:nvPr/>
        </p:nvSpPr>
        <p:spPr bwMode="auto">
          <a:xfrm>
            <a:off x="3611880" y="3789040"/>
            <a:ext cx="240040" cy="18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7150E45-6708-AA65-BD3D-01A9DE8F029E}"/>
              </a:ext>
            </a:extLst>
          </p:cNvPr>
          <p:cNvSpPr/>
          <p:nvPr/>
        </p:nvSpPr>
        <p:spPr bwMode="auto">
          <a:xfrm>
            <a:off x="5724128" y="3789040"/>
            <a:ext cx="240040" cy="18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84DFE40-DA59-15B1-C438-270683AD927E}"/>
              </a:ext>
            </a:extLst>
          </p:cNvPr>
          <p:cNvSpPr txBox="1">
            <a:spLocks/>
          </p:cNvSpPr>
          <p:nvPr/>
        </p:nvSpPr>
        <p:spPr bwMode="auto">
          <a:xfrm>
            <a:off x="684213" y="332601"/>
            <a:ext cx="1340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7213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46D5-A67F-5940-B781-106E5BD9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WBA Annual Industry Report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8224-80DB-5A2B-333A-C5D8E921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134" y="1752600"/>
            <a:ext cx="4966320" cy="3765190"/>
          </a:xfrm>
        </p:spPr>
        <p:txBody>
          <a:bodyPr/>
          <a:lstStyle/>
          <a:p>
            <a:r>
              <a:rPr lang="en-US" b="0" dirty="0"/>
              <a:t>Highlights significant trends and developments in the Wi-Fi and connectivity sector</a:t>
            </a:r>
          </a:p>
          <a:p>
            <a:r>
              <a:rPr lang="en-US" b="0" dirty="0"/>
              <a:t>Based on insights from 200 global industry executives </a:t>
            </a:r>
          </a:p>
          <a:p>
            <a:pPr>
              <a:spcAft>
                <a:spcPts val="1500"/>
              </a:spcAft>
            </a:pPr>
            <a:r>
              <a:rPr lang="en-US" b="0" dirty="0"/>
              <a:t>It is publicly available at: </a:t>
            </a:r>
            <a:r>
              <a:rPr lang="en-US" b="0" dirty="0">
                <a:hlinkClick r:id="rId2"/>
              </a:rPr>
              <a:t>https://wballiance.com/resource/annual-industry-report-2024/</a:t>
            </a:r>
            <a:endParaRPr lang="en-US" b="0" dirty="0"/>
          </a:p>
          <a:p>
            <a:pPr>
              <a:spcAft>
                <a:spcPts val="1500"/>
              </a:spcAft>
            </a:pPr>
            <a:endParaRPr lang="en-US" b="0" dirty="0"/>
          </a:p>
          <a:p>
            <a:pPr algn="l">
              <a:spcAft>
                <a:spcPts val="1500"/>
              </a:spcAft>
            </a:pPr>
            <a:endParaRPr lang="en-US" b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EDA-C344-4AC5-BC0D-FC2BF92C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DF86E-88AF-ADA6-78B5-1138D9EC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8" name="Picture 7" descr="A person holding a device&#10;&#10;Description automatically generated">
            <a:extLst>
              <a:ext uri="{FF2B5EF4-FFF2-40B4-BE49-F238E27FC236}">
                <a16:creationId xmlns:a16="http://schemas.microsoft.com/office/drawing/2014/main" id="{44CA39C7-6AC3-0770-EB9E-47936B7F5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28800"/>
            <a:ext cx="2641317" cy="368899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3594AC-8D46-19FA-C426-97AC5A5794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856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1211-4767-1F09-D3A7-12493BAE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85800"/>
            <a:ext cx="8568952" cy="1066800"/>
          </a:xfrm>
        </p:spPr>
        <p:txBody>
          <a:bodyPr/>
          <a:lstStyle/>
          <a:p>
            <a:r>
              <a:rPr lang="en-US" dirty="0"/>
              <a:t>WBA Technical Activities &amp; Roadmap for 2025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457D8392-6580-0DD8-E574-E9031FB88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0" y="1871569"/>
            <a:ext cx="8718199" cy="388843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4A4C-3A88-A473-124F-0267F01A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38C32-F3E2-47E7-32FA-B74F2A1D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27531-F7E3-EEED-0AEB-6C6496699731}"/>
              </a:ext>
            </a:extLst>
          </p:cNvPr>
          <p:cNvSpPr txBox="1"/>
          <p:nvPr/>
        </p:nvSpPr>
        <p:spPr>
          <a:xfrm>
            <a:off x="467544" y="1578331"/>
            <a:ext cx="3718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https://wballiance.com/wba-program-overview-2025/</a:t>
            </a:r>
          </a:p>
          <a:p>
            <a:r>
              <a:rPr lang="en-US" dirty="0">
                <a:hlinkClick r:id="rId4"/>
              </a:rPr>
              <a:t>https://wballiancec.com/proejcts-details</a:t>
            </a:r>
            <a:endParaRPr lang="en-US" dirty="0"/>
          </a:p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F6F4DFA-9153-0588-C513-FBCD9C6F64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0446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7E94-D426-EC60-EACC-8ECBC876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Wireless Global Congress &amp; Members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96E69-4922-930D-070A-5A88E915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1981200"/>
            <a:ext cx="3670176" cy="4114800"/>
          </a:xfrm>
        </p:spPr>
        <p:txBody>
          <a:bodyPr/>
          <a:lstStyle/>
          <a:p>
            <a:r>
              <a:rPr lang="en-US" b="0" dirty="0">
                <a:hlinkClick r:id="rId2"/>
              </a:rPr>
              <a:t>https://www.wirelessglobalcongress.com/apac2025/</a:t>
            </a:r>
            <a:endParaRPr lang="en-US" b="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16AD4-ED8F-B0D1-8718-BC327497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8BB51-859D-5C3C-1BE3-49DC8B32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10" name="Picture 9" descr="A blue and white background with a globe and text&#10;&#10;Description automatically generated">
            <a:extLst>
              <a:ext uri="{FF2B5EF4-FFF2-40B4-BE49-F238E27FC236}">
                <a16:creationId xmlns:a16="http://schemas.microsoft.com/office/drawing/2014/main" id="{1F709EAB-EBCA-3CB5-65C9-984AC4CE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61" y="1981200"/>
            <a:ext cx="3770522" cy="377787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125B38C-52EA-924E-A88C-CADA624097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0937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60AD-B59B-13B2-4A40-A0FE37F43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WBA Innovation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9DA57-FB6E-7D7D-53D2-0F0578C1A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1981200"/>
            <a:ext cx="4246240" cy="4114800"/>
          </a:xfrm>
        </p:spPr>
        <p:txBody>
          <a:bodyPr/>
          <a:lstStyle/>
          <a:p>
            <a:r>
              <a:rPr lang="en-US" b="0" dirty="0">
                <a:hlinkClick r:id="rId2"/>
              </a:rPr>
              <a:t>https://wballiance.com/innovation-forum/</a:t>
            </a:r>
            <a:endParaRPr lang="en-US" b="0" dirty="0"/>
          </a:p>
          <a:p>
            <a:r>
              <a:rPr lang="en-US" b="0" dirty="0"/>
              <a:t>Focus on key themes sharing perspectives that will shape the future of connectivity for the next decade and beyond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46783-5B4B-8C75-E7BB-9B92017D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B7962-96FB-857D-0552-FF8F0C98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1E19B479-2799-2C4D-7706-0D6B64263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27297"/>
            <a:ext cx="3517468" cy="381912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E9C91CC-4686-51C0-566F-430F2637AF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3880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063EC9-CB35-DB77-891C-D2B4F68E8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81200"/>
            <a:ext cx="7702624" cy="4114800"/>
          </a:xfrm>
        </p:spPr>
        <p:txBody>
          <a:bodyPr/>
          <a:lstStyle/>
          <a:p>
            <a:r>
              <a:rPr lang="en-US" b="0" dirty="0">
                <a:hlinkClick r:id="rId2"/>
              </a:rPr>
              <a:t>WBA 6G/Wi-Fi Vision Statement</a:t>
            </a:r>
            <a:endParaRPr lang="en-US" b="0" dirty="0"/>
          </a:p>
          <a:p>
            <a:r>
              <a:rPr lang="en-US" b="0" dirty="0"/>
              <a:t>Calls for greater collaboration and among standard bodies all stakeholders for 6G to deliver on its promise</a:t>
            </a:r>
          </a:p>
          <a:p>
            <a:r>
              <a:rPr lang="en-US" b="0" dirty="0"/>
              <a:t>Details five key vision points for 6G, to achieve ubiquitous connectivity that comprises Wi-Fi and cellular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0586A-349A-64F9-1F39-F74F0DB1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C27A4-C7EB-9322-6D9D-8486F603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A0923-507B-03F2-CDD3-447CDCB9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8B8338B2-6E12-4130-9981-618315C80553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9DCDC5-E7A5-5688-16EC-0ED2E0C2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 6G/Wi-Fi Vision Statement</a:t>
            </a:r>
          </a:p>
        </p:txBody>
      </p:sp>
    </p:spTree>
    <p:extLst>
      <p:ext uri="{BB962C8B-B14F-4D97-AF65-F5344CB8AC3E}">
        <p14:creationId xmlns:p14="http://schemas.microsoft.com/office/powerpoint/2010/main" val="205830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278733-69AD-490C-B9F0-8948BCCC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Further information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81200"/>
            <a:ext cx="8496944" cy="4114800"/>
          </a:xfrm>
        </p:spPr>
        <p:txBody>
          <a:bodyPr/>
          <a:lstStyle/>
          <a:p>
            <a:r>
              <a:rPr lang="en-GB" altLang="en-US" sz="2000" b="0" dirty="0"/>
              <a:t>WBA information at </a:t>
            </a:r>
            <a:r>
              <a:rPr lang="en-GB" altLang="en-US" sz="2000" b="0" dirty="0">
                <a:hlinkClick r:id="rId3"/>
              </a:rPr>
              <a:t>https://wballiance.com/</a:t>
            </a:r>
            <a:r>
              <a:rPr lang="en-GB" altLang="en-US" sz="2000" b="0" dirty="0"/>
              <a:t> </a:t>
            </a:r>
          </a:p>
          <a:p>
            <a:r>
              <a:rPr lang="en-US" altLang="en-US" sz="2000" b="0" dirty="0"/>
              <a:t>Current work areas </a:t>
            </a:r>
            <a:r>
              <a:rPr lang="en-US" sz="2000" b="0" dirty="0">
                <a:hlinkClick r:id="rId4"/>
              </a:rPr>
              <a:t>https://wballiance.com/wba-program-overview-2025/</a:t>
            </a:r>
          </a:p>
          <a:p>
            <a:r>
              <a:rPr lang="en-US" altLang="en-US" sz="2000" b="0" dirty="0"/>
              <a:t>WBA resource center </a:t>
            </a:r>
            <a:r>
              <a:rPr lang="en-US" altLang="en-US" sz="2000" b="0" dirty="0">
                <a:hlinkClick r:id="rId5"/>
              </a:rPr>
              <a:t>https://wballiance.com/resource/</a:t>
            </a:r>
            <a:r>
              <a:rPr lang="en-US" altLang="en-US" sz="2000" b="0" dirty="0"/>
              <a:t> </a:t>
            </a:r>
          </a:p>
          <a:p>
            <a:r>
              <a:rPr lang="en-US" altLang="en-US" sz="2000" b="0" dirty="0"/>
              <a:t>WBA events </a:t>
            </a:r>
            <a:r>
              <a:rPr lang="en-US" altLang="en-US" sz="2000" b="0" dirty="0">
                <a:hlinkClick r:id="rId6"/>
              </a:rPr>
              <a:t>https://wballiance.com/events-awards/</a:t>
            </a:r>
            <a:r>
              <a:rPr lang="en-US" altLang="en-US" sz="2000" b="0" dirty="0"/>
              <a:t> </a:t>
            </a:r>
          </a:p>
          <a:p>
            <a:r>
              <a:rPr lang="en-US" altLang="en-US" sz="2000" b="0" dirty="0"/>
              <a:t>WBA memberships: </a:t>
            </a:r>
            <a:r>
              <a:rPr lang="en-US" altLang="en-US" sz="2000" b="0" dirty="0">
                <a:hlinkClick r:id="rId7"/>
              </a:rPr>
              <a:t>https://wballiance.com/membership/</a:t>
            </a:r>
            <a:r>
              <a:rPr lang="en-US" altLang="en-US" sz="2000" b="0" dirty="0"/>
              <a:t> </a:t>
            </a:r>
          </a:p>
          <a:p>
            <a:endParaRPr lang="en-US" altLang="en-US" sz="2000" b="0" dirty="0"/>
          </a:p>
          <a:p>
            <a:endParaRPr lang="en-US" altLang="en-US" sz="20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0CD4761-C037-425C-B273-F6281BEC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Necati Canpolat, Intel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DFE87F7-DD82-42BB-9232-55F0F6D6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200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17CFBE-EA91-FB2B-27C7-F905190894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BB69-0E83-7D95-2882-F787E5D9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33" y="3068960"/>
            <a:ext cx="7772400" cy="1066800"/>
          </a:xfrm>
        </p:spPr>
        <p:txBody>
          <a:bodyPr/>
          <a:lstStyle/>
          <a:p>
            <a:r>
              <a:rPr lang="en-US"/>
              <a:t>Backup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07C4-8CE1-CC78-E9DF-91D4C7D5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9E643-8675-FAC4-A5CB-EDA9C07E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487C5F-68A5-7B3F-829B-24F009EFC6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86847492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568</Words>
  <Application>Microsoft Office PowerPoint</Application>
  <PresentationFormat>On-screen Show (4:3)</PresentationFormat>
  <Paragraphs>110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Asap</vt:lpstr>
      <vt:lpstr>Calibri</vt:lpstr>
      <vt:lpstr>Times New Roman</vt:lpstr>
      <vt:lpstr>802-11-Submission</vt:lpstr>
      <vt:lpstr>Custom Design</vt:lpstr>
      <vt:lpstr>Wireless Broadband Alliance (WBA) Liaison Report – January 2025</vt:lpstr>
      <vt:lpstr>Wireless Broadband Alliance (WBA)</vt:lpstr>
      <vt:lpstr>WBA Annual Industry Report 2024</vt:lpstr>
      <vt:lpstr>WBA Technical Activities &amp; Roadmap for 2025</vt:lpstr>
      <vt:lpstr>Wireless Global Congress &amp; Members Meeting</vt:lpstr>
      <vt:lpstr>WBA Innovation Forum</vt:lpstr>
      <vt:lpstr>WBA 6G/Wi-Fi Vision Statement</vt:lpstr>
      <vt:lpstr>Further information</vt:lpstr>
      <vt:lpstr>Backup</vt:lpstr>
      <vt:lpstr>WBA ORGANIZATION</vt:lpstr>
      <vt:lpstr>WBA Focus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2014-02-20T18:42:49Z</dcterms:created>
  <dcterms:modified xsi:type="dcterms:W3CDTF">2025-01-14T18:22:18Z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(2)UgYPB7JILeTwrnLnpN2B8EmvkdYMigKju63JAaKoAYdY0jy79QMmwPtX12GV8Q11Nb4OSOGn_x000d_
UIviNGv7svVSDzIZYkFJ8nUaolnrcAb0AyS1tq7PuIYABiEmXx+7smy+7gLoZX9Q2ID68H3d_x000d_
0tDVmiBqf9cDtnQqCVsrhsCZ0wSynKKsIr/LFfsgxmifYIhqY6ylmixvlTilVpdNW1qom3lY_x000d_
0aLScbDOiHrDN4w3Pb</vt:lpwstr>
  </property>
  <property fmtid="{D5CDD505-2E9C-101B-9397-08002B2CF9AE}" pid="3" name="_ms_pID_725343_00">
    <vt:lpwstr>_</vt:lpwstr>
  </property>
  <property fmtid="{D5CDD505-2E9C-101B-9397-08002B2CF9AE}" pid="4" name="_ms_pID_7253431">
    <vt:lpwstr>gdh7dv97kulMoRbA58HMqnQnQf3AZ/0sNnLjct0rSYnA==</vt:lpwstr>
  </property>
  <property fmtid="{D5CDD505-2E9C-101B-9397-08002B2CF9AE}" pid="5" name="_ms_pID_7253431_00">
    <vt:lpwstr>_</vt:lpwstr>
  </property>
  <property fmtid="{D5CDD505-2E9C-101B-9397-08002B2CF9AE}" pid="6" name="_new_ms_pID_72543">
    <vt:lpwstr>(3)KENUzmCPMuMMbkFT/eFMTjVnNUSTAajMWj0YmG/aFBNe1eUdD94rL8ZwqJeD7OobauZQndbR_x000d_
41s2u2p7AimLUMTxdNsRtSQpIWGLGijNF/wCfmpJMXP/LEL1Aq1rynDUPxgi35kw9WaJB/to_x000d_
Pg8yzS0CNsKEj6iiLWDOj0wWHJAAOePnlG3xQTqxVz+yJ8z8jj16pzs5IMaAY+8NGB+O3Jsa_x000d_
UeHrvCQvMqzqsbohho</vt:lpwstr>
  </property>
  <property fmtid="{D5CDD505-2E9C-101B-9397-08002B2CF9AE}" pid="7" name="_new_ms_pID_72543_00">
    <vt:lpwstr>_new_ms_pID_72543</vt:lpwstr>
  </property>
  <property fmtid="{D5CDD505-2E9C-101B-9397-08002B2CF9AE}" pid="8" name="_new_ms_pID_725431">
    <vt:lpwstr>v0CGH8ofhWhQPAQXNEUsQ+BfkiMy/q5W7X6firuwf7gH6Z9emREQkB_x000d_
5jhevB5OnahXD1sHWLJwzzTih4MIgF5Uctg1w+PGBt0guD+lWO8mrfrrv9kOPbWswN3b1uaV_x000d_
0OONHTPhKS6KqOm9Do9kLq1z4sdO0dRX3BvSUE7bhIDFIYKfH8QYndnBAt7Cmk0oJj/NfxHB_x000d_
ObEzcS3C5vOJGJuEVNew6J7KqZR6Bi7JVAuO</vt:lpwstr>
  </property>
  <property fmtid="{D5CDD505-2E9C-101B-9397-08002B2CF9AE}" pid="9" name="_new_ms_pID_725431_00">
    <vt:lpwstr>_new_ms_pID_725431</vt:lpwstr>
  </property>
  <property fmtid="{D5CDD505-2E9C-101B-9397-08002B2CF9AE}" pid="10" name="_new_ms_pID_725432">
    <vt:lpwstr>b/E9W7FyobRmtdlC3Ft4NSLcFd7eLvGcTAT/_x000d_
2ciIvoQ+L9DgpjyXKsibUXpC2BbifH66A64aWjBG/o+1Cp7NwLLrcnDV9zv6+PkSIB7n5QEu_x000d_
6dZcm+FTPJ/flR3WxFXQBw==</vt:lpwstr>
  </property>
  <property fmtid="{D5CDD505-2E9C-101B-9397-08002B2CF9AE}" pid="11" name="_new_ms_pID_725432_00">
    <vt:lpwstr>_new_ms_pID_725432</vt:lpwstr>
  </property>
  <property fmtid="{D5CDD505-2E9C-101B-9397-08002B2CF9AE}" pid="12" name="sflag">
    <vt:lpwstr>1399998135</vt:lpwstr>
  </property>
</Properties>
</file>