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93" r:id="rId3"/>
    <p:sldId id="322" r:id="rId4"/>
    <p:sldId id="304" r:id="rId5"/>
    <p:sldId id="327" r:id="rId6"/>
    <p:sldId id="321" r:id="rId7"/>
    <p:sldId id="323" r:id="rId8"/>
    <p:sldId id="324" r:id="rId9"/>
    <p:sldId id="320" r:id="rId10"/>
    <p:sldId id="314" r:id="rId11"/>
    <p:sldId id="325" r:id="rId12"/>
    <p:sldId id="326"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B8FF"/>
    <a:srgbClr val="FFC000"/>
    <a:srgbClr val="000000"/>
    <a:srgbClr val="FFF9E5"/>
    <a:srgbClr val="00CC99"/>
    <a:srgbClr val="0D0D0D"/>
    <a:srgbClr val="7FE5CC"/>
    <a:srgbClr val="9F9F9F"/>
    <a:srgbClr val="E5F6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09" autoAdjust="0"/>
    <p:restoredTop sz="94835" autoAdjust="0"/>
  </p:normalViewPr>
  <p:slideViewPr>
    <p:cSldViewPr>
      <p:cViewPr varScale="1">
        <p:scale>
          <a:sx n="95" d="100"/>
          <a:sy n="95" d="100"/>
        </p:scale>
        <p:origin x="69"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23857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05974E-C411-5262-C17F-F76B2BFB544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C1F494E-6996-B25B-64F5-1D5FC637AED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549A6716-5C58-65BF-EB59-EDDD43EE7855}"/>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67D261C0-C15C-CA57-B056-279F56D2CDF2}"/>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172E2CB7-EF24-E84D-10FE-AF3AD5A59E00}"/>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A3D26319-8899-E49C-DD5E-9C853C607C20}"/>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831A0476-8AB1-C7BD-98A9-D131AB274990}"/>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84835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p:nvPr>
        </p:nvSpPr>
        <p:spPr/>
        <p:txBody>
          <a:bodyPr/>
          <a:lstStyle/>
          <a:p>
            <a:r>
              <a:rPr lang="en-US"/>
              <a:t>doc.: IEEE 802.11-yy/xxxxr0</a:t>
            </a:r>
          </a:p>
        </p:txBody>
      </p:sp>
      <p:sp>
        <p:nvSpPr>
          <p:cNvPr id="5" name="날짜 개체 틀 4"/>
          <p:cNvSpPr>
            <a:spLocks noGrp="1"/>
          </p:cNvSpPr>
          <p:nvPr>
            <p:ph type="dt"/>
          </p:nvPr>
        </p:nvSpPr>
        <p:spPr/>
        <p:txBody>
          <a:bodyPr/>
          <a:lstStyle/>
          <a:p>
            <a:r>
              <a:rPr lang="en-US"/>
              <a:t>Month Year</a:t>
            </a:r>
          </a:p>
        </p:txBody>
      </p:sp>
      <p:sp>
        <p:nvSpPr>
          <p:cNvPr id="6" name="바닥글 개체 틀 5"/>
          <p:cNvSpPr>
            <a:spLocks noGrp="1"/>
          </p:cNvSpPr>
          <p:nvPr>
            <p:ph type="ftr"/>
          </p:nvPr>
        </p:nvSpPr>
        <p:spPr/>
        <p:txBody>
          <a:bodyPr/>
          <a:lstStyle/>
          <a:p>
            <a:r>
              <a:rPr lang="en-US"/>
              <a:t>John Doe, Some Company</a:t>
            </a:r>
          </a:p>
        </p:txBody>
      </p:sp>
      <p:sp>
        <p:nvSpPr>
          <p:cNvPr id="7" name="슬라이드 번호 개체 틀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235417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8B18E-79EF-E51C-7681-94F1B5AD63EF}"/>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26AF2005-EA8E-071B-C5E2-E762498F99E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836F4A4E-C9AD-52A4-AE50-0DBC585D1F7D}"/>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AF0EFF51-3220-6596-C2F2-659A803B20EB}"/>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E1A9197A-FF43-8B33-CA5C-D916E01FCDCF}"/>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9D1C4501-1710-90C8-88D8-9E33F0F30564}"/>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61BD2B62-5B2B-BEA8-BBDA-B3A1E0BF5AC1}"/>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561402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48DF6-8E1B-9EE5-5CF1-D2700F063A9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EA91FA8-B435-DC38-4BC9-FC194E22CBB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3B918D9-C6AA-9A7F-665B-3EA9C6A3CF87}"/>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16C9E240-F177-B205-4FB0-BE352590C16C}"/>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341343CE-C9BE-90E2-CD5C-DD832C5B4403}"/>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7ABB8AC2-78CB-E75C-59AE-362A9FA7EDB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104D9B0C-7FAB-FCB8-78A1-163749A05DCA}"/>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995192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F06AB-5048-0403-5B48-5AEA555482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7B67A1A8-875E-5BAF-2062-DF0B16746448}"/>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94DAF39D-5C5D-21EB-5E2D-DBB8B879A2CD}"/>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A0BB6885-7E4C-48E6-213C-EFAF1E470993}"/>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098E9BA6-5D3E-1943-CEDF-3D4B5F11EC99}"/>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E4198E4D-7A22-0562-7E7F-CD83E77AABEE}"/>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8D520C70-2CA7-8023-9548-4EA8BBE7CB79}"/>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53288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EECAB-9189-62BC-3B29-9B26D5CC7E99}"/>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0DC418F4-4BCB-4155-C453-C8AF83D45F3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76D03D11-D35C-058F-BFB6-8A7A0FBC6BCA}"/>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FB9381E9-8F0B-4F90-AA84-234C57C1CABB}"/>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EBF1ACE9-97BB-8EBC-C626-BFC00F485759}"/>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8AC91110-A6DB-1F53-AFB7-CBBF8053E507}"/>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C4841350-8AC8-A708-58AF-8ECAF58E0649}"/>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62440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1BE8A-04F4-B864-CEFA-7288E88F4E2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2E470720-F94C-C70D-A540-8AB72F8D3AB4}"/>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5B7B3304-A89E-7EE5-AF04-6651732CBCE9}"/>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E24A00EC-AAEB-9448-98D3-D9FA8EF61CF1}"/>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145A517E-771A-0E76-8D37-843977346040}"/>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AF98C28C-FBDD-4307-8389-8D4F7481863E}"/>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A8025FF1-E682-F0F9-2AED-B8EFED07FA37}"/>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207600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4" name="Content Placeholder 2">
            <a:extLst>
              <a:ext uri="{FF2B5EF4-FFF2-40B4-BE49-F238E27FC236}">
                <a16:creationId xmlns:a16="http://schemas.microsoft.com/office/drawing/2014/main" id="{3A2333BE-BC07-77B6-94F2-C8DF93C8B77B}"/>
              </a:ext>
            </a:extLst>
          </p:cNvPr>
          <p:cNvSpPr>
            <a:spLocks noGrp="1"/>
          </p:cNvSpPr>
          <p:nvPr>
            <p:ph idx="1"/>
          </p:nvPr>
        </p:nvSpPr>
        <p:spPr>
          <a:xfrm>
            <a:off x="914401" y="1981201"/>
            <a:ext cx="10361084" cy="4113213"/>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Times New Roman" panose="02020603050405020304" pitchFamily="18" charset="0"/>
              <a:buChar char="–"/>
              <a:defRPr/>
            </a:lvl4pPr>
            <a:lvl5pPr marL="2114550" indent="-285750">
              <a:buFont typeface="Arial" panose="020B0604020202020204" pitchFamily="34" charset="0"/>
              <a:buChar char="•"/>
              <a:defRPr/>
            </a:lvl5p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802.11-25/0067r0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20688"/>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Enhanced Polling Phase for the Co-TDMA Procedure</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2025-05-12</a:t>
            </a:r>
          </a:p>
        </p:txBody>
      </p:sp>
      <p:sp>
        <p:nvSpPr>
          <p:cNvPr id="6" name="Date Placeholder 3"/>
          <p:cNvSpPr>
            <a:spLocks noGrp="1"/>
          </p:cNvSpPr>
          <p:nvPr>
            <p:ph type="dt" idx="10"/>
          </p:nvPr>
        </p:nvSpPr>
        <p:spPr/>
        <p:txBody>
          <a:bodyPr/>
          <a:lstStyle/>
          <a:p>
            <a:pPr algn="l" eaLnBrk="0" latinLnBrk="0" hangingPunct="0"/>
            <a:r>
              <a:rPr lang="en-US" altLang="ko-KR" kern="0" dirty="0"/>
              <a:t>May 2025</a:t>
            </a:r>
            <a:endParaRPr lang="en-GB" altLang="ko-KR" kern="0" dirty="0"/>
          </a:p>
        </p:txBody>
      </p:sp>
      <p:sp>
        <p:nvSpPr>
          <p:cNvPr id="7" name="Footer Placeholder 4"/>
          <p:cNvSpPr>
            <a:spLocks noGrp="1"/>
          </p:cNvSpPr>
          <p:nvPr>
            <p:ph type="ftr" idx="11"/>
          </p:nvPr>
        </p:nvSpPr>
        <p:spPr>
          <a:xfrm>
            <a:off x="7176120" y="6476207"/>
            <a:ext cx="4246027" cy="180975"/>
          </a:xfrm>
        </p:spPr>
        <p:txBody>
          <a:bodyPr/>
          <a:lstStyle/>
          <a:p>
            <a:pPr eaLnBrk="0" latinLnBrk="0" hangingPunct="0"/>
            <a:r>
              <a:rPr lang="en-GB" altLang="ko-KR" b="0" kern="0" dirty="0"/>
              <a:t>Sanghyun Kim (WILUS),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61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5273C82B-FC97-5E6C-A052-87803A6FB7F4}"/>
              </a:ext>
            </a:extLst>
          </p:cNvPr>
          <p:cNvGraphicFramePr>
            <a:graphicFrameLocks noChangeAspect="1"/>
          </p:cNvGraphicFramePr>
          <p:nvPr>
            <p:extLst>
              <p:ext uri="{D42A27DB-BD31-4B8C-83A1-F6EECF244321}">
                <p14:modId xmlns:p14="http://schemas.microsoft.com/office/powerpoint/2010/main" val="3144249340"/>
              </p:ext>
            </p:extLst>
          </p:nvPr>
        </p:nvGraphicFramePr>
        <p:xfrm>
          <a:off x="1204913" y="3594306"/>
          <a:ext cx="9782175" cy="2587625"/>
        </p:xfrm>
        <a:graphic>
          <a:graphicData uri="http://schemas.openxmlformats.org/presentationml/2006/ole">
            <mc:AlternateContent xmlns:mc="http://schemas.openxmlformats.org/markup-compatibility/2006">
              <mc:Choice xmlns:v="urn:schemas-microsoft-com:vml" Requires="v">
                <p:oleObj name="Document" r:id="rId3" imgW="10428620" imgH="2770674" progId="Word.Document.8">
                  <p:embed/>
                </p:oleObj>
              </mc:Choice>
              <mc:Fallback>
                <p:oleObj name="Document" r:id="rId3" imgW="10428620" imgH="2770674" progId="Word.Document.8">
                  <p:embed/>
                  <p:pic>
                    <p:nvPicPr>
                      <p:cNvPr id="4" name="Object 3">
                        <a:extLst>
                          <a:ext uri="{FF2B5EF4-FFF2-40B4-BE49-F238E27FC236}">
                            <a16:creationId xmlns:a16="http://schemas.microsoft.com/office/drawing/2014/main" id="{278866D9-89D4-ED0D-AC58-5F083F9DD532}"/>
                          </a:ext>
                        </a:extLst>
                      </p:cNvPr>
                      <p:cNvPicPr>
                        <a:picLocks noChangeAspect="1" noChangeArrowheads="1"/>
                      </p:cNvPicPr>
                      <p:nvPr/>
                    </p:nvPicPr>
                    <p:blipFill>
                      <a:blip r:embed="rId4"/>
                      <a:srcRect/>
                      <a:stretch>
                        <a:fillRect/>
                      </a:stretch>
                    </p:blipFill>
                    <p:spPr bwMode="auto">
                      <a:xfrm>
                        <a:off x="1204913" y="3594306"/>
                        <a:ext cx="9782175" cy="2587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D2DB5-AD16-F5A4-BF68-570A595EB57B}"/>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E975C71-6D5B-6B11-95AB-A10441BDD928}"/>
              </a:ext>
            </a:extLst>
          </p:cNvPr>
          <p:cNvSpPr>
            <a:spLocks noGrp="1"/>
          </p:cNvSpPr>
          <p:nvPr>
            <p:ph type="title"/>
          </p:nvPr>
        </p:nvSpPr>
        <p:spPr/>
        <p:txBody>
          <a:bodyPr/>
          <a:lstStyle/>
          <a:p>
            <a:r>
              <a:rPr lang="en-US" altLang="ko-KR" sz="3200" dirty="0"/>
              <a:t>Straw Poll 1</a:t>
            </a:r>
            <a:endParaRPr lang="ko-KR" altLang="en-US" dirty="0"/>
          </a:p>
        </p:txBody>
      </p:sp>
      <p:sp>
        <p:nvSpPr>
          <p:cNvPr id="3" name="슬라이드 번호 개체 틀 2">
            <a:extLst>
              <a:ext uri="{FF2B5EF4-FFF2-40B4-BE49-F238E27FC236}">
                <a16:creationId xmlns:a16="http://schemas.microsoft.com/office/drawing/2014/main" id="{9C3D5A8E-6B51-EF8D-FB4F-6D1A212965C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바닥글 개체 틀 3">
            <a:extLst>
              <a:ext uri="{FF2B5EF4-FFF2-40B4-BE49-F238E27FC236}">
                <a16:creationId xmlns:a16="http://schemas.microsoft.com/office/drawing/2014/main" id="{7FFF6B2E-A2B1-C76D-3BF1-C1BC3E97890B}"/>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CC36F156-3ECD-8D5A-CF03-4DA9882D3273}"/>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8F798D0F-0D8B-C7F1-2956-D34E0EAD6574}"/>
              </a:ext>
            </a:extLst>
          </p:cNvPr>
          <p:cNvSpPr>
            <a:spLocks noGrp="1"/>
          </p:cNvSpPr>
          <p:nvPr>
            <p:ph idx="1"/>
          </p:nvPr>
        </p:nvSpPr>
        <p:spPr/>
        <p:txBody>
          <a:bodyPr/>
          <a:lstStyle/>
          <a:p>
            <a:r>
              <a:rPr lang="en-US" altLang="ko-KR" dirty="0">
                <a:latin typeface="Times New Roman"/>
                <a:ea typeface="MS Gothic"/>
              </a:rPr>
              <a:t>Do you agree to add the following text to the </a:t>
            </a:r>
            <a:r>
              <a:rPr lang="en-US" altLang="ko-KR" dirty="0" err="1">
                <a:latin typeface="Times New Roman"/>
                <a:ea typeface="MS Gothic"/>
              </a:rPr>
              <a:t>TGbn</a:t>
            </a:r>
            <a:r>
              <a:rPr lang="en-US" altLang="ko-KR" dirty="0">
                <a:latin typeface="Times New Roman"/>
                <a:ea typeface="MS Gothic"/>
              </a:rPr>
              <a:t> SFD?</a:t>
            </a:r>
          </a:p>
          <a:p>
            <a:pPr lvl="1"/>
            <a:r>
              <a:rPr lang="en-US" altLang="ko-KR" dirty="0">
                <a:latin typeface="Times New Roman"/>
                <a:ea typeface="MS Gothic"/>
              </a:rPr>
              <a:t>As part of the Co-TDMA procedure, a TXOP owner AP indicates time duration to be shared in an Initial Control Frame sent at the beginning of the TXOP</a:t>
            </a:r>
          </a:p>
          <a:p>
            <a:endParaRPr lang="en-US" altLang="ko-KR" sz="1800" dirty="0"/>
          </a:p>
        </p:txBody>
      </p:sp>
    </p:spTree>
    <p:extLst>
      <p:ext uri="{BB962C8B-B14F-4D97-AF65-F5344CB8AC3E}">
        <p14:creationId xmlns:p14="http://schemas.microsoft.com/office/powerpoint/2010/main" val="1646327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F43712-0A21-43CD-C504-77FDA56D04B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AB06149-8611-B003-8DE8-A7C75FC56341}"/>
              </a:ext>
            </a:extLst>
          </p:cNvPr>
          <p:cNvSpPr>
            <a:spLocks noGrp="1"/>
          </p:cNvSpPr>
          <p:nvPr>
            <p:ph type="title"/>
          </p:nvPr>
        </p:nvSpPr>
        <p:spPr/>
        <p:txBody>
          <a:bodyPr/>
          <a:lstStyle/>
          <a:p>
            <a:r>
              <a:rPr lang="en-US" altLang="ko-KR" sz="3200" dirty="0"/>
              <a:t>Straw Poll 2</a:t>
            </a:r>
            <a:endParaRPr lang="ko-KR" altLang="en-US" dirty="0"/>
          </a:p>
        </p:txBody>
      </p:sp>
      <p:sp>
        <p:nvSpPr>
          <p:cNvPr id="3" name="슬라이드 번호 개체 틀 2">
            <a:extLst>
              <a:ext uri="{FF2B5EF4-FFF2-40B4-BE49-F238E27FC236}">
                <a16:creationId xmlns:a16="http://schemas.microsoft.com/office/drawing/2014/main" id="{A54ECD46-F2FE-2EA0-7727-E63C2E021AA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바닥글 개체 틀 3">
            <a:extLst>
              <a:ext uri="{FF2B5EF4-FFF2-40B4-BE49-F238E27FC236}">
                <a16:creationId xmlns:a16="http://schemas.microsoft.com/office/drawing/2014/main" id="{61B1B785-3C9B-C41C-31B3-98945F9226F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9669123-2646-F6FD-6863-4139AF3ED35A}"/>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12E54281-A5BB-A4E8-AC4F-CC0F252FF1BC}"/>
              </a:ext>
            </a:extLst>
          </p:cNvPr>
          <p:cNvSpPr>
            <a:spLocks noGrp="1"/>
          </p:cNvSpPr>
          <p:nvPr>
            <p:ph idx="1"/>
          </p:nvPr>
        </p:nvSpPr>
        <p:spPr/>
        <p:txBody>
          <a:bodyPr/>
          <a:lstStyle/>
          <a:p>
            <a:r>
              <a:rPr lang="en-US" altLang="ko-KR" dirty="0">
                <a:latin typeface="Times New Roman"/>
                <a:ea typeface="MS Gothic"/>
              </a:rPr>
              <a:t>Do you agree to add the following text to the </a:t>
            </a:r>
            <a:r>
              <a:rPr lang="en-US" altLang="ko-KR" dirty="0" err="1">
                <a:latin typeface="Times New Roman"/>
                <a:ea typeface="MS Gothic"/>
              </a:rPr>
              <a:t>TGbn</a:t>
            </a:r>
            <a:r>
              <a:rPr lang="en-US" altLang="ko-KR" dirty="0">
                <a:latin typeface="Times New Roman"/>
                <a:ea typeface="MS Gothic"/>
              </a:rPr>
              <a:t> SFD?</a:t>
            </a:r>
          </a:p>
          <a:p>
            <a:pPr lvl="1"/>
            <a:r>
              <a:rPr lang="en-US" altLang="ko-KR" dirty="0">
                <a:latin typeface="Times New Roman"/>
                <a:ea typeface="MS Gothic"/>
              </a:rPr>
              <a:t>As part of the Co-TDMA procedure, an AP responding to the Initial Control Frame received from the TXOP owner AP provides information about the traffic it intends to transmit during the shared time</a:t>
            </a:r>
            <a:endParaRPr lang="en-US" altLang="ko-KR" sz="1400" dirty="0"/>
          </a:p>
        </p:txBody>
      </p:sp>
    </p:spTree>
    <p:extLst>
      <p:ext uri="{BB962C8B-B14F-4D97-AF65-F5344CB8AC3E}">
        <p14:creationId xmlns:p14="http://schemas.microsoft.com/office/powerpoint/2010/main" val="4208913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745D5-DA6D-7F13-32A2-599BB5C15E02}"/>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8217103-C649-931C-8676-32F568D1B258}"/>
              </a:ext>
            </a:extLst>
          </p:cNvPr>
          <p:cNvSpPr>
            <a:spLocks noGrp="1"/>
          </p:cNvSpPr>
          <p:nvPr>
            <p:ph type="title"/>
          </p:nvPr>
        </p:nvSpPr>
        <p:spPr/>
        <p:txBody>
          <a:bodyPr/>
          <a:lstStyle/>
          <a:p>
            <a:r>
              <a:rPr lang="en-US" altLang="ko-KR" sz="3200" dirty="0"/>
              <a:t>Straw Poll 3</a:t>
            </a:r>
            <a:endParaRPr lang="ko-KR" altLang="en-US" dirty="0"/>
          </a:p>
        </p:txBody>
      </p:sp>
      <p:sp>
        <p:nvSpPr>
          <p:cNvPr id="3" name="슬라이드 번호 개체 틀 2">
            <a:extLst>
              <a:ext uri="{FF2B5EF4-FFF2-40B4-BE49-F238E27FC236}">
                <a16:creationId xmlns:a16="http://schemas.microsoft.com/office/drawing/2014/main" id="{23BB0BDC-B7E3-F649-0505-4DB4ECBAA30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 name="바닥글 개체 틀 3">
            <a:extLst>
              <a:ext uri="{FF2B5EF4-FFF2-40B4-BE49-F238E27FC236}">
                <a16:creationId xmlns:a16="http://schemas.microsoft.com/office/drawing/2014/main" id="{FEEE91BC-7646-8334-9C8C-4D76E73C5BE8}"/>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8BE1583F-38F3-18C8-F8D3-DDD42FA2BE71}"/>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C837FC35-6616-A6AF-E121-673684458B7E}"/>
              </a:ext>
            </a:extLst>
          </p:cNvPr>
          <p:cNvSpPr>
            <a:spLocks noGrp="1"/>
          </p:cNvSpPr>
          <p:nvPr>
            <p:ph idx="1"/>
          </p:nvPr>
        </p:nvSpPr>
        <p:spPr/>
        <p:txBody>
          <a:bodyPr/>
          <a:lstStyle/>
          <a:p>
            <a:r>
              <a:rPr lang="en-US" altLang="ko-KR" dirty="0">
                <a:latin typeface="Times New Roman"/>
                <a:ea typeface="MS Gothic"/>
              </a:rPr>
              <a:t>Do you agree to add the following text to the </a:t>
            </a:r>
            <a:r>
              <a:rPr lang="en-US" altLang="ko-KR" dirty="0" err="1">
                <a:latin typeface="Times New Roman"/>
                <a:ea typeface="MS Gothic"/>
              </a:rPr>
              <a:t>TGbn</a:t>
            </a:r>
            <a:r>
              <a:rPr lang="en-US" altLang="ko-KR" dirty="0">
                <a:latin typeface="Times New Roman"/>
                <a:ea typeface="MS Gothic"/>
              </a:rPr>
              <a:t> SFD?</a:t>
            </a:r>
          </a:p>
          <a:p>
            <a:pPr lvl="1"/>
            <a:r>
              <a:rPr lang="en-US" altLang="ko-KR" dirty="0">
                <a:latin typeface="Times New Roman"/>
                <a:ea typeface="MS Gothic"/>
              </a:rPr>
              <a:t>As part of the Co-TDMA procedure, a TXOP owner AP should announce the designated AP after receiving TB PPDU(s) from the polled APs</a:t>
            </a:r>
          </a:p>
          <a:p>
            <a:pPr lvl="2"/>
            <a:r>
              <a:rPr lang="en-US" altLang="ko-KR" dirty="0">
                <a:latin typeface="Times New Roman"/>
                <a:ea typeface="MS Gothic"/>
              </a:rPr>
              <a:t>The designated AP would be a target AP for the MU-RTS TXS Trigger frame to be transmitted in that TXOP</a:t>
            </a:r>
            <a:endParaRPr lang="en-US" altLang="ko-KR" dirty="0"/>
          </a:p>
        </p:txBody>
      </p:sp>
    </p:spTree>
    <p:extLst>
      <p:ext uri="{BB962C8B-B14F-4D97-AF65-F5344CB8AC3E}">
        <p14:creationId xmlns:p14="http://schemas.microsoft.com/office/powerpoint/2010/main" val="24820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4294967295"/>
          </p:nvPr>
        </p:nvSpPr>
        <p:spPr>
          <a:xfrm>
            <a:off x="914401" y="1692051"/>
            <a:ext cx="10361084" cy="4480148"/>
          </a:xfrm>
        </p:spPr>
        <p:txBody>
          <a:bodyPr/>
          <a:lstStyle/>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[1]	11-24/0209	Specification Framework for </a:t>
            </a:r>
            <a:r>
              <a:rPr lang="en-US" altLang="ko-KR" sz="2000" dirty="0" err="1">
                <a:latin typeface="Times New Roman"/>
                <a:ea typeface="MS Gothic"/>
              </a:rPr>
              <a:t>TGbn</a:t>
            </a:r>
            <a:endParaRPr lang="en-US" altLang="ko-KR" sz="2000" dirty="0">
              <a:latin typeface="Times New Roman"/>
              <a:ea typeface="MS Gothic"/>
            </a:endParaRP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[2]	11-24/1961	PDT-MAC-C-TDMA</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pPr eaLnBrk="0" latinLnBrk="0" hangingPunct="0"/>
            <a:r>
              <a:rPr lang="en-GB" altLang="ko-KR" b="0" kern="0" dirty="0"/>
              <a:t>Sanghyun Kim (WILUS), et al.</a:t>
            </a:r>
          </a:p>
        </p:txBody>
      </p:sp>
      <p:sp>
        <p:nvSpPr>
          <p:cNvPr id="4" name="Date Placeholder 3"/>
          <p:cNvSpPr>
            <a:spLocks noGrp="1"/>
          </p:cNvSpPr>
          <p:nvPr>
            <p:ph type="dt" idx="15"/>
          </p:nvPr>
        </p:nvSpPr>
        <p:spPr/>
        <p:txBody>
          <a:bodyPr/>
          <a:lstStyle/>
          <a:p>
            <a:pPr algn="l" eaLnBrk="0" latinLnBrk="0" hangingPunct="0"/>
            <a:r>
              <a:rPr lang="en-US" altLang="ko-KR" kern="0" dirty="0"/>
              <a:t>May 2025</a:t>
            </a:r>
            <a:endParaRPr lang="en-GB" altLang="ko-KR"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976A69-A09B-6210-58D4-F64A12F1B7B2}"/>
              </a:ext>
            </a:extLst>
          </p:cNvPr>
          <p:cNvSpPr>
            <a:spLocks noGrp="1"/>
          </p:cNvSpPr>
          <p:nvPr>
            <p:ph type="title"/>
          </p:nvPr>
        </p:nvSpPr>
        <p:spPr/>
        <p:txBody>
          <a:bodyPr/>
          <a:lstStyle/>
          <a:p>
            <a:r>
              <a:rPr lang="en-GB" altLang="ko-KR" dirty="0"/>
              <a:t>Introduction</a:t>
            </a:r>
            <a:endParaRPr lang="ko-KR" altLang="en-US" dirty="0"/>
          </a:p>
        </p:txBody>
      </p:sp>
      <p:sp>
        <p:nvSpPr>
          <p:cNvPr id="3" name="슬라이드 번호 개체 틀 2">
            <a:extLst>
              <a:ext uri="{FF2B5EF4-FFF2-40B4-BE49-F238E27FC236}">
                <a16:creationId xmlns:a16="http://schemas.microsoft.com/office/drawing/2014/main" id="{7F2B514D-5FB2-84CA-3286-77D03DE93CA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바닥글 개체 틀 3">
            <a:extLst>
              <a:ext uri="{FF2B5EF4-FFF2-40B4-BE49-F238E27FC236}">
                <a16:creationId xmlns:a16="http://schemas.microsoft.com/office/drawing/2014/main" id="{877C3221-BB75-0C74-B6B4-6FA5D87442F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92BD553-6B28-CC37-C5D6-91FBAC4E1AF6}"/>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3CE84A83-AD56-E0A6-1B36-A310F98B8175}"/>
              </a:ext>
            </a:extLst>
          </p:cNvPr>
          <p:cNvSpPr>
            <a:spLocks noGrp="1"/>
          </p:cNvSpPr>
          <p:nvPr>
            <p:ph idx="1"/>
          </p:nvPr>
        </p:nvSpPr>
        <p:spPr>
          <a:xfrm>
            <a:off x="914401" y="1981201"/>
            <a:ext cx="10361084" cy="4328119"/>
          </a:xfrm>
        </p:spPr>
        <p:txBody>
          <a:bodyPr/>
          <a:lstStyle/>
          <a:p>
            <a:r>
              <a:rPr lang="en-US" altLang="ko-KR" sz="2000" dirty="0" err="1"/>
              <a:t>TGbn</a:t>
            </a:r>
            <a:r>
              <a:rPr lang="en-US" altLang="ko-KR" sz="2000" dirty="0"/>
              <a:t> has agreed to define Co-TDMA procedure [1]</a:t>
            </a:r>
          </a:p>
          <a:p>
            <a:pPr lvl="1"/>
            <a:endParaRPr lang="en-US" altLang="ko-KR" sz="1600" dirty="0"/>
          </a:p>
          <a:p>
            <a:r>
              <a:rPr lang="en-US" altLang="ko-KR" sz="2000" dirty="0"/>
              <a:t>The Co-TDMA procedure includes the polling phase to allow the TXOP owner AP and the candidate AP (Polled AP) to confirm each other's intentions:</a:t>
            </a:r>
          </a:p>
          <a:p>
            <a:pPr lvl="1"/>
            <a:r>
              <a:rPr lang="en-US" altLang="ko-KR" sz="1800" dirty="0"/>
              <a:t>(Motion 156) The TXOP owner AP informs one or more polled APs of its intention to perform TXOP sharing </a:t>
            </a:r>
          </a:p>
          <a:p>
            <a:pPr lvl="1"/>
            <a:r>
              <a:rPr lang="en-US" altLang="ko-KR" sz="1800" dirty="0"/>
              <a:t>(Motion 157) The polled AP responds with a TB PPDU indicating whether it intends to participate in the TXOP sharing procedure</a:t>
            </a:r>
          </a:p>
          <a:p>
            <a:pPr lvl="1"/>
            <a:endParaRPr lang="en-US" altLang="ko-KR" sz="1600" dirty="0"/>
          </a:p>
          <a:p>
            <a:r>
              <a:rPr lang="en-US" altLang="ko-KR" sz="2000" dirty="0"/>
              <a:t>In this contribution, we discuss the additional information/indications that need to be exchanged between APs during the polling phase of Co-TDMA</a:t>
            </a:r>
          </a:p>
        </p:txBody>
      </p:sp>
    </p:spTree>
    <p:extLst>
      <p:ext uri="{BB962C8B-B14F-4D97-AF65-F5344CB8AC3E}">
        <p14:creationId xmlns:p14="http://schemas.microsoft.com/office/powerpoint/2010/main" val="53017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ECAC0-B477-BB99-5558-8812F1E7064B}"/>
            </a:ext>
          </a:extLst>
        </p:cNvPr>
        <p:cNvGrpSpPr/>
        <p:nvPr/>
      </p:nvGrpSpPr>
      <p:grpSpPr>
        <a:xfrm>
          <a:off x="0" y="0"/>
          <a:ext cx="0" cy="0"/>
          <a:chOff x="0" y="0"/>
          <a:chExt cx="0" cy="0"/>
        </a:xfrm>
      </p:grpSpPr>
      <p:pic>
        <p:nvPicPr>
          <p:cNvPr id="12" name="그림 11">
            <a:extLst>
              <a:ext uri="{FF2B5EF4-FFF2-40B4-BE49-F238E27FC236}">
                <a16:creationId xmlns:a16="http://schemas.microsoft.com/office/drawing/2014/main" id="{509D645C-1CD7-0369-8361-E2EABE7A0F06}"/>
              </a:ext>
            </a:extLst>
          </p:cNvPr>
          <p:cNvPicPr>
            <a:picLocks noChangeAspect="1"/>
          </p:cNvPicPr>
          <p:nvPr/>
        </p:nvPicPr>
        <p:blipFill>
          <a:blip r:embed="rId3"/>
          <a:srcRect b="20412"/>
          <a:stretch/>
        </p:blipFill>
        <p:spPr>
          <a:xfrm>
            <a:off x="347893" y="2328054"/>
            <a:ext cx="11608397" cy="3477210"/>
          </a:xfrm>
          <a:prstGeom prst="rect">
            <a:avLst/>
          </a:prstGeom>
        </p:spPr>
      </p:pic>
      <p:sp>
        <p:nvSpPr>
          <p:cNvPr id="2" name="제목 1">
            <a:extLst>
              <a:ext uri="{FF2B5EF4-FFF2-40B4-BE49-F238E27FC236}">
                <a16:creationId xmlns:a16="http://schemas.microsoft.com/office/drawing/2014/main" id="{1397C0C3-29DB-B1FA-1139-499AFAEDC7B3}"/>
              </a:ext>
            </a:extLst>
          </p:cNvPr>
          <p:cNvSpPr>
            <a:spLocks noGrp="1"/>
          </p:cNvSpPr>
          <p:nvPr>
            <p:ph type="title"/>
          </p:nvPr>
        </p:nvSpPr>
        <p:spPr/>
        <p:txBody>
          <a:bodyPr/>
          <a:lstStyle/>
          <a:p>
            <a:r>
              <a:rPr lang="en-US" altLang="ko-KR" dirty="0"/>
              <a:t>Co-TDMA procedure example </a:t>
            </a:r>
            <a:br>
              <a:rPr lang="en-US" altLang="ko-KR" dirty="0"/>
            </a:br>
            <a:r>
              <a:rPr lang="en-US" altLang="ko-KR" dirty="0"/>
              <a:t>(Figure 37-3 in the </a:t>
            </a:r>
            <a:r>
              <a:rPr lang="en-US" altLang="ko-KR" dirty="0" err="1"/>
              <a:t>TGbn</a:t>
            </a:r>
            <a:r>
              <a:rPr lang="en-US" altLang="ko-KR" dirty="0"/>
              <a:t> D0.2)</a:t>
            </a:r>
            <a:endParaRPr lang="ko-KR" altLang="en-US" dirty="0"/>
          </a:p>
        </p:txBody>
      </p:sp>
      <p:sp>
        <p:nvSpPr>
          <p:cNvPr id="3" name="슬라이드 번호 개체 틀 2">
            <a:extLst>
              <a:ext uri="{FF2B5EF4-FFF2-40B4-BE49-F238E27FC236}">
                <a16:creationId xmlns:a16="http://schemas.microsoft.com/office/drawing/2014/main" id="{F4B1998D-4842-2D18-338C-61EE6FF1B1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바닥글 개체 틀 3">
            <a:extLst>
              <a:ext uri="{FF2B5EF4-FFF2-40B4-BE49-F238E27FC236}">
                <a16:creationId xmlns:a16="http://schemas.microsoft.com/office/drawing/2014/main" id="{7F36D80D-BCA9-FDFE-868A-31800509E8DD}"/>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26E12CD8-F464-7047-66EB-33FD592D9A63}"/>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7" name="Rectangle 2">
            <a:extLst>
              <a:ext uri="{FF2B5EF4-FFF2-40B4-BE49-F238E27FC236}">
                <a16:creationId xmlns:a16="http://schemas.microsoft.com/office/drawing/2014/main" id="{40CA9BCB-61B6-B301-AD6E-EB96416F6D37}"/>
              </a:ext>
            </a:extLst>
          </p:cNvPr>
          <p:cNvSpPr>
            <a:spLocks noChangeArrowheads="1"/>
          </p:cNvSpPr>
          <p:nvPr/>
        </p:nvSpPr>
        <p:spPr bwMode="auto">
          <a:xfrm>
            <a:off x="2783632" y="292494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9" name="직사각형 8">
            <a:extLst>
              <a:ext uri="{FF2B5EF4-FFF2-40B4-BE49-F238E27FC236}">
                <a16:creationId xmlns:a16="http://schemas.microsoft.com/office/drawing/2014/main" id="{48B4E3DF-99C5-DEA2-70FB-D41C42F3A6DC}"/>
              </a:ext>
            </a:extLst>
          </p:cNvPr>
          <p:cNvSpPr/>
          <p:nvPr/>
        </p:nvSpPr>
        <p:spPr bwMode="auto">
          <a:xfrm>
            <a:off x="1199456" y="1988840"/>
            <a:ext cx="2520280" cy="3888432"/>
          </a:xfrm>
          <a:prstGeom prst="rect">
            <a:avLst/>
          </a:prstGeom>
          <a:noFill/>
          <a:ln w="19050" cap="flat" cmpd="sng" algn="ctr">
            <a:solidFill>
              <a:srgbClr val="FF000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DC8033CF-91D4-D958-18FD-AD3F2A405C22}"/>
              </a:ext>
            </a:extLst>
          </p:cNvPr>
          <p:cNvSpPr txBox="1"/>
          <p:nvPr/>
        </p:nvSpPr>
        <p:spPr>
          <a:xfrm>
            <a:off x="1055440" y="5971062"/>
            <a:ext cx="4464496" cy="338554"/>
          </a:xfrm>
          <a:prstGeom prst="rect">
            <a:avLst/>
          </a:prstGeom>
          <a:noFill/>
        </p:spPr>
        <p:txBody>
          <a:bodyPr wrap="square" rtlCol="0">
            <a:spAutoFit/>
          </a:bodyPr>
          <a:lstStyle/>
          <a:p>
            <a:r>
              <a:rPr lang="en-US" altLang="ko-KR" sz="1600" dirty="0">
                <a:solidFill>
                  <a:schemeClr val="tx1"/>
                </a:solidFill>
              </a:rPr>
              <a:t>This contribution discusses the polling phase</a:t>
            </a:r>
            <a:endParaRPr lang="ko-KR" altLang="en-US" sz="1600" dirty="0">
              <a:solidFill>
                <a:schemeClr val="tx1"/>
              </a:solidFill>
            </a:endParaRPr>
          </a:p>
        </p:txBody>
      </p:sp>
    </p:spTree>
    <p:extLst>
      <p:ext uri="{BB962C8B-B14F-4D97-AF65-F5344CB8AC3E}">
        <p14:creationId xmlns:p14="http://schemas.microsoft.com/office/powerpoint/2010/main" val="99111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D6B30E6-27C2-9E49-6D23-4FB5D8E85C38}"/>
              </a:ext>
            </a:extLst>
          </p:cNvPr>
          <p:cNvSpPr>
            <a:spLocks noGrp="1"/>
          </p:cNvSpPr>
          <p:nvPr>
            <p:ph type="title"/>
          </p:nvPr>
        </p:nvSpPr>
        <p:spPr/>
        <p:txBody>
          <a:bodyPr/>
          <a:lstStyle/>
          <a:p>
            <a:r>
              <a:rPr lang="en-US" altLang="ko-KR" dirty="0"/>
              <a:t>Information exchange in the polling phase (1)</a:t>
            </a:r>
            <a:endParaRPr lang="ko-KR" altLang="en-US" dirty="0"/>
          </a:p>
        </p:txBody>
      </p:sp>
      <p:sp>
        <p:nvSpPr>
          <p:cNvPr id="3" name="슬라이드 번호 개체 틀 2">
            <a:extLst>
              <a:ext uri="{FF2B5EF4-FFF2-40B4-BE49-F238E27FC236}">
                <a16:creationId xmlns:a16="http://schemas.microsoft.com/office/drawing/2014/main" id="{F4E220F3-9E1C-2CF3-D1DA-E719B6DD9EF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바닥글 개체 틀 3">
            <a:extLst>
              <a:ext uri="{FF2B5EF4-FFF2-40B4-BE49-F238E27FC236}">
                <a16:creationId xmlns:a16="http://schemas.microsoft.com/office/drawing/2014/main" id="{83D52037-D4C4-AE24-55F0-482C346F444E}"/>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55B0F32D-17AA-773D-4D34-F13AB19EAF82}"/>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A1915743-265F-EA7C-3DAF-68E68A25E0BE}"/>
              </a:ext>
            </a:extLst>
          </p:cNvPr>
          <p:cNvSpPr>
            <a:spLocks noGrp="1"/>
          </p:cNvSpPr>
          <p:nvPr>
            <p:ph idx="1"/>
          </p:nvPr>
        </p:nvSpPr>
        <p:spPr>
          <a:xfrm>
            <a:off x="914400" y="1981201"/>
            <a:ext cx="10475383" cy="4400127"/>
          </a:xfrm>
        </p:spPr>
        <p:txBody>
          <a:bodyPr/>
          <a:lstStyle/>
          <a:p>
            <a:r>
              <a:rPr lang="en-US" altLang="ko-KR" dirty="0"/>
              <a:t>Polled AP needs information to determine participation in the TXOP sharing procedure</a:t>
            </a:r>
          </a:p>
          <a:p>
            <a:pPr lvl="1"/>
            <a:r>
              <a:rPr lang="en-US" altLang="ko-KR" dirty="0"/>
              <a:t>A polled AP may choose to participate in the TXOP sharing procedure if the resource provided by the sharing AP is suitable for its needs</a:t>
            </a:r>
          </a:p>
          <a:p>
            <a:pPr lvl="2"/>
            <a:r>
              <a:rPr lang="en-US" altLang="ko-KR" dirty="0"/>
              <a:t>If the shared resource is insufficient, or if the traffic types allowed for the shared TXOP do not match the polled AP's queued traffic, it may consider alternative actions, such as using Spatial Reuse or NPCA</a:t>
            </a:r>
          </a:p>
          <a:p>
            <a:pPr lvl="1"/>
            <a:r>
              <a:rPr lang="en-US" altLang="ko-KR" dirty="0"/>
              <a:t>Therefore, the TXOP owner AP should provide the polled APs with information about the amount of resources available for sharing and the types of traffic allowed to be transmitted </a:t>
            </a:r>
          </a:p>
          <a:p>
            <a:pPr marL="457200" lvl="1" indent="0">
              <a:buNone/>
            </a:pPr>
            <a:endParaRPr lang="en-US" altLang="ko-KR" sz="1800" b="1" i="1" dirty="0"/>
          </a:p>
          <a:p>
            <a:pPr marL="457200" lvl="1" indent="0" algn="r">
              <a:buNone/>
            </a:pPr>
            <a:endParaRPr lang="en-US" altLang="ko-KR" sz="1800" b="1" i="1" dirty="0"/>
          </a:p>
          <a:p>
            <a:pPr marL="457200" lvl="1" indent="0" algn="r">
              <a:buNone/>
            </a:pPr>
            <a:r>
              <a:rPr lang="en-US" altLang="ko-KR" sz="1800" b="1" i="1" dirty="0">
                <a:highlight>
                  <a:srgbClr val="FFFF00"/>
                </a:highlight>
              </a:rPr>
              <a:t>Related comments (CC50): 225, 624, 686, 1030, 1864, 2447, 2516, 3443, 3790, 3881</a:t>
            </a:r>
          </a:p>
        </p:txBody>
      </p:sp>
    </p:spTree>
    <p:extLst>
      <p:ext uri="{BB962C8B-B14F-4D97-AF65-F5344CB8AC3E}">
        <p14:creationId xmlns:p14="http://schemas.microsoft.com/office/powerpoint/2010/main" val="3788172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4FF29-1979-64CC-9AC8-0A69A9A691A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984E1A6B-64EE-5208-58EE-328B5EFD41A1}"/>
              </a:ext>
            </a:extLst>
          </p:cNvPr>
          <p:cNvSpPr>
            <a:spLocks noGrp="1"/>
          </p:cNvSpPr>
          <p:nvPr>
            <p:ph type="title"/>
          </p:nvPr>
        </p:nvSpPr>
        <p:spPr/>
        <p:txBody>
          <a:bodyPr/>
          <a:lstStyle/>
          <a:p>
            <a:r>
              <a:rPr lang="en-US" altLang="ko-KR" dirty="0"/>
              <a:t>Information exchange in the polling phase (2)</a:t>
            </a:r>
            <a:endParaRPr lang="ko-KR" altLang="en-US" dirty="0"/>
          </a:p>
        </p:txBody>
      </p:sp>
      <p:sp>
        <p:nvSpPr>
          <p:cNvPr id="3" name="슬라이드 번호 개체 틀 2">
            <a:extLst>
              <a:ext uri="{FF2B5EF4-FFF2-40B4-BE49-F238E27FC236}">
                <a16:creationId xmlns:a16="http://schemas.microsoft.com/office/drawing/2014/main" id="{440C73F0-E4FA-699C-0271-66B016EDA60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바닥글 개체 틀 3">
            <a:extLst>
              <a:ext uri="{FF2B5EF4-FFF2-40B4-BE49-F238E27FC236}">
                <a16:creationId xmlns:a16="http://schemas.microsoft.com/office/drawing/2014/main" id="{44729784-AB72-EEB4-C5A5-EDF8151B6E36}"/>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FFF55C6F-DE60-0E7A-A3F7-D974D66E6C9C}"/>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D9DA4D83-397A-1FCA-8865-4295721683AE}"/>
              </a:ext>
            </a:extLst>
          </p:cNvPr>
          <p:cNvSpPr>
            <a:spLocks noGrp="1"/>
          </p:cNvSpPr>
          <p:nvPr>
            <p:ph idx="1"/>
          </p:nvPr>
        </p:nvSpPr>
        <p:spPr>
          <a:xfrm>
            <a:off x="914400" y="1981201"/>
            <a:ext cx="10475383" cy="4400127"/>
          </a:xfrm>
        </p:spPr>
        <p:txBody>
          <a:bodyPr/>
          <a:lstStyle/>
          <a:p>
            <a:r>
              <a:rPr lang="en-US" altLang="ko-KR" dirty="0"/>
              <a:t>TXOP owner AP needs information to select the shared AP among the polled APs</a:t>
            </a:r>
          </a:p>
          <a:p>
            <a:pPr lvl="1"/>
            <a:r>
              <a:rPr lang="en-US" altLang="ko-KR" dirty="0"/>
              <a:t>It would be more efficient for the TXOP owner AP to share its TXOP with a more urgent AP</a:t>
            </a:r>
          </a:p>
          <a:p>
            <a:pPr lvl="1"/>
            <a:r>
              <a:rPr lang="en-US" altLang="ko-KR" dirty="0"/>
              <a:t>Therefore, when a polled AP indicates its intent to participate in the TXOP sharing procedure, it should also provide information regarding its level of urgency</a:t>
            </a:r>
          </a:p>
          <a:p>
            <a:pPr lvl="1"/>
            <a:r>
              <a:rPr lang="en-US" altLang="ko-KR" dirty="0"/>
              <a:t>The TXOP owner AP can then select the most appropriate AP as the shared AP based on this information</a:t>
            </a:r>
          </a:p>
          <a:p>
            <a:pPr lvl="1"/>
            <a:endParaRPr lang="en-US" altLang="ko-KR" dirty="0"/>
          </a:p>
          <a:p>
            <a:pPr lvl="1"/>
            <a:endParaRPr lang="en-US" altLang="ko-KR" dirty="0"/>
          </a:p>
          <a:p>
            <a:pPr lvl="1"/>
            <a:endParaRPr lang="en-US" altLang="ko-KR" dirty="0"/>
          </a:p>
          <a:p>
            <a:pPr marL="457200" lvl="1" indent="0" algn="r">
              <a:buNone/>
            </a:pPr>
            <a:r>
              <a:rPr lang="en-US" altLang="ko-KR" sz="1800" b="1" i="1" dirty="0">
                <a:highlight>
                  <a:srgbClr val="FFFF00"/>
                </a:highlight>
              </a:rPr>
              <a:t>Related comments (CC50): 227, 484, 624, 1543, 1865, 2214, 2215, 2446, 2515, 3581, 3789</a:t>
            </a:r>
          </a:p>
          <a:p>
            <a:pPr lvl="1"/>
            <a:endParaRPr lang="en-US" altLang="ko-KR" dirty="0"/>
          </a:p>
        </p:txBody>
      </p:sp>
    </p:spTree>
    <p:extLst>
      <p:ext uri="{BB962C8B-B14F-4D97-AF65-F5344CB8AC3E}">
        <p14:creationId xmlns:p14="http://schemas.microsoft.com/office/powerpoint/2010/main" val="631967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66EBD-5263-CB09-D360-E7F02332801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DCDDA9E-0523-1749-FF3C-D04E3754A542}"/>
              </a:ext>
            </a:extLst>
          </p:cNvPr>
          <p:cNvSpPr>
            <a:spLocks noGrp="1"/>
          </p:cNvSpPr>
          <p:nvPr>
            <p:ph type="title"/>
          </p:nvPr>
        </p:nvSpPr>
        <p:spPr>
          <a:xfrm>
            <a:off x="914401" y="685801"/>
            <a:ext cx="10361084" cy="1065213"/>
          </a:xfrm>
        </p:spPr>
        <p:txBody>
          <a:bodyPr/>
          <a:lstStyle/>
          <a:p>
            <a:r>
              <a:rPr lang="en-US" altLang="ko-KR" dirty="0"/>
              <a:t>Proposal 1: Information exchange in the polling phase</a:t>
            </a:r>
            <a:endParaRPr lang="ko-KR" altLang="en-US" dirty="0"/>
          </a:p>
        </p:txBody>
      </p:sp>
      <p:sp>
        <p:nvSpPr>
          <p:cNvPr id="3" name="슬라이드 번호 개체 틀 2">
            <a:extLst>
              <a:ext uri="{FF2B5EF4-FFF2-40B4-BE49-F238E27FC236}">
                <a16:creationId xmlns:a16="http://schemas.microsoft.com/office/drawing/2014/main" id="{7CEA1B58-B033-7933-3AC1-F6C40F56A9CF}"/>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6</a:t>
            </a:fld>
            <a:endParaRPr lang="en-GB" dirty="0"/>
          </a:p>
        </p:txBody>
      </p:sp>
      <p:sp>
        <p:nvSpPr>
          <p:cNvPr id="4" name="바닥글 개체 틀 3">
            <a:extLst>
              <a:ext uri="{FF2B5EF4-FFF2-40B4-BE49-F238E27FC236}">
                <a16:creationId xmlns:a16="http://schemas.microsoft.com/office/drawing/2014/main" id="{25497A93-B37C-C90D-EE80-9249E8B25DA6}"/>
              </a:ext>
            </a:extLst>
          </p:cNvPr>
          <p:cNvSpPr>
            <a:spLocks noGrp="1"/>
          </p:cNvSpPr>
          <p:nvPr>
            <p:ph type="ftr" idx="14"/>
          </p:nvPr>
        </p:nvSpPr>
        <p:spPr>
          <a:xfrm>
            <a:off x="7143757" y="6475414"/>
            <a:ext cx="4246027" cy="180975"/>
          </a:xfrm>
        </p:spPr>
        <p:txBody>
          <a:bodyPr/>
          <a:lstStyle/>
          <a:p>
            <a:r>
              <a:rPr lang="en-GB" altLang="ko-KR"/>
              <a:t>Sanghyun Kim (WILUS), et al.</a:t>
            </a:r>
            <a:endParaRPr lang="en-GB" altLang="ko-KR" dirty="0"/>
          </a:p>
        </p:txBody>
      </p:sp>
      <p:sp>
        <p:nvSpPr>
          <p:cNvPr id="5" name="날짜 개체 틀 4">
            <a:extLst>
              <a:ext uri="{FF2B5EF4-FFF2-40B4-BE49-F238E27FC236}">
                <a16:creationId xmlns:a16="http://schemas.microsoft.com/office/drawing/2014/main" id="{83E9A345-AD93-9684-D3E1-7EB040DFB0BF}"/>
              </a:ext>
            </a:extLst>
          </p:cNvPr>
          <p:cNvSpPr>
            <a:spLocks noGrp="1"/>
          </p:cNvSpPr>
          <p:nvPr>
            <p:ph type="dt" idx="15"/>
          </p:nvPr>
        </p:nvSpPr>
        <p:spPr>
          <a:xfrm>
            <a:off x="929217" y="333375"/>
            <a:ext cx="2499764" cy="273050"/>
          </a:xfrm>
        </p:spPr>
        <p:txBody>
          <a:bodyPr/>
          <a:lstStyle/>
          <a:p>
            <a:pPr algn="l" eaLnBrk="0" latinLnBrk="0" hangingPunct="0"/>
            <a:r>
              <a:rPr lang="en-US" altLang="ko-KR" kern="0" dirty="0"/>
              <a:t>May 2025</a:t>
            </a:r>
            <a:endParaRPr lang="en-GB" altLang="ko-KR" kern="0" dirty="0"/>
          </a:p>
        </p:txBody>
      </p:sp>
      <p:sp>
        <p:nvSpPr>
          <p:cNvPr id="103" name="내용 개체 틀 5">
            <a:extLst>
              <a:ext uri="{FF2B5EF4-FFF2-40B4-BE49-F238E27FC236}">
                <a16:creationId xmlns:a16="http://schemas.microsoft.com/office/drawing/2014/main" id="{18731D26-AB15-6806-32FF-10F3139D889C}"/>
              </a:ext>
            </a:extLst>
          </p:cNvPr>
          <p:cNvSpPr>
            <a:spLocks noGrp="1"/>
          </p:cNvSpPr>
          <p:nvPr>
            <p:ph idx="1"/>
          </p:nvPr>
        </p:nvSpPr>
        <p:spPr>
          <a:xfrm>
            <a:off x="6744072" y="1864314"/>
            <a:ext cx="4968541" cy="4494209"/>
          </a:xfrm>
        </p:spPr>
        <p:txBody>
          <a:bodyPr>
            <a:normAutofit fontScale="85000" lnSpcReduction="20000"/>
          </a:bodyPr>
          <a:lstStyle/>
          <a:p>
            <a:pPr marL="0" indent="0">
              <a:buNone/>
            </a:pPr>
            <a:r>
              <a:rPr lang="en-US" altLang="ko-KR" dirty="0"/>
              <a:t>Step 1: AP1 informs AP2 and AP3 about the time duration of the TXOP to be shared</a:t>
            </a:r>
          </a:p>
          <a:p>
            <a:pPr marL="0" indent="0">
              <a:buNone/>
            </a:pPr>
            <a:endParaRPr lang="en-US" altLang="ko-KR" dirty="0"/>
          </a:p>
          <a:p>
            <a:pPr marL="0" indent="0">
              <a:buNone/>
            </a:pPr>
            <a:r>
              <a:rPr lang="en-US" altLang="ko-KR" dirty="0"/>
              <a:t>Step 2. AP2 and AP3 decide whether to participate in the TXOP sharing based on the indicated time duration</a:t>
            </a:r>
          </a:p>
          <a:p>
            <a:pPr marL="457200" lvl="1" indent="0">
              <a:buNone/>
            </a:pPr>
            <a:endParaRPr lang="en-US" altLang="ko-KR" dirty="0"/>
          </a:p>
          <a:p>
            <a:pPr marL="0" indent="0">
              <a:buNone/>
            </a:pPr>
            <a:r>
              <a:rPr lang="en-US" altLang="ko-KR" dirty="0"/>
              <a:t>Step 3. AP2 and AP3 respond with TB PPDUs that include:</a:t>
            </a:r>
          </a:p>
          <a:p>
            <a:pPr lvl="1"/>
            <a:r>
              <a:rPr lang="en-US" altLang="ko-KR" dirty="0"/>
              <a:t>Intent to participate in the TXOP sharing procedure</a:t>
            </a:r>
          </a:p>
          <a:p>
            <a:pPr lvl="1"/>
            <a:r>
              <a:rPr lang="en-US" altLang="ko-KR" dirty="0"/>
              <a:t>Urgency information of the traffic (e.g., LL traffic or not)</a:t>
            </a:r>
          </a:p>
          <a:p>
            <a:pPr marL="457200" lvl="1" indent="0">
              <a:buNone/>
            </a:pPr>
            <a:endParaRPr lang="en-US" altLang="ko-KR" dirty="0"/>
          </a:p>
          <a:p>
            <a:pPr marL="0" indent="0">
              <a:buNone/>
            </a:pPr>
            <a:r>
              <a:rPr lang="en-US" altLang="ko-KR" dirty="0"/>
              <a:t>Step 4. AP1 determines which AP to share the TXOP with</a:t>
            </a:r>
          </a:p>
        </p:txBody>
      </p:sp>
      <p:sp>
        <p:nvSpPr>
          <p:cNvPr id="6" name="TextBox 5">
            <a:extLst>
              <a:ext uri="{FF2B5EF4-FFF2-40B4-BE49-F238E27FC236}">
                <a16:creationId xmlns:a16="http://schemas.microsoft.com/office/drawing/2014/main" id="{BCD883DF-B8F3-8B82-6337-C28CC6E07B03}"/>
              </a:ext>
            </a:extLst>
          </p:cNvPr>
          <p:cNvSpPr txBox="1"/>
          <p:nvPr/>
        </p:nvSpPr>
        <p:spPr>
          <a:xfrm>
            <a:off x="116270" y="3079833"/>
            <a:ext cx="984186" cy="554629"/>
          </a:xfrm>
          <a:prstGeom prst="rect">
            <a:avLst/>
          </a:prstGeom>
          <a:noFill/>
        </p:spPr>
        <p:txBody>
          <a:bodyPr wrap="square" rtlCol="0">
            <a:spAutoFit/>
          </a:bodyPr>
          <a:lstStyle/>
          <a:p>
            <a:pPr algn="ctr"/>
            <a:r>
              <a:rPr lang="en-US" altLang="ko-KR" sz="1200" b="1" dirty="0">
                <a:solidFill>
                  <a:schemeClr val="tx1"/>
                </a:solidFill>
              </a:rPr>
              <a:t>UHR AP1</a:t>
            </a:r>
          </a:p>
          <a:p>
            <a:pPr algn="ctr"/>
            <a:r>
              <a:rPr lang="en-US" altLang="ko-KR" sz="1200" b="1" dirty="0">
                <a:solidFill>
                  <a:schemeClr val="tx1"/>
                </a:solidFill>
              </a:rPr>
              <a:t>(TXOP holder)</a:t>
            </a:r>
            <a:endParaRPr lang="ko-KR" altLang="en-US" sz="1200" b="1" dirty="0">
              <a:solidFill>
                <a:schemeClr val="tx1"/>
              </a:solidFill>
            </a:endParaRPr>
          </a:p>
        </p:txBody>
      </p:sp>
      <p:sp>
        <p:nvSpPr>
          <p:cNvPr id="7" name="TextBox 6">
            <a:extLst>
              <a:ext uri="{FF2B5EF4-FFF2-40B4-BE49-F238E27FC236}">
                <a16:creationId xmlns:a16="http://schemas.microsoft.com/office/drawing/2014/main" id="{289E8DA8-0A12-AEE1-ACB9-2C74A966B4C3}"/>
              </a:ext>
            </a:extLst>
          </p:cNvPr>
          <p:cNvSpPr txBox="1"/>
          <p:nvPr/>
        </p:nvSpPr>
        <p:spPr>
          <a:xfrm>
            <a:off x="116270" y="4285970"/>
            <a:ext cx="998866" cy="237698"/>
          </a:xfrm>
          <a:prstGeom prst="rect">
            <a:avLst/>
          </a:prstGeom>
          <a:noFill/>
        </p:spPr>
        <p:txBody>
          <a:bodyPr wrap="square" rtlCol="0">
            <a:spAutoFit/>
          </a:bodyPr>
          <a:lstStyle/>
          <a:p>
            <a:pPr algn="ctr"/>
            <a:r>
              <a:rPr lang="en-US" altLang="ko-KR" sz="1200" b="1" dirty="0">
                <a:solidFill>
                  <a:schemeClr val="tx1"/>
                </a:solidFill>
              </a:rPr>
              <a:t>UHR AP2</a:t>
            </a:r>
            <a:endParaRPr lang="ko-KR" altLang="en-US" sz="1200" b="1" dirty="0">
              <a:solidFill>
                <a:schemeClr val="tx1"/>
              </a:solidFill>
            </a:endParaRPr>
          </a:p>
        </p:txBody>
      </p:sp>
      <p:sp>
        <p:nvSpPr>
          <p:cNvPr id="18" name="평행 사변형 17">
            <a:extLst>
              <a:ext uri="{FF2B5EF4-FFF2-40B4-BE49-F238E27FC236}">
                <a16:creationId xmlns:a16="http://schemas.microsoft.com/office/drawing/2014/main" id="{28C4EE52-8241-F568-2CA6-FFDE6C86C3CA}"/>
              </a:ext>
            </a:extLst>
          </p:cNvPr>
          <p:cNvSpPr/>
          <p:nvPr/>
        </p:nvSpPr>
        <p:spPr>
          <a:xfrm>
            <a:off x="1397794" y="2962878"/>
            <a:ext cx="231958" cy="336659"/>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800" dirty="0">
                <a:solidFill>
                  <a:schemeClr val="tx1"/>
                </a:solidFill>
              </a:rPr>
              <a:t>2</a:t>
            </a:r>
            <a:endParaRPr lang="ko-KR" altLang="en-US" sz="1800" dirty="0">
              <a:solidFill>
                <a:schemeClr val="tx1"/>
              </a:solidFill>
            </a:endParaRPr>
          </a:p>
        </p:txBody>
      </p:sp>
      <p:sp>
        <p:nvSpPr>
          <p:cNvPr id="22" name="평행 사변형 21">
            <a:extLst>
              <a:ext uri="{FF2B5EF4-FFF2-40B4-BE49-F238E27FC236}">
                <a16:creationId xmlns:a16="http://schemas.microsoft.com/office/drawing/2014/main" id="{76BDE436-D50C-C9AE-62CE-D2660AA5E697}"/>
              </a:ext>
            </a:extLst>
          </p:cNvPr>
          <p:cNvSpPr/>
          <p:nvPr/>
        </p:nvSpPr>
        <p:spPr>
          <a:xfrm>
            <a:off x="1577731" y="2962878"/>
            <a:ext cx="231958" cy="336659"/>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800" dirty="0">
                <a:solidFill>
                  <a:schemeClr val="tx1"/>
                </a:solidFill>
              </a:rPr>
              <a:t>1</a:t>
            </a:r>
            <a:endParaRPr lang="ko-KR" altLang="en-US" sz="1800" dirty="0">
              <a:solidFill>
                <a:schemeClr val="tx1"/>
              </a:solidFill>
            </a:endParaRPr>
          </a:p>
        </p:txBody>
      </p:sp>
      <p:sp>
        <p:nvSpPr>
          <p:cNvPr id="26" name="평행 사변형 25">
            <a:extLst>
              <a:ext uri="{FF2B5EF4-FFF2-40B4-BE49-F238E27FC236}">
                <a16:creationId xmlns:a16="http://schemas.microsoft.com/office/drawing/2014/main" id="{B7A0DCD6-6E67-3219-68EA-0BC3F9D55217}"/>
              </a:ext>
            </a:extLst>
          </p:cNvPr>
          <p:cNvSpPr/>
          <p:nvPr/>
        </p:nvSpPr>
        <p:spPr>
          <a:xfrm>
            <a:off x="1758949" y="2962878"/>
            <a:ext cx="231958" cy="336659"/>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800" dirty="0">
                <a:solidFill>
                  <a:schemeClr val="tx1"/>
                </a:solidFill>
              </a:rPr>
              <a:t>0</a:t>
            </a:r>
            <a:endParaRPr lang="ko-KR" altLang="en-US" sz="1800" dirty="0">
              <a:solidFill>
                <a:schemeClr val="tx1"/>
              </a:solidFill>
            </a:endParaRPr>
          </a:p>
        </p:txBody>
      </p:sp>
      <p:sp>
        <p:nvSpPr>
          <p:cNvPr id="27" name="직사각형 26">
            <a:extLst>
              <a:ext uri="{FF2B5EF4-FFF2-40B4-BE49-F238E27FC236}">
                <a16:creationId xmlns:a16="http://schemas.microsoft.com/office/drawing/2014/main" id="{A5643EE3-B31E-983E-E112-5EF7721389AD}"/>
              </a:ext>
            </a:extLst>
          </p:cNvPr>
          <p:cNvSpPr/>
          <p:nvPr/>
        </p:nvSpPr>
        <p:spPr>
          <a:xfrm>
            <a:off x="2015661" y="2745109"/>
            <a:ext cx="793444" cy="5583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Polling frame</a:t>
            </a:r>
          </a:p>
        </p:txBody>
      </p:sp>
      <p:sp>
        <p:nvSpPr>
          <p:cNvPr id="29" name="TextBox 28">
            <a:extLst>
              <a:ext uri="{FF2B5EF4-FFF2-40B4-BE49-F238E27FC236}">
                <a16:creationId xmlns:a16="http://schemas.microsoft.com/office/drawing/2014/main" id="{3CE5A641-19E7-A367-41DD-48CF4DF924F5}"/>
              </a:ext>
            </a:extLst>
          </p:cNvPr>
          <p:cNvSpPr txBox="1"/>
          <p:nvPr/>
        </p:nvSpPr>
        <p:spPr>
          <a:xfrm>
            <a:off x="209365" y="2017417"/>
            <a:ext cx="3858836" cy="415498"/>
          </a:xfrm>
          <a:prstGeom prst="rect">
            <a:avLst/>
          </a:prstGeom>
          <a:noFill/>
        </p:spPr>
        <p:txBody>
          <a:bodyPr wrap="square">
            <a:spAutoFit/>
          </a:bodyPr>
          <a:lstStyle/>
          <a:p>
            <a:r>
              <a:rPr lang="en-US" altLang="ko-KR" sz="1050" b="1" dirty="0">
                <a:solidFill>
                  <a:schemeClr val="tx1"/>
                </a:solidFill>
              </a:rPr>
              <a:t>- User Info fields corresponding to the UHR AP2 and UHR AP3</a:t>
            </a:r>
          </a:p>
          <a:p>
            <a:r>
              <a:rPr lang="en-US" altLang="ko-KR" sz="1050" b="1" dirty="0">
                <a:solidFill>
                  <a:schemeClr val="tx1"/>
                </a:solidFill>
              </a:rPr>
              <a:t>- </a:t>
            </a:r>
            <a:r>
              <a:rPr lang="en-US" altLang="ko-KR" sz="1050" b="1" dirty="0">
                <a:solidFill>
                  <a:srgbClr val="FF0000"/>
                </a:solidFill>
              </a:rPr>
              <a:t>Time duration info. to be shared</a:t>
            </a:r>
            <a:endParaRPr lang="ko-KR" altLang="en-US" sz="1050" b="1" dirty="0">
              <a:solidFill>
                <a:srgbClr val="FF0000"/>
              </a:solidFill>
            </a:endParaRPr>
          </a:p>
        </p:txBody>
      </p:sp>
      <p:cxnSp>
        <p:nvCxnSpPr>
          <p:cNvPr id="30" name="직선 화살표 연결선 29">
            <a:extLst>
              <a:ext uri="{FF2B5EF4-FFF2-40B4-BE49-F238E27FC236}">
                <a16:creationId xmlns:a16="http://schemas.microsoft.com/office/drawing/2014/main" id="{98A172DA-0368-D170-D85E-02F4699C09B0}"/>
              </a:ext>
            </a:extLst>
          </p:cNvPr>
          <p:cNvCxnSpPr>
            <a:cxnSpLocks/>
            <a:stCxn id="27" idx="0"/>
            <a:endCxn id="29" idx="2"/>
          </p:cNvCxnSpPr>
          <p:nvPr/>
        </p:nvCxnSpPr>
        <p:spPr>
          <a:xfrm flipH="1" flipV="1">
            <a:off x="2138783" y="2432915"/>
            <a:ext cx="273600" cy="312194"/>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2" name="직선 화살표 연결선 31">
            <a:extLst>
              <a:ext uri="{FF2B5EF4-FFF2-40B4-BE49-F238E27FC236}">
                <a16:creationId xmlns:a16="http://schemas.microsoft.com/office/drawing/2014/main" id="{04990EDB-58D2-584E-E217-63D22D2D5638}"/>
              </a:ext>
            </a:extLst>
          </p:cNvPr>
          <p:cNvCxnSpPr>
            <a:cxnSpLocks/>
            <a:stCxn id="27" idx="2"/>
          </p:cNvCxnSpPr>
          <p:nvPr/>
        </p:nvCxnSpPr>
        <p:spPr>
          <a:xfrm>
            <a:off x="2412383" y="3303494"/>
            <a:ext cx="0" cy="1319307"/>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3" name="직사각형 32">
            <a:extLst>
              <a:ext uri="{FF2B5EF4-FFF2-40B4-BE49-F238E27FC236}">
                <a16:creationId xmlns:a16="http://schemas.microsoft.com/office/drawing/2014/main" id="{24B0A853-19A9-AE66-506A-58FC55BC5911}"/>
              </a:ext>
            </a:extLst>
          </p:cNvPr>
          <p:cNvSpPr/>
          <p:nvPr/>
        </p:nvSpPr>
        <p:spPr>
          <a:xfrm>
            <a:off x="3167449" y="4066307"/>
            <a:ext cx="1085937" cy="5583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ICR</a:t>
            </a:r>
          </a:p>
          <a:p>
            <a:pPr algn="ctr"/>
            <a:r>
              <a:rPr lang="en-US" altLang="ko-KR" sz="1100" dirty="0">
                <a:solidFill>
                  <a:schemeClr val="tx1"/>
                </a:solidFill>
              </a:rPr>
              <a:t>(TB PPDU)</a:t>
            </a:r>
          </a:p>
        </p:txBody>
      </p:sp>
      <p:cxnSp>
        <p:nvCxnSpPr>
          <p:cNvPr id="36" name="직선 화살표 연결선 35">
            <a:extLst>
              <a:ext uri="{FF2B5EF4-FFF2-40B4-BE49-F238E27FC236}">
                <a16:creationId xmlns:a16="http://schemas.microsoft.com/office/drawing/2014/main" id="{38EC7F54-4B85-3658-F4A5-59B5A7B12878}"/>
              </a:ext>
            </a:extLst>
          </p:cNvPr>
          <p:cNvCxnSpPr>
            <a:cxnSpLocks/>
            <a:stCxn id="33" idx="0"/>
          </p:cNvCxnSpPr>
          <p:nvPr/>
        </p:nvCxnSpPr>
        <p:spPr>
          <a:xfrm flipV="1">
            <a:off x="3710418" y="3299537"/>
            <a:ext cx="0" cy="76677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06DAA441-1DB2-D3CC-0D45-D92EBB037425}"/>
              </a:ext>
            </a:extLst>
          </p:cNvPr>
          <p:cNvSpPr txBox="1"/>
          <p:nvPr/>
        </p:nvSpPr>
        <p:spPr>
          <a:xfrm>
            <a:off x="2506525" y="4649710"/>
            <a:ext cx="2486051" cy="217890"/>
          </a:xfrm>
          <a:prstGeom prst="rect">
            <a:avLst/>
          </a:prstGeom>
          <a:noFill/>
        </p:spPr>
        <p:txBody>
          <a:bodyPr wrap="square">
            <a:spAutoFit/>
          </a:bodyPr>
          <a:lstStyle/>
          <a:p>
            <a:pPr algn="ctr"/>
            <a:r>
              <a:rPr lang="en-US" altLang="ko-KR" sz="1050" b="1" dirty="0"/>
              <a:t>No shared TXOP required</a:t>
            </a:r>
            <a:endParaRPr lang="ko-KR" altLang="en-US" sz="1050" b="1" dirty="0"/>
          </a:p>
        </p:txBody>
      </p:sp>
      <p:sp>
        <p:nvSpPr>
          <p:cNvPr id="55" name="TextBox 54">
            <a:extLst>
              <a:ext uri="{FF2B5EF4-FFF2-40B4-BE49-F238E27FC236}">
                <a16:creationId xmlns:a16="http://schemas.microsoft.com/office/drawing/2014/main" id="{731B5FFC-2670-CA12-69D5-810A9A5C055F}"/>
              </a:ext>
            </a:extLst>
          </p:cNvPr>
          <p:cNvSpPr txBox="1"/>
          <p:nvPr/>
        </p:nvSpPr>
        <p:spPr>
          <a:xfrm>
            <a:off x="3909893" y="4788668"/>
            <a:ext cx="2602357" cy="415498"/>
          </a:xfrm>
          <a:prstGeom prst="rect">
            <a:avLst/>
          </a:prstGeom>
          <a:noFill/>
        </p:spPr>
        <p:txBody>
          <a:bodyPr wrap="square">
            <a:spAutoFit/>
          </a:bodyPr>
          <a:lstStyle/>
          <a:p>
            <a:r>
              <a:rPr lang="en-US" altLang="ko-KR" sz="1050" b="1" dirty="0">
                <a:solidFill>
                  <a:schemeClr val="tx1"/>
                </a:solidFill>
              </a:rPr>
              <a:t>- Intention info.</a:t>
            </a:r>
          </a:p>
          <a:p>
            <a:r>
              <a:rPr lang="en-US" altLang="ko-KR" sz="1050" b="1" dirty="0">
                <a:solidFill>
                  <a:schemeClr val="tx1"/>
                </a:solidFill>
              </a:rPr>
              <a:t>- </a:t>
            </a:r>
            <a:r>
              <a:rPr lang="en-US" altLang="ko-KR" sz="1050" b="1" dirty="0">
                <a:solidFill>
                  <a:srgbClr val="FF0000"/>
                </a:solidFill>
              </a:rPr>
              <a:t>Urgency info. (e.g., LL traffic indication)</a:t>
            </a:r>
            <a:endParaRPr lang="ko-KR" altLang="en-US" sz="1050" b="1" dirty="0">
              <a:solidFill>
                <a:srgbClr val="FF0000"/>
              </a:solidFill>
            </a:endParaRPr>
          </a:p>
        </p:txBody>
      </p:sp>
      <p:cxnSp>
        <p:nvCxnSpPr>
          <p:cNvPr id="56" name="직선 화살표 연결선 55">
            <a:extLst>
              <a:ext uri="{FF2B5EF4-FFF2-40B4-BE49-F238E27FC236}">
                <a16:creationId xmlns:a16="http://schemas.microsoft.com/office/drawing/2014/main" id="{38CA415A-CC8A-D389-90F2-55FAD4C6CBE9}"/>
              </a:ext>
            </a:extLst>
          </p:cNvPr>
          <p:cNvCxnSpPr>
            <a:cxnSpLocks/>
            <a:stCxn id="55" idx="1"/>
            <a:endCxn id="33" idx="2"/>
          </p:cNvCxnSpPr>
          <p:nvPr/>
        </p:nvCxnSpPr>
        <p:spPr>
          <a:xfrm flipH="1" flipV="1">
            <a:off x="3710418" y="4624692"/>
            <a:ext cx="199475" cy="371725"/>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3C531811-9868-0EA4-5C38-38C1E7C02619}"/>
              </a:ext>
            </a:extLst>
          </p:cNvPr>
          <p:cNvSpPr txBox="1"/>
          <p:nvPr/>
        </p:nvSpPr>
        <p:spPr>
          <a:xfrm>
            <a:off x="116270" y="5517021"/>
            <a:ext cx="998866" cy="237698"/>
          </a:xfrm>
          <a:prstGeom prst="rect">
            <a:avLst/>
          </a:prstGeom>
          <a:noFill/>
        </p:spPr>
        <p:txBody>
          <a:bodyPr wrap="square" rtlCol="0">
            <a:spAutoFit/>
          </a:bodyPr>
          <a:lstStyle/>
          <a:p>
            <a:pPr algn="ctr"/>
            <a:r>
              <a:rPr lang="en-US" altLang="ko-KR" sz="1200" b="1" dirty="0">
                <a:solidFill>
                  <a:schemeClr val="tx1"/>
                </a:solidFill>
              </a:rPr>
              <a:t>UHR AP3</a:t>
            </a:r>
            <a:endParaRPr lang="ko-KR" altLang="en-US" sz="1200" b="1" dirty="0">
              <a:solidFill>
                <a:schemeClr val="tx1"/>
              </a:solidFill>
            </a:endParaRPr>
          </a:p>
        </p:txBody>
      </p:sp>
      <p:grpSp>
        <p:nvGrpSpPr>
          <p:cNvPr id="102" name="그룹 101">
            <a:extLst>
              <a:ext uri="{FF2B5EF4-FFF2-40B4-BE49-F238E27FC236}">
                <a16:creationId xmlns:a16="http://schemas.microsoft.com/office/drawing/2014/main" id="{59986C4E-04F4-1A28-D523-B9EE60A19A48}"/>
              </a:ext>
            </a:extLst>
          </p:cNvPr>
          <p:cNvGrpSpPr/>
          <p:nvPr/>
        </p:nvGrpSpPr>
        <p:grpSpPr>
          <a:xfrm>
            <a:off x="1269519" y="3300060"/>
            <a:ext cx="3487924" cy="2566447"/>
            <a:chOff x="1311932" y="2950785"/>
            <a:chExt cx="10558186" cy="2566447"/>
          </a:xfrm>
        </p:grpSpPr>
        <p:cxnSp>
          <p:nvCxnSpPr>
            <p:cNvPr id="12" name="직선 연결선 11">
              <a:extLst>
                <a:ext uri="{FF2B5EF4-FFF2-40B4-BE49-F238E27FC236}">
                  <a16:creationId xmlns:a16="http://schemas.microsoft.com/office/drawing/2014/main" id="{472761CB-6C1C-E657-1B63-9D537DBEE58B}"/>
                </a:ext>
              </a:extLst>
            </p:cNvPr>
            <p:cNvCxnSpPr/>
            <p:nvPr/>
          </p:nvCxnSpPr>
          <p:spPr>
            <a:xfrm>
              <a:off x="1311932" y="2950785"/>
              <a:ext cx="105581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직선 연결선 14">
              <a:extLst>
                <a:ext uri="{FF2B5EF4-FFF2-40B4-BE49-F238E27FC236}">
                  <a16:creationId xmlns:a16="http://schemas.microsoft.com/office/drawing/2014/main" id="{6DFB95C0-3A1C-938E-96DB-B42EBE39BBC2}"/>
                </a:ext>
              </a:extLst>
            </p:cNvPr>
            <p:cNvCxnSpPr/>
            <p:nvPr/>
          </p:nvCxnSpPr>
          <p:spPr>
            <a:xfrm>
              <a:off x="1311932" y="4286181"/>
              <a:ext cx="105581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직선 연결선 59">
              <a:extLst>
                <a:ext uri="{FF2B5EF4-FFF2-40B4-BE49-F238E27FC236}">
                  <a16:creationId xmlns:a16="http://schemas.microsoft.com/office/drawing/2014/main" id="{4213DD40-1607-58E8-E01E-D67ADA4E1FE6}"/>
                </a:ext>
              </a:extLst>
            </p:cNvPr>
            <p:cNvCxnSpPr/>
            <p:nvPr/>
          </p:nvCxnSpPr>
          <p:spPr>
            <a:xfrm>
              <a:off x="1311932" y="5517232"/>
              <a:ext cx="105581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1" name="직사각형 60">
            <a:extLst>
              <a:ext uri="{FF2B5EF4-FFF2-40B4-BE49-F238E27FC236}">
                <a16:creationId xmlns:a16="http://schemas.microsoft.com/office/drawing/2014/main" id="{195D840F-30CC-A2EB-A9E6-A6FE57B9FECE}"/>
              </a:ext>
            </a:extLst>
          </p:cNvPr>
          <p:cNvSpPr/>
          <p:nvPr/>
        </p:nvSpPr>
        <p:spPr>
          <a:xfrm>
            <a:off x="3167449" y="5297358"/>
            <a:ext cx="1085937" cy="5583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ICR</a:t>
            </a:r>
          </a:p>
          <a:p>
            <a:pPr algn="ctr"/>
            <a:r>
              <a:rPr lang="en-US" altLang="ko-KR" sz="1100" dirty="0">
                <a:solidFill>
                  <a:schemeClr val="tx1"/>
                </a:solidFill>
              </a:rPr>
              <a:t>(TB PPDU)</a:t>
            </a:r>
          </a:p>
        </p:txBody>
      </p:sp>
      <p:cxnSp>
        <p:nvCxnSpPr>
          <p:cNvPr id="71" name="직선 화살표 연결선 70">
            <a:extLst>
              <a:ext uri="{FF2B5EF4-FFF2-40B4-BE49-F238E27FC236}">
                <a16:creationId xmlns:a16="http://schemas.microsoft.com/office/drawing/2014/main" id="{31671850-BE95-01E3-4240-D2A295FC0C1F}"/>
              </a:ext>
            </a:extLst>
          </p:cNvPr>
          <p:cNvCxnSpPr>
            <a:cxnSpLocks/>
            <a:stCxn id="55" idx="1"/>
            <a:endCxn id="61" idx="0"/>
          </p:cNvCxnSpPr>
          <p:nvPr/>
        </p:nvCxnSpPr>
        <p:spPr>
          <a:xfrm flipH="1">
            <a:off x="3710418" y="4996417"/>
            <a:ext cx="199475" cy="300941"/>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84" name="직선 화살표 연결선 83">
            <a:extLst>
              <a:ext uri="{FF2B5EF4-FFF2-40B4-BE49-F238E27FC236}">
                <a16:creationId xmlns:a16="http://schemas.microsoft.com/office/drawing/2014/main" id="{83A81E24-9B6C-6467-6B9A-C938F556C705}"/>
              </a:ext>
            </a:extLst>
          </p:cNvPr>
          <p:cNvCxnSpPr>
            <a:cxnSpLocks/>
          </p:cNvCxnSpPr>
          <p:nvPr/>
        </p:nvCxnSpPr>
        <p:spPr>
          <a:xfrm>
            <a:off x="2564783" y="3317531"/>
            <a:ext cx="0" cy="2559741"/>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94" name="직선 화살표 연결선 93">
            <a:extLst>
              <a:ext uri="{FF2B5EF4-FFF2-40B4-BE49-F238E27FC236}">
                <a16:creationId xmlns:a16="http://schemas.microsoft.com/office/drawing/2014/main" id="{02886CC5-3A03-7C90-95A2-932135032112}"/>
              </a:ext>
            </a:extLst>
          </p:cNvPr>
          <p:cNvCxnSpPr>
            <a:cxnSpLocks/>
          </p:cNvCxnSpPr>
          <p:nvPr/>
        </p:nvCxnSpPr>
        <p:spPr>
          <a:xfrm flipV="1">
            <a:off x="3855246" y="3299537"/>
            <a:ext cx="0" cy="1997821"/>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3105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764A8-0FB2-D064-769B-DB163A80B41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9C0100C1-2ACC-B755-B124-069620814752}"/>
              </a:ext>
            </a:extLst>
          </p:cNvPr>
          <p:cNvSpPr>
            <a:spLocks noGrp="1"/>
          </p:cNvSpPr>
          <p:nvPr>
            <p:ph type="title"/>
          </p:nvPr>
        </p:nvSpPr>
        <p:spPr/>
        <p:txBody>
          <a:bodyPr/>
          <a:lstStyle/>
          <a:p>
            <a:r>
              <a:rPr lang="en-US" altLang="ko-KR" dirty="0"/>
              <a:t>A frame for specifying the Shared AP</a:t>
            </a:r>
            <a:endParaRPr lang="ko-KR" altLang="en-US" dirty="0"/>
          </a:p>
        </p:txBody>
      </p:sp>
      <p:sp>
        <p:nvSpPr>
          <p:cNvPr id="3" name="슬라이드 번호 개체 틀 2">
            <a:extLst>
              <a:ext uri="{FF2B5EF4-FFF2-40B4-BE49-F238E27FC236}">
                <a16:creationId xmlns:a16="http://schemas.microsoft.com/office/drawing/2014/main" id="{EFDF346B-82F2-5EE4-0379-53CAEA0AD68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바닥글 개체 틀 3">
            <a:extLst>
              <a:ext uri="{FF2B5EF4-FFF2-40B4-BE49-F238E27FC236}">
                <a16:creationId xmlns:a16="http://schemas.microsoft.com/office/drawing/2014/main" id="{6787CFE0-6A4D-FB01-BFEB-E6FACC92C5D1}"/>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8E2B152-E550-6F16-6FE4-F92078FBE2E8}"/>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B1B19D9F-F7E9-12A4-9BB9-93F445102155}"/>
              </a:ext>
            </a:extLst>
          </p:cNvPr>
          <p:cNvSpPr>
            <a:spLocks noGrp="1"/>
          </p:cNvSpPr>
          <p:nvPr>
            <p:ph idx="1"/>
          </p:nvPr>
        </p:nvSpPr>
        <p:spPr>
          <a:xfrm>
            <a:off x="914401" y="1981201"/>
            <a:ext cx="10361084" cy="4400127"/>
          </a:xfrm>
        </p:spPr>
        <p:txBody>
          <a:bodyPr/>
          <a:lstStyle/>
          <a:p>
            <a:pPr lvl="1"/>
            <a:endParaRPr lang="en-US" altLang="ko-KR" sz="1800" dirty="0">
              <a:latin typeface="Times New Roman"/>
              <a:ea typeface="MS Gothic"/>
            </a:endParaRPr>
          </a:p>
          <a:p>
            <a:pPr lvl="1"/>
            <a:endParaRPr lang="en-US" altLang="ko-KR" sz="1800" dirty="0">
              <a:latin typeface="Times New Roman"/>
              <a:ea typeface="MS Gothic"/>
            </a:endParaRPr>
          </a:p>
        </p:txBody>
      </p:sp>
      <p:sp>
        <p:nvSpPr>
          <p:cNvPr id="9" name="내용 개체 틀 5">
            <a:extLst>
              <a:ext uri="{FF2B5EF4-FFF2-40B4-BE49-F238E27FC236}">
                <a16:creationId xmlns:a16="http://schemas.microsoft.com/office/drawing/2014/main" id="{F25553E6-BABE-61F7-6CAA-8B9F01248F8A}"/>
              </a:ext>
            </a:extLst>
          </p:cNvPr>
          <p:cNvSpPr txBox="1">
            <a:spLocks/>
          </p:cNvSpPr>
          <p:nvPr/>
        </p:nvSpPr>
        <p:spPr bwMode="auto">
          <a:xfrm>
            <a:off x="1052562" y="1606722"/>
            <a:ext cx="10361084" cy="47746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latinLnBrk="1"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latinLnBrk="1"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latinLnBrk="1"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latinLnBrk="1"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ko-KR" sz="2000" dirty="0"/>
              <a:t>Polled AP requires certainty regarding whether TXOP sharing will be performed</a:t>
            </a:r>
          </a:p>
          <a:p>
            <a:pPr lvl="1"/>
            <a:r>
              <a:rPr lang="en-US" altLang="ko-KR" sz="1800" dirty="0"/>
              <a:t>In cases where multiple polled APs express their intention to participate, some may not have the opportunity to receive the shared resources</a:t>
            </a:r>
          </a:p>
          <a:p>
            <a:pPr lvl="2"/>
            <a:r>
              <a:rPr lang="en-US" altLang="ko-KR" sz="1600" dirty="0"/>
              <a:t>A polled AP that has indicated its willingness to participate in TXOP sharing cannot confirm whether the TXOP owner AP will share the TXOP with it</a:t>
            </a:r>
          </a:p>
          <a:p>
            <a:pPr lvl="2"/>
            <a:endParaRPr lang="en-US" altLang="ko-KR" sz="1600" dirty="0"/>
          </a:p>
          <a:p>
            <a:r>
              <a:rPr lang="en-US" altLang="ko-KR" sz="2000" dirty="0"/>
              <a:t>The TXOP owner AP should provide information about the selected polled AP to ensure that the other polled APs can pursue alternative actions</a:t>
            </a:r>
          </a:p>
          <a:p>
            <a:pPr lvl="1"/>
            <a:r>
              <a:rPr lang="en-US" altLang="ko-KR" sz="1800" dirty="0"/>
              <a:t>Without this indication, all polled APs would remain waiting for the initiation of the TXOP sharing procedure, ultimately losing the opportunity to take alternative actions</a:t>
            </a:r>
          </a:p>
          <a:p>
            <a:pPr lvl="2"/>
            <a:endParaRPr lang="en-US" altLang="ko-KR" sz="1600" dirty="0"/>
          </a:p>
          <a:p>
            <a:r>
              <a:rPr lang="en-US" altLang="ko-KR" sz="2000" dirty="0"/>
              <a:t>Therefore, after receiving the TB PPDUs from the polled APs, the TXOP owner AP should specify the selected polled AP (Shared AP) by transmitting the next PPDU to the Aps</a:t>
            </a:r>
          </a:p>
          <a:p>
            <a:pPr lvl="2"/>
            <a:endParaRPr lang="en-US" altLang="ko-KR" sz="1600" dirty="0"/>
          </a:p>
          <a:p>
            <a:pPr marL="0" indent="0" algn="r">
              <a:buNone/>
            </a:pPr>
            <a:r>
              <a:rPr lang="en-US" altLang="ko-KR" sz="1800" b="1" i="1" dirty="0">
                <a:highlight>
                  <a:srgbClr val="FFFF00"/>
                </a:highlight>
              </a:rPr>
              <a:t>Related comments (CC50): 256, 257, 1600, 1865, 2448, 2816</a:t>
            </a:r>
          </a:p>
        </p:txBody>
      </p:sp>
    </p:spTree>
    <p:extLst>
      <p:ext uri="{BB962C8B-B14F-4D97-AF65-F5344CB8AC3E}">
        <p14:creationId xmlns:p14="http://schemas.microsoft.com/office/powerpoint/2010/main" val="1396243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D33D97-943F-7D3A-9FCC-803AB74CB27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B31100B-08A8-802A-DE72-7187BAD788FC}"/>
              </a:ext>
            </a:extLst>
          </p:cNvPr>
          <p:cNvSpPr>
            <a:spLocks noGrp="1"/>
          </p:cNvSpPr>
          <p:nvPr>
            <p:ph type="title"/>
          </p:nvPr>
        </p:nvSpPr>
        <p:spPr/>
        <p:txBody>
          <a:bodyPr/>
          <a:lstStyle/>
          <a:p>
            <a:r>
              <a:rPr lang="en-US" altLang="ko-KR" dirty="0"/>
              <a:t> Proposal 2: A frame for specifying the Shared AP</a:t>
            </a:r>
            <a:endParaRPr lang="ko-KR" altLang="en-US" dirty="0"/>
          </a:p>
        </p:txBody>
      </p:sp>
      <p:sp>
        <p:nvSpPr>
          <p:cNvPr id="3" name="슬라이드 번호 개체 틀 2">
            <a:extLst>
              <a:ext uri="{FF2B5EF4-FFF2-40B4-BE49-F238E27FC236}">
                <a16:creationId xmlns:a16="http://schemas.microsoft.com/office/drawing/2014/main" id="{ECC2DBA3-9CEF-AB4F-FE44-F6F618BC860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바닥글 개체 틀 3">
            <a:extLst>
              <a:ext uri="{FF2B5EF4-FFF2-40B4-BE49-F238E27FC236}">
                <a16:creationId xmlns:a16="http://schemas.microsoft.com/office/drawing/2014/main" id="{965EB5FD-D0C6-B1D0-065E-DEAB105F0FA7}"/>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B7BC52AE-E00E-AFD3-A13B-37744354AD09}"/>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TextBox 5">
            <a:extLst>
              <a:ext uri="{FF2B5EF4-FFF2-40B4-BE49-F238E27FC236}">
                <a16:creationId xmlns:a16="http://schemas.microsoft.com/office/drawing/2014/main" id="{B5551278-40D7-DC7D-411D-A7B230CB5A72}"/>
              </a:ext>
            </a:extLst>
          </p:cNvPr>
          <p:cNvSpPr txBox="1"/>
          <p:nvPr/>
        </p:nvSpPr>
        <p:spPr>
          <a:xfrm>
            <a:off x="158684" y="2677563"/>
            <a:ext cx="984186" cy="646331"/>
          </a:xfrm>
          <a:prstGeom prst="rect">
            <a:avLst/>
          </a:prstGeom>
          <a:noFill/>
        </p:spPr>
        <p:txBody>
          <a:bodyPr wrap="square" rtlCol="0">
            <a:spAutoFit/>
          </a:bodyPr>
          <a:lstStyle/>
          <a:p>
            <a:pPr algn="ctr"/>
            <a:r>
              <a:rPr lang="en-US" altLang="ko-KR" sz="1200" b="1" dirty="0">
                <a:solidFill>
                  <a:schemeClr val="tx1"/>
                </a:solidFill>
              </a:rPr>
              <a:t>UHR AP1</a:t>
            </a:r>
          </a:p>
          <a:p>
            <a:pPr algn="ctr"/>
            <a:r>
              <a:rPr lang="en-US" altLang="ko-KR" sz="1200" b="1" dirty="0">
                <a:solidFill>
                  <a:schemeClr val="tx1"/>
                </a:solidFill>
              </a:rPr>
              <a:t>(TXOP holder)</a:t>
            </a:r>
            <a:endParaRPr lang="ko-KR" altLang="en-US" sz="1200" b="1" dirty="0">
              <a:solidFill>
                <a:schemeClr val="tx1"/>
              </a:solidFill>
            </a:endParaRPr>
          </a:p>
        </p:txBody>
      </p:sp>
      <p:sp>
        <p:nvSpPr>
          <p:cNvPr id="7" name="TextBox 6">
            <a:extLst>
              <a:ext uri="{FF2B5EF4-FFF2-40B4-BE49-F238E27FC236}">
                <a16:creationId xmlns:a16="http://schemas.microsoft.com/office/drawing/2014/main" id="{D7DEB40F-29FD-6C06-CF20-2415A0CC094B}"/>
              </a:ext>
            </a:extLst>
          </p:cNvPr>
          <p:cNvSpPr txBox="1"/>
          <p:nvPr/>
        </p:nvSpPr>
        <p:spPr>
          <a:xfrm>
            <a:off x="158684" y="4241700"/>
            <a:ext cx="998866" cy="276999"/>
          </a:xfrm>
          <a:prstGeom prst="rect">
            <a:avLst/>
          </a:prstGeom>
          <a:noFill/>
        </p:spPr>
        <p:txBody>
          <a:bodyPr wrap="square" rtlCol="0">
            <a:spAutoFit/>
          </a:bodyPr>
          <a:lstStyle/>
          <a:p>
            <a:pPr algn="ctr"/>
            <a:r>
              <a:rPr lang="en-US" altLang="ko-KR" sz="1200" b="1" dirty="0">
                <a:solidFill>
                  <a:schemeClr val="tx1"/>
                </a:solidFill>
              </a:rPr>
              <a:t>UHR AP2</a:t>
            </a:r>
            <a:endParaRPr lang="ko-KR" altLang="en-US" sz="1200" b="1" dirty="0">
              <a:solidFill>
                <a:schemeClr val="tx1"/>
              </a:solidFill>
            </a:endParaRPr>
          </a:p>
        </p:txBody>
      </p:sp>
      <p:cxnSp>
        <p:nvCxnSpPr>
          <p:cNvPr id="12" name="직선 연결선 11">
            <a:extLst>
              <a:ext uri="{FF2B5EF4-FFF2-40B4-BE49-F238E27FC236}">
                <a16:creationId xmlns:a16="http://schemas.microsoft.com/office/drawing/2014/main" id="{BED7A64F-E4F8-17DF-1B37-A31E4FED6766}"/>
              </a:ext>
            </a:extLst>
          </p:cNvPr>
          <p:cNvCxnSpPr/>
          <p:nvPr/>
        </p:nvCxnSpPr>
        <p:spPr>
          <a:xfrm>
            <a:off x="1311932" y="2934202"/>
            <a:ext cx="105581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직선 연결선 14">
            <a:extLst>
              <a:ext uri="{FF2B5EF4-FFF2-40B4-BE49-F238E27FC236}">
                <a16:creationId xmlns:a16="http://schemas.microsoft.com/office/drawing/2014/main" id="{02AB542A-F454-6605-6AA0-CFF64E980964}"/>
              </a:ext>
            </a:extLst>
          </p:cNvPr>
          <p:cNvCxnSpPr/>
          <p:nvPr/>
        </p:nvCxnSpPr>
        <p:spPr>
          <a:xfrm>
            <a:off x="1311932" y="4648970"/>
            <a:ext cx="105581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평행 사변형 17">
            <a:extLst>
              <a:ext uri="{FF2B5EF4-FFF2-40B4-BE49-F238E27FC236}">
                <a16:creationId xmlns:a16="http://schemas.microsoft.com/office/drawing/2014/main" id="{DA6A4D97-04F3-C576-8F14-A4920C5AFF4D}"/>
              </a:ext>
            </a:extLst>
          </p:cNvPr>
          <p:cNvSpPr/>
          <p:nvPr/>
        </p:nvSpPr>
        <p:spPr>
          <a:xfrm>
            <a:off x="1427508" y="2541271"/>
            <a:ext cx="231958" cy="392322"/>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800" dirty="0">
                <a:solidFill>
                  <a:schemeClr val="tx1"/>
                </a:solidFill>
              </a:rPr>
              <a:t>2</a:t>
            </a:r>
            <a:endParaRPr lang="ko-KR" altLang="en-US" sz="1800" dirty="0">
              <a:solidFill>
                <a:schemeClr val="tx1"/>
              </a:solidFill>
            </a:endParaRPr>
          </a:p>
        </p:txBody>
      </p:sp>
      <p:sp>
        <p:nvSpPr>
          <p:cNvPr id="22" name="평행 사변형 21">
            <a:extLst>
              <a:ext uri="{FF2B5EF4-FFF2-40B4-BE49-F238E27FC236}">
                <a16:creationId xmlns:a16="http://schemas.microsoft.com/office/drawing/2014/main" id="{F76C1835-84ED-6183-B078-53A96A15F00A}"/>
              </a:ext>
            </a:extLst>
          </p:cNvPr>
          <p:cNvSpPr/>
          <p:nvPr/>
        </p:nvSpPr>
        <p:spPr>
          <a:xfrm>
            <a:off x="1607445" y="2541271"/>
            <a:ext cx="231958" cy="392322"/>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800" dirty="0">
                <a:solidFill>
                  <a:schemeClr val="tx1"/>
                </a:solidFill>
              </a:rPr>
              <a:t>1</a:t>
            </a:r>
            <a:endParaRPr lang="ko-KR" altLang="en-US" sz="1800" dirty="0">
              <a:solidFill>
                <a:schemeClr val="tx1"/>
              </a:solidFill>
            </a:endParaRPr>
          </a:p>
        </p:txBody>
      </p:sp>
      <p:sp>
        <p:nvSpPr>
          <p:cNvPr id="26" name="평행 사변형 25">
            <a:extLst>
              <a:ext uri="{FF2B5EF4-FFF2-40B4-BE49-F238E27FC236}">
                <a16:creationId xmlns:a16="http://schemas.microsoft.com/office/drawing/2014/main" id="{65B2BECC-B02E-D9B3-7B6D-27596238E9DF}"/>
              </a:ext>
            </a:extLst>
          </p:cNvPr>
          <p:cNvSpPr/>
          <p:nvPr/>
        </p:nvSpPr>
        <p:spPr>
          <a:xfrm>
            <a:off x="1788663" y="2541271"/>
            <a:ext cx="231958" cy="392322"/>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800" dirty="0">
                <a:solidFill>
                  <a:schemeClr val="tx1"/>
                </a:solidFill>
              </a:rPr>
              <a:t>0</a:t>
            </a:r>
            <a:endParaRPr lang="ko-KR" altLang="en-US" sz="1800" dirty="0">
              <a:solidFill>
                <a:schemeClr val="tx1"/>
              </a:solidFill>
            </a:endParaRPr>
          </a:p>
        </p:txBody>
      </p:sp>
      <p:sp>
        <p:nvSpPr>
          <p:cNvPr id="27" name="직사각형 26">
            <a:extLst>
              <a:ext uri="{FF2B5EF4-FFF2-40B4-BE49-F238E27FC236}">
                <a16:creationId xmlns:a16="http://schemas.microsoft.com/office/drawing/2014/main" id="{44F3EC37-AF3A-7F5A-A7F2-77C3AFB1E23F}"/>
              </a:ext>
            </a:extLst>
          </p:cNvPr>
          <p:cNvSpPr/>
          <p:nvPr/>
        </p:nvSpPr>
        <p:spPr>
          <a:xfrm>
            <a:off x="2058075" y="2283296"/>
            <a:ext cx="793444" cy="65070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Polling frame</a:t>
            </a:r>
          </a:p>
        </p:txBody>
      </p:sp>
      <p:cxnSp>
        <p:nvCxnSpPr>
          <p:cNvPr id="32" name="직선 화살표 연결선 31">
            <a:extLst>
              <a:ext uri="{FF2B5EF4-FFF2-40B4-BE49-F238E27FC236}">
                <a16:creationId xmlns:a16="http://schemas.microsoft.com/office/drawing/2014/main" id="{4DAA55C3-C567-016D-CCC3-B0419B677E7C}"/>
              </a:ext>
            </a:extLst>
          </p:cNvPr>
          <p:cNvCxnSpPr>
            <a:cxnSpLocks/>
            <a:stCxn id="27" idx="2"/>
          </p:cNvCxnSpPr>
          <p:nvPr/>
        </p:nvCxnSpPr>
        <p:spPr>
          <a:xfrm>
            <a:off x="2454797" y="2934004"/>
            <a:ext cx="0" cy="1702422"/>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3" name="직사각형 32">
            <a:extLst>
              <a:ext uri="{FF2B5EF4-FFF2-40B4-BE49-F238E27FC236}">
                <a16:creationId xmlns:a16="http://schemas.microsoft.com/office/drawing/2014/main" id="{194B7B49-2F45-F009-11AE-3B568AE233E6}"/>
              </a:ext>
            </a:extLst>
          </p:cNvPr>
          <p:cNvSpPr/>
          <p:nvPr/>
        </p:nvSpPr>
        <p:spPr>
          <a:xfrm>
            <a:off x="3096596" y="3985718"/>
            <a:ext cx="1085937" cy="65070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ICR</a:t>
            </a:r>
          </a:p>
          <a:p>
            <a:pPr algn="ctr"/>
            <a:r>
              <a:rPr lang="en-US" altLang="ko-KR" sz="1100" dirty="0">
                <a:solidFill>
                  <a:schemeClr val="tx1"/>
                </a:solidFill>
              </a:rPr>
              <a:t>(TB PPDU)</a:t>
            </a:r>
          </a:p>
        </p:txBody>
      </p:sp>
      <p:cxnSp>
        <p:nvCxnSpPr>
          <p:cNvPr id="34" name="직선 화살표 연결선 33">
            <a:extLst>
              <a:ext uri="{FF2B5EF4-FFF2-40B4-BE49-F238E27FC236}">
                <a16:creationId xmlns:a16="http://schemas.microsoft.com/office/drawing/2014/main" id="{EB3DC354-C3A3-E780-38A2-7518FA4D2FB0}"/>
              </a:ext>
            </a:extLst>
          </p:cNvPr>
          <p:cNvCxnSpPr>
            <a:cxnSpLocks/>
          </p:cNvCxnSpPr>
          <p:nvPr/>
        </p:nvCxnSpPr>
        <p:spPr>
          <a:xfrm>
            <a:off x="2058075" y="2141196"/>
            <a:ext cx="9481996" cy="0"/>
          </a:xfrm>
          <a:prstGeom prst="straightConnector1">
            <a:avLst/>
          </a:prstGeom>
          <a:ln w="2857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C8447DC0-D6D4-07DD-CD29-C3B7A7DEB7D7}"/>
              </a:ext>
            </a:extLst>
          </p:cNvPr>
          <p:cNvSpPr txBox="1"/>
          <p:nvPr/>
        </p:nvSpPr>
        <p:spPr>
          <a:xfrm>
            <a:off x="4954320" y="1806506"/>
            <a:ext cx="2486051" cy="276999"/>
          </a:xfrm>
          <a:prstGeom prst="rect">
            <a:avLst/>
          </a:prstGeom>
          <a:noFill/>
        </p:spPr>
        <p:txBody>
          <a:bodyPr wrap="square">
            <a:spAutoFit/>
          </a:bodyPr>
          <a:lstStyle/>
          <a:p>
            <a:pPr algn="ctr"/>
            <a:r>
              <a:rPr lang="en-US" altLang="ko-KR" sz="1200" b="1" dirty="0">
                <a:solidFill>
                  <a:schemeClr val="tx1"/>
                </a:solidFill>
              </a:rPr>
              <a:t>TXOP of UHR AP1</a:t>
            </a:r>
            <a:endParaRPr lang="ko-KR" altLang="en-US" sz="1200" b="1" dirty="0">
              <a:solidFill>
                <a:schemeClr val="tx1"/>
              </a:solidFill>
            </a:endParaRPr>
          </a:p>
        </p:txBody>
      </p:sp>
      <p:cxnSp>
        <p:nvCxnSpPr>
          <p:cNvPr id="36" name="직선 화살표 연결선 35">
            <a:extLst>
              <a:ext uri="{FF2B5EF4-FFF2-40B4-BE49-F238E27FC236}">
                <a16:creationId xmlns:a16="http://schemas.microsoft.com/office/drawing/2014/main" id="{0731DBE8-55F7-6B2F-7414-847AEE60E43C}"/>
              </a:ext>
            </a:extLst>
          </p:cNvPr>
          <p:cNvCxnSpPr>
            <a:cxnSpLocks/>
            <a:stCxn id="33" idx="0"/>
          </p:cNvCxnSpPr>
          <p:nvPr/>
        </p:nvCxnSpPr>
        <p:spPr>
          <a:xfrm flipV="1">
            <a:off x="3639565" y="2954562"/>
            <a:ext cx="0" cy="1031156"/>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7" name="직선 화살표 연결선 36">
            <a:extLst>
              <a:ext uri="{FF2B5EF4-FFF2-40B4-BE49-F238E27FC236}">
                <a16:creationId xmlns:a16="http://schemas.microsoft.com/office/drawing/2014/main" id="{A08830D8-CCB8-B060-0CE9-67CEEE2BB9CD}"/>
              </a:ext>
            </a:extLst>
          </p:cNvPr>
          <p:cNvCxnSpPr>
            <a:cxnSpLocks/>
          </p:cNvCxnSpPr>
          <p:nvPr/>
        </p:nvCxnSpPr>
        <p:spPr>
          <a:xfrm>
            <a:off x="4975166" y="2926032"/>
            <a:ext cx="0" cy="1710394"/>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20E35D13-9053-9F24-EFBD-F6C4C28BED5A}"/>
              </a:ext>
            </a:extLst>
          </p:cNvPr>
          <p:cNvSpPr txBox="1"/>
          <p:nvPr/>
        </p:nvSpPr>
        <p:spPr>
          <a:xfrm>
            <a:off x="158684" y="5517716"/>
            <a:ext cx="998866" cy="276999"/>
          </a:xfrm>
          <a:prstGeom prst="rect">
            <a:avLst/>
          </a:prstGeom>
          <a:noFill/>
        </p:spPr>
        <p:txBody>
          <a:bodyPr wrap="square" rtlCol="0">
            <a:spAutoFit/>
          </a:bodyPr>
          <a:lstStyle/>
          <a:p>
            <a:pPr algn="ctr"/>
            <a:r>
              <a:rPr lang="en-US" altLang="ko-KR" sz="1200" b="1" dirty="0">
                <a:solidFill>
                  <a:schemeClr val="tx1"/>
                </a:solidFill>
              </a:rPr>
              <a:t>UHR AP3</a:t>
            </a:r>
            <a:endParaRPr lang="ko-KR" altLang="en-US" sz="1200" b="1" dirty="0">
              <a:solidFill>
                <a:schemeClr val="tx1"/>
              </a:solidFill>
            </a:endParaRPr>
          </a:p>
        </p:txBody>
      </p:sp>
      <p:cxnSp>
        <p:nvCxnSpPr>
          <p:cNvPr id="39" name="직선 연결선 38">
            <a:extLst>
              <a:ext uri="{FF2B5EF4-FFF2-40B4-BE49-F238E27FC236}">
                <a16:creationId xmlns:a16="http://schemas.microsoft.com/office/drawing/2014/main" id="{654D5AB0-A9A4-8515-67A1-EBE3EBAA06B1}"/>
              </a:ext>
            </a:extLst>
          </p:cNvPr>
          <p:cNvCxnSpPr/>
          <p:nvPr/>
        </p:nvCxnSpPr>
        <p:spPr>
          <a:xfrm>
            <a:off x="1311932" y="5924986"/>
            <a:ext cx="105581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직사각형 39">
            <a:extLst>
              <a:ext uri="{FF2B5EF4-FFF2-40B4-BE49-F238E27FC236}">
                <a16:creationId xmlns:a16="http://schemas.microsoft.com/office/drawing/2014/main" id="{1A485016-4D64-DC89-8937-C6A2C1C35739}"/>
              </a:ext>
            </a:extLst>
          </p:cNvPr>
          <p:cNvSpPr/>
          <p:nvPr/>
        </p:nvSpPr>
        <p:spPr>
          <a:xfrm>
            <a:off x="3096596" y="5261734"/>
            <a:ext cx="1085937" cy="65070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ICR</a:t>
            </a:r>
          </a:p>
          <a:p>
            <a:pPr algn="ctr"/>
            <a:r>
              <a:rPr lang="en-US" altLang="ko-KR" sz="1100" dirty="0">
                <a:solidFill>
                  <a:schemeClr val="tx1"/>
                </a:solidFill>
              </a:rPr>
              <a:t>(TB PPDU)</a:t>
            </a:r>
          </a:p>
        </p:txBody>
      </p:sp>
      <p:cxnSp>
        <p:nvCxnSpPr>
          <p:cNvPr id="41" name="직선 화살표 연결선 40">
            <a:extLst>
              <a:ext uri="{FF2B5EF4-FFF2-40B4-BE49-F238E27FC236}">
                <a16:creationId xmlns:a16="http://schemas.microsoft.com/office/drawing/2014/main" id="{D33B0555-98EA-BCFE-5178-88F320BAC4D6}"/>
              </a:ext>
            </a:extLst>
          </p:cNvPr>
          <p:cNvCxnSpPr>
            <a:cxnSpLocks/>
          </p:cNvCxnSpPr>
          <p:nvPr/>
        </p:nvCxnSpPr>
        <p:spPr>
          <a:xfrm flipV="1">
            <a:off x="3791965" y="2954562"/>
            <a:ext cx="0" cy="2307172"/>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2" name="직선 화살표 연결선 41">
            <a:extLst>
              <a:ext uri="{FF2B5EF4-FFF2-40B4-BE49-F238E27FC236}">
                <a16:creationId xmlns:a16="http://schemas.microsoft.com/office/drawing/2014/main" id="{89B162B7-8091-97E5-752A-66816FB5F9B4}"/>
              </a:ext>
            </a:extLst>
          </p:cNvPr>
          <p:cNvCxnSpPr>
            <a:cxnSpLocks/>
          </p:cNvCxnSpPr>
          <p:nvPr/>
        </p:nvCxnSpPr>
        <p:spPr>
          <a:xfrm>
            <a:off x="2607197" y="2926032"/>
            <a:ext cx="0" cy="298641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3" name="직선 화살표 연결선 42">
            <a:extLst>
              <a:ext uri="{FF2B5EF4-FFF2-40B4-BE49-F238E27FC236}">
                <a16:creationId xmlns:a16="http://schemas.microsoft.com/office/drawing/2014/main" id="{B45B9FC3-1522-2840-52DA-C64EE5145015}"/>
              </a:ext>
            </a:extLst>
          </p:cNvPr>
          <p:cNvCxnSpPr>
            <a:cxnSpLocks/>
          </p:cNvCxnSpPr>
          <p:nvPr/>
        </p:nvCxnSpPr>
        <p:spPr>
          <a:xfrm>
            <a:off x="5127566" y="2926032"/>
            <a:ext cx="0" cy="2998954"/>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4" name="직사각형 43">
            <a:extLst>
              <a:ext uri="{FF2B5EF4-FFF2-40B4-BE49-F238E27FC236}">
                <a16:creationId xmlns:a16="http://schemas.microsoft.com/office/drawing/2014/main" id="{311459FF-0427-B95E-47ED-782D14777247}"/>
              </a:ext>
            </a:extLst>
          </p:cNvPr>
          <p:cNvSpPr/>
          <p:nvPr/>
        </p:nvSpPr>
        <p:spPr>
          <a:xfrm>
            <a:off x="5891335" y="2274418"/>
            <a:ext cx="1993288" cy="65070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Frame</a:t>
            </a:r>
            <a:r>
              <a:rPr lang="ko-KR" altLang="en-US" sz="1100" dirty="0">
                <a:solidFill>
                  <a:schemeClr val="tx1"/>
                </a:solidFill>
              </a:rPr>
              <a:t> </a:t>
            </a:r>
            <a:r>
              <a:rPr lang="en-US" altLang="ko-KR" sz="1100" dirty="0">
                <a:solidFill>
                  <a:schemeClr val="tx1"/>
                </a:solidFill>
              </a:rPr>
              <a:t>exchanges</a:t>
            </a:r>
            <a:r>
              <a:rPr lang="ko-KR" altLang="en-US" sz="1100" dirty="0">
                <a:solidFill>
                  <a:schemeClr val="tx1"/>
                </a:solidFill>
              </a:rPr>
              <a:t> </a:t>
            </a:r>
            <a:endParaRPr lang="en-US" altLang="ko-KR" sz="1100" dirty="0">
              <a:solidFill>
                <a:schemeClr val="tx1"/>
              </a:solidFill>
            </a:endParaRPr>
          </a:p>
          <a:p>
            <a:pPr algn="ctr"/>
            <a:r>
              <a:rPr lang="en-US" altLang="ko-KR" sz="1100" dirty="0">
                <a:solidFill>
                  <a:schemeClr val="tx1"/>
                </a:solidFill>
              </a:rPr>
              <a:t>(BSS of UHR AP1)</a:t>
            </a:r>
          </a:p>
        </p:txBody>
      </p:sp>
      <p:sp>
        <p:nvSpPr>
          <p:cNvPr id="45" name="직사각형 44">
            <a:extLst>
              <a:ext uri="{FF2B5EF4-FFF2-40B4-BE49-F238E27FC236}">
                <a16:creationId xmlns:a16="http://schemas.microsoft.com/office/drawing/2014/main" id="{799040C4-ABC4-B5C9-88AF-74B0AA2C3283}"/>
              </a:ext>
            </a:extLst>
          </p:cNvPr>
          <p:cNvSpPr/>
          <p:nvPr/>
        </p:nvSpPr>
        <p:spPr>
          <a:xfrm>
            <a:off x="8121455" y="2275790"/>
            <a:ext cx="793444" cy="65070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MU-RTS TXS</a:t>
            </a:r>
          </a:p>
          <a:p>
            <a:pPr algn="ctr"/>
            <a:r>
              <a:rPr lang="en-US" altLang="ko-KR" sz="1100" dirty="0">
                <a:solidFill>
                  <a:schemeClr val="tx1"/>
                </a:solidFill>
              </a:rPr>
              <a:t>(non-HT)</a:t>
            </a:r>
          </a:p>
        </p:txBody>
      </p:sp>
      <p:cxnSp>
        <p:nvCxnSpPr>
          <p:cNvPr id="46" name="직선 화살표 연결선 45">
            <a:extLst>
              <a:ext uri="{FF2B5EF4-FFF2-40B4-BE49-F238E27FC236}">
                <a16:creationId xmlns:a16="http://schemas.microsoft.com/office/drawing/2014/main" id="{423C7471-9C2E-08E2-84CE-5143E0F557EE}"/>
              </a:ext>
            </a:extLst>
          </p:cNvPr>
          <p:cNvCxnSpPr>
            <a:cxnSpLocks/>
            <a:stCxn id="45" idx="2"/>
          </p:cNvCxnSpPr>
          <p:nvPr/>
        </p:nvCxnSpPr>
        <p:spPr>
          <a:xfrm>
            <a:off x="8518177" y="2926498"/>
            <a:ext cx="0" cy="3003838"/>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D177B1D6-A9E3-A938-2998-E6417D665A8A}"/>
              </a:ext>
            </a:extLst>
          </p:cNvPr>
          <p:cNvSpPr txBox="1"/>
          <p:nvPr/>
        </p:nvSpPr>
        <p:spPr>
          <a:xfrm>
            <a:off x="2458407" y="4669764"/>
            <a:ext cx="2486051" cy="253916"/>
          </a:xfrm>
          <a:prstGeom prst="rect">
            <a:avLst/>
          </a:prstGeom>
          <a:noFill/>
        </p:spPr>
        <p:txBody>
          <a:bodyPr wrap="square">
            <a:spAutoFit/>
          </a:bodyPr>
          <a:lstStyle/>
          <a:p>
            <a:pPr algn="ctr"/>
            <a:r>
              <a:rPr lang="en-US" altLang="ko-KR" sz="1050" b="1" dirty="0">
                <a:solidFill>
                  <a:schemeClr val="tx1"/>
                </a:solidFill>
              </a:rPr>
              <a:t>Shared TXOP is required</a:t>
            </a:r>
            <a:endParaRPr lang="ko-KR" altLang="en-US" sz="1050" b="1" dirty="0">
              <a:solidFill>
                <a:schemeClr val="tx1"/>
              </a:solidFill>
            </a:endParaRPr>
          </a:p>
        </p:txBody>
      </p:sp>
      <p:sp>
        <p:nvSpPr>
          <p:cNvPr id="48" name="TextBox 47">
            <a:extLst>
              <a:ext uri="{FF2B5EF4-FFF2-40B4-BE49-F238E27FC236}">
                <a16:creationId xmlns:a16="http://schemas.microsoft.com/office/drawing/2014/main" id="{F18E20E2-4691-4C70-6B19-292932EFBC37}"/>
              </a:ext>
            </a:extLst>
          </p:cNvPr>
          <p:cNvSpPr txBox="1"/>
          <p:nvPr/>
        </p:nvSpPr>
        <p:spPr>
          <a:xfrm>
            <a:off x="2396538" y="5956602"/>
            <a:ext cx="2486051" cy="253916"/>
          </a:xfrm>
          <a:prstGeom prst="rect">
            <a:avLst/>
          </a:prstGeom>
          <a:noFill/>
        </p:spPr>
        <p:txBody>
          <a:bodyPr wrap="square">
            <a:spAutoFit/>
          </a:bodyPr>
          <a:lstStyle/>
          <a:p>
            <a:pPr algn="ctr"/>
            <a:r>
              <a:rPr lang="en-US" altLang="ko-KR" sz="1050" b="1" dirty="0">
                <a:solidFill>
                  <a:schemeClr val="tx1"/>
                </a:solidFill>
              </a:rPr>
              <a:t>Shared TXOP is required</a:t>
            </a:r>
            <a:endParaRPr lang="ko-KR" altLang="en-US" sz="1050" b="1" dirty="0">
              <a:solidFill>
                <a:schemeClr val="tx1"/>
              </a:solidFill>
            </a:endParaRPr>
          </a:p>
        </p:txBody>
      </p:sp>
      <p:sp>
        <p:nvSpPr>
          <p:cNvPr id="49" name="직사각형 48">
            <a:extLst>
              <a:ext uri="{FF2B5EF4-FFF2-40B4-BE49-F238E27FC236}">
                <a16:creationId xmlns:a16="http://schemas.microsoft.com/office/drawing/2014/main" id="{C9AC68D7-56DB-2D73-0DF2-DB957B26F4BE}"/>
              </a:ext>
            </a:extLst>
          </p:cNvPr>
          <p:cNvSpPr/>
          <p:nvPr/>
        </p:nvSpPr>
        <p:spPr>
          <a:xfrm>
            <a:off x="9137463" y="5261734"/>
            <a:ext cx="793444" cy="65070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CTS</a:t>
            </a:r>
          </a:p>
          <a:p>
            <a:pPr algn="ctr"/>
            <a:r>
              <a:rPr lang="en-US" altLang="ko-KR" sz="1100" dirty="0">
                <a:solidFill>
                  <a:schemeClr val="tx1"/>
                </a:solidFill>
              </a:rPr>
              <a:t>(non-HT)</a:t>
            </a:r>
          </a:p>
        </p:txBody>
      </p:sp>
      <p:sp>
        <p:nvSpPr>
          <p:cNvPr id="50" name="직사각형 49">
            <a:extLst>
              <a:ext uri="{FF2B5EF4-FFF2-40B4-BE49-F238E27FC236}">
                <a16:creationId xmlns:a16="http://schemas.microsoft.com/office/drawing/2014/main" id="{6C5A0E48-54A0-8BDF-769D-F32095F97274}"/>
              </a:ext>
            </a:extLst>
          </p:cNvPr>
          <p:cNvSpPr/>
          <p:nvPr/>
        </p:nvSpPr>
        <p:spPr>
          <a:xfrm>
            <a:off x="10150070" y="5267787"/>
            <a:ext cx="1390001" cy="65070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Frame</a:t>
            </a:r>
            <a:r>
              <a:rPr lang="ko-KR" altLang="en-US" sz="1100" dirty="0">
                <a:solidFill>
                  <a:schemeClr val="tx1"/>
                </a:solidFill>
              </a:rPr>
              <a:t> </a:t>
            </a:r>
            <a:r>
              <a:rPr lang="en-US" altLang="ko-KR" sz="1100" dirty="0">
                <a:solidFill>
                  <a:schemeClr val="tx1"/>
                </a:solidFill>
              </a:rPr>
              <a:t>exchanges</a:t>
            </a:r>
            <a:r>
              <a:rPr lang="ko-KR" altLang="en-US" sz="1100" dirty="0">
                <a:solidFill>
                  <a:schemeClr val="tx1"/>
                </a:solidFill>
              </a:rPr>
              <a:t> </a:t>
            </a:r>
            <a:endParaRPr lang="en-US" altLang="ko-KR" sz="1100" dirty="0">
              <a:solidFill>
                <a:schemeClr val="tx1"/>
              </a:solidFill>
            </a:endParaRPr>
          </a:p>
          <a:p>
            <a:pPr algn="ctr"/>
            <a:r>
              <a:rPr lang="en-US" altLang="ko-KR" sz="1100" dirty="0">
                <a:solidFill>
                  <a:schemeClr val="tx1"/>
                </a:solidFill>
              </a:rPr>
              <a:t>(BSS of UHR AP3)</a:t>
            </a:r>
          </a:p>
        </p:txBody>
      </p:sp>
      <p:sp>
        <p:nvSpPr>
          <p:cNvPr id="51" name="직사각형 50">
            <a:extLst>
              <a:ext uri="{FF2B5EF4-FFF2-40B4-BE49-F238E27FC236}">
                <a16:creationId xmlns:a16="http://schemas.microsoft.com/office/drawing/2014/main" id="{9FA78206-69AE-E040-0426-C5CD44D5889E}"/>
              </a:ext>
            </a:extLst>
          </p:cNvPr>
          <p:cNvSpPr/>
          <p:nvPr/>
        </p:nvSpPr>
        <p:spPr>
          <a:xfrm>
            <a:off x="4421816" y="2272486"/>
            <a:ext cx="1256514" cy="650708"/>
          </a:xfrm>
          <a:prstGeom prst="rect">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TBD frame</a:t>
            </a:r>
          </a:p>
        </p:txBody>
      </p:sp>
      <p:sp>
        <p:nvSpPr>
          <p:cNvPr id="52" name="TextBox 51">
            <a:extLst>
              <a:ext uri="{FF2B5EF4-FFF2-40B4-BE49-F238E27FC236}">
                <a16:creationId xmlns:a16="http://schemas.microsoft.com/office/drawing/2014/main" id="{128117A9-7138-3CED-3444-4E8500684628}"/>
              </a:ext>
            </a:extLst>
          </p:cNvPr>
          <p:cNvSpPr txBox="1"/>
          <p:nvPr/>
        </p:nvSpPr>
        <p:spPr>
          <a:xfrm rot="16200000">
            <a:off x="4063942" y="3701598"/>
            <a:ext cx="1539540" cy="253916"/>
          </a:xfrm>
          <a:prstGeom prst="rect">
            <a:avLst/>
          </a:prstGeom>
          <a:noFill/>
        </p:spPr>
        <p:txBody>
          <a:bodyPr wrap="square">
            <a:spAutoFit/>
          </a:bodyPr>
          <a:lstStyle/>
          <a:p>
            <a:pPr algn="ctr"/>
            <a:r>
              <a:rPr lang="en-US" altLang="ko-KR" sz="1050" b="1" dirty="0">
                <a:solidFill>
                  <a:srgbClr val="FF0000"/>
                </a:solidFill>
              </a:rPr>
              <a:t>will not be shared</a:t>
            </a:r>
            <a:endParaRPr lang="ko-KR" altLang="en-US" sz="1050" b="1" dirty="0">
              <a:solidFill>
                <a:srgbClr val="FF0000"/>
              </a:solidFill>
            </a:endParaRPr>
          </a:p>
        </p:txBody>
      </p:sp>
      <p:sp>
        <p:nvSpPr>
          <p:cNvPr id="53" name="TextBox 52">
            <a:extLst>
              <a:ext uri="{FF2B5EF4-FFF2-40B4-BE49-F238E27FC236}">
                <a16:creationId xmlns:a16="http://schemas.microsoft.com/office/drawing/2014/main" id="{86533C91-57E2-4DD9-9DFB-6D1FA919CCD0}"/>
              </a:ext>
            </a:extLst>
          </p:cNvPr>
          <p:cNvSpPr txBox="1"/>
          <p:nvPr/>
        </p:nvSpPr>
        <p:spPr>
          <a:xfrm rot="16200000">
            <a:off x="4234980" y="5186832"/>
            <a:ext cx="1539540" cy="253916"/>
          </a:xfrm>
          <a:prstGeom prst="rect">
            <a:avLst/>
          </a:prstGeom>
          <a:noFill/>
        </p:spPr>
        <p:txBody>
          <a:bodyPr wrap="square">
            <a:spAutoFit/>
          </a:bodyPr>
          <a:lstStyle/>
          <a:p>
            <a:pPr algn="ctr"/>
            <a:r>
              <a:rPr lang="en-US" altLang="ko-KR" sz="1050" b="1" dirty="0">
                <a:solidFill>
                  <a:srgbClr val="FF0000"/>
                </a:solidFill>
              </a:rPr>
              <a:t>will be shared</a:t>
            </a:r>
            <a:endParaRPr lang="ko-KR" altLang="en-US" sz="1050" b="1" dirty="0">
              <a:solidFill>
                <a:srgbClr val="FF0000"/>
              </a:solidFill>
            </a:endParaRPr>
          </a:p>
        </p:txBody>
      </p:sp>
      <p:sp>
        <p:nvSpPr>
          <p:cNvPr id="55" name="직사각형 54">
            <a:extLst>
              <a:ext uri="{FF2B5EF4-FFF2-40B4-BE49-F238E27FC236}">
                <a16:creationId xmlns:a16="http://schemas.microsoft.com/office/drawing/2014/main" id="{0FAC4C40-8CDA-AAD6-BDA6-3C9CF1598C3A}"/>
              </a:ext>
            </a:extLst>
          </p:cNvPr>
          <p:cNvSpPr/>
          <p:nvPr/>
        </p:nvSpPr>
        <p:spPr>
          <a:xfrm>
            <a:off x="5678330" y="4376908"/>
            <a:ext cx="5845992" cy="519035"/>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i="1" dirty="0">
                <a:solidFill>
                  <a:schemeClr val="tx1"/>
                </a:solidFill>
              </a:rPr>
              <a:t>Performs alternative actions</a:t>
            </a:r>
          </a:p>
          <a:p>
            <a:pPr algn="ctr"/>
            <a:r>
              <a:rPr lang="en-US" altLang="ko-KR" sz="1100" i="1" dirty="0">
                <a:solidFill>
                  <a:schemeClr val="tx1"/>
                </a:solidFill>
              </a:rPr>
              <a:t>(e.g., Spatial Reuse, NPCA, Power Save, etc.)</a:t>
            </a:r>
          </a:p>
        </p:txBody>
      </p:sp>
    </p:spTree>
    <p:extLst>
      <p:ext uri="{BB962C8B-B14F-4D97-AF65-F5344CB8AC3E}">
        <p14:creationId xmlns:p14="http://schemas.microsoft.com/office/powerpoint/2010/main" val="1862577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40C78-6DFE-3968-2521-D6957A8337A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5F600B1D-8830-74AF-F779-E0B29A6AAB79}"/>
              </a:ext>
            </a:extLst>
          </p:cNvPr>
          <p:cNvSpPr>
            <a:spLocks noGrp="1"/>
          </p:cNvSpPr>
          <p:nvPr>
            <p:ph type="title"/>
          </p:nvPr>
        </p:nvSpPr>
        <p:spPr>
          <a:xfrm>
            <a:off x="914401" y="685801"/>
            <a:ext cx="10361084" cy="1065213"/>
          </a:xfrm>
        </p:spPr>
        <p:txBody>
          <a:bodyPr/>
          <a:lstStyle/>
          <a:p>
            <a:r>
              <a:rPr lang="en-US" altLang="ko-KR" dirty="0"/>
              <a:t>Conclusions</a:t>
            </a:r>
            <a:endParaRPr lang="ko-KR" altLang="en-US" dirty="0"/>
          </a:p>
        </p:txBody>
      </p:sp>
      <p:sp>
        <p:nvSpPr>
          <p:cNvPr id="3" name="슬라이드 번호 개체 틀 2">
            <a:extLst>
              <a:ext uri="{FF2B5EF4-FFF2-40B4-BE49-F238E27FC236}">
                <a16:creationId xmlns:a16="http://schemas.microsoft.com/office/drawing/2014/main" id="{B34C0FD1-C0E0-6836-FABC-593B9BA4089A}"/>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9</a:t>
            </a:fld>
            <a:endParaRPr lang="en-GB" dirty="0"/>
          </a:p>
        </p:txBody>
      </p:sp>
      <p:sp>
        <p:nvSpPr>
          <p:cNvPr id="4" name="바닥글 개체 틀 3">
            <a:extLst>
              <a:ext uri="{FF2B5EF4-FFF2-40B4-BE49-F238E27FC236}">
                <a16:creationId xmlns:a16="http://schemas.microsoft.com/office/drawing/2014/main" id="{63D78360-17D1-D465-973F-2924B937E8C1}"/>
              </a:ext>
            </a:extLst>
          </p:cNvPr>
          <p:cNvSpPr>
            <a:spLocks noGrp="1"/>
          </p:cNvSpPr>
          <p:nvPr>
            <p:ph type="ftr" idx="14"/>
          </p:nvPr>
        </p:nvSpPr>
        <p:spPr>
          <a:xfrm>
            <a:off x="7143757" y="6475414"/>
            <a:ext cx="4246027" cy="180975"/>
          </a:xfrm>
        </p:spPr>
        <p:txBody>
          <a:bodyPr/>
          <a:lstStyle/>
          <a:p>
            <a:r>
              <a:rPr lang="en-GB" altLang="ko-KR"/>
              <a:t>Sanghyun Kim (WILUS), et al.</a:t>
            </a:r>
            <a:endParaRPr lang="en-GB" altLang="ko-KR" dirty="0"/>
          </a:p>
        </p:txBody>
      </p:sp>
      <p:sp>
        <p:nvSpPr>
          <p:cNvPr id="5" name="날짜 개체 틀 4">
            <a:extLst>
              <a:ext uri="{FF2B5EF4-FFF2-40B4-BE49-F238E27FC236}">
                <a16:creationId xmlns:a16="http://schemas.microsoft.com/office/drawing/2014/main" id="{100971B0-B569-7A6C-D824-393368CC8D4B}"/>
              </a:ext>
            </a:extLst>
          </p:cNvPr>
          <p:cNvSpPr>
            <a:spLocks noGrp="1"/>
          </p:cNvSpPr>
          <p:nvPr>
            <p:ph type="dt" idx="15"/>
          </p:nvPr>
        </p:nvSpPr>
        <p:spPr>
          <a:xfrm>
            <a:off x="929217" y="333375"/>
            <a:ext cx="2499764" cy="273050"/>
          </a:xfrm>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204D7F77-26AE-5D00-0CF2-3C3D595B9C47}"/>
              </a:ext>
            </a:extLst>
          </p:cNvPr>
          <p:cNvSpPr>
            <a:spLocks noGrp="1"/>
          </p:cNvSpPr>
          <p:nvPr>
            <p:ph idx="1"/>
          </p:nvPr>
        </p:nvSpPr>
        <p:spPr>
          <a:xfrm>
            <a:off x="914401" y="1981201"/>
            <a:ext cx="10361084" cy="4113213"/>
          </a:xfrm>
        </p:spPr>
        <p:txBody>
          <a:bodyPr/>
          <a:lstStyle/>
          <a:p>
            <a:r>
              <a:rPr lang="en-US" altLang="ko-KR" dirty="0"/>
              <a:t>Enhancements to the the polling phase have been discussed:</a:t>
            </a:r>
          </a:p>
          <a:p>
            <a:pPr lvl="1"/>
            <a:r>
              <a:rPr lang="en-US" altLang="ko-KR" dirty="0"/>
              <a:t>The TXOP owner AP should provide information regarding the amount of resources available for sharing, allowing the polled APs to decide whether to participate in the TXOP sharing procedure</a:t>
            </a:r>
          </a:p>
          <a:p>
            <a:pPr lvl="1"/>
            <a:endParaRPr lang="en-US" altLang="ko-KR" dirty="0"/>
          </a:p>
          <a:p>
            <a:pPr lvl="1"/>
            <a:r>
              <a:rPr lang="en-US" altLang="ko-KR" dirty="0"/>
              <a:t>Polled APs should feedback the urgency of their traffic, allowing the TXOP owner AP to make more informed decisions when selecting the shared AP</a:t>
            </a:r>
          </a:p>
          <a:p>
            <a:pPr lvl="1"/>
            <a:endParaRPr lang="en-US" altLang="ko-KR" dirty="0"/>
          </a:p>
          <a:p>
            <a:pPr lvl="1"/>
            <a:r>
              <a:rPr lang="en-US" altLang="ko-KR" dirty="0"/>
              <a:t>To enable polled APs that do not participate in the TXOP sharing procedure to take alternative actions, a frame specifying the shared AP should be exchanged during the polling phase</a:t>
            </a:r>
          </a:p>
          <a:p>
            <a:pPr lvl="1"/>
            <a:endParaRPr lang="en-US" altLang="ko-KR" dirty="0"/>
          </a:p>
        </p:txBody>
      </p:sp>
    </p:spTree>
    <p:extLst>
      <p:ext uri="{BB962C8B-B14F-4D97-AF65-F5344CB8AC3E}">
        <p14:creationId xmlns:p14="http://schemas.microsoft.com/office/powerpoint/2010/main" val="3333039893"/>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41813</TotalTime>
  <Words>1396</Words>
  <Application>Microsoft Office PowerPoint</Application>
  <PresentationFormat>와이드스크린</PresentationFormat>
  <Paragraphs>196</Paragraphs>
  <Slides>13</Slides>
  <Notes>10</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8" baseType="lpstr">
      <vt:lpstr>Arial Unicode MS</vt:lpstr>
      <vt:lpstr>Arial</vt:lpstr>
      <vt:lpstr>Times New Roman</vt:lpstr>
      <vt:lpstr>Office 테마</vt:lpstr>
      <vt:lpstr>Document</vt:lpstr>
      <vt:lpstr>Enhanced Polling Phase for the Co-TDMA Procedure</vt:lpstr>
      <vt:lpstr>Introduction</vt:lpstr>
      <vt:lpstr>Co-TDMA procedure example  (Figure 37-3 in the TGbn D0.2)</vt:lpstr>
      <vt:lpstr>Information exchange in the polling phase (1)</vt:lpstr>
      <vt:lpstr>Information exchange in the polling phase (2)</vt:lpstr>
      <vt:lpstr>Proposal 1: Information exchange in the polling phase</vt:lpstr>
      <vt:lpstr>A frame for specifying the Shared AP</vt:lpstr>
      <vt:lpstr> Proposal 2: A frame for specifying the Shared AP</vt:lpstr>
      <vt:lpstr>Conclusions</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view problems of NPCA</dc:title>
  <dc:creator>Shawn</dc:creator>
  <cp:keywords/>
  <cp:lastModifiedBy>Shawn</cp:lastModifiedBy>
  <cp:revision>179</cp:revision>
  <cp:lastPrinted>1601-01-01T00:00:00Z</cp:lastPrinted>
  <dcterms:created xsi:type="dcterms:W3CDTF">2024-04-26T06:15:57Z</dcterms:created>
  <dcterms:modified xsi:type="dcterms:W3CDTF">2025-05-12T14:38:48Z</dcterms:modified>
  <cp:category>Name, Affiliation</cp:category>
</cp:coreProperties>
</file>