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229" r:id="rId3"/>
    <p:sldId id="1225" r:id="rId4"/>
    <p:sldId id="1285" r:id="rId5"/>
    <p:sldId id="1267" r:id="rId6"/>
    <p:sldId id="1276" r:id="rId7"/>
    <p:sldId id="1282" r:id="rId8"/>
    <p:sldId id="1275" r:id="rId9"/>
    <p:sldId id="1270" r:id="rId10"/>
    <p:sldId id="1283" r:id="rId11"/>
    <p:sldId id="1135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sun Jang/IoT Connectivity Standard Task(insun.jang@lge.com)" initials="IJCST" lastIdx="12" clrIdx="0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  <p:cmAuthor id="2" name="Lee Hong Won/IoT Connectivity Standard Task(hongwon.lee@lge.com)" initials="LHWCST" lastIdx="10" clrIdx="1">
    <p:extLst>
      <p:ext uri="{19B8F6BF-5375-455C-9EA6-DF929625EA0E}">
        <p15:presenceInfo xmlns:p15="http://schemas.microsoft.com/office/powerpoint/2012/main" userId="S-1-5-21-2543426832-1914326140-3112152631-5791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168420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262" autoAdjust="0"/>
  </p:normalViewPr>
  <p:slideViewPr>
    <p:cSldViewPr>
      <p:cViewPr varScale="1">
        <p:scale>
          <a:sx n="104" d="100"/>
          <a:sy n="104" d="100"/>
        </p:scale>
        <p:origin x="19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0C5BC5-353E-95D1-B094-1B0AAA8AC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79EB3553-AE23-350D-C710-4A8C89B0D8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E3137D18-CAFA-7712-7D2E-24A9A23342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754A2B2B-63A9-D49F-259B-4E89F3E3D0C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1ED9F7D-BB86-9F84-0679-C3C0825C654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5070AC1-0D4E-A7AA-159D-C000CD353DE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29FC766-3415-04D5-4F33-CE1E1C25AD8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3844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sym typeface="Wingdings" panose="05000000000000000000" pitchFamily="2" charset="2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4763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9123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D68E77-E58D-D768-BF25-21AAFEFF4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BB7577A-3E12-A061-7BE8-DBBF781175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BA40233C-ABBD-85C9-E615-29F42B2E13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0D7C2717-C069-85F8-9902-0EA5774E5361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5BBD7C8-0B83-AA7A-C025-F517E02F3E4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3FC0E7-46B8-B3B5-8B98-2E058E3C98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F5912E6-04B3-B7B3-E3F3-8DE359874C8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0857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25A9C-FEB1-2B98-78BF-4CF4186E4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A7BDBDC7-1F2A-AC10-7307-9A22E018BC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39EB226B-FDC5-942E-1EBC-E13286577E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2E7D0A6E-A1DE-5B88-FF3B-C9D6CFDFB7E3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BDF037-E5CC-9ECC-3CDE-16C1066D251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C5316E1-7654-C276-8E6C-5EDCF87FAEF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A6C0A8B-1945-A75A-23F8-249C626E748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7023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064BF1-47D8-D19E-0B0F-06B60FDCA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478EA2FE-5AA8-880C-7A81-7787829024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0841F9A-1E94-A41F-8E30-D11A4F87C2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80723AA0-3D24-78C7-9969-8227CAEB75FD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B0F044-A31B-58AF-99D0-05D055ECA113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ADE6BDB-55E4-8106-E252-06CDE01E70D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817F6B-EA30-9E78-3EF1-C960AAABFD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19628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414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802.11-25/0062r0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9193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Mar.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More Consideration for feedback information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2025-3-xx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F47EF57-0AB2-BB1C-8983-BC8DAF228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03673"/>
              </p:ext>
            </p:extLst>
          </p:nvPr>
        </p:nvGraphicFramePr>
        <p:xfrm>
          <a:off x="685800" y="256884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2783552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524949518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3660006827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09791665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362307186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190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08978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44874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5778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936487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64791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54792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7069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3610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598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F7EB99-5671-FE0F-B600-3A13D14AC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8F4BC3-CFF1-286A-68FD-AEB8BDD9C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5B0199-45CB-3C11-1595-EE359D9E9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 allows a Multi-STA BA frame to include both Block Ack Bitmap and Feedback information if the preceding PPDU includes QoS Data frame(s) that solicit an immediate response (e.g., Ack or </a:t>
            </a:r>
            <a:r>
              <a:rPr lang="en-US" altLang="ko-KR" sz="1800" dirty="0" err="1"/>
              <a:t>BlockAck</a:t>
            </a:r>
            <a:r>
              <a:rPr lang="en-US" altLang="ko-KR" sz="1800" dirty="0"/>
              <a:t> context) and the non-AP STA is operating in a mode that allows inclusion of feedback information(e.g. DUO mode)</a:t>
            </a:r>
            <a:endParaRPr lang="en-US" altLang="ko-KR" sz="1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F97FBE2-9EB4-5149-1EF7-E2A25FF2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BF14052-8428-3B94-F7EF-544B09E2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3467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11-24/834r1, Some Details on In-Device Coexistence</a:t>
            </a:r>
          </a:p>
          <a:p>
            <a:pPr marL="0" indent="0">
              <a:buNone/>
            </a:pPr>
            <a:r>
              <a:rPr lang="en-US" altLang="ko-KR" sz="1600" dirty="0"/>
              <a:t>[2] 11-24/1490r1, More Consideration of ICR/CRF for in-device-coexistence</a:t>
            </a:r>
          </a:p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[3] 11-23/2007r2, Enhancement of BSR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/>
              <a:t>[4] 11-/24/0389r0, Preemption for Low Latency</a:t>
            </a:r>
          </a:p>
          <a:p>
            <a:pPr marL="0" indent="0">
              <a:buNone/>
            </a:pPr>
            <a:r>
              <a:rPr lang="en-US" altLang="ko-KR" sz="1600" dirty="0"/>
              <a:t>[5] 11-24/0602r0,</a:t>
            </a:r>
            <a:r>
              <a:rPr lang="ko-KR" altLang="en-US" sz="1600" dirty="0"/>
              <a:t> </a:t>
            </a:r>
            <a:r>
              <a:rPr lang="en-US" altLang="ko-KR" sz="1600" dirty="0"/>
              <a:t>Multi Link Power Management for MLO</a:t>
            </a:r>
          </a:p>
          <a:p>
            <a:pPr marL="0" indent="0">
              <a:buNone/>
            </a:pPr>
            <a:r>
              <a:rPr lang="en-US" altLang="ko-KR" sz="1600" dirty="0"/>
              <a:t>[6] 11-24/1221r3, </a:t>
            </a:r>
            <a:r>
              <a:rPr lang="en-GB" altLang="ko-KR" sz="1600" dirty="0"/>
              <a:t>ICF ICR follow up</a:t>
            </a:r>
          </a:p>
          <a:p>
            <a:pPr marL="0" indent="0">
              <a:buNone/>
            </a:pPr>
            <a:r>
              <a:rPr lang="en-US" altLang="ko-KR" sz="1600" dirty="0"/>
              <a:t>[7] 11-24/1558r2, In-Device Coexistence – Follow Up</a:t>
            </a:r>
          </a:p>
          <a:p>
            <a:pPr marL="0" indent="0">
              <a:buNone/>
            </a:pPr>
            <a:r>
              <a:rPr lang="en-GB" altLang="ko-KR" sz="1600" dirty="0"/>
              <a:t>[8] 11-24/1887r0, </a:t>
            </a:r>
            <a:r>
              <a:rPr lang="en-US" altLang="ko-KR" sz="1600" dirty="0"/>
              <a:t>BSRP TF response rules changes for M-BA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343400"/>
          </a:xfrm>
        </p:spPr>
        <p:txBody>
          <a:bodyPr/>
          <a:lstStyle/>
          <a:p>
            <a:r>
              <a:rPr lang="en-US" altLang="ko-KR" sz="2000" dirty="0"/>
              <a:t>The Motion to allow Multi-STA BA to carry one or more types of feedback(e.g., unavailability) information was passed during the November F2F meeting</a:t>
            </a:r>
          </a:p>
          <a:p>
            <a:endParaRPr lang="en-US" altLang="ko-KR" sz="800" dirty="0"/>
          </a:p>
          <a:p>
            <a:r>
              <a:rPr lang="en-US" altLang="ko-KR" sz="2000" dirty="0"/>
              <a:t>There are several options to include multiple types of feedback information</a:t>
            </a:r>
          </a:p>
          <a:p>
            <a:pPr lvl="1"/>
            <a:r>
              <a:rPr lang="en-US" altLang="ko-KR" sz="1600" dirty="0"/>
              <a:t>If we consider ICR and CRF, the M-BA is a good option</a:t>
            </a:r>
          </a:p>
          <a:p>
            <a:endParaRPr lang="en-US" altLang="ko-KR" sz="800" dirty="0"/>
          </a:p>
          <a:p>
            <a:r>
              <a:rPr lang="en-US" altLang="ko-KR" sz="2000" dirty="0"/>
              <a:t>This contribution focuses on how to incorporate multiple types of feedback information into the M-BA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Feedback information in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M-STA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BA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it is straightforward that Multi-STA BA as CRF (rather than ICR) can carry unavailability information (if present) as well as BA information (baseline as usual)</a:t>
            </a:r>
          </a:p>
          <a:p>
            <a:endParaRPr lang="en-US" altLang="ko-KR" sz="800" dirty="0"/>
          </a:p>
          <a:p>
            <a:r>
              <a:rPr lang="en-US" altLang="ko-KR" sz="2000" dirty="0"/>
              <a:t>Additionally, we can have the following potential information per our current agreements</a:t>
            </a:r>
          </a:p>
          <a:p>
            <a:pPr lvl="1"/>
            <a:r>
              <a:rPr lang="en-US" altLang="ko-KR" sz="1600" dirty="0"/>
              <a:t>Unavailability information [7]: </a:t>
            </a:r>
            <a:r>
              <a:rPr lang="en-US" altLang="ko-KR" sz="1400" dirty="0"/>
              <a:t>Unavailability Target Start Time, Unavailability Duration</a:t>
            </a:r>
            <a:endParaRPr lang="en-US" altLang="ko-KR" sz="500" dirty="0"/>
          </a:p>
          <a:p>
            <a:pPr lvl="1"/>
            <a:r>
              <a:rPr lang="en-US" altLang="ko-KR" sz="1600" dirty="0"/>
              <a:t>Cross-link Power Save(CLPS) information [5]: </a:t>
            </a:r>
            <a:r>
              <a:rPr lang="en-US" altLang="ko-KR" sz="1400" dirty="0"/>
              <a:t>Link</a:t>
            </a:r>
            <a:r>
              <a:rPr lang="ko-KR" altLang="en-US" sz="1400" dirty="0"/>
              <a:t> </a:t>
            </a:r>
            <a:r>
              <a:rPr lang="en-US" altLang="ko-KR" sz="1400" dirty="0"/>
              <a:t>ID info,</a:t>
            </a:r>
            <a:r>
              <a:rPr lang="ko-KR" altLang="en-US" sz="1400" dirty="0"/>
              <a:t> </a:t>
            </a:r>
            <a:r>
              <a:rPr lang="en-US" altLang="ko-KR" sz="1400" dirty="0"/>
              <a:t>PM</a:t>
            </a:r>
            <a:r>
              <a:rPr lang="ko-KR" altLang="en-US" sz="1400" dirty="0"/>
              <a:t> </a:t>
            </a:r>
            <a:r>
              <a:rPr lang="en-US" altLang="ko-KR" sz="1400" dirty="0"/>
              <a:t>bit</a:t>
            </a:r>
            <a:r>
              <a:rPr lang="ko-KR" altLang="en-US" sz="1400" dirty="0"/>
              <a:t> </a:t>
            </a:r>
            <a:r>
              <a:rPr lang="en-US" altLang="ko-KR" sz="1400" dirty="0"/>
              <a:t>per</a:t>
            </a:r>
            <a:r>
              <a:rPr lang="ko-KR" altLang="en-US" sz="1400" dirty="0"/>
              <a:t> </a:t>
            </a:r>
            <a:r>
              <a:rPr lang="en-US" altLang="ko-KR" sz="1400" dirty="0"/>
              <a:t>link,</a:t>
            </a:r>
            <a:r>
              <a:rPr lang="ko-KR" altLang="en-US" sz="1400" dirty="0"/>
              <a:t> </a:t>
            </a:r>
            <a:r>
              <a:rPr lang="en-US" altLang="ko-KR" sz="1400" dirty="0"/>
              <a:t>Power Save scheduling</a:t>
            </a:r>
            <a:r>
              <a:rPr lang="ko-KR" altLang="en-US" sz="1400" dirty="0"/>
              <a:t> </a:t>
            </a:r>
            <a:r>
              <a:rPr lang="en-US" altLang="ko-KR" sz="1400" dirty="0"/>
              <a:t>information,</a:t>
            </a:r>
            <a:r>
              <a:rPr lang="ko-KR" altLang="en-US" sz="1400" dirty="0"/>
              <a:t> </a:t>
            </a:r>
            <a:r>
              <a:rPr lang="en-US" altLang="ko-KR" sz="1400" dirty="0"/>
              <a:t>etc.</a:t>
            </a:r>
            <a:endParaRPr lang="en-US" altLang="ko-KR" sz="600" dirty="0"/>
          </a:p>
          <a:p>
            <a:pPr lvl="1"/>
            <a:r>
              <a:rPr lang="en-US" altLang="ko-KR" sz="1600" dirty="0"/>
              <a:t>Low Latency Traffic(LLT) information [4]: </a:t>
            </a:r>
            <a:r>
              <a:rPr lang="en-US" altLang="ko-KR" sz="1400" dirty="0"/>
              <a:t>LLT indication(the low latency traffic indication for TXOP responder)</a:t>
            </a:r>
            <a:endParaRPr lang="en-US" altLang="ko-KR" sz="600" dirty="0"/>
          </a:p>
          <a:p>
            <a:pPr lvl="1"/>
            <a:r>
              <a:rPr lang="en-US" altLang="ko-KR" sz="1600" dirty="0"/>
              <a:t>MAPC information: </a:t>
            </a:r>
            <a:r>
              <a:rPr lang="en-US" altLang="ko-KR" sz="1400" dirty="0"/>
              <a:t>Time allocation(intention to receive/not to receive), Required TXOP Duration, LLT Traffic indication</a:t>
            </a:r>
            <a:endParaRPr lang="en-US" altLang="ko-KR" sz="600" dirty="0"/>
          </a:p>
          <a:p>
            <a:pPr lvl="1"/>
            <a:r>
              <a:rPr lang="en-US" altLang="ko-KR" sz="1600" dirty="0"/>
              <a:t>Buffer Status Report information [1][2][3]: </a:t>
            </a:r>
            <a:r>
              <a:rPr lang="en-US" altLang="ko-KR" sz="1400" dirty="0"/>
              <a:t>BSR and/or BSRE(BSR Enhancement)</a:t>
            </a:r>
          </a:p>
          <a:p>
            <a:pPr lvl="2"/>
            <a:r>
              <a:rPr lang="en-US" altLang="ko-KR" sz="1400" dirty="0"/>
              <a:t>This can be included in a CRF to perform unsolicited manner if necessary</a:t>
            </a:r>
          </a:p>
          <a:p>
            <a:pPr lvl="2"/>
            <a:r>
              <a:rPr lang="en-US" altLang="ko-KR" sz="1400" dirty="0"/>
              <a:t>This can also be included in case the BSRP solicits a non-HT (dup) PPDU</a:t>
            </a:r>
          </a:p>
          <a:p>
            <a:pPr lvl="1"/>
            <a:r>
              <a:rPr lang="en-US" altLang="ko-KR" sz="1800" dirty="0"/>
              <a:t>Etc.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1D0A0B0-E57B-7B3C-44F2-E6E45C0BC52A}"/>
              </a:ext>
            </a:extLst>
          </p:cNvPr>
          <p:cNvCxnSpPr/>
          <p:nvPr/>
        </p:nvCxnSpPr>
        <p:spPr bwMode="auto">
          <a:xfrm>
            <a:off x="1447800" y="2743200"/>
            <a:ext cx="684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2DEAE21-D799-B192-4279-CCBC51E829D7}"/>
              </a:ext>
            </a:extLst>
          </p:cNvPr>
          <p:cNvCxnSpPr/>
          <p:nvPr/>
        </p:nvCxnSpPr>
        <p:spPr bwMode="auto">
          <a:xfrm>
            <a:off x="1447800" y="3479374"/>
            <a:ext cx="684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4BC2D90-BC1B-CED3-0820-9EBBC78FC873}"/>
              </a:ext>
            </a:extLst>
          </p:cNvPr>
          <p:cNvSpPr txBox="1"/>
          <p:nvPr/>
        </p:nvSpPr>
        <p:spPr>
          <a:xfrm>
            <a:off x="641502" y="2589820"/>
            <a:ext cx="828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UHR AP</a:t>
            </a:r>
            <a:endParaRPr lang="ko-KR" altLang="en-US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E85BEC-1D4F-0AB3-D530-20218B7378A8}"/>
              </a:ext>
            </a:extLst>
          </p:cNvPr>
          <p:cNvSpPr txBox="1"/>
          <p:nvPr/>
        </p:nvSpPr>
        <p:spPr>
          <a:xfrm>
            <a:off x="583926" y="320040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STA1</a:t>
            </a:r>
          </a:p>
          <a:p>
            <a:pPr algn="ctr"/>
            <a:r>
              <a:rPr lang="en-US" altLang="ko-KR" sz="1400" dirty="0"/>
              <a:t>(Legacy)</a:t>
            </a:r>
            <a:endParaRPr lang="ko-KR" altLang="en-US" sz="1400" dirty="0"/>
          </a:p>
        </p:txBody>
      </p:sp>
      <p:sp>
        <p:nvSpPr>
          <p:cNvPr id="18" name="평행 사변형 17">
            <a:extLst>
              <a:ext uri="{FF2B5EF4-FFF2-40B4-BE49-F238E27FC236}">
                <a16:creationId xmlns:a16="http://schemas.microsoft.com/office/drawing/2014/main" id="{D2FBF1EE-A084-4DA6-16B9-1550E7DD3842}"/>
              </a:ext>
            </a:extLst>
          </p:cNvPr>
          <p:cNvSpPr/>
          <p:nvPr/>
        </p:nvSpPr>
        <p:spPr bwMode="auto">
          <a:xfrm>
            <a:off x="1676400" y="2491557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C4BE660B-37DE-D561-C692-63FEA34C4E2D}"/>
              </a:ext>
            </a:extLst>
          </p:cNvPr>
          <p:cNvSpPr/>
          <p:nvPr/>
        </p:nvSpPr>
        <p:spPr bwMode="auto">
          <a:xfrm>
            <a:off x="1923996" y="223563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A8B1F6FB-8342-7742-280C-8613DCD7B67A}"/>
              </a:ext>
            </a:extLst>
          </p:cNvPr>
          <p:cNvCxnSpPr/>
          <p:nvPr/>
        </p:nvCxnSpPr>
        <p:spPr bwMode="auto">
          <a:xfrm>
            <a:off x="2100403" y="1905000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157F9728-6C28-C353-2E23-B9B070B0C317}"/>
              </a:ext>
            </a:extLst>
          </p:cNvPr>
          <p:cNvCxnSpPr/>
          <p:nvPr/>
        </p:nvCxnSpPr>
        <p:spPr bwMode="auto">
          <a:xfrm>
            <a:off x="2100403" y="1905000"/>
            <a:ext cx="6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A83DE7A-14CB-BD59-09D1-0B2B1ABB5927}"/>
              </a:ext>
            </a:extLst>
          </p:cNvPr>
          <p:cNvSpPr txBox="1"/>
          <p:nvPr/>
        </p:nvSpPr>
        <p:spPr>
          <a:xfrm>
            <a:off x="4415792" y="1628001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AP’s TXOP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65360-4505-5C48-8A81-C12D3CC76B3C}"/>
              </a:ext>
            </a:extLst>
          </p:cNvPr>
          <p:cNvSpPr txBox="1"/>
          <p:nvPr/>
        </p:nvSpPr>
        <p:spPr>
          <a:xfrm>
            <a:off x="1744703" y="2731203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BSRP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A8C071B-8E51-E774-74C9-9293DE0D72D2}"/>
              </a:ext>
            </a:extLst>
          </p:cNvPr>
          <p:cNvSpPr/>
          <p:nvPr/>
        </p:nvSpPr>
        <p:spPr bwMode="auto">
          <a:xfrm>
            <a:off x="230185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310C-ACC9-1CBA-D16D-4670A5E4F759}"/>
              </a:ext>
            </a:extLst>
          </p:cNvPr>
          <p:cNvSpPr txBox="1"/>
          <p:nvPr/>
        </p:nvSpPr>
        <p:spPr>
          <a:xfrm>
            <a:off x="2008908" y="3478624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QoS Null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DB9F038-F57A-3034-9D22-9110BACE84CC}"/>
              </a:ext>
            </a:extLst>
          </p:cNvPr>
          <p:cNvCxnSpPr/>
          <p:nvPr/>
        </p:nvCxnSpPr>
        <p:spPr bwMode="auto">
          <a:xfrm>
            <a:off x="1447800" y="4372035"/>
            <a:ext cx="684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588DC2F-E116-F0A1-491D-004EA0B709A6}"/>
              </a:ext>
            </a:extLst>
          </p:cNvPr>
          <p:cNvSpPr txBox="1"/>
          <p:nvPr/>
        </p:nvSpPr>
        <p:spPr>
          <a:xfrm>
            <a:off x="658466" y="4124980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STA2 </a:t>
            </a:r>
          </a:p>
          <a:p>
            <a:pPr algn="ctr"/>
            <a:r>
              <a:rPr lang="en-US" altLang="ko-KR" sz="1400" dirty="0"/>
              <a:t>(UHR)</a:t>
            </a:r>
            <a:endParaRPr lang="ko-KR" altLang="en-US" sz="1400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82DF58-304A-09EA-FC23-9624FBC068D7}"/>
              </a:ext>
            </a:extLst>
          </p:cNvPr>
          <p:cNvSpPr/>
          <p:nvPr/>
        </p:nvSpPr>
        <p:spPr bwMode="auto">
          <a:xfrm>
            <a:off x="2301855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8CF662-9387-2E33-AE2C-E28D0FDCDFEC}"/>
              </a:ext>
            </a:extLst>
          </p:cNvPr>
          <p:cNvSpPr txBox="1"/>
          <p:nvPr/>
        </p:nvSpPr>
        <p:spPr>
          <a:xfrm>
            <a:off x="1775161" y="4354962"/>
            <a:ext cx="13255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 + QoS Null</a:t>
            </a:r>
            <a:endParaRPr lang="ko-KR" altLang="en-US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4D569E5-E02E-F3E0-46BA-FD2AFC290E36}"/>
              </a:ext>
            </a:extLst>
          </p:cNvPr>
          <p:cNvSpPr/>
          <p:nvPr/>
        </p:nvSpPr>
        <p:spPr bwMode="auto">
          <a:xfrm>
            <a:off x="2660719" y="2235361"/>
            <a:ext cx="1165651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75886E7-5DEC-4402-8334-1627385E47A3}"/>
              </a:ext>
            </a:extLst>
          </p:cNvPr>
          <p:cNvSpPr/>
          <p:nvPr/>
        </p:nvSpPr>
        <p:spPr bwMode="auto">
          <a:xfrm>
            <a:off x="3992311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2EBA8F-D140-AE4C-5056-224E0AB9269A}"/>
              </a:ext>
            </a:extLst>
          </p:cNvPr>
          <p:cNvSpPr txBox="1"/>
          <p:nvPr/>
        </p:nvSpPr>
        <p:spPr>
          <a:xfrm>
            <a:off x="2999702" y="1982525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5CBF8D4-C923-C0DE-07AF-CBB4369BC36E}"/>
              </a:ext>
            </a:extLst>
          </p:cNvPr>
          <p:cNvSpPr/>
          <p:nvPr/>
        </p:nvSpPr>
        <p:spPr bwMode="auto">
          <a:xfrm>
            <a:off x="3987784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14E438-B2D9-EF13-A073-E42F8552F1E1}"/>
              </a:ext>
            </a:extLst>
          </p:cNvPr>
          <p:cNvSpPr txBox="1"/>
          <p:nvPr/>
        </p:nvSpPr>
        <p:spPr>
          <a:xfrm>
            <a:off x="3899245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BB912D-BF36-EAA2-8DC9-4895B743A430}"/>
              </a:ext>
            </a:extLst>
          </p:cNvPr>
          <p:cNvSpPr txBox="1"/>
          <p:nvPr/>
        </p:nvSpPr>
        <p:spPr>
          <a:xfrm>
            <a:off x="3900461" y="4376256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637AD27B-D354-B024-4469-5F5DB51B7DD2}"/>
              </a:ext>
            </a:extLst>
          </p:cNvPr>
          <p:cNvSpPr/>
          <p:nvPr/>
        </p:nvSpPr>
        <p:spPr bwMode="auto">
          <a:xfrm>
            <a:off x="4343400" y="2235361"/>
            <a:ext cx="996878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4AD340F-1E85-FC49-6CB4-94ED90914564}"/>
              </a:ext>
            </a:extLst>
          </p:cNvPr>
          <p:cNvSpPr/>
          <p:nvPr/>
        </p:nvSpPr>
        <p:spPr bwMode="auto">
          <a:xfrm>
            <a:off x="5492680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11CBCCA-BE68-275A-8617-55858800470C}"/>
              </a:ext>
            </a:extLst>
          </p:cNvPr>
          <p:cNvSpPr/>
          <p:nvPr/>
        </p:nvSpPr>
        <p:spPr bwMode="auto">
          <a:xfrm>
            <a:off x="5488153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E6EA40-C05A-7F59-DA71-4E850CB748C7}"/>
              </a:ext>
            </a:extLst>
          </p:cNvPr>
          <p:cNvSpPr txBox="1"/>
          <p:nvPr/>
        </p:nvSpPr>
        <p:spPr>
          <a:xfrm>
            <a:off x="5399614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2C6DDA-50D6-B9D7-B8DF-AB5F6B433078}"/>
              </a:ext>
            </a:extLst>
          </p:cNvPr>
          <p:cNvSpPr txBox="1"/>
          <p:nvPr/>
        </p:nvSpPr>
        <p:spPr>
          <a:xfrm>
            <a:off x="5296434" y="4371201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BC5FD2-11DE-0272-F9A6-2BE270FD1F22}"/>
              </a:ext>
            </a:extLst>
          </p:cNvPr>
          <p:cNvSpPr txBox="1"/>
          <p:nvPr/>
        </p:nvSpPr>
        <p:spPr>
          <a:xfrm>
            <a:off x="4550990" y="1988804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558E6E28-764D-4D58-612B-A126A7B0C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85800"/>
            <a:ext cx="8153399" cy="914400"/>
          </a:xfrm>
        </p:spPr>
        <p:txBody>
          <a:bodyPr/>
          <a:lstStyle/>
          <a:p>
            <a:r>
              <a:rPr lang="en-US" altLang="ko-KR" dirty="0"/>
              <a:t>M-BA with feedback information use case</a:t>
            </a:r>
            <a:endParaRPr lang="ko-KR" altLang="en-US" dirty="0"/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E399E6A1-4E5D-A438-042D-3E01BAC4F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062332"/>
              </p:ext>
            </p:extLst>
          </p:nvPr>
        </p:nvGraphicFramePr>
        <p:xfrm>
          <a:off x="2005310" y="4906092"/>
          <a:ext cx="4795489" cy="275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6544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35274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19226693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A35871F-9CBE-2F0C-1119-E1957CC62231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400" y="5181600"/>
            <a:ext cx="3582353" cy="4711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8678997-71FA-F852-E2E0-17CB4DF2D766}"/>
              </a:ext>
            </a:extLst>
          </p:cNvPr>
          <p:cNvCxnSpPr>
            <a:cxnSpLocks/>
          </p:cNvCxnSpPr>
          <p:nvPr/>
        </p:nvCxnSpPr>
        <p:spPr bwMode="auto">
          <a:xfrm>
            <a:off x="6169877" y="5193699"/>
            <a:ext cx="1329156" cy="4711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46C10EA-1643-EEB0-6762-73F12307AEC6}"/>
              </a:ext>
            </a:extLst>
          </p:cNvPr>
          <p:cNvSpPr txBox="1"/>
          <p:nvPr/>
        </p:nvSpPr>
        <p:spPr>
          <a:xfrm>
            <a:off x="1734775" y="6076626"/>
            <a:ext cx="12426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AID – for UHR AP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29" name="표 28">
            <a:extLst>
              <a:ext uri="{FF2B5EF4-FFF2-40B4-BE49-F238E27FC236}">
                <a16:creationId xmlns:a16="http://schemas.microsoft.com/office/drawing/2014/main" id="{EA2D26E3-0332-2796-5737-868B26D5A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229053"/>
              </p:ext>
            </p:extLst>
          </p:nvPr>
        </p:nvGraphicFramePr>
        <p:xfrm>
          <a:off x="1676400" y="5664804"/>
          <a:ext cx="5905183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3143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548005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457517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1095693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2125345">
                  <a:extLst>
                    <a:ext uri="{9D8B030D-6E8A-4147-A177-3AD203B41FA5}">
                      <a16:colId xmlns:a16="http://schemas.microsoft.com/office/drawing/2014/main" val="227780284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 AID TID Info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(BlockAck)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AID11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Ack Type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 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13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Fragment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Feedback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sp>
        <p:nvSpPr>
          <p:cNvPr id="56" name="왼쪽 중괄호 55">
            <a:extLst>
              <a:ext uri="{FF2B5EF4-FFF2-40B4-BE49-F238E27FC236}">
                <a16:creationId xmlns:a16="http://schemas.microsoft.com/office/drawing/2014/main" id="{DD9F5063-4C8B-5359-7EFF-FB08151B711F}"/>
              </a:ext>
            </a:extLst>
          </p:cNvPr>
          <p:cNvSpPr/>
          <p:nvPr/>
        </p:nvSpPr>
        <p:spPr bwMode="auto">
          <a:xfrm rot="16200000">
            <a:off x="6422631" y="5077910"/>
            <a:ext cx="176902" cy="2121405"/>
          </a:xfrm>
          <a:prstGeom prst="leftBrace">
            <a:avLst>
              <a:gd name="adj1" fmla="val 8333"/>
              <a:gd name="adj2" fmla="val 504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360ACA4-E25D-8B35-54B5-B4B7FF3DDC31}"/>
              </a:ext>
            </a:extLst>
          </p:cNvPr>
          <p:cNvSpPr txBox="1"/>
          <p:nvPr/>
        </p:nvSpPr>
        <p:spPr>
          <a:xfrm>
            <a:off x="5715000" y="6201078"/>
            <a:ext cx="18213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12 bits + 4, 8, 16, </a:t>
            </a:r>
            <a:r>
              <a:rPr lang="fr-FR" altLang="ko-KR" sz="1050" dirty="0"/>
              <a:t>or</a:t>
            </a:r>
            <a:r>
              <a:rPr lang="ko-KR" altLang="en-US" sz="1050" dirty="0"/>
              <a:t> </a:t>
            </a:r>
            <a:r>
              <a:rPr lang="en-US" altLang="ko-KR" sz="1050" dirty="0"/>
              <a:t>32 octets</a:t>
            </a:r>
            <a:endParaRPr lang="ko-KR" altLang="en-US" sz="1050" dirty="0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83B049A3-6C6D-2D79-8299-89CBC8483A75}"/>
              </a:ext>
            </a:extLst>
          </p:cNvPr>
          <p:cNvSpPr/>
          <p:nvPr/>
        </p:nvSpPr>
        <p:spPr bwMode="auto">
          <a:xfrm>
            <a:off x="5403272" y="5530769"/>
            <a:ext cx="2207491" cy="87986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왼쪽 중괄호 2">
            <a:extLst>
              <a:ext uri="{FF2B5EF4-FFF2-40B4-BE49-F238E27FC236}">
                <a16:creationId xmlns:a16="http://schemas.microsoft.com/office/drawing/2014/main" id="{2DB394A5-73AE-3049-CA06-57B89408D014}"/>
              </a:ext>
            </a:extLst>
          </p:cNvPr>
          <p:cNvSpPr/>
          <p:nvPr/>
        </p:nvSpPr>
        <p:spPr bwMode="auto">
          <a:xfrm rot="5400000">
            <a:off x="5048999" y="3129872"/>
            <a:ext cx="152331" cy="4893240"/>
          </a:xfrm>
          <a:prstGeom prst="leftBrace">
            <a:avLst>
              <a:gd name="adj1" fmla="val 8333"/>
              <a:gd name="adj2" fmla="val 504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9C46CF-C1E0-993F-C9AB-BE5E40907A23}"/>
              </a:ext>
            </a:extLst>
          </p:cNvPr>
          <p:cNvSpPr txBox="1"/>
          <p:nvPr/>
        </p:nvSpPr>
        <p:spPr>
          <a:xfrm>
            <a:off x="4126562" y="5244463"/>
            <a:ext cx="21980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latin typeface="Arial Narrow" panose="020B0606020202030204" pitchFamily="34" charset="0"/>
                <a:ea typeface="+mn-ea"/>
              </a:rPr>
              <a:t>Per AID TID Info for feedback information</a:t>
            </a:r>
            <a:endParaRPr lang="ko-KR" altLang="en-US" sz="1050" dirty="0"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5EACC9-FBE8-8156-8CD5-63943CD7EDC3}"/>
              </a:ext>
            </a:extLst>
          </p:cNvPr>
          <p:cNvSpPr txBox="1"/>
          <p:nvPr/>
        </p:nvSpPr>
        <p:spPr>
          <a:xfrm>
            <a:off x="5659862" y="4561458"/>
            <a:ext cx="28547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DUO, LLT, CLPS, unsolicited BSR(if necessary) 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7AC24A24-1673-8B9D-D925-8E1BA98114BC}"/>
              </a:ext>
            </a:extLst>
          </p:cNvPr>
          <p:cNvSpPr/>
          <p:nvPr/>
        </p:nvSpPr>
        <p:spPr bwMode="auto">
          <a:xfrm>
            <a:off x="6075600" y="4102947"/>
            <a:ext cx="1468200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9CD305F-A479-7987-DA9B-2227F78D9D76}"/>
              </a:ext>
            </a:extLst>
          </p:cNvPr>
          <p:cNvSpPr txBox="1"/>
          <p:nvPr/>
        </p:nvSpPr>
        <p:spPr>
          <a:xfrm>
            <a:off x="6165196" y="4361110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9EF2972-FA70-B888-D76E-3FF42EB76835}"/>
              </a:ext>
            </a:extLst>
          </p:cNvPr>
          <p:cNvSpPr txBox="1"/>
          <p:nvPr/>
        </p:nvSpPr>
        <p:spPr>
          <a:xfrm>
            <a:off x="4557444" y="3895198"/>
            <a:ext cx="8593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event </a:t>
            </a:r>
            <a:br>
              <a:rPr lang="en-US" altLang="ko-KR" sz="1050" dirty="0">
                <a:solidFill>
                  <a:srgbClr val="0000FF"/>
                </a:solidFill>
              </a:rPr>
            </a:br>
            <a:r>
              <a:rPr lang="en-US" altLang="ko-KR" sz="1050" dirty="0">
                <a:solidFill>
                  <a:srgbClr val="0000FF"/>
                </a:solidFill>
              </a:rPr>
              <a:t>recognized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60B03E-3A64-F966-3441-E097491B935E}"/>
              </a:ext>
            </a:extLst>
          </p:cNvPr>
          <p:cNvSpPr txBox="1"/>
          <p:nvPr/>
        </p:nvSpPr>
        <p:spPr>
          <a:xfrm>
            <a:off x="4775625" y="3706901"/>
            <a:ext cx="283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rgbClr val="FF0000"/>
                </a:solidFill>
              </a:rPr>
              <a:t>X</a:t>
            </a:r>
            <a:endParaRPr lang="ko-KR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49" name="연결선: 구부러짐 48">
            <a:extLst>
              <a:ext uri="{FF2B5EF4-FFF2-40B4-BE49-F238E27FC236}">
                <a16:creationId xmlns:a16="http://schemas.microsoft.com/office/drawing/2014/main" id="{7DD3B27D-3669-5C2B-1CAE-CAB555277D14}"/>
              </a:ext>
            </a:extLst>
          </p:cNvPr>
          <p:cNvCxnSpPr>
            <a:cxnSpLocks/>
            <a:stCxn id="52" idx="0"/>
            <a:endCxn id="42" idx="1"/>
          </p:cNvCxnSpPr>
          <p:nvPr/>
        </p:nvCxnSpPr>
        <p:spPr bwMode="auto">
          <a:xfrm rot="16200000" flipH="1">
            <a:off x="5639507" y="3801266"/>
            <a:ext cx="372941" cy="499243"/>
          </a:xfrm>
          <a:prstGeom prst="curvedConnector4">
            <a:avLst>
              <a:gd name="adj1" fmla="val -37124"/>
              <a:gd name="adj2" fmla="val 58834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8BB4E7A7-D336-BE0E-3588-8B186A1B95CC}"/>
              </a:ext>
            </a:extLst>
          </p:cNvPr>
          <p:cNvCxnSpPr>
            <a:cxnSpLocks/>
            <a:stCxn id="54" idx="2"/>
            <a:endCxn id="2" idx="0"/>
          </p:cNvCxnSpPr>
          <p:nvPr/>
        </p:nvCxnSpPr>
        <p:spPr bwMode="auto">
          <a:xfrm flipH="1">
            <a:off x="4403054" y="4648200"/>
            <a:ext cx="1186089" cy="2578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489018E1-1E09-3048-3221-E1F40500B4AC}"/>
              </a:ext>
            </a:extLst>
          </p:cNvPr>
          <p:cNvSpPr/>
          <p:nvPr/>
        </p:nvSpPr>
        <p:spPr bwMode="auto">
          <a:xfrm>
            <a:off x="7789361" y="2232553"/>
            <a:ext cx="179711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69C4EF8-835F-FF4F-C258-3C29054BA330}"/>
              </a:ext>
            </a:extLst>
          </p:cNvPr>
          <p:cNvSpPr txBox="1"/>
          <p:nvPr/>
        </p:nvSpPr>
        <p:spPr>
          <a:xfrm>
            <a:off x="7516426" y="1953642"/>
            <a:ext cx="742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Basic TF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57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feedback information</a:t>
            </a:r>
            <a:br>
              <a:rPr lang="en-US" altLang="ko-KR" dirty="0"/>
            </a:br>
            <a:r>
              <a:rPr lang="en-US" altLang="ko-KR" dirty="0"/>
              <a:t>in the Per AID TID of M-BA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343400"/>
          </a:xfrm>
        </p:spPr>
        <p:txBody>
          <a:bodyPr/>
          <a:lstStyle/>
          <a:p>
            <a:r>
              <a:rPr lang="en-US" altLang="ko-KR" sz="2000" dirty="0"/>
              <a:t>Option1 – Multiple Per AID TID info subfields for multiple types of feedback information (Preferred)</a:t>
            </a:r>
          </a:p>
          <a:p>
            <a:pPr lvl="1"/>
            <a:r>
              <a:rPr lang="en-US" altLang="ko-KR" sz="1600" dirty="0"/>
              <a:t>Each Per AID TID subfield has the Type field (e.g. 4 bits)</a:t>
            </a:r>
          </a:p>
          <a:p>
            <a:pPr lvl="2"/>
            <a:r>
              <a:rPr lang="en-US" altLang="ko-KR" sz="1400" dirty="0"/>
              <a:t>Similar method for BSRP Trigger frame – a feedback type field (4 bits) based on the motion 261</a:t>
            </a:r>
          </a:p>
          <a:p>
            <a:pPr lvl="1"/>
            <a:endParaRPr lang="en-US" altLang="ko-KR" sz="800" dirty="0"/>
          </a:p>
          <a:p>
            <a:r>
              <a:rPr lang="en-US" altLang="ko-KR" sz="2000" dirty="0"/>
              <a:t>Option2 – Multiple feedback information in the Feedback subfield</a:t>
            </a:r>
          </a:p>
          <a:p>
            <a:pPr lvl="1"/>
            <a:r>
              <a:rPr lang="en-US" altLang="ko-KR" sz="1600" dirty="0"/>
              <a:t>BA bitmap(Feedback) size determination based on the fragment number(e.g. 4, 8, 16 or 32 octets)</a:t>
            </a:r>
          </a:p>
          <a:p>
            <a:pPr lvl="1"/>
            <a:r>
              <a:rPr lang="en-US" altLang="ko-KR" sz="1600" dirty="0"/>
              <a:t>Multiples types of information could be included in the BA bitmap(Feedback) subfield and should be distinguished using certain methods</a:t>
            </a:r>
          </a:p>
          <a:p>
            <a:pPr lvl="2"/>
            <a:r>
              <a:rPr lang="en-US" altLang="ko-KR" sz="1400" dirty="0"/>
              <a:t>Number of feedback information + T[L]V structure</a:t>
            </a:r>
          </a:p>
          <a:p>
            <a:pPr lvl="2"/>
            <a:r>
              <a:rPr lang="en-US" altLang="ko-KR" sz="1400" dirty="0"/>
              <a:t>Presence bitmap + fixed location for information</a:t>
            </a:r>
          </a:p>
          <a:p>
            <a:pPr lvl="1"/>
            <a:endParaRPr lang="en-US" altLang="ko-KR" sz="800" dirty="0"/>
          </a:p>
          <a:p>
            <a:pPr lvl="1"/>
            <a:endParaRPr lang="en-US" altLang="ko-KR" sz="800" dirty="0"/>
          </a:p>
          <a:p>
            <a:r>
              <a:rPr lang="en-US" altLang="ko-KR" sz="2000" dirty="0"/>
              <a:t>Both options can include with BA and feedback information in the Multi-STA BA together</a:t>
            </a:r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1659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579D7-C63F-9B17-4D20-448D519097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7DB043-09BA-C5C1-5087-A557F80F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1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EAA69C8-1A7A-F754-71DE-6B812D22B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E92C039-11FC-8A82-BCDF-15A1B5A11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FF963C9E-630A-32F6-91EF-F98D4534A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004" y="2001984"/>
            <a:ext cx="7126287" cy="3829618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12A0A07-7AE3-36EB-C24A-44A703BCF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29328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Multiple Per AID TID info subfields for multiple types of feedback information</a:t>
            </a:r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/>
              <a:t>The Feedback subfield is indicated by setting the Ack Type to 0, and the TID to 13</a:t>
            </a:r>
          </a:p>
          <a:p>
            <a:pPr lvl="1"/>
            <a:r>
              <a:rPr lang="en-US" altLang="ko-KR" sz="1600" dirty="0"/>
              <a:t>The AID11 is the intended recipient AID or 2008 for All STAs</a:t>
            </a:r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7E446149-BF65-C303-0199-488C7F5DD94E}"/>
              </a:ext>
            </a:extLst>
          </p:cNvPr>
          <p:cNvSpPr/>
          <p:nvPr/>
        </p:nvSpPr>
        <p:spPr bwMode="auto">
          <a:xfrm>
            <a:off x="815109" y="3402802"/>
            <a:ext cx="7490691" cy="243458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C00E40-F573-DB2D-E80A-4BF4588F343C}"/>
              </a:ext>
            </a:extLst>
          </p:cNvPr>
          <p:cNvSpPr txBox="1"/>
          <p:nvPr/>
        </p:nvSpPr>
        <p:spPr>
          <a:xfrm>
            <a:off x="3295072" y="2751591"/>
            <a:ext cx="7641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rgbClr val="0000FF"/>
                </a:solidFill>
              </a:rPr>
              <a:t>BA for TID 0</a:t>
            </a:r>
            <a:endParaRPr lang="ko-KR" altLang="en-US" sz="800" dirty="0">
              <a:solidFill>
                <a:srgbClr val="0000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000999-5372-7510-39CE-0C441DA47DA3}"/>
              </a:ext>
            </a:extLst>
          </p:cNvPr>
          <p:cNvSpPr txBox="1"/>
          <p:nvPr/>
        </p:nvSpPr>
        <p:spPr>
          <a:xfrm>
            <a:off x="3962569" y="2751591"/>
            <a:ext cx="7641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rgbClr val="0000FF"/>
                </a:solidFill>
              </a:rPr>
              <a:t>BA for TID 1</a:t>
            </a:r>
            <a:endParaRPr lang="ko-KR" altLang="en-US" sz="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2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B6DD6B-4D76-A5AE-56B6-C8FDFBAB4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0D55E4-23D9-693F-05D2-0D085D2A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2-1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84A31BE-EFCE-D187-75E3-FD5318F96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ECBA794-9C61-408A-8033-5A4B8787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405CACA-FA49-6CF0-66AF-D02BF9731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43" y="2223969"/>
            <a:ext cx="6309957" cy="4192052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A87224A-E1A0-E7AC-459D-A7BD9452D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727" y="168016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Multiple types of feedback information(w/ Type) in the Feedback subfield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32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2"/>
            <a:endParaRPr lang="en-US" altLang="ko-KR" sz="12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0AE6EE6B-33EF-CAEE-2530-75D8E9BC7CA7}"/>
              </a:ext>
            </a:extLst>
          </p:cNvPr>
          <p:cNvSpPr/>
          <p:nvPr/>
        </p:nvSpPr>
        <p:spPr bwMode="auto">
          <a:xfrm>
            <a:off x="3218201" y="4393260"/>
            <a:ext cx="826356" cy="593947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D005B907-E807-399E-A182-DB304832A3D2}"/>
              </a:ext>
            </a:extLst>
          </p:cNvPr>
          <p:cNvSpPr/>
          <p:nvPr/>
        </p:nvSpPr>
        <p:spPr bwMode="auto">
          <a:xfrm>
            <a:off x="332086" y="5514108"/>
            <a:ext cx="5979314" cy="881345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D844D5-E778-71F8-F0F5-11297D555C99}"/>
              </a:ext>
            </a:extLst>
          </p:cNvPr>
          <p:cNvSpPr txBox="1"/>
          <p:nvPr/>
        </p:nvSpPr>
        <p:spPr>
          <a:xfrm>
            <a:off x="1761836" y="3362036"/>
            <a:ext cx="7641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rgbClr val="0000FF"/>
                </a:solidFill>
              </a:rPr>
              <a:t>BA for TID 0</a:t>
            </a:r>
            <a:endParaRPr lang="ko-KR" altLang="en-US" sz="800" dirty="0">
              <a:solidFill>
                <a:srgbClr val="0000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B6A75B-7DAE-D383-B44C-76351F1594B7}"/>
              </a:ext>
            </a:extLst>
          </p:cNvPr>
          <p:cNvSpPr txBox="1"/>
          <p:nvPr/>
        </p:nvSpPr>
        <p:spPr>
          <a:xfrm>
            <a:off x="2493305" y="3362036"/>
            <a:ext cx="7641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rgbClr val="0000FF"/>
                </a:solidFill>
              </a:rPr>
              <a:t>BA for TID 1</a:t>
            </a:r>
            <a:endParaRPr lang="ko-KR" altLang="en-US" sz="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23A64-0A2B-0136-40D8-023A9BF35931}"/>
              </a:ext>
            </a:extLst>
          </p:cNvPr>
          <p:cNvSpPr txBox="1"/>
          <p:nvPr/>
        </p:nvSpPr>
        <p:spPr>
          <a:xfrm>
            <a:off x="4964007" y="2223968"/>
            <a:ext cx="4118263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400" dirty="0"/>
              <a:t>The Feedback subfield is indicated by setting the Ack Type to 0, and the TID to 13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ko-KR" sz="8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400" dirty="0"/>
              <a:t>The Number of Info is required to specify the actual length of feedback information in Feedback subfield. It could also be used for future extensions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ko-KR" sz="8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400" dirty="0"/>
              <a:t>The Length for each feedback type can be omitted if the feedback information has a pre-determined length</a:t>
            </a:r>
          </a:p>
        </p:txBody>
      </p:sp>
    </p:spTree>
    <p:extLst>
      <p:ext uri="{BB962C8B-B14F-4D97-AF65-F5344CB8AC3E}">
        <p14:creationId xmlns:p14="http://schemas.microsoft.com/office/powerpoint/2010/main" val="164178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7F151-09B2-CD61-ECB2-02325DC28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612DD2-D38E-ED71-AA5B-8491B9135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2-2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B81FF4-CCC3-505A-ECF2-9515259B3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A4DB951-8329-5F05-74C1-A623E45E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3C67078A-0B13-19F9-4307-C1551398AF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794" y="2274958"/>
            <a:ext cx="7238873" cy="3867222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02EDE3-0C5C-C563-6378-E7134F1CC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Multiple types of feedback information(w/ Presence Bitmap) in the Feedback subfield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32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2"/>
            <a:endParaRPr lang="en-US" altLang="ko-KR" sz="12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C888F024-1C8F-20CE-3981-75D8AA05BD0D}"/>
              </a:ext>
            </a:extLst>
          </p:cNvPr>
          <p:cNvSpPr/>
          <p:nvPr/>
        </p:nvSpPr>
        <p:spPr bwMode="auto">
          <a:xfrm>
            <a:off x="2908201" y="4225579"/>
            <a:ext cx="1192744" cy="605039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37522DAD-190E-EB74-B7A8-400D43BF46EB}"/>
              </a:ext>
            </a:extLst>
          </p:cNvPr>
          <p:cNvSpPr/>
          <p:nvPr/>
        </p:nvSpPr>
        <p:spPr bwMode="auto">
          <a:xfrm>
            <a:off x="110836" y="5227241"/>
            <a:ext cx="7407564" cy="924177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A95E78-F0BA-0D2B-74BB-48B213BA4A36}"/>
              </a:ext>
            </a:extLst>
          </p:cNvPr>
          <p:cNvSpPr txBox="1"/>
          <p:nvPr/>
        </p:nvSpPr>
        <p:spPr>
          <a:xfrm>
            <a:off x="3922633" y="3213556"/>
            <a:ext cx="7641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rgbClr val="0000FF"/>
                </a:solidFill>
              </a:rPr>
              <a:t>BA for TID 1</a:t>
            </a:r>
            <a:endParaRPr lang="ko-KR" altLang="en-US" sz="800" dirty="0">
              <a:solidFill>
                <a:srgbClr val="0000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A892AC-332B-742F-4852-8A827122F313}"/>
              </a:ext>
            </a:extLst>
          </p:cNvPr>
          <p:cNvSpPr txBox="1"/>
          <p:nvPr/>
        </p:nvSpPr>
        <p:spPr>
          <a:xfrm>
            <a:off x="3191164" y="3213556"/>
            <a:ext cx="7641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rgbClr val="0000FF"/>
                </a:solidFill>
              </a:rPr>
              <a:t>BA for TID 0</a:t>
            </a:r>
            <a:endParaRPr lang="ko-KR" altLang="en-US" sz="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A3C76F-AEA5-8A58-9F93-A16FAD8BD779}"/>
              </a:ext>
            </a:extLst>
          </p:cNvPr>
          <p:cNvSpPr txBox="1"/>
          <p:nvPr/>
        </p:nvSpPr>
        <p:spPr>
          <a:xfrm>
            <a:off x="4953000" y="2267329"/>
            <a:ext cx="410960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400" dirty="0"/>
              <a:t>The Feedback subfield is indicated by setting the Ack Type to 0, and the TID to 13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400" dirty="0"/>
              <a:t>The number of info is unnecessary, as the presence bitmap indicates the number of feedback entries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400" dirty="0"/>
              <a:t>If the Presence Bitmap is included, ID(for Type) is not necessary</a:t>
            </a:r>
            <a:endParaRPr lang="en-US" altLang="ko-KR" sz="14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746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We discussed several options to include multiple types of feedback information in the Multi-STA BA</a:t>
            </a:r>
          </a:p>
          <a:p>
            <a:pPr lvl="1"/>
            <a:r>
              <a:rPr lang="en-US" altLang="ko-KR" sz="1600" dirty="0"/>
              <a:t>Option 1 : Multiple Per AID TID info subfields (w/ Type) for multiple types of feedback information (Preferred)</a:t>
            </a:r>
          </a:p>
          <a:p>
            <a:pPr lvl="1"/>
            <a:r>
              <a:rPr lang="en-US" altLang="ko-KR" sz="1600" dirty="0"/>
              <a:t>Option 2-1: Multiple feedback information(w/ Type) in the Feedback subfield</a:t>
            </a:r>
          </a:p>
          <a:p>
            <a:pPr lvl="1"/>
            <a:r>
              <a:rPr lang="en-US" altLang="ko-KR" sz="1600" dirty="0"/>
              <a:t>Option 2-2: Multiple feedback information(w/ Presence Bitmap) in the Feedback subfield</a:t>
            </a:r>
          </a:p>
          <a:p>
            <a:endParaRPr lang="en-US" altLang="ko-KR" sz="800" dirty="0">
              <a:solidFill>
                <a:srgbClr val="FF0000"/>
              </a:solidFill>
            </a:endParaRPr>
          </a:p>
          <a:p>
            <a:r>
              <a:rPr lang="en-US" altLang="ko-KR" sz="2000" dirty="0"/>
              <a:t>Both options can include with BA and feedback information in the Multi-STA BA together</a:t>
            </a:r>
          </a:p>
          <a:p>
            <a:endParaRPr lang="en-US" altLang="ko-KR" sz="800" dirty="0">
              <a:solidFill>
                <a:srgbClr val="FF0000"/>
              </a:solidFill>
            </a:endParaRPr>
          </a:p>
          <a:p>
            <a:endParaRPr lang="en-US" altLang="ko-KR" sz="800" dirty="0">
              <a:solidFill>
                <a:srgbClr val="FF0000"/>
              </a:solidFill>
            </a:endParaRPr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89706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307281</TotalTime>
  <Words>1391</Words>
  <Application>Microsoft Office PowerPoint</Application>
  <PresentationFormat>화면 슬라이드 쇼(4:3)</PresentationFormat>
  <Paragraphs>249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굴림</vt:lpstr>
      <vt:lpstr>Arial</vt:lpstr>
      <vt:lpstr>Arial Narrow</vt:lpstr>
      <vt:lpstr>Times New Roman</vt:lpstr>
      <vt:lpstr>Wingdings</vt:lpstr>
      <vt:lpstr>802-11-Submission</vt:lpstr>
      <vt:lpstr>More Consideration for feedback information</vt:lpstr>
      <vt:lpstr>Introduction</vt:lpstr>
      <vt:lpstr>Feedback information in M-STA BA</vt:lpstr>
      <vt:lpstr>M-BA with feedback information use case</vt:lpstr>
      <vt:lpstr>Multiple feedback information in the Per AID TID of M-BA</vt:lpstr>
      <vt:lpstr>Option 1</vt:lpstr>
      <vt:lpstr>Option 2-1</vt:lpstr>
      <vt:lpstr>Option 2-2</vt:lpstr>
      <vt:lpstr>Conclusion</vt:lpstr>
      <vt:lpstr>Straw Poll 1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18464</cp:revision>
  <cp:lastPrinted>2018-10-31T23:27:01Z</cp:lastPrinted>
  <dcterms:created xsi:type="dcterms:W3CDTF">2007-05-21T21:00:37Z</dcterms:created>
  <dcterms:modified xsi:type="dcterms:W3CDTF">2025-03-09T00:29:02Z</dcterms:modified>
</cp:coreProperties>
</file>