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1468126862" r:id="rId6"/>
    <p:sldId id="1468126878" r:id="rId7"/>
    <p:sldId id="1468126863" r:id="rId8"/>
    <p:sldId id="1468126880" r:id="rId9"/>
    <p:sldId id="1468126870" r:id="rId10"/>
    <p:sldId id="1468126866" r:id="rId11"/>
    <p:sldId id="1468126885" r:id="rId12"/>
    <p:sldId id="1468126864" r:id="rId13"/>
    <p:sldId id="1468126865" r:id="rId14"/>
    <p:sldId id="1468126881" r:id="rId15"/>
    <p:sldId id="1468126867" r:id="rId16"/>
    <p:sldId id="1468126886" r:id="rId17"/>
    <p:sldId id="1468126812" r:id="rId18"/>
    <p:sldId id="1468126892" r:id="rId19"/>
    <p:sldId id="1468126893" r:id="rId20"/>
    <p:sldId id="146812689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CC99"/>
    <a:srgbClr val="A4FD03"/>
    <a:srgbClr val="00FF00"/>
    <a:srgbClr val="FF9900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40568-92F9-4C67-BB22-0B9C34733F1B}" v="130" dt="2025-01-12T19:39:24.664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08C40568-92F9-4C67-BB22-0B9C34733F1B}"/>
    <pc:docChg chg="custSel modSld">
      <pc:chgData name="Rui Cao" userId="a6960595-96e6-47d6-a8d8-833995379cc8" providerId="ADAL" clId="{08C40568-92F9-4C67-BB22-0B9C34733F1B}" dt="2025-01-13T01:35:56.755" v="58" actId="15"/>
      <pc:docMkLst>
        <pc:docMk/>
      </pc:docMkLst>
      <pc:sldChg chg="modSp mod">
        <pc:chgData name="Rui Cao" userId="a6960595-96e6-47d6-a8d8-833995379cc8" providerId="ADAL" clId="{08C40568-92F9-4C67-BB22-0B9C34733F1B}" dt="2025-01-12T19:39:28.597" v="57" actId="20577"/>
        <pc:sldMkLst>
          <pc:docMk/>
          <pc:sldMk cId="1798086728" sldId="1468126870"/>
        </pc:sldMkLst>
        <pc:graphicFrameChg chg="mod modGraphic">
          <ac:chgData name="Rui Cao" userId="a6960595-96e6-47d6-a8d8-833995379cc8" providerId="ADAL" clId="{08C40568-92F9-4C67-BB22-0B9C34733F1B}" dt="2025-01-12T19:39:28.597" v="57" actId="20577"/>
          <ac:graphicFrameMkLst>
            <pc:docMk/>
            <pc:sldMk cId="1798086728" sldId="1468126870"/>
            <ac:graphicFrameMk id="7" creationId="{8E4C396B-7201-6E98-7B69-C20FE7C59AF7}"/>
          </ac:graphicFrameMkLst>
        </pc:graphicFrameChg>
      </pc:sldChg>
      <pc:sldChg chg="modSp mod">
        <pc:chgData name="Rui Cao" userId="a6960595-96e6-47d6-a8d8-833995379cc8" providerId="ADAL" clId="{08C40568-92F9-4C67-BB22-0B9C34733F1B}" dt="2025-01-13T01:35:56.755" v="58" actId="15"/>
        <pc:sldMkLst>
          <pc:docMk/>
          <pc:sldMk cId="3425411028" sldId="1468126880"/>
        </pc:sldMkLst>
        <pc:spChg chg="mod">
          <ac:chgData name="Rui Cao" userId="a6960595-96e6-47d6-a8d8-833995379cc8" providerId="ADAL" clId="{08C40568-92F9-4C67-BB22-0B9C34733F1B}" dt="2025-01-13T01:35:56.755" v="58" actId="15"/>
          <ac:spMkLst>
            <pc:docMk/>
            <pc:sldMk cId="3425411028" sldId="1468126880"/>
            <ac:spMk id="3" creationId="{3FB01CD9-2E74-33EC-4421-FF4DE6FD249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0061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Drawing4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5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6.vsd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1.org/standards/rfid/uhf-air-interface-protoco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1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Mono-static Backscattering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249890"/>
              </p:ext>
            </p:extLst>
          </p:nvPr>
        </p:nvGraphicFramePr>
        <p:xfrm>
          <a:off x="884238" y="3149600"/>
          <a:ext cx="7172325" cy="317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79372" imgH="3761979" progId="Word.Document.8">
                  <p:embed/>
                </p:oleObj>
              </mc:Choice>
              <mc:Fallback>
                <p:oleObj name="Document" r:id="rId3" imgW="8479372" imgH="3761979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149600"/>
                        <a:ext cx="7172325" cy="317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4F6E-27CD-38CA-5051-FF34D6D6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Reply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1E497-20CD-E52B-6187-14B0E41D82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8BF0-ABC3-D822-1FCB-CA272D1C89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F48964-F2F3-8D4E-3E9E-E7344683C19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4EC5C33-12E9-A24D-FF93-6B925906B0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983831"/>
              </p:ext>
            </p:extLst>
          </p:nvPr>
        </p:nvGraphicFramePr>
        <p:xfrm>
          <a:off x="1068388" y="5181600"/>
          <a:ext cx="6553199" cy="1135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987555" imgH="1211738" progId="Visio.Drawing.15">
                  <p:embed/>
                </p:oleObj>
              </mc:Choice>
              <mc:Fallback>
                <p:oleObj name="Visio" r:id="rId2" imgW="6987555" imgH="1211738" progId="Visio.Drawing.15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4EC5C33-12E9-A24D-FF93-6B925906B0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8388" y="5181600"/>
                        <a:ext cx="6553199" cy="1135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4577142-0F81-8059-1B8E-8D6BC5619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59058"/>
              </p:ext>
            </p:extLst>
          </p:nvPr>
        </p:nvGraphicFramePr>
        <p:xfrm>
          <a:off x="1043726" y="3769370"/>
          <a:ext cx="4314092" cy="125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4777844" imgH="1394775" progId="Visio.Drawing.15">
                  <p:embed/>
                </p:oleObj>
              </mc:Choice>
              <mc:Fallback>
                <p:oleObj name="Visio" r:id="rId4" imgW="4777844" imgH="1394775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4577142-0F81-8059-1B8E-8D6BC5619C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3726" y="3769370"/>
                        <a:ext cx="4314092" cy="1259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3F7877B-E4C6-EA97-4C65-5CFDB4D51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3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Both Reader and Tag shall response within pre-defined time window during the frame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T1: Tag response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T2: Reader response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T3: No reply time wait 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C424E9-6C35-F96C-9C67-3738D869D53B}"/>
              </a:ext>
            </a:extLst>
          </p:cNvPr>
          <p:cNvSpPr txBox="1"/>
          <p:nvPr/>
        </p:nvSpPr>
        <p:spPr>
          <a:xfrm>
            <a:off x="421836" y="3769370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FD8436-7177-BCB2-313F-1392195EA1B7}"/>
              </a:ext>
            </a:extLst>
          </p:cNvPr>
          <p:cNvSpPr txBox="1"/>
          <p:nvPr/>
        </p:nvSpPr>
        <p:spPr>
          <a:xfrm>
            <a:off x="430628" y="4264406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C0ACD8-D167-24DF-E5E5-E208D0616B32}"/>
              </a:ext>
            </a:extLst>
          </p:cNvPr>
          <p:cNvSpPr txBox="1"/>
          <p:nvPr/>
        </p:nvSpPr>
        <p:spPr>
          <a:xfrm>
            <a:off x="518237" y="5135478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AF6ADF-CC4B-7C7D-29D5-1E2099C7C26A}"/>
              </a:ext>
            </a:extLst>
          </p:cNvPr>
          <p:cNvSpPr txBox="1"/>
          <p:nvPr/>
        </p:nvSpPr>
        <p:spPr>
          <a:xfrm>
            <a:off x="527029" y="5571392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94857708-8B4E-ECC7-7A6E-61FCE666B910}"/>
              </a:ext>
            </a:extLst>
          </p:cNvPr>
          <p:cNvSpPr/>
          <p:nvPr/>
        </p:nvSpPr>
        <p:spPr bwMode="auto">
          <a:xfrm>
            <a:off x="1905000" y="5571392"/>
            <a:ext cx="1219200" cy="327233"/>
          </a:xfrm>
          <a:prstGeom prst="mathMultiply">
            <a:avLst/>
          </a:prstGeom>
          <a:solidFill>
            <a:srgbClr val="FFC000">
              <a:alpha val="18039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44459A-5DC6-B5DB-56EF-A6C2F95D3C45}"/>
              </a:ext>
            </a:extLst>
          </p:cNvPr>
          <p:cNvSpPr txBox="1"/>
          <p:nvPr/>
        </p:nvSpPr>
        <p:spPr>
          <a:xfrm>
            <a:off x="3754386" y="5528057"/>
            <a:ext cx="66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No </a:t>
            </a:r>
          </a:p>
          <a:p>
            <a:r>
              <a:rPr lang="en-US" sz="900" dirty="0">
                <a:solidFill>
                  <a:schemeClr val="tx1"/>
                </a:solidFill>
              </a:rPr>
              <a:t>reply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D8CA04-AC55-2EAA-DA55-DDB514F70233}"/>
              </a:ext>
            </a:extLst>
          </p:cNvPr>
          <p:cNvSpPr txBox="1"/>
          <p:nvPr/>
        </p:nvSpPr>
        <p:spPr>
          <a:xfrm>
            <a:off x="6324600" y="5573867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Invalid ACK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No reply</a:t>
            </a:r>
          </a:p>
        </p:txBody>
      </p:sp>
    </p:spTree>
    <p:extLst>
      <p:ext uri="{BB962C8B-B14F-4D97-AF65-F5344CB8AC3E}">
        <p14:creationId xmlns:p14="http://schemas.microsoft.com/office/powerpoint/2010/main" val="2759391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D05E-295D-B8A9-483F-9D5F842A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Delayed Reply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59F7-BABE-473F-761E-458C5D247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54" y="178032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Reader shall provide energy for the specified time for Tag to process and prepare response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Tag shall response within pre-defined time window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</a:t>
            </a:r>
            <a:r>
              <a:rPr lang="en-US" baseline="-25000" dirty="0">
                <a:cs typeface="+mn-cs"/>
              </a:rPr>
              <a:t>5</a:t>
            </a:r>
            <a:r>
              <a:rPr lang="en-US" dirty="0">
                <a:cs typeface="+mn-cs"/>
              </a:rPr>
              <a:t>: wait time for Reader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658C7-350B-B60F-400A-C3A9E7CF44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29B4F-33D9-C069-D262-073DEC54E56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35E450-E867-C247-0945-269729B348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95BD058-CBCC-B0A4-DC10-9306999B08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898608"/>
              </p:ext>
            </p:extLst>
          </p:nvPr>
        </p:nvGraphicFramePr>
        <p:xfrm>
          <a:off x="2209800" y="5198322"/>
          <a:ext cx="3639342" cy="95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060035" imgH="1333763" progId="Visio.Drawing.15">
                  <p:embed/>
                </p:oleObj>
              </mc:Choice>
              <mc:Fallback>
                <p:oleObj name="Visio" r:id="rId2" imgW="5060035" imgH="1333763" progId="Visio.Drawing.15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95BD058-CBCC-B0A4-DC10-9306999B08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09800" y="5198322"/>
                        <a:ext cx="3639342" cy="959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E737C27-2496-C96F-31CC-021348521E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79177"/>
              </p:ext>
            </p:extLst>
          </p:nvPr>
        </p:nvGraphicFramePr>
        <p:xfrm>
          <a:off x="2186291" y="3914802"/>
          <a:ext cx="3775066" cy="100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5151416" imgH="1371600" progId="Visio.Drawing.15">
                  <p:embed/>
                </p:oleObj>
              </mc:Choice>
              <mc:Fallback>
                <p:oleObj name="Visio" r:id="rId4" imgW="5151416" imgH="1371600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E737C27-2496-C96F-31CC-021348521E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6291" y="3914802"/>
                        <a:ext cx="3775066" cy="100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60A338C-3070-7FE7-2F10-42875D1D18AB}"/>
              </a:ext>
            </a:extLst>
          </p:cNvPr>
          <p:cNvSpPr txBox="1"/>
          <p:nvPr/>
        </p:nvSpPr>
        <p:spPr>
          <a:xfrm>
            <a:off x="1624417" y="3810000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8D1140-73A4-CC47-5723-C31413D677AB}"/>
              </a:ext>
            </a:extLst>
          </p:cNvPr>
          <p:cNvSpPr txBox="1"/>
          <p:nvPr/>
        </p:nvSpPr>
        <p:spPr>
          <a:xfrm>
            <a:off x="1633209" y="4305036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4EE50F-36AC-EBB1-1308-B0493A61CA1F}"/>
              </a:ext>
            </a:extLst>
          </p:cNvPr>
          <p:cNvSpPr txBox="1"/>
          <p:nvPr/>
        </p:nvSpPr>
        <p:spPr>
          <a:xfrm>
            <a:off x="1666730" y="5036106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41DF98-9940-6B4B-B6FF-CBE68EAE88B9}"/>
              </a:ext>
            </a:extLst>
          </p:cNvPr>
          <p:cNvSpPr txBox="1"/>
          <p:nvPr/>
        </p:nvSpPr>
        <p:spPr>
          <a:xfrm>
            <a:off x="1675522" y="5531142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521540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56ABB-FAC8-7120-0740-5E187347B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0FEEB-2C4A-A768-FF3A-941C3BD9C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Reuse some of existing WiFi IFS time definition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5C102-731B-6B5C-FF8E-F9F665E4FB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4AB79-8945-2914-E82A-DADC017C31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7DB7F7-79B4-211E-91C9-E9C38493C20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9FD0C2C-2816-28B3-7FB1-DC42A6FD77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050062"/>
              </p:ext>
            </p:extLst>
          </p:nvPr>
        </p:nvGraphicFramePr>
        <p:xfrm>
          <a:off x="1010063" y="2804782"/>
          <a:ext cx="7397972" cy="261686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73812">
                  <a:extLst>
                    <a:ext uri="{9D8B030D-6E8A-4147-A177-3AD203B41FA5}">
                      <a16:colId xmlns:a16="http://schemas.microsoft.com/office/drawing/2014/main" val="3551590753"/>
                    </a:ext>
                  </a:extLst>
                </a:gridCol>
                <a:gridCol w="1926125">
                  <a:extLst>
                    <a:ext uri="{9D8B030D-6E8A-4147-A177-3AD203B41FA5}">
                      <a16:colId xmlns:a16="http://schemas.microsoft.com/office/drawing/2014/main" val="2536710049"/>
                    </a:ext>
                  </a:extLst>
                </a:gridCol>
                <a:gridCol w="1627822">
                  <a:extLst>
                    <a:ext uri="{9D8B030D-6E8A-4147-A177-3AD203B41FA5}">
                      <a16:colId xmlns:a16="http://schemas.microsoft.com/office/drawing/2014/main" val="2746581834"/>
                    </a:ext>
                  </a:extLst>
                </a:gridCol>
                <a:gridCol w="2970213">
                  <a:extLst>
                    <a:ext uri="{9D8B030D-6E8A-4147-A177-3AD203B41FA5}">
                      <a16:colId xmlns:a16="http://schemas.microsoft.com/office/drawing/2014/main" val="3533460605"/>
                    </a:ext>
                  </a:extLst>
                </a:gridCol>
              </a:tblGrid>
              <a:tr h="503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AMP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dirty="0">
                          <a:effectLst/>
                        </a:rPr>
                        <a:t>Note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8432536"/>
                  </a:ext>
                </a:extLst>
              </a:tr>
              <a:tr h="470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T1</a:t>
                      </a:r>
                      <a:endParaRPr lang="en-US" sz="14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Tag Response 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16us (+/-10%)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EPC Gen2: value dependent on Tari, minimum 15us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271994"/>
                  </a:ext>
                </a:extLst>
              </a:tr>
              <a:tr h="319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T2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Reader Response 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or 16us (+/-10%)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690794"/>
                  </a:ext>
                </a:extLst>
              </a:tr>
              <a:tr h="2867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T3</a:t>
                      </a:r>
                      <a:endParaRPr lang="en-US" sz="14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replay Reader wait 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EPC Gen2: min 0us, no max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475490"/>
                  </a:ext>
                </a:extLst>
              </a:tr>
              <a:tr h="246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T4</a:t>
                      </a:r>
                      <a:endParaRPr lang="en-US" sz="14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Reader minimum inter-command 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or 16us (+/-10%)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EPC Gen2: min T1+T3, no max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4345500"/>
                  </a:ext>
                </a:extLst>
              </a:tr>
              <a:tr h="372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</a:rPr>
                        <a:t>T5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Tag processing time for delayed reply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EPC Gen2: [250us, 20ms]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527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178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74FA5-9F14-A9AF-C5C9-74220E53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9488A-0F31-25C9-EE49-2B8A9AE7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about EPC Gen2 logical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Memory and access, inventory operation, advanced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simplified protocol for AMP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memory definition and access command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subset of required commands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“Extend” command for TXOP/PPDU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about the inter-frame space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Try to reuse existing IFS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to exceed the requirement of the UHF tag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83F82-B779-866E-8670-D35FA1E8C4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03B87-0DF6-14C5-505F-028652108AB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AFF211-680C-3EA0-8516-A9734237EB7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404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sz="2000" dirty="0"/>
              <a:t>[1] 11-24/0836, thoughts-on-amp-uhf-</a:t>
            </a:r>
            <a:r>
              <a:rPr lang="en-US" sz="2000" dirty="0" err="1"/>
              <a:t>rfid</a:t>
            </a:r>
            <a:r>
              <a:rPr lang="en-US" sz="2000" dirty="0"/>
              <a:t>-tags</a:t>
            </a:r>
          </a:p>
          <a:p>
            <a:r>
              <a:rPr lang="en-US" sz="2000" dirty="0"/>
              <a:t>[2] 11-24/1805, time-based-channel-access-discussions</a:t>
            </a:r>
          </a:p>
          <a:p>
            <a:r>
              <a:rPr lang="en-US" sz="2000" dirty="0"/>
              <a:t>[3] </a:t>
            </a:r>
            <a:r>
              <a:rPr lang="en-US" sz="20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EPC UHF Gen2 Air Interface Protocol | GS1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 backscattering tag reuses the memory definition and access commands as in EPC Gen2 protocol.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242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 defines an Extend command to request the tag to extend the operation sequence in the next TXOP or PPDU.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name and content of the command is TBD 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645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nominal response time for AMP backscattering tag is 16us.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71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[1, 2] proposed to reuse EPC Gen2 logical interface and channel access for backscattering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Simplify backscattering tag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Facilitate the synergy with UHF RFID tag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about EPC Gen2 logical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the simplified protocol for AMP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about the inter-frame space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8E7AD-AC7F-DB0F-5F2E-747A1FB89B1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1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BE940-4D5D-52A7-7EE9-88900825E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High-level Protocol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0AB35-84ED-E144-B78D-0C42A63B1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AMP reuses the logical interface of EPC Gen2 protocol [2]: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Physical layer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chemeClr val="tx1"/>
                </a:solidFill>
              </a:rPr>
              <a:t> AMP will redefine AMP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Tag-identification layer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UHF RFID commands are tunneled via the AMP MAC/PHY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1DE25-6522-6D40-A221-63D03B0905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48FB2-AC28-22CE-EE9C-D7A34982F4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307224-BDEA-3B23-B788-8ED2AAF7392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69B5F587-203D-4B3F-E3D0-606685264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3459987"/>
            <a:ext cx="4302994" cy="300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5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E2A5-D0E1-0803-9E20-E7B5782F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EPC Gen2 Logical Interface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AD08-7A96-3705-A270-C34CD5ED0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8598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Tag memory definition and access commands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Inventory operation command and flags/state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Select command: choose certain tags to identify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Inventory command: identify all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Sessions, A/B flag per session, Tag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Advanced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Secured communications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20EE1-388D-6A61-9A9A-CD8900506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C45B0-00B7-AC5F-B08F-76DE5DDB93E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41AC64-7073-DCDC-9CFD-7C32C05379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2660EB-AB8D-9ADC-A264-1EF4C71435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57818" y="4697770"/>
            <a:ext cx="3263360" cy="15483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05F14A-35B2-9FDF-5123-083362DB0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494" y="2998091"/>
            <a:ext cx="1687706" cy="14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2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51DAC-AC51-246A-4B95-AF22C6C2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Backscattering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01CD9-2E74-33EC-4421-FF4DE6FD2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1676400"/>
            <a:ext cx="8066088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Tag memory definition and access commands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no change to the interface, and selective useful commands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Inventory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to reuse most commands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Query command to be updated based on new AMP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Comply with TXOP or PPDU limit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Tag to hold status/flag among read TXOP or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Inter-frame space: “link timing”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be updated based on AMP PHY definition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Advanced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to support authentication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Secured communication does not fit into WiFi: ~100ms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A762-218C-F085-BEC3-8BF217304F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3C018-8581-C307-EF75-FD3BE25B3C6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2BBBF7-91BF-097A-B928-ED05C8E130C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41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B238-B3D7-E2DC-8283-E5D3A3B9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Reader Commands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E4C396B-7201-6E98-7B69-C20FE7C59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269625"/>
              </p:ext>
            </p:extLst>
          </p:nvPr>
        </p:nvGraphicFramePr>
        <p:xfrm>
          <a:off x="1371600" y="2222448"/>
          <a:ext cx="6629400" cy="4113791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91428">
                  <a:extLst>
                    <a:ext uri="{9D8B030D-6E8A-4147-A177-3AD203B41FA5}">
                      <a16:colId xmlns:a16="http://schemas.microsoft.com/office/drawing/2014/main" val="3551590753"/>
                    </a:ext>
                  </a:extLst>
                </a:gridCol>
                <a:gridCol w="1308370">
                  <a:extLst>
                    <a:ext uri="{9D8B030D-6E8A-4147-A177-3AD203B41FA5}">
                      <a16:colId xmlns:a16="http://schemas.microsoft.com/office/drawing/2014/main" val="1227027169"/>
                    </a:ext>
                  </a:extLst>
                </a:gridCol>
                <a:gridCol w="3929602">
                  <a:extLst>
                    <a:ext uri="{9D8B030D-6E8A-4147-A177-3AD203B41FA5}">
                      <a16:colId xmlns:a16="http://schemas.microsoft.com/office/drawing/2014/main" val="3533460605"/>
                    </a:ext>
                  </a:extLst>
                </a:gridCol>
              </a:tblGrid>
              <a:tr h="545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Command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Tag support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Remark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8432536"/>
                  </a:ext>
                </a:extLst>
              </a:tr>
              <a:tr h="5547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Select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mandatory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effectLst/>
                        </a:rPr>
                        <a:t>as EPC Gen2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effectLst/>
                        </a:rPr>
                        <a:t>Reader usage is optional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271994"/>
                  </a:ext>
                </a:extLst>
              </a:tr>
              <a:tr h="623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Query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mandatory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As EPC Gen2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u="sng" kern="100" dirty="0">
                          <a:solidFill>
                            <a:srgbClr val="FF0000"/>
                          </a:solidFill>
                          <a:effectLst/>
                        </a:rPr>
                        <a:t>Update based on AMP PHY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690794"/>
                  </a:ext>
                </a:extLst>
              </a:tr>
              <a:tr h="3344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Query rep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mandatory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effectLst/>
                        </a:rPr>
                        <a:t>as EPC Gen2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475490"/>
                  </a:ext>
                </a:extLst>
              </a:tr>
              <a:tr h="143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Ack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mandatory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effectLst/>
                        </a:rPr>
                        <a:t>as EPC Gen2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4345500"/>
                  </a:ext>
                </a:extLst>
              </a:tr>
              <a:tr h="143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>
                          <a:effectLst/>
                        </a:rPr>
                        <a:t>NAK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</a:rPr>
                        <a:t>mandatory</a:t>
                      </a:r>
                      <a:endParaRPr lang="en-US" sz="16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effectLst/>
                        </a:rPr>
                        <a:t>as EPC Gen2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9513083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Read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mandatory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as EPC Gen2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5271480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Write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mandatory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as EPC Gen2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9456654"/>
                  </a:ext>
                </a:extLst>
              </a:tr>
              <a:tr h="28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Authenticate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optional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as EPC Gen2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4471172"/>
                  </a:ext>
                </a:extLst>
              </a:tr>
              <a:tr h="5547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Extend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mandatory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command to be defined in AMP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accommodate TXOP limitation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875022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470C2-2603-9D8A-0BFC-A4DE3E94DC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7F294-63DB-327D-C9F1-1E7A4DA6789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41E331-0922-41E0-67F1-FC2F8B94D70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5A4D4-03C0-0368-78E1-7ABAA6F4518E}"/>
              </a:ext>
            </a:extLst>
          </p:cNvPr>
          <p:cNvSpPr txBox="1">
            <a:spLocks/>
          </p:cNvSpPr>
          <p:nvPr/>
        </p:nvSpPr>
        <p:spPr bwMode="auto">
          <a:xfrm>
            <a:off x="990600" y="1578002"/>
            <a:ext cx="2825434" cy="504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Minimum set</a:t>
            </a:r>
            <a:endParaRPr lang="en-US" sz="1800" b="1" kern="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08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6F51-5329-B69B-9460-AD258DA2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“Extend”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F4176-193D-E5EE-29CE-D378D8215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43809"/>
            <a:ext cx="79898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channel access needs to coex with regular WiFi and comply with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operation sequence may take longer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multi-tag inventory, delayed replay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Finish the operation sequence in multiple TXOPs or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“Extend” command can be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to indicate to the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command is an extension from previous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to maintain a persistent status and to response in next TXOP or PPDU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D73B7-C78C-9012-6A9B-E973A122F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3B34D-DF81-E702-7834-01D02B4AC3E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C19A0-52FE-7729-27A9-E18CD3325BE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82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FBAB-FB97-D2F9-451C-5875D8C5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C3F73-BEFE-D05D-D03E-5FE0C32B0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8" y="4437630"/>
            <a:ext cx="8297958" cy="18869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TXOP-1 + TXOP-2 is too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take milli-second processing 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Write process, Authenticate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may lose energy after TXOP-1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“Extend” command instruct tag to retain state for in persistent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C2411-88F0-F570-18E3-64C051FB9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D556B-C056-7BF6-7288-7D2F5FB60C7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F5491-7697-85DD-E03C-FD092F6324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DAF6BD2-BD88-FA71-537E-D1C3AD2450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293996"/>
              </p:ext>
            </p:extLst>
          </p:nvPr>
        </p:nvGraphicFramePr>
        <p:xfrm>
          <a:off x="673466" y="2109911"/>
          <a:ext cx="4114800" cy="1236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339840" imgH="1905105" progId="Visio.Drawing.15">
                  <p:embed/>
                </p:oleObj>
              </mc:Choice>
              <mc:Fallback>
                <p:oleObj name="Visio" r:id="rId2" imgW="6339840" imgH="1905105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DAF6BD2-BD88-FA71-537E-D1C3AD2450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3466" y="2109911"/>
                        <a:ext cx="4114800" cy="1236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32C7D26-0BBE-B1FA-C259-5C6AB68C1C35}"/>
              </a:ext>
            </a:extLst>
          </p:cNvPr>
          <p:cNvSpPr txBox="1"/>
          <p:nvPr/>
        </p:nvSpPr>
        <p:spPr>
          <a:xfrm>
            <a:off x="135649" y="2327948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A6116-705F-8409-A142-25198322F6AE}"/>
              </a:ext>
            </a:extLst>
          </p:cNvPr>
          <p:cNvSpPr txBox="1"/>
          <p:nvPr/>
        </p:nvSpPr>
        <p:spPr>
          <a:xfrm>
            <a:off x="144441" y="2822984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37AEDD-E79E-67A9-017B-B96025049DCB}"/>
              </a:ext>
            </a:extLst>
          </p:cNvPr>
          <p:cNvCxnSpPr/>
          <p:nvPr/>
        </p:nvCxnSpPr>
        <p:spPr bwMode="auto">
          <a:xfrm>
            <a:off x="696912" y="1828800"/>
            <a:ext cx="406373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7E7394F-B83B-6888-D727-45FAC0239CC1}"/>
              </a:ext>
            </a:extLst>
          </p:cNvPr>
          <p:cNvSpPr txBox="1"/>
          <p:nvPr/>
        </p:nvSpPr>
        <p:spPr>
          <a:xfrm>
            <a:off x="2415233" y="1723135"/>
            <a:ext cx="62709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TXOP-1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F1D86B-0BA1-A213-481B-E50DC878EB84}"/>
              </a:ext>
            </a:extLst>
          </p:cNvPr>
          <p:cNvCxnSpPr>
            <a:cxnSpLocks/>
          </p:cNvCxnSpPr>
          <p:nvPr/>
        </p:nvCxnSpPr>
        <p:spPr bwMode="auto">
          <a:xfrm>
            <a:off x="5203778" y="1830022"/>
            <a:ext cx="36393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DEBEB75-0823-393C-D320-C142D02DE743}"/>
              </a:ext>
            </a:extLst>
          </p:cNvPr>
          <p:cNvSpPr txBox="1"/>
          <p:nvPr/>
        </p:nvSpPr>
        <p:spPr>
          <a:xfrm>
            <a:off x="6922099" y="1724357"/>
            <a:ext cx="62709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TXOP-2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C43F4C-1A2B-CA9C-1F15-9B42309FB570}"/>
              </a:ext>
            </a:extLst>
          </p:cNvPr>
          <p:cNvCxnSpPr/>
          <p:nvPr/>
        </p:nvCxnSpPr>
        <p:spPr bwMode="auto">
          <a:xfrm>
            <a:off x="4774224" y="1600200"/>
            <a:ext cx="0" cy="2895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11BAEF-B235-6C9A-148E-09A25A729326}"/>
              </a:ext>
            </a:extLst>
          </p:cNvPr>
          <p:cNvCxnSpPr/>
          <p:nvPr/>
        </p:nvCxnSpPr>
        <p:spPr bwMode="auto">
          <a:xfrm>
            <a:off x="5198805" y="1611924"/>
            <a:ext cx="0" cy="2895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AD0F674-2E06-46D8-5DDE-955CE6CFBC8E}"/>
              </a:ext>
            </a:extLst>
          </p:cNvPr>
          <p:cNvSpPr txBox="1"/>
          <p:nvPr/>
        </p:nvSpPr>
        <p:spPr>
          <a:xfrm>
            <a:off x="4787799" y="171287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CCA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282E5FE-DDE0-9438-EFD0-05053E2A7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770501"/>
              </p:ext>
            </p:extLst>
          </p:nvPr>
        </p:nvGraphicFramePr>
        <p:xfrm>
          <a:off x="5199858" y="3536576"/>
          <a:ext cx="3639342" cy="95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5060035" imgH="1333763" progId="Visio.Drawing.15">
                  <p:embed/>
                </p:oleObj>
              </mc:Choice>
              <mc:Fallback>
                <p:oleObj name="Visio" r:id="rId4" imgW="5060035" imgH="1333763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282E5FE-DDE0-9438-EFD0-05053E2A78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99858" y="3536576"/>
                        <a:ext cx="3639342" cy="959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081EC91E-671C-3F22-4E9A-85D4661B2B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651149"/>
              </p:ext>
            </p:extLst>
          </p:nvPr>
        </p:nvGraphicFramePr>
        <p:xfrm>
          <a:off x="5194986" y="2397796"/>
          <a:ext cx="3775066" cy="100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5151416" imgH="1371600" progId="Visio.Drawing.15">
                  <p:embed/>
                </p:oleObj>
              </mc:Choice>
              <mc:Fallback>
                <p:oleObj name="Visio" r:id="rId6" imgW="5151416" imgH="1371600" progId="Visio.Drawing.15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081EC91E-671C-3F22-4E9A-85D4661B2B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94986" y="2397796"/>
                        <a:ext cx="3775066" cy="100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315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E2A5-D0E1-0803-9E20-E7B5782F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Inter-Frame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AD08-7A96-3705-A270-C34CD5ED0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3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UHF RFID link timing is very flexible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flexible data rate,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diverse regulatory requirement in various geographical regions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backscattering definition can be much simplified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Single DL data rate: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Single channelization and spectrum mask definition </a:t>
            </a:r>
            <a:r>
              <a:rPr lang="en-US" dirty="0"/>
              <a:t>in 2.4GHz</a:t>
            </a:r>
            <a:endParaRPr lang="en-US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 sequences</a:t>
            </a:r>
            <a:endParaRPr lang="en-US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Immediate reply: inventory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e.g. Single-Tag reply, and </a:t>
            </a:r>
            <a:r>
              <a:rPr lang="en-US" dirty="0"/>
              <a:t>Multi-Tag reply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Delayed reply: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operations that tags need more time to process before response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e.g. Authentication, Write</a:t>
            </a:r>
            <a:endParaRPr lang="en-US" b="1" dirty="0"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20EE1-388D-6A61-9A9A-CD8900506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C45B0-00B7-AC5F-B08F-76DE5DDB93E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41AC64-7073-DCDC-9CFD-7C32C05379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7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7D0C3C-E009-4A26-AE6C-3A93607131C0}">
  <ds:schemaRefs>
    <ds:schemaRef ds:uri="e58053ba-c818-4db6-bb11-374128f31020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1363f016-912c-4f92-b029-a14e17a248b6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1100</Words>
  <Application>Microsoft Office PowerPoint</Application>
  <PresentationFormat>On-screen Show (4:3)</PresentationFormat>
  <Paragraphs>244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Arial</vt:lpstr>
      <vt:lpstr>Calibri</vt:lpstr>
      <vt:lpstr>Times New Roman</vt:lpstr>
      <vt:lpstr>Wingdings</vt:lpstr>
      <vt:lpstr>Office Theme</vt:lpstr>
      <vt:lpstr>Document</vt:lpstr>
      <vt:lpstr>Visio</vt:lpstr>
      <vt:lpstr>AMP Mono-static Backscattering Operation</vt:lpstr>
      <vt:lpstr>Introduction</vt:lpstr>
      <vt:lpstr>Recap: High-level Protocol Flow</vt:lpstr>
      <vt:lpstr>EPC Gen2 Logical Interface [3]</vt:lpstr>
      <vt:lpstr>AMP Backscattering Tag</vt:lpstr>
      <vt:lpstr>AMP Reader Commands</vt:lpstr>
      <vt:lpstr>“Extend” Command</vt:lpstr>
      <vt:lpstr>Examples</vt:lpstr>
      <vt:lpstr>Inter-Frame Space</vt:lpstr>
      <vt:lpstr>Immediate Reply</vt:lpstr>
      <vt:lpstr>Delayed Reply</vt:lpstr>
      <vt:lpstr>Examples</vt:lpstr>
      <vt:lpstr>Summary</vt:lpstr>
      <vt:lpstr>References</vt:lpstr>
      <vt:lpstr>SP</vt:lpstr>
      <vt:lpstr>SP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2253</cp:revision>
  <cp:lastPrinted>1601-01-01T00:00:00Z</cp:lastPrinted>
  <dcterms:created xsi:type="dcterms:W3CDTF">2015-10-31T00:33:08Z</dcterms:created>
  <dcterms:modified xsi:type="dcterms:W3CDTF">2025-01-13T01:35:59Z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