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1468126864" r:id="rId6"/>
    <p:sldId id="1468126862" r:id="rId7"/>
    <p:sldId id="1468126866" r:id="rId8"/>
    <p:sldId id="1468126867" r:id="rId9"/>
    <p:sldId id="1468126863" r:id="rId10"/>
    <p:sldId id="1468126865" r:id="rId11"/>
    <p:sldId id="1468126871" r:id="rId12"/>
    <p:sldId id="1468126812" r:id="rId13"/>
    <p:sldId id="1468126842" r:id="rId14"/>
    <p:sldId id="1468126872" r:id="rId15"/>
    <p:sldId id="1468126816" r:id="rId16"/>
    <p:sldId id="1468126854" r:id="rId17"/>
    <p:sldId id="1468126861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99"/>
    <a:srgbClr val="A4FD03"/>
    <a:srgbClr val="00FF00"/>
    <a:srgbClr val="FF9900"/>
    <a:srgbClr val="FFFFCC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F5C56E-BD49-4A18-A8FB-1A2EE4198843}" v="13" dt="2025-01-13T00:04:22.262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0" autoAdjust="0"/>
    <p:restoredTop sz="94695" autoAdjust="0"/>
  </p:normalViewPr>
  <p:slideViewPr>
    <p:cSldViewPr>
      <p:cViewPr varScale="1">
        <p:scale>
          <a:sx n="81" d="100"/>
          <a:sy n="81" d="100"/>
        </p:scale>
        <p:origin x="1315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23F5C56E-BD49-4A18-A8FB-1A2EE4198843}"/>
    <pc:docChg chg="undo custSel addSld delSld modSld">
      <pc:chgData name="Rui Cao" userId="a6960595-96e6-47d6-a8d8-833995379cc8" providerId="ADAL" clId="{23F5C56E-BD49-4A18-A8FB-1A2EE4198843}" dt="2025-01-13T00:18:49.303" v="254" actId="113"/>
      <pc:docMkLst>
        <pc:docMk/>
      </pc:docMkLst>
      <pc:sldChg chg="modSp mod">
        <pc:chgData name="Rui Cao" userId="a6960595-96e6-47d6-a8d8-833995379cc8" providerId="ADAL" clId="{23F5C56E-BD49-4A18-A8FB-1A2EE4198843}" dt="2025-01-13T00:18:49.303" v="254" actId="113"/>
        <pc:sldMkLst>
          <pc:docMk/>
          <pc:sldMk cId="2275401671" sldId="1468126812"/>
        </pc:sldMkLst>
        <pc:spChg chg="mod">
          <ac:chgData name="Rui Cao" userId="a6960595-96e6-47d6-a8d8-833995379cc8" providerId="ADAL" clId="{23F5C56E-BD49-4A18-A8FB-1A2EE4198843}" dt="2025-01-13T00:18:49.303" v="254" actId="113"/>
          <ac:spMkLst>
            <pc:docMk/>
            <pc:sldMk cId="2275401671" sldId="1468126812"/>
            <ac:spMk id="3" creationId="{D160B4DE-2F2D-6F6E-A1C8-B940CA99A6AE}"/>
          </ac:spMkLst>
        </pc:spChg>
      </pc:sldChg>
      <pc:sldChg chg="add">
        <pc:chgData name="Rui Cao" userId="a6960595-96e6-47d6-a8d8-833995379cc8" providerId="ADAL" clId="{23F5C56E-BD49-4A18-A8FB-1A2EE4198843}" dt="2025-01-12T20:05:34.444" v="0"/>
        <pc:sldMkLst>
          <pc:docMk/>
          <pc:sldMk cId="3479565295" sldId="1468126816"/>
        </pc:sldMkLst>
      </pc:sldChg>
      <pc:sldChg chg="add del">
        <pc:chgData name="Rui Cao" userId="a6960595-96e6-47d6-a8d8-833995379cc8" providerId="ADAL" clId="{23F5C56E-BD49-4A18-A8FB-1A2EE4198843}" dt="2025-01-12T23:50:06.898" v="32" actId="47"/>
        <pc:sldMkLst>
          <pc:docMk/>
          <pc:sldMk cId="2217898240" sldId="1468126850"/>
        </pc:sldMkLst>
      </pc:sldChg>
      <pc:sldChg chg="add">
        <pc:chgData name="Rui Cao" userId="a6960595-96e6-47d6-a8d8-833995379cc8" providerId="ADAL" clId="{23F5C56E-BD49-4A18-A8FB-1A2EE4198843}" dt="2025-01-12T20:05:34.444" v="0"/>
        <pc:sldMkLst>
          <pc:docMk/>
          <pc:sldMk cId="476537345" sldId="1468126854"/>
        </pc:sldMkLst>
      </pc:sldChg>
      <pc:sldChg chg="add del">
        <pc:chgData name="Rui Cao" userId="a6960595-96e6-47d6-a8d8-833995379cc8" providerId="ADAL" clId="{23F5C56E-BD49-4A18-A8FB-1A2EE4198843}" dt="2025-01-12T23:50:09.118" v="33" actId="47"/>
        <pc:sldMkLst>
          <pc:docMk/>
          <pc:sldMk cId="2870941825" sldId="1468126855"/>
        </pc:sldMkLst>
      </pc:sldChg>
      <pc:sldChg chg="add">
        <pc:chgData name="Rui Cao" userId="a6960595-96e6-47d6-a8d8-833995379cc8" providerId="ADAL" clId="{23F5C56E-BD49-4A18-A8FB-1A2EE4198843}" dt="2025-01-12T20:05:34.444" v="0"/>
        <pc:sldMkLst>
          <pc:docMk/>
          <pc:sldMk cId="2898035210" sldId="1468126861"/>
        </pc:sldMkLst>
      </pc:sldChg>
      <pc:sldChg chg="modSp mod">
        <pc:chgData name="Rui Cao" userId="a6960595-96e6-47d6-a8d8-833995379cc8" providerId="ADAL" clId="{23F5C56E-BD49-4A18-A8FB-1A2EE4198843}" dt="2025-01-12T23:57:53.670" v="115" actId="20577"/>
        <pc:sldMkLst>
          <pc:docMk/>
          <pc:sldMk cId="359826137" sldId="1468126866"/>
        </pc:sldMkLst>
        <pc:spChg chg="mod">
          <ac:chgData name="Rui Cao" userId="a6960595-96e6-47d6-a8d8-833995379cc8" providerId="ADAL" clId="{23F5C56E-BD49-4A18-A8FB-1A2EE4198843}" dt="2025-01-12T23:57:53.670" v="115" actId="20577"/>
          <ac:spMkLst>
            <pc:docMk/>
            <pc:sldMk cId="359826137" sldId="1468126866"/>
            <ac:spMk id="3" creationId="{A28A0F89-6A8E-8E96-1BAE-3893D47F3321}"/>
          </ac:spMkLst>
        </pc:spChg>
      </pc:sldChg>
      <pc:sldChg chg="addSp modSp mod">
        <pc:chgData name="Rui Cao" userId="a6960595-96e6-47d6-a8d8-833995379cc8" providerId="ADAL" clId="{23F5C56E-BD49-4A18-A8FB-1A2EE4198843}" dt="2025-01-13T00:02:31.327" v="192" actId="20577"/>
        <pc:sldMkLst>
          <pc:docMk/>
          <pc:sldMk cId="2607894638" sldId="1468126867"/>
        </pc:sldMkLst>
        <pc:spChg chg="mod">
          <ac:chgData name="Rui Cao" userId="a6960595-96e6-47d6-a8d8-833995379cc8" providerId="ADAL" clId="{23F5C56E-BD49-4A18-A8FB-1A2EE4198843}" dt="2025-01-13T00:02:31.327" v="192" actId="20577"/>
          <ac:spMkLst>
            <pc:docMk/>
            <pc:sldMk cId="2607894638" sldId="1468126867"/>
            <ac:spMk id="3" creationId="{A28A0F89-6A8E-8E96-1BAE-3893D47F3321}"/>
          </ac:spMkLst>
        </pc:spChg>
        <pc:spChg chg="add mod">
          <ac:chgData name="Rui Cao" userId="a6960595-96e6-47d6-a8d8-833995379cc8" providerId="ADAL" clId="{23F5C56E-BD49-4A18-A8FB-1A2EE4198843}" dt="2025-01-13T00:02:13.902" v="175" actId="1036"/>
          <ac:spMkLst>
            <pc:docMk/>
            <pc:sldMk cId="2607894638" sldId="1468126867"/>
            <ac:spMk id="9" creationId="{23684963-ACA2-C02A-A612-E560A85B875E}"/>
          </ac:spMkLst>
        </pc:spChg>
        <pc:spChg chg="add mod">
          <ac:chgData name="Rui Cao" userId="a6960595-96e6-47d6-a8d8-833995379cc8" providerId="ADAL" clId="{23F5C56E-BD49-4A18-A8FB-1A2EE4198843}" dt="2025-01-13T00:00:38.287" v="140" actId="164"/>
          <ac:spMkLst>
            <pc:docMk/>
            <pc:sldMk cId="2607894638" sldId="1468126867"/>
            <ac:spMk id="10" creationId="{6DFB42BE-07EE-3718-677B-B0D287F8DD8C}"/>
          </ac:spMkLst>
        </pc:spChg>
        <pc:grpChg chg="add mod">
          <ac:chgData name="Rui Cao" userId="a6960595-96e6-47d6-a8d8-833995379cc8" providerId="ADAL" clId="{23F5C56E-BD49-4A18-A8FB-1A2EE4198843}" dt="2025-01-13T00:02:13.902" v="175" actId="1036"/>
          <ac:grpSpMkLst>
            <pc:docMk/>
            <pc:sldMk cId="2607894638" sldId="1468126867"/>
            <ac:grpSpMk id="11" creationId="{CA5C5D55-6F95-4E0C-76D2-814378098E21}"/>
          </ac:grpSpMkLst>
        </pc:grpChg>
        <pc:graphicFrameChg chg="add mod">
          <ac:chgData name="Rui Cao" userId="a6960595-96e6-47d6-a8d8-833995379cc8" providerId="ADAL" clId="{23F5C56E-BD49-4A18-A8FB-1A2EE4198843}" dt="2025-01-13T00:00:41.274" v="142" actId="1076"/>
          <ac:graphicFrameMkLst>
            <pc:docMk/>
            <pc:sldMk cId="2607894638" sldId="1468126867"/>
            <ac:graphicFrameMk id="8" creationId="{C6A9383D-7CD2-ABA4-E6E0-F330449131C2}"/>
          </ac:graphicFrameMkLst>
        </pc:graphicFrameChg>
        <pc:picChg chg="add mod">
          <ac:chgData name="Rui Cao" userId="a6960595-96e6-47d6-a8d8-833995379cc8" providerId="ADAL" clId="{23F5C56E-BD49-4A18-A8FB-1A2EE4198843}" dt="2025-01-13T00:02:18.762" v="176" actId="1076"/>
          <ac:picMkLst>
            <pc:docMk/>
            <pc:sldMk cId="2607894638" sldId="1468126867"/>
            <ac:picMk id="7" creationId="{31300B85-C49D-44AD-9889-AF1C8503C9A5}"/>
          </ac:picMkLst>
        </pc:picChg>
      </pc:sldChg>
      <pc:sldChg chg="modSp mod">
        <pc:chgData name="Rui Cao" userId="a6960595-96e6-47d6-a8d8-833995379cc8" providerId="ADAL" clId="{23F5C56E-BD49-4A18-A8FB-1A2EE4198843}" dt="2025-01-13T00:18:27.161" v="252" actId="20577"/>
        <pc:sldMkLst>
          <pc:docMk/>
          <pc:sldMk cId="1084917030" sldId="1468126871"/>
        </pc:sldMkLst>
        <pc:spChg chg="mod">
          <ac:chgData name="Rui Cao" userId="a6960595-96e6-47d6-a8d8-833995379cc8" providerId="ADAL" clId="{23F5C56E-BD49-4A18-A8FB-1A2EE4198843}" dt="2025-01-13T00:18:27.161" v="252" actId="20577"/>
          <ac:spMkLst>
            <pc:docMk/>
            <pc:sldMk cId="1084917030" sldId="1468126871"/>
            <ac:spMk id="3" creationId="{E2B5E24A-B781-F63A-E492-4BA67F1A4328}"/>
          </ac:spMkLst>
        </pc:spChg>
      </pc:sldChg>
      <pc:sldChg chg="modSp new mod">
        <pc:chgData name="Rui Cao" userId="a6960595-96e6-47d6-a8d8-833995379cc8" providerId="ADAL" clId="{23F5C56E-BD49-4A18-A8FB-1A2EE4198843}" dt="2025-01-12T20:07:09.256" v="31" actId="20577"/>
        <pc:sldMkLst>
          <pc:docMk/>
          <pc:sldMk cId="3503668534" sldId="1468126872"/>
        </pc:sldMkLst>
        <pc:spChg chg="mod">
          <ac:chgData name="Rui Cao" userId="a6960595-96e6-47d6-a8d8-833995379cc8" providerId="ADAL" clId="{23F5C56E-BD49-4A18-A8FB-1A2EE4198843}" dt="2025-01-12T20:05:39.419" v="9" actId="20577"/>
          <ac:spMkLst>
            <pc:docMk/>
            <pc:sldMk cId="3503668534" sldId="1468126872"/>
            <ac:spMk id="2" creationId="{F4EF2E7E-B3E2-2BEB-F475-6205D4AEF8FF}"/>
          </ac:spMkLst>
        </pc:spChg>
        <pc:spChg chg="mod">
          <ac:chgData name="Rui Cao" userId="a6960595-96e6-47d6-a8d8-833995379cc8" providerId="ADAL" clId="{23F5C56E-BD49-4A18-A8FB-1A2EE4198843}" dt="2025-01-12T20:07:09.256" v="31" actId="20577"/>
          <ac:spMkLst>
            <pc:docMk/>
            <pc:sldMk cId="3503668534" sldId="1468126872"/>
            <ac:spMk id="3" creationId="{B3BE88DA-2D49-7BF0-BD53-9DFC6EEBB22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0058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AMP Mono-static Backscattering PHY Followup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2025-01-09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02696" y="263763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397769"/>
              </p:ext>
            </p:extLst>
          </p:nvPr>
        </p:nvGraphicFramePr>
        <p:xfrm>
          <a:off x="979488" y="3178175"/>
          <a:ext cx="7153275" cy="318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6726" imgH="3669045" progId="Word.Document.8">
                  <p:embed/>
                </p:oleObj>
              </mc:Choice>
              <mc:Fallback>
                <p:oleObj name="Document" r:id="rId3" imgW="8256726" imgH="3669045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3178175"/>
                        <a:ext cx="7153275" cy="3182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11bp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11bp defines two data rates 1mbps and 250kbps for backscattering UL Tx?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52F4B-78D9-591D-A6C8-A94FC324111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773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F2E7E-B3E2-2BEB-F475-6205D4AEF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E88DA-2D49-7BF0-BD53-9DFC6EEBB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from Ref. [2]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1E09F-BB34-0981-43ED-1A849AFAA3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D3084-89F9-27D0-159F-EEAF73EF627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668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B442A-F299-BBCD-774A-8B471E8A5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Simulation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68009-BCCE-082F-5A1C-F6C2BB396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68496"/>
            <a:ext cx="8153397" cy="44612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2x2 WiFi device in “1Tx + 1Rx”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Antenna isolation is 20dB </a:t>
            </a:r>
            <a:r>
              <a:rPr lang="en-US" dirty="0">
                <a:sym typeface="Wingdings" panose="05000000000000000000" pitchFamily="2" charset="2"/>
              </a:rPr>
              <a:t> Rx power of -20dBm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Effective Rx noise floor of -35dBr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WiFi reader Rx BW = 40MHz, 10-bit ADC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Fixed AGC gain to get I/Q samples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Leakage removal using reference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Matched filter to detect modulation boundary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tag: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Backscattering data rate: 250kbps and 1Mbps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Manchester Encoded OOK modulation: -20 </a:t>
            </a:r>
            <a:r>
              <a:rPr lang="en-US" dirty="0" err="1"/>
              <a:t>dBr</a:t>
            </a:r>
            <a:r>
              <a:rPr lang="en-US" dirty="0"/>
              <a:t> Tx noise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Payload: 1000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2MHz Tag Rx nominal clock rate with high ppm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1F29BE-AFCB-D7B5-CA37-F3020ACC00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442D0-1A32-F13E-737D-E03C2BE2C99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D747135-EBED-716B-286C-F1F1A77270B7}"/>
              </a:ext>
            </a:extLst>
          </p:cNvPr>
          <p:cNvCxnSpPr>
            <a:cxnSpLocks/>
          </p:cNvCxnSpPr>
          <p:nvPr/>
        </p:nvCxnSpPr>
        <p:spPr bwMode="auto">
          <a:xfrm>
            <a:off x="7527574" y="2207592"/>
            <a:ext cx="0" cy="2590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0D9510C-06FA-F217-D0D2-6AAAD2DE806F}"/>
              </a:ext>
            </a:extLst>
          </p:cNvPr>
          <p:cNvSpPr txBox="1">
            <a:spLocks/>
          </p:cNvSpPr>
          <p:nvPr/>
        </p:nvSpPr>
        <p:spPr bwMode="auto">
          <a:xfrm>
            <a:off x="7151380" y="1633026"/>
            <a:ext cx="1103673" cy="60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Leakage signal: 0dBr</a:t>
            </a:r>
            <a:endParaRPr lang="en-US" sz="1200" kern="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B5C159B-BD11-65C9-30EE-7E2ED9341C01}"/>
              </a:ext>
            </a:extLst>
          </p:cNvPr>
          <p:cNvSpPr txBox="1">
            <a:spLocks/>
          </p:cNvSpPr>
          <p:nvPr/>
        </p:nvSpPr>
        <p:spPr bwMode="auto">
          <a:xfrm>
            <a:off x="6629400" y="4861642"/>
            <a:ext cx="2147632" cy="31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Rx noise floor: e.g. -35dBr</a:t>
            </a:r>
            <a:endParaRPr lang="en-US" sz="1200" kern="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440AFC-526E-526D-D989-B73F7F4F2AC9}"/>
              </a:ext>
            </a:extLst>
          </p:cNvPr>
          <p:cNvCxnSpPr>
            <a:cxnSpLocks/>
          </p:cNvCxnSpPr>
          <p:nvPr/>
        </p:nvCxnSpPr>
        <p:spPr bwMode="auto">
          <a:xfrm>
            <a:off x="7275730" y="2192033"/>
            <a:ext cx="50368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DAB7E52-4097-D9B1-0CDA-D4658AC8814C}"/>
              </a:ext>
            </a:extLst>
          </p:cNvPr>
          <p:cNvSpPr txBox="1">
            <a:spLocks/>
          </p:cNvSpPr>
          <p:nvPr/>
        </p:nvSpPr>
        <p:spPr bwMode="auto">
          <a:xfrm>
            <a:off x="7576217" y="3843080"/>
            <a:ext cx="1371601" cy="60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BS signal level: e.g. -30dBr</a:t>
            </a:r>
            <a:endParaRPr lang="en-US" sz="1200" kern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7D5612-08BB-411F-8BE3-89FCF90FA24A}"/>
              </a:ext>
            </a:extLst>
          </p:cNvPr>
          <p:cNvCxnSpPr>
            <a:cxnSpLocks/>
          </p:cNvCxnSpPr>
          <p:nvPr/>
        </p:nvCxnSpPr>
        <p:spPr bwMode="auto">
          <a:xfrm>
            <a:off x="7398417" y="4801495"/>
            <a:ext cx="3048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B8E22E5C-B723-0654-EBDE-AFDA9B5CD246}"/>
              </a:ext>
            </a:extLst>
          </p:cNvPr>
          <p:cNvSpPr/>
          <p:nvPr/>
        </p:nvSpPr>
        <p:spPr bwMode="auto">
          <a:xfrm>
            <a:off x="7449217" y="4020833"/>
            <a:ext cx="152400" cy="152621"/>
          </a:xfrm>
          <a:prstGeom prst="ellipse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9779112-33BF-B39D-7602-E4DDCBB344B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565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65159-DF84-0AF6-B9BF-EBC861207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/>
              <a:t>Tag Reading Performance: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6F991-9A86-955C-823F-5F84BE86A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500686"/>
            <a:ext cx="5943600" cy="106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Coherent Detector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1mbps barely meet 10cm reading distance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96153-CB91-0A8C-4F2B-A79F7655D6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C1EE8-191B-F32A-4BD8-8DE450E052C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5BE532-F231-828A-AEE0-C63CC7DED28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2BDDD38-283E-AB04-8D9F-9D5B647E2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1576632"/>
            <a:ext cx="4978400" cy="3733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5C24B25-6780-B63A-81F3-AFE3601ED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8" y="1602555"/>
            <a:ext cx="4950122" cy="371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537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80EEB-4EE4-3DAA-7B05-117021A16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3920"/>
            <a:ext cx="7770813" cy="1065213"/>
          </a:xfrm>
        </p:spPr>
        <p:txBody>
          <a:bodyPr/>
          <a:lstStyle/>
          <a:p>
            <a:r>
              <a:rPr lang="en-US" dirty="0"/>
              <a:t>Tag Reading Performance: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A4D0D-9701-7E26-65E9-AEE050BD1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627490"/>
            <a:ext cx="7759701" cy="76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Non-coherent Detector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1mbps reading distance is below 10cm 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CA4A2-29E5-C718-E925-25A96911EC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1DB-583A-48E6-1B46-9ACD9380C61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947546-E99E-A745-570F-997791940A1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D8C6D77-F462-B614-FF92-1CFD69795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1778508"/>
            <a:ext cx="4956969" cy="371772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DF9737D-3D6D-9041-FDD8-46E4067A4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5265" y="1778508"/>
            <a:ext cx="4956969" cy="371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3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05F6A-EAF8-CA72-9620-9B75D5D50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BAFA5-5452-0265-8DBA-60DD765AA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[1~2], we have evaluated the feasibility and performance of 11bp mono-static backscattering.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[3~5] proposed several frequency shifted backscattering designs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several aspects of mono-static backscattering are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Backscattering mode: frequency shift?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BS data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BS PPDU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D84B1-4FEA-D982-5C9F-9232781C29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1B192-788A-D71D-6167-5F66E25EF79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06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68BEC-38D8-BF24-FBD0-124F3DD6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Mono-static Backscattering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75774-C625-DB27-911D-936B9920E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993"/>
            <a:ext cx="7696201" cy="19804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Direct backscattering vs frequency shift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UHF RFID defines Miller Code for digital frequency shift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Tag with limited digital clock rate, ~2MHz frequency shift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Reader sends CW tone with narrow spectrum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Rx: RF domain DC notching can remove leakage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3B089-9FBF-6B93-EFEB-C75E6DD5BF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38484-6ABA-DAC3-62D4-BA289C57283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C95CE93F-147B-9BE6-FA76-C5DA0C4F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646" y="3657600"/>
            <a:ext cx="4285659" cy="2697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0111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F79-E80E-C768-2B5F-593D7E1F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96748"/>
          </a:xfrm>
        </p:spPr>
        <p:txBody>
          <a:bodyPr/>
          <a:lstStyle/>
          <a:p>
            <a:r>
              <a:rPr lang="en-US" dirty="0"/>
              <a:t>AMP Backscattering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A0F89-6A8E-8E96-1BAE-3893D47F3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8458200" cy="29276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Carrier waveform is narrow BW (e.g. &gt;=2MHz) in 2.4GHz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With tag frequency shift capability (e.g. 2MHz)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Can not fully separate the signal from leakage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Larger shift (say &gt;10MHz) will cause CCA issue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RF domain notching (e.g. circulators) is not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Baseband notching (analogue or digital) does not improve Rx noise floor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/>
              <a:t>Digital leakage removal </a:t>
            </a:r>
            <a:r>
              <a:rPr lang="en-US" dirty="0"/>
              <a:t>is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295C1-2D40-39F0-EC0C-7140F712A1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0D843-86CA-FF7E-E7FB-4A4B53EA9F6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D3556B5-1195-57DC-CDF7-E06B52155026}"/>
              </a:ext>
            </a:extLst>
          </p:cNvPr>
          <p:cNvGrpSpPr/>
          <p:nvPr/>
        </p:nvGrpSpPr>
        <p:grpSpPr>
          <a:xfrm>
            <a:off x="1944688" y="4191000"/>
            <a:ext cx="4800600" cy="2253978"/>
            <a:chOff x="1856580" y="2838450"/>
            <a:chExt cx="5429251" cy="269119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C883931-97DF-DA0B-0FBB-AE6F8BD61F8E}"/>
                </a:ext>
              </a:extLst>
            </p:cNvPr>
            <p:cNvGrpSpPr/>
            <p:nvPr/>
          </p:nvGrpSpPr>
          <p:grpSpPr>
            <a:xfrm>
              <a:off x="1856580" y="3143504"/>
              <a:ext cx="5429251" cy="2094273"/>
              <a:chOff x="1856580" y="3143504"/>
              <a:chExt cx="5429251" cy="2094273"/>
            </a:xfrm>
          </p:grpSpPr>
          <p:graphicFrame>
            <p:nvGraphicFramePr>
              <p:cNvPr id="17" name="Object 16">
                <a:extLst>
                  <a:ext uri="{FF2B5EF4-FFF2-40B4-BE49-F238E27FC236}">
                    <a16:creationId xmlns:a16="http://schemas.microsoft.com/office/drawing/2014/main" id="{27E434FF-701B-8353-B5F1-399B9789944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8871624"/>
                  </p:ext>
                </p:extLst>
              </p:nvPr>
            </p:nvGraphicFramePr>
            <p:xfrm>
              <a:off x="1856580" y="3143504"/>
              <a:ext cx="5429251" cy="209427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Visio" r:id="rId2" imgW="3695952" imgH="1425045" progId="Visio.Drawing.15">
                      <p:embed/>
                    </p:oleObj>
                  </mc:Choice>
                  <mc:Fallback>
                    <p:oleObj name="Visio" r:id="rId2" imgW="3695952" imgH="1425045" progId="Visio.Drawing.15">
                      <p:embed/>
                      <p:pic>
                        <p:nvPicPr>
                          <p:cNvPr id="17" name="Object 16">
                            <a:extLst>
                              <a:ext uri="{FF2B5EF4-FFF2-40B4-BE49-F238E27FC236}">
                                <a16:creationId xmlns:a16="http://schemas.microsoft.com/office/drawing/2014/main" id="{27E434FF-701B-8353-B5F1-399B97899445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3"/>
                          <a:stretch>
                            <a:fillRect/>
                          </a:stretch>
                        </p:blipFill>
                        <p:spPr>
                          <a:xfrm>
                            <a:off x="1856580" y="3143504"/>
                            <a:ext cx="5429251" cy="209427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D4703A4A-62CE-E7C1-95BF-A3A5A4D2633D}"/>
                  </a:ext>
                </a:extLst>
              </p:cNvPr>
              <p:cNvGrpSpPr/>
              <p:nvPr/>
            </p:nvGrpSpPr>
            <p:grpSpPr>
              <a:xfrm>
                <a:off x="3429000" y="4190640"/>
                <a:ext cx="962818" cy="990960"/>
                <a:chOff x="3429000" y="4190640"/>
                <a:chExt cx="962818" cy="990960"/>
              </a:xfrm>
            </p:grpSpPr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3F1D52D5-08D9-13D0-04F6-E1FB2AA63FF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3429000" y="4190640"/>
                  <a:ext cx="138508" cy="990960"/>
                </a:xfrm>
                <a:prstGeom prst="line">
                  <a:avLst/>
                </a:prstGeom>
                <a:solidFill>
                  <a:srgbClr val="00B8FF"/>
                </a:solidFill>
                <a:ln w="28575" cap="flat" cmpd="sng" algn="ctr">
                  <a:solidFill>
                    <a:srgbClr val="00B050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2003AF21-7C9E-17FD-1A70-265ABE22D61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177110" y="4190640"/>
                  <a:ext cx="214708" cy="990960"/>
                </a:xfrm>
                <a:prstGeom prst="line">
                  <a:avLst/>
                </a:prstGeom>
                <a:solidFill>
                  <a:srgbClr val="00B8FF"/>
                </a:solidFill>
                <a:ln w="28575" cap="flat" cmpd="sng" algn="ctr">
                  <a:solidFill>
                    <a:srgbClr val="00B050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26F33A78-56E3-6A22-A71E-748958D938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3574454" y="4190640"/>
                  <a:ext cx="602656" cy="0"/>
                </a:xfrm>
                <a:prstGeom prst="line">
                  <a:avLst/>
                </a:prstGeom>
                <a:solidFill>
                  <a:srgbClr val="00B8FF"/>
                </a:solidFill>
                <a:ln w="28575" cap="flat" cmpd="sng" algn="ctr">
                  <a:solidFill>
                    <a:srgbClr val="00B050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436AF503-25EB-1C40-A0DD-BB9C52A01C69}"/>
                  </a:ext>
                </a:extLst>
              </p:cNvPr>
              <p:cNvGrpSpPr/>
              <p:nvPr/>
            </p:nvGrpSpPr>
            <p:grpSpPr>
              <a:xfrm>
                <a:off x="4648200" y="4190640"/>
                <a:ext cx="996950" cy="990960"/>
                <a:chOff x="4648200" y="4190640"/>
                <a:chExt cx="996950" cy="990960"/>
              </a:xfrm>
            </p:grpSpPr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41DBD5B4-3250-712D-4317-585CABE1DCE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374053" y="4190640"/>
                  <a:ext cx="271097" cy="990960"/>
                </a:xfrm>
                <a:prstGeom prst="line">
                  <a:avLst/>
                </a:prstGeom>
                <a:solidFill>
                  <a:srgbClr val="00B8FF"/>
                </a:solidFill>
                <a:ln w="28575" cap="flat" cmpd="sng" algn="ctr">
                  <a:solidFill>
                    <a:srgbClr val="00B050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60436A58-0774-564C-C66D-58BB039B21B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4648200" y="4190640"/>
                  <a:ext cx="134112" cy="990960"/>
                </a:xfrm>
                <a:prstGeom prst="line">
                  <a:avLst/>
                </a:prstGeom>
                <a:solidFill>
                  <a:srgbClr val="00B8FF"/>
                </a:solidFill>
                <a:ln w="28575" cap="flat" cmpd="sng" algn="ctr">
                  <a:solidFill>
                    <a:srgbClr val="00B050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F6894BE6-947C-A869-3D50-46ADB21FB1F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4782312" y="4190640"/>
                  <a:ext cx="602656" cy="0"/>
                </a:xfrm>
                <a:prstGeom prst="line">
                  <a:avLst/>
                </a:prstGeom>
                <a:solidFill>
                  <a:srgbClr val="00B8FF"/>
                </a:solidFill>
                <a:ln w="28575" cap="flat" cmpd="sng" algn="ctr">
                  <a:solidFill>
                    <a:srgbClr val="00B050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C21C169-2772-FC80-EDB6-1FF7A432F6E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59160" y="3048000"/>
              <a:ext cx="633195" cy="58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798B35A-21FD-DDD7-F37C-6BE6CB1B2B26}"/>
                </a:ext>
              </a:extLst>
            </p:cNvPr>
            <p:cNvSpPr txBox="1"/>
            <p:nvPr/>
          </p:nvSpPr>
          <p:spPr>
            <a:xfrm>
              <a:off x="4220832" y="2838450"/>
              <a:ext cx="44595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2MHz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FEBF449-770F-59B3-2B7C-A245F8637D6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894832" y="5283429"/>
              <a:ext cx="611750" cy="310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DE41A80-1A97-A2D7-DEFA-75CF3C12139C}"/>
                </a:ext>
              </a:extLst>
            </p:cNvPr>
            <p:cNvSpPr txBox="1"/>
            <p:nvPr/>
          </p:nvSpPr>
          <p:spPr>
            <a:xfrm>
              <a:off x="3997854" y="5311102"/>
              <a:ext cx="44595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2MHz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3C091B7-BC37-E490-15CB-342A85E917B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9262" y="5286532"/>
              <a:ext cx="57437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CEE68A9-21FE-F608-C84D-4ECC64B6DA69}"/>
                </a:ext>
              </a:extLst>
            </p:cNvPr>
            <p:cNvSpPr txBox="1"/>
            <p:nvPr/>
          </p:nvSpPr>
          <p:spPr>
            <a:xfrm>
              <a:off x="4552984" y="5314205"/>
              <a:ext cx="44595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2MHz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8387C8A8-47F1-53D9-D1E5-7B6F10D3017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810000" y="3200400"/>
              <a:ext cx="0" cy="99024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03B9276-341B-E87C-F26C-29BA470B5633}"/>
                </a:ext>
              </a:extLst>
            </p:cNvPr>
            <p:cNvSpPr txBox="1"/>
            <p:nvPr/>
          </p:nvSpPr>
          <p:spPr>
            <a:xfrm>
              <a:off x="3402516" y="3536249"/>
              <a:ext cx="40748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20dB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86EDBE8-FC08-C873-6CCE-AE3910370CD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606258" y="3200400"/>
              <a:ext cx="43034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982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F79-E80E-C768-2B5F-593D7E1F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96748"/>
          </a:xfrm>
        </p:spPr>
        <p:txBody>
          <a:bodyPr/>
          <a:lstStyle/>
          <a:p>
            <a:r>
              <a:rPr lang="en-US" dirty="0"/>
              <a:t>AMP Backscattering Reader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A0F89-6A8E-8E96-1BAE-3893D47F3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47800"/>
            <a:ext cx="8330165" cy="50163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Example: </a:t>
            </a:r>
            <a:r>
              <a:rPr lang="en-US" u="sng" dirty="0"/>
              <a:t>Digital leakage removal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2x2 WiFi: 1Tx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1Rx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Achieve -35~-40dBc noise floor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Monostatic backscattering: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Direct backscattering without frequency shift is the default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AMP reader to perform time-domain leakage signal cancellation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Frequency-shifted backscattering needs further discussions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295C1-2D40-39F0-EC0C-7140F712A1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0D843-86CA-FF7E-E7FB-4A4B53EA9F6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300B85-C49D-44AD-9889-AF1C8503C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355" y="1828800"/>
            <a:ext cx="4670610" cy="339129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3684963-ACA2-C02A-A612-E560A85B875E}"/>
              </a:ext>
            </a:extLst>
          </p:cNvPr>
          <p:cNvSpPr/>
          <p:nvPr/>
        </p:nvSpPr>
        <p:spPr bwMode="auto">
          <a:xfrm>
            <a:off x="1638538" y="2804981"/>
            <a:ext cx="1905000" cy="1752599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A5C5D55-6F95-4E0C-76D2-814378098E21}"/>
              </a:ext>
            </a:extLst>
          </p:cNvPr>
          <p:cNvGrpSpPr/>
          <p:nvPr/>
        </p:nvGrpSpPr>
        <p:grpSpPr>
          <a:xfrm>
            <a:off x="1638538" y="2804981"/>
            <a:ext cx="2446282" cy="1903413"/>
            <a:chOff x="1066800" y="3796367"/>
            <a:chExt cx="2446282" cy="1903413"/>
          </a:xfrm>
        </p:grpSpPr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C6A9383D-7CD2-ABA4-E6E0-F330449131C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0648689"/>
                </p:ext>
              </p:extLst>
            </p:nvPr>
          </p:nvGraphicFramePr>
          <p:xfrm>
            <a:off x="1066800" y="3796367"/>
            <a:ext cx="2431347" cy="1903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Visio" r:id="rId3" imgW="7902310" imgH="6019905" progId="Visio.Drawing.15">
                    <p:embed/>
                  </p:oleObj>
                </mc:Choice>
                <mc:Fallback>
                  <p:oleObj name="Visio" r:id="rId3" imgW="7902310" imgH="6019905" progId="Visio.Drawing.15">
                    <p:embed/>
                    <p:pic>
                      <p:nvPicPr>
                        <p:cNvPr id="8" name="Object 7">
                          <a:extLst>
                            <a:ext uri="{FF2B5EF4-FFF2-40B4-BE49-F238E27FC236}">
                              <a16:creationId xmlns:a16="http://schemas.microsoft.com/office/drawing/2014/main" id="{C6A9383D-7CD2-ABA4-E6E0-F330449131C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6800" y="3796367"/>
                          <a:ext cx="2431347" cy="190341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Arrow: Curved Left 9">
              <a:extLst>
                <a:ext uri="{FF2B5EF4-FFF2-40B4-BE49-F238E27FC236}">
                  <a16:creationId xmlns:a16="http://schemas.microsoft.com/office/drawing/2014/main" id="{6DFB42BE-07EE-3718-677B-B0D287F8DD8C}"/>
                </a:ext>
              </a:extLst>
            </p:cNvPr>
            <p:cNvSpPr/>
            <p:nvPr/>
          </p:nvSpPr>
          <p:spPr bwMode="auto">
            <a:xfrm>
              <a:off x="3284482" y="4101167"/>
              <a:ext cx="228600" cy="990600"/>
            </a:xfrm>
            <a:prstGeom prst="curvedLef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7894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5E2A5-D0E1-0803-9E20-E7B5782F8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Data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2AD08-7A96-3705-A270-C34CD5ED0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76400"/>
            <a:ext cx="7759701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proposes two data rates: 1mbps and 250kbps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1mbps can achieve the design target in ideal signal pathloss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250kHz provides extra 6dB margin to accommodate different deployment environment or interferences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Airtime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Single tag read sequence: 1ms excitation, 16-us SYNC and 128-bit EPC code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~1.4ms for 1Mbps; ~1.9ms for 250kbps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Capability and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Tag is mandatory to support both rates: 1mbps and 250kbps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AMP reader can choose which rate to implement and use</a:t>
            </a:r>
          </a:p>
          <a:p>
            <a:pPr marL="457200" lvl="1" indent="0" rtl="0" fontAlgn="ctr">
              <a:spcBef>
                <a:spcPts val="0"/>
              </a:spcBef>
              <a:spcAft>
                <a:spcPts val="0"/>
              </a:spcAft>
            </a:pPr>
            <a:endParaRPr lang="en-US" b="1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20EE1-388D-6A61-9A9A-CD89005069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C45B0-00B7-AC5F-B08F-76DE5DDB93E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220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A3CE8-96E1-0F89-7DBD-7ABF7C78F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Backscattering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DE492-6865-DA60-42C1-BC1919943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193" y="3810000"/>
            <a:ext cx="7754146" cy="27146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UL PPDU for Backscattering?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UL frame is always “polled” by DL frame, no SIG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Overlapped with Excitation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+ Payload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Likely need a different SYNC definition from Active Tx Tag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E6FB1-31E9-8F22-C3AF-BC9AADB235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67AF5-8C50-F6B8-DC93-56EE0852A1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Rui Cao (NXP), and etc.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A6D3548-D86B-5CB8-CACF-B74B92D738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049946"/>
              </p:ext>
            </p:extLst>
          </p:nvPr>
        </p:nvGraphicFramePr>
        <p:xfrm>
          <a:off x="1108730" y="1524000"/>
          <a:ext cx="7361238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361127" imgH="2255573" progId="Visio.Drawing.15">
                  <p:embed/>
                </p:oleObj>
              </mc:Choice>
              <mc:Fallback>
                <p:oleObj name="Visio" r:id="rId2" imgW="7361127" imgH="2255573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A6D3548-D86B-5CB8-CACF-B74B92D738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08730" y="1524000"/>
                        <a:ext cx="7361238" cy="225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26266FA-9FEA-C324-C649-47468DE0D1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621273"/>
              </p:ext>
            </p:extLst>
          </p:nvPr>
        </p:nvGraphicFramePr>
        <p:xfrm>
          <a:off x="1736720" y="5915023"/>
          <a:ext cx="5638800" cy="363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231">
                  <a:extLst>
                    <a:ext uri="{9D8B030D-6E8A-4147-A177-3AD203B41FA5}">
                      <a16:colId xmlns:a16="http://schemas.microsoft.com/office/drawing/2014/main" val="2269384658"/>
                    </a:ext>
                  </a:extLst>
                </a:gridCol>
                <a:gridCol w="4230569">
                  <a:extLst>
                    <a:ext uri="{9D8B030D-6E8A-4147-A177-3AD203B41FA5}">
                      <a16:colId xmlns:a16="http://schemas.microsoft.com/office/drawing/2014/main" val="3231549542"/>
                    </a:ext>
                  </a:extLst>
                </a:gridCol>
              </a:tblGrid>
              <a:tr h="36353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Frame/payload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8178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404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C57BF-B6FE-D3C0-35E0-492DF60DD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5E24A-B781-F63A-E492-4BA67F1A4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Direct backscattering should be the default mode with feasibility validated on WiFi device.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UL Backscattering data rate: 1Mbps and 250Kbps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Airtime impact is limited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1Mpbs barely meet the target of 10cm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lower rate can leave some margin to address practical environments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define AMP UL PPDU, may need a different SYNC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not cause any false trigger to other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PPDU overlaps with DL carrier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EF8E39-F337-D2B5-22FF-8F5C627199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0C22F-0C88-3031-292D-D6458D8C818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917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EBE4-1324-ECAA-1BA4-A407283B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B4DE-2F2D-6F6E-A1C8-B940CA99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47321"/>
            <a:ext cx="8458200" cy="4113213"/>
          </a:xfrm>
        </p:spPr>
        <p:txBody>
          <a:bodyPr/>
          <a:lstStyle/>
          <a:p>
            <a:r>
              <a:rPr lang="en-US" b="0" dirty="0"/>
              <a:t>[1] 11-23/2038, Close Range AMP Backscattering in 2.4GHz</a:t>
            </a:r>
          </a:p>
          <a:p>
            <a:r>
              <a:rPr lang="en-US" b="0" dirty="0"/>
              <a:t>[2] 11-24/1798, Backscattering UL data rate and modulation</a:t>
            </a:r>
          </a:p>
          <a:p>
            <a:r>
              <a:rPr lang="en-US" b="0" dirty="0"/>
              <a:t>[3] 11-24/1780, further-discussion-on-amp-</a:t>
            </a:r>
            <a:r>
              <a:rPr lang="en-US" b="0" dirty="0" err="1"/>
              <a:t>ppdu</a:t>
            </a:r>
            <a:r>
              <a:rPr lang="en-US" b="0" dirty="0"/>
              <a:t>-design</a:t>
            </a:r>
          </a:p>
          <a:p>
            <a:r>
              <a:rPr lang="en-US" b="0" dirty="0"/>
              <a:t>[4] 11-24/1543, frequency-translation-backscatter</a:t>
            </a:r>
          </a:p>
          <a:p>
            <a:r>
              <a:rPr lang="en-US" b="0" dirty="0"/>
              <a:t>[5] 11-24/1687, frequency-shifting-in-backscatter-operations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24862-E7CE-219A-BA13-86400622B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EEEF-809E-B007-8CD4-BBE985785E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401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7D0C3C-E009-4A26-AE6C-3A93607131C0}">
  <ds:schemaRefs>
    <ds:schemaRef ds:uri="1363f016-912c-4f92-b029-a14e17a248b6"/>
    <ds:schemaRef ds:uri="http://schemas.microsoft.com/office/2006/documentManagement/types"/>
    <ds:schemaRef ds:uri="http://purl.org/dc/dcmitype/"/>
    <ds:schemaRef ds:uri="e58053ba-c818-4db6-bb11-374128f31020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801</Words>
  <Application>Microsoft Office PowerPoint</Application>
  <PresentationFormat>On-screen Show (4:3)</PresentationFormat>
  <Paragraphs>139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Arial</vt:lpstr>
      <vt:lpstr>Times New Roman</vt:lpstr>
      <vt:lpstr>Wingdings</vt:lpstr>
      <vt:lpstr>Office Theme</vt:lpstr>
      <vt:lpstr>Document</vt:lpstr>
      <vt:lpstr>Visio</vt:lpstr>
      <vt:lpstr>Microsoft Visio Drawing</vt:lpstr>
      <vt:lpstr>AMP Mono-static Backscattering PHY Followup</vt:lpstr>
      <vt:lpstr>Introduction</vt:lpstr>
      <vt:lpstr>Mono-static Backscattering</vt:lpstr>
      <vt:lpstr>AMP Backscattering</vt:lpstr>
      <vt:lpstr>AMP Backscattering Reader</vt:lpstr>
      <vt:lpstr>Backscattering Data Rate</vt:lpstr>
      <vt:lpstr>Backscattering PPDU</vt:lpstr>
      <vt:lpstr>Summary</vt:lpstr>
      <vt:lpstr>References</vt:lpstr>
      <vt:lpstr>SP</vt:lpstr>
      <vt:lpstr>Appendix</vt:lpstr>
      <vt:lpstr>Simulation Settings</vt:lpstr>
      <vt:lpstr>Tag Reading Performance: Distance</vt:lpstr>
      <vt:lpstr>Tag Reading Performance: Distance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2253</cp:revision>
  <cp:lastPrinted>1601-01-01T00:00:00Z</cp:lastPrinted>
  <dcterms:created xsi:type="dcterms:W3CDTF">2015-10-31T00:33:08Z</dcterms:created>
  <dcterms:modified xsi:type="dcterms:W3CDTF">2025-01-13T00:18:54Z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