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5" r:id="rId5"/>
    <p:sldId id="267" r:id="rId6"/>
    <p:sldId id="276" r:id="rId7"/>
    <p:sldId id="277" r:id="rId8"/>
    <p:sldId id="266" r:id="rId9"/>
    <p:sldId id="270" r:id="rId10"/>
    <p:sldId id="280" r:id="rId11"/>
    <p:sldId id="282" r:id="rId12"/>
    <p:sldId id="279" r:id="rId13"/>
    <p:sldId id="278" r:id="rId14"/>
    <p:sldId id="262"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014" autoAdjust="0"/>
    <p:restoredTop sz="94660"/>
  </p:normalViewPr>
  <p:slideViewPr>
    <p:cSldViewPr>
      <p:cViewPr varScale="1">
        <p:scale>
          <a:sx n="101" d="100"/>
          <a:sy n="101" d="100"/>
        </p:scale>
        <p:origin x="13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Jeongsoo Lee, KSTL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Jeongsoo Lee, KSTL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802.11-25/0053r0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Jeongsoo Lee, KSTL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802.11-25/0053r0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Jeongsoo Lee, KSTL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802.11-25/0053r0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Jeongsoo Lee, KSTL</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802.11-25/0053r0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Jeongsoo Lee, KSTL</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F6C3746-9CBA-D697-CAE9-3EAB520385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8B1BCAB-C705-ECB8-7FA8-AE4221C62B59}"/>
              </a:ext>
            </a:extLst>
          </p:cNvPr>
          <p:cNvSpPr>
            <a:spLocks noGrp="1" noChangeArrowheads="1"/>
          </p:cNvSpPr>
          <p:nvPr>
            <p:ph type="hdr"/>
          </p:nvPr>
        </p:nvSpPr>
        <p:spPr>
          <a:ln/>
        </p:spPr>
        <p:txBody>
          <a:bodyPr/>
          <a:lstStyle/>
          <a:p>
            <a:r>
              <a:rPr lang="en-US"/>
              <a:t>doc.: IEEE 802.11-25/0053r0</a:t>
            </a:r>
          </a:p>
        </p:txBody>
      </p:sp>
      <p:sp>
        <p:nvSpPr>
          <p:cNvPr id="5" name="Rectangle 3">
            <a:extLst>
              <a:ext uri="{FF2B5EF4-FFF2-40B4-BE49-F238E27FC236}">
                <a16:creationId xmlns:a16="http://schemas.microsoft.com/office/drawing/2014/main" id="{E1D7DCCB-CFA0-E682-EF5E-74B79EA41F35}"/>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7B57796-6D4F-DBEE-F6C0-7CC8C04846AB}"/>
              </a:ext>
            </a:extLst>
          </p:cNvPr>
          <p:cNvSpPr>
            <a:spLocks noGrp="1" noChangeArrowheads="1"/>
          </p:cNvSpPr>
          <p:nvPr>
            <p:ph type="ftr"/>
          </p:nvPr>
        </p:nvSpPr>
        <p:spPr>
          <a:ln/>
        </p:spPr>
        <p:txBody>
          <a:bodyPr/>
          <a:lstStyle/>
          <a:p>
            <a:r>
              <a:rPr lang="en-US"/>
              <a:t>Jeongsoo Lee, KSTL</a:t>
            </a:r>
          </a:p>
        </p:txBody>
      </p:sp>
      <p:sp>
        <p:nvSpPr>
          <p:cNvPr id="7" name="Rectangle 7">
            <a:extLst>
              <a:ext uri="{FF2B5EF4-FFF2-40B4-BE49-F238E27FC236}">
                <a16:creationId xmlns:a16="http://schemas.microsoft.com/office/drawing/2014/main" id="{3E7184E5-E8DB-CF46-FDFA-71E7278950C4}"/>
              </a:ext>
            </a:extLst>
          </p:cNvPr>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a:extLst>
              <a:ext uri="{FF2B5EF4-FFF2-40B4-BE49-F238E27FC236}">
                <a16:creationId xmlns:a16="http://schemas.microsoft.com/office/drawing/2014/main" id="{08EA3984-E84E-8A2F-A1B8-D9F5A762CA6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1A7C3F2E-AEA7-5F36-473D-88C2C9E98C8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0536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802.11-25/0053r0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Jeongsoo Lee, KSTL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802.11-25/0053r0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Jeongsoo Lee, KSTL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1762-13-00bn-pdt-mac-npca.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NAV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2025-01-07</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err="1"/>
              <a:t>Jeongsoo</a:t>
            </a:r>
            <a:r>
              <a:rPr lang="en-GB" dirty="0"/>
              <a:t> Lee, KSTL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23305378"/>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39485" imgH="2539476" progId="Word.Document.8">
                  <p:embed/>
                </p:oleObj>
              </mc:Choice>
              <mc:Fallback>
                <p:oleObj name="Document" r:id="rId3" imgW="10439485" imgH="2539476"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p:cNvSpPr txBox="1"/>
          <p:nvPr/>
        </p:nvSpPr>
        <p:spPr>
          <a:xfrm>
            <a:off x="1166553" y="2744301"/>
            <a:ext cx="3658759" cy="338554"/>
          </a:xfrm>
          <a:prstGeom prst="rect">
            <a:avLst/>
          </a:prstGeom>
          <a:noFill/>
        </p:spPr>
        <p:txBody>
          <a:bodyPr wrap="none" rtlCol="0">
            <a:spAutoFit/>
          </a:bodyPr>
          <a:lstStyle/>
          <a:p>
            <a:r>
              <a:rPr lang="en-US" altLang="ko-KR" sz="1600" dirty="0">
                <a:solidFill>
                  <a:schemeClr val="tx1"/>
                </a:solidFill>
              </a:rPr>
              <a:t>    </a:t>
            </a:r>
            <a:r>
              <a:rPr lang="en-US" altLang="ko-KR" sz="1600" dirty="0" err="1">
                <a:solidFill>
                  <a:schemeClr val="tx1"/>
                </a:solidFill>
              </a:rPr>
              <a:t>Jeongsoo</a:t>
            </a:r>
            <a:r>
              <a:rPr lang="en-US" altLang="ko-KR" sz="1600" dirty="0">
                <a:solidFill>
                  <a:schemeClr val="tx1"/>
                </a:solidFill>
              </a:rPr>
              <a:t> Lee                       KSTL         </a:t>
            </a:r>
            <a:endParaRPr lang="ko-KR" altLang="en-US" sz="1600" dirty="0">
              <a:solidFill>
                <a:schemeClr val="tx1"/>
              </a:solidFill>
            </a:endParaRPr>
          </a:p>
        </p:txBody>
      </p:sp>
      <p:sp>
        <p:nvSpPr>
          <p:cNvPr id="3" name="TextBox 2"/>
          <p:cNvSpPr txBox="1"/>
          <p:nvPr/>
        </p:nvSpPr>
        <p:spPr>
          <a:xfrm>
            <a:off x="5029200" y="2712423"/>
            <a:ext cx="2057400" cy="461665"/>
          </a:xfrm>
          <a:prstGeom prst="rect">
            <a:avLst/>
          </a:prstGeom>
          <a:noFill/>
        </p:spPr>
        <p:txBody>
          <a:bodyPr wrap="square" rtlCol="0">
            <a:spAutoFit/>
          </a:bodyPr>
          <a:lstStyle/>
          <a:p>
            <a:r>
              <a:rPr lang="en-US" altLang="ko-KR" sz="800" dirty="0">
                <a:solidFill>
                  <a:schemeClr val="tx1"/>
                </a:solidFill>
              </a:rPr>
              <a:t>504-225, 9 Gangnam-</a:t>
            </a:r>
            <a:r>
              <a:rPr lang="en-US" altLang="ko-KR" sz="800" dirty="0" err="1">
                <a:solidFill>
                  <a:schemeClr val="tx1"/>
                </a:solidFill>
              </a:rPr>
              <a:t>ro,Giheung</a:t>
            </a:r>
            <a:r>
              <a:rPr lang="en-US" altLang="ko-KR" sz="800" dirty="0">
                <a:solidFill>
                  <a:schemeClr val="tx1"/>
                </a:solidFill>
              </a:rPr>
              <a:t>-</a:t>
            </a:r>
            <a:r>
              <a:rPr lang="en-US" altLang="ko-KR" sz="800" dirty="0" err="1">
                <a:solidFill>
                  <a:schemeClr val="tx1"/>
                </a:solidFill>
              </a:rPr>
              <a:t>gu</a:t>
            </a:r>
            <a:endParaRPr lang="en-US" altLang="ko-KR" sz="800" dirty="0">
              <a:solidFill>
                <a:schemeClr val="tx1"/>
              </a:solidFill>
            </a:endParaRPr>
          </a:p>
          <a:p>
            <a:r>
              <a:rPr lang="en-US" altLang="ko-KR" sz="800" dirty="0" err="1">
                <a:solidFill>
                  <a:schemeClr val="tx1"/>
                </a:solidFill>
              </a:rPr>
              <a:t>Yongin-si</a:t>
            </a:r>
            <a:r>
              <a:rPr lang="en-US" altLang="ko-KR" sz="800" dirty="0">
                <a:solidFill>
                  <a:schemeClr val="tx1"/>
                </a:solidFill>
              </a:rPr>
              <a:t> </a:t>
            </a:r>
            <a:r>
              <a:rPr lang="en-US" altLang="ko-KR" sz="800" dirty="0" err="1">
                <a:solidFill>
                  <a:schemeClr val="tx1"/>
                </a:solidFill>
              </a:rPr>
              <a:t>Gyeonggi</a:t>
            </a:r>
            <a:r>
              <a:rPr lang="en-US" altLang="ko-KR" sz="800" dirty="0">
                <a:solidFill>
                  <a:schemeClr val="tx1"/>
                </a:solidFill>
              </a:rPr>
              <a:t>-do 16977</a:t>
            </a:r>
          </a:p>
          <a:p>
            <a:r>
              <a:rPr lang="en-US" altLang="ko-KR" sz="800" dirty="0">
                <a:solidFill>
                  <a:schemeClr val="tx1"/>
                </a:solidFill>
              </a:rPr>
              <a:t>South Korea</a:t>
            </a:r>
            <a:endParaRPr lang="ko-KR" altLang="en-US" sz="800" dirty="0">
              <a:solidFill>
                <a:schemeClr val="tx1"/>
              </a:solidFill>
            </a:endParaRPr>
          </a:p>
        </p:txBody>
      </p:sp>
      <p:sp>
        <p:nvSpPr>
          <p:cNvPr id="4" name="TextBox 3"/>
          <p:cNvSpPr txBox="1"/>
          <p:nvPr/>
        </p:nvSpPr>
        <p:spPr>
          <a:xfrm>
            <a:off x="7085215" y="2774529"/>
            <a:ext cx="1787669" cy="338554"/>
          </a:xfrm>
          <a:prstGeom prst="rect">
            <a:avLst/>
          </a:prstGeom>
          <a:noFill/>
        </p:spPr>
        <p:txBody>
          <a:bodyPr wrap="none" rtlCol="0">
            <a:spAutoFit/>
          </a:bodyPr>
          <a:lstStyle/>
          <a:p>
            <a:r>
              <a:rPr lang="en-US" altLang="ko-KR" sz="1600" dirty="0">
                <a:solidFill>
                  <a:schemeClr val="tx1"/>
                </a:solidFill>
              </a:rPr>
              <a:t>+82 010 2327 0210</a:t>
            </a:r>
            <a:endParaRPr lang="ko-KR" altLang="en-US" sz="1600" dirty="0">
              <a:solidFill>
                <a:schemeClr val="tx1"/>
              </a:solidFill>
            </a:endParaRPr>
          </a:p>
        </p:txBody>
      </p:sp>
      <p:sp>
        <p:nvSpPr>
          <p:cNvPr id="5" name="TextBox 4"/>
          <p:cNvSpPr txBox="1"/>
          <p:nvPr/>
        </p:nvSpPr>
        <p:spPr>
          <a:xfrm>
            <a:off x="8991600" y="2775079"/>
            <a:ext cx="2048959" cy="338554"/>
          </a:xfrm>
          <a:prstGeom prst="rect">
            <a:avLst/>
          </a:prstGeom>
          <a:noFill/>
        </p:spPr>
        <p:txBody>
          <a:bodyPr wrap="none" rtlCol="0">
            <a:spAutoFit/>
          </a:bodyPr>
          <a:lstStyle/>
          <a:p>
            <a:r>
              <a:rPr lang="en-US" altLang="ko-KR" sz="1600" dirty="0">
                <a:solidFill>
                  <a:schemeClr val="tx1"/>
                </a:solidFill>
              </a:rPr>
              <a:t>Kstlkorea@gmail.com</a:t>
            </a:r>
            <a:endParaRPr lang="ko-KR" altLang="en-US" sz="16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7A317D-8D7E-9D16-BB4B-E6D2C4F9FA76}"/>
            </a:ext>
          </a:extLst>
        </p:cNvPr>
        <p:cNvGrpSpPr/>
        <p:nvPr/>
      </p:nvGrpSpPr>
      <p:grpSpPr>
        <a:xfrm>
          <a:off x="0" y="0"/>
          <a:ext cx="0" cy="0"/>
          <a:chOff x="0" y="0"/>
          <a:chExt cx="0" cy="0"/>
        </a:xfrm>
      </p:grpSpPr>
      <p:sp>
        <p:nvSpPr>
          <p:cNvPr id="32" name="Rectangle 31">
            <a:extLst>
              <a:ext uri="{FF2B5EF4-FFF2-40B4-BE49-F238E27FC236}">
                <a16:creationId xmlns:a16="http://schemas.microsoft.com/office/drawing/2014/main" id="{F07C36B6-467B-E2B9-7E24-4F7E2FF02758}"/>
              </a:ext>
            </a:extLst>
          </p:cNvPr>
          <p:cNvSpPr/>
          <p:nvPr/>
        </p:nvSpPr>
        <p:spPr bwMode="auto">
          <a:xfrm>
            <a:off x="9220690" y="4481101"/>
            <a:ext cx="914400" cy="1214648"/>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Intra-BSS PPDU</a:t>
            </a:r>
          </a:p>
        </p:txBody>
      </p:sp>
      <p:sp>
        <p:nvSpPr>
          <p:cNvPr id="9" name="Rectangle 2">
            <a:extLst>
              <a:ext uri="{FF2B5EF4-FFF2-40B4-BE49-F238E27FC236}">
                <a16:creationId xmlns:a16="http://schemas.microsoft.com/office/drawing/2014/main" id="{90D04A75-7D7F-BC8C-E863-36773223FCE2}"/>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u="sng" dirty="0"/>
              <a:t>A STA accessing the NPCA primary channel</a:t>
            </a:r>
            <a:r>
              <a:rPr lang="en-US" dirty="0"/>
              <a:t> receives an intra-BSS PPDU occupying both the primary channel and the NPCA primary channel that is sent from its associated AP. </a:t>
            </a:r>
          </a:p>
          <a:p>
            <a:pPr marL="1200150" lvl="2">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NOTE- If the intra-BSS PPDU is addressed to the AP and there is no response PPDU from the AP, the NAV can be discarded.</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case, the STA should update the NAV counter for the primary channel and it switches back to the primary channel.</a:t>
            </a:r>
          </a:p>
        </p:txBody>
      </p:sp>
      <p:sp>
        <p:nvSpPr>
          <p:cNvPr id="7" name="Rectangle 6">
            <a:extLst>
              <a:ext uri="{FF2B5EF4-FFF2-40B4-BE49-F238E27FC236}">
                <a16:creationId xmlns:a16="http://schemas.microsoft.com/office/drawing/2014/main" id="{D701C576-CCA7-4B95-9347-76943C211D27}"/>
              </a:ext>
            </a:extLst>
          </p:cNvPr>
          <p:cNvSpPr/>
          <p:nvPr/>
        </p:nvSpPr>
        <p:spPr bwMode="auto">
          <a:xfrm>
            <a:off x="6380408" y="4484457"/>
            <a:ext cx="914400" cy="1216059"/>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Intra-BSS PPDU</a:t>
            </a:r>
          </a:p>
        </p:txBody>
      </p:sp>
      <p:sp>
        <p:nvSpPr>
          <p:cNvPr id="11" name="Rectangle 10">
            <a:extLst>
              <a:ext uri="{FF2B5EF4-FFF2-40B4-BE49-F238E27FC236}">
                <a16:creationId xmlns:a16="http://schemas.microsoft.com/office/drawing/2014/main" id="{A08561E4-A538-36CD-7A4E-598B31F969B1}"/>
              </a:ext>
            </a:extLst>
          </p:cNvPr>
          <p:cNvSpPr/>
          <p:nvPr/>
        </p:nvSpPr>
        <p:spPr bwMode="auto">
          <a:xfrm>
            <a:off x="2955638" y="4952991"/>
            <a:ext cx="914400" cy="73283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19" name="Trapezoid 18">
            <a:extLst>
              <a:ext uri="{FF2B5EF4-FFF2-40B4-BE49-F238E27FC236}">
                <a16:creationId xmlns:a16="http://schemas.microsoft.com/office/drawing/2014/main" id="{A013257D-FCF4-5790-BF66-7365751D9B0F}"/>
              </a:ext>
            </a:extLst>
          </p:cNvPr>
          <p:cNvSpPr/>
          <p:nvPr/>
        </p:nvSpPr>
        <p:spPr bwMode="auto">
          <a:xfrm>
            <a:off x="2895600" y="5468783"/>
            <a:ext cx="7467592" cy="227022"/>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   Basic NAV </a:t>
            </a:r>
            <a:r>
              <a:rPr lang="es-US" sz="1000" dirty="0" err="1">
                <a:solidFill>
                  <a:schemeClr val="tx1"/>
                </a:solidFill>
              </a:rPr>
              <a:t>for</a:t>
            </a:r>
            <a:r>
              <a:rPr lang="es-US" sz="1000" dirty="0">
                <a:solidFill>
                  <a:schemeClr val="tx1"/>
                </a:solidFill>
              </a:rPr>
              <a:t> </a:t>
            </a:r>
            <a:r>
              <a:rPr lang="es-US" sz="1000" dirty="0" err="1">
                <a:solidFill>
                  <a:schemeClr val="tx1"/>
                </a:solidFill>
              </a:rPr>
              <a:t>Primary</a:t>
            </a:r>
            <a:r>
              <a:rPr lang="es-US" sz="1000" dirty="0">
                <a:solidFill>
                  <a:schemeClr val="tx1"/>
                </a:solidFill>
              </a:rPr>
              <a:t> </a:t>
            </a:r>
            <a:r>
              <a:rPr lang="es-US" sz="1000" dirty="0" err="1">
                <a:solidFill>
                  <a:schemeClr val="tx1"/>
                </a:solidFill>
              </a:rPr>
              <a:t>Channel</a:t>
            </a:r>
            <a:r>
              <a:rPr lang="es-US" sz="1000" dirty="0">
                <a:solidFill>
                  <a:schemeClr val="tx1"/>
                </a:solidFill>
              </a:rPr>
              <a:t> (OBSS1)</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2B26984B-52F6-46D3-4778-F02C988C51D7}"/>
              </a:ext>
            </a:extLst>
          </p:cNvPr>
          <p:cNvSpPr>
            <a:spLocks noGrp="1"/>
          </p:cNvSpPr>
          <p:nvPr>
            <p:ph type="title"/>
          </p:nvPr>
        </p:nvSpPr>
        <p:spPr/>
        <p:txBody>
          <a:bodyPr/>
          <a:lstStyle/>
          <a:p>
            <a:r>
              <a:rPr lang="en-GB" dirty="0"/>
              <a:t>NPCA NAV Operation: Case 2 </a:t>
            </a:r>
            <a:endParaRPr lang="es-US" dirty="0"/>
          </a:p>
        </p:txBody>
      </p:sp>
      <p:sp>
        <p:nvSpPr>
          <p:cNvPr id="4" name="Slide Number Placeholder 3">
            <a:extLst>
              <a:ext uri="{FF2B5EF4-FFF2-40B4-BE49-F238E27FC236}">
                <a16:creationId xmlns:a16="http://schemas.microsoft.com/office/drawing/2014/main" id="{D2001119-2E00-E4D5-C3A3-7E077A4203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2C1C3A6-2CCC-18D5-D799-4121CFDA07CD}"/>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3031F5DB-9796-1F24-5259-E6B0F02F42B9}"/>
              </a:ext>
            </a:extLst>
          </p:cNvPr>
          <p:cNvSpPr>
            <a:spLocks noGrp="1"/>
          </p:cNvSpPr>
          <p:nvPr>
            <p:ph type="dt" idx="15"/>
          </p:nvPr>
        </p:nvSpPr>
        <p:spPr/>
        <p:txBody>
          <a:bodyPr/>
          <a:lstStyle/>
          <a:p>
            <a:r>
              <a:rPr lang="en-US" dirty="0"/>
              <a:t>January 2025</a:t>
            </a:r>
            <a:endParaRPr lang="en-GB" dirty="0"/>
          </a:p>
        </p:txBody>
      </p:sp>
      <p:sp>
        <p:nvSpPr>
          <p:cNvPr id="10" name="Rectangle 9">
            <a:extLst>
              <a:ext uri="{FF2B5EF4-FFF2-40B4-BE49-F238E27FC236}">
                <a16:creationId xmlns:a16="http://schemas.microsoft.com/office/drawing/2014/main" id="{7FB205D8-96AF-2800-CBDD-3364C0B08608}"/>
              </a:ext>
            </a:extLst>
          </p:cNvPr>
          <p:cNvSpPr/>
          <p:nvPr/>
        </p:nvSpPr>
        <p:spPr bwMode="auto">
          <a:xfrm>
            <a:off x="1981201" y="4952991"/>
            <a:ext cx="914400" cy="744386"/>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p:txBody>
      </p:sp>
      <p:cxnSp>
        <p:nvCxnSpPr>
          <p:cNvPr id="13" name="Straight Connector 12">
            <a:extLst>
              <a:ext uri="{FF2B5EF4-FFF2-40B4-BE49-F238E27FC236}">
                <a16:creationId xmlns:a16="http://schemas.microsoft.com/office/drawing/2014/main" id="{217ABDA2-ED01-FF39-E85E-BEBE387AF7B5}"/>
              </a:ext>
            </a:extLst>
          </p:cNvPr>
          <p:cNvCxnSpPr>
            <a:cxnSpLocks/>
          </p:cNvCxnSpPr>
          <p:nvPr/>
        </p:nvCxnSpPr>
        <p:spPr bwMode="auto">
          <a:xfrm>
            <a:off x="914401" y="5697379"/>
            <a:ext cx="103610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3AAC1F81-3D91-F22E-D981-8D9897EF56BB}"/>
              </a:ext>
            </a:extLst>
          </p:cNvPr>
          <p:cNvSpPr/>
          <p:nvPr/>
        </p:nvSpPr>
        <p:spPr bwMode="auto">
          <a:xfrm>
            <a:off x="914401" y="5468779"/>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D6F42237-0533-3442-8754-96CAB88D2A64}"/>
              </a:ext>
            </a:extLst>
          </p:cNvPr>
          <p:cNvCxnSpPr>
            <a:cxnSpLocks/>
          </p:cNvCxnSpPr>
          <p:nvPr/>
        </p:nvCxnSpPr>
        <p:spPr bwMode="auto">
          <a:xfrm flipV="1">
            <a:off x="914400" y="4249579"/>
            <a:ext cx="0" cy="1447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3C343F76-901C-64CA-527E-D7245304C92E}"/>
              </a:ext>
            </a:extLst>
          </p:cNvPr>
          <p:cNvCxnSpPr>
            <a:cxnSpLocks/>
          </p:cNvCxnSpPr>
          <p:nvPr/>
        </p:nvCxnSpPr>
        <p:spPr bwMode="auto">
          <a:xfrm>
            <a:off x="914400" y="5697376"/>
            <a:ext cx="1065318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10F63EFB-E844-E13E-B4D1-D3F82EB399B0}"/>
              </a:ext>
            </a:extLst>
          </p:cNvPr>
          <p:cNvSpPr txBox="1"/>
          <p:nvPr/>
        </p:nvSpPr>
        <p:spPr>
          <a:xfrm>
            <a:off x="4734929" y="4919335"/>
            <a:ext cx="441146" cy="246221"/>
          </a:xfrm>
          <a:prstGeom prst="rect">
            <a:avLst/>
          </a:prstGeom>
          <a:noFill/>
        </p:spPr>
        <p:txBody>
          <a:bodyPr wrap="none" rtlCol="0">
            <a:spAutoFit/>
          </a:bodyPr>
          <a:lstStyle/>
          <a:p>
            <a:r>
              <a:rPr lang="es-US" sz="1000" b="1" dirty="0">
                <a:solidFill>
                  <a:schemeClr val="tx1"/>
                </a:solidFill>
              </a:rPr>
              <a:t>……</a:t>
            </a:r>
          </a:p>
        </p:txBody>
      </p:sp>
      <p:sp>
        <p:nvSpPr>
          <p:cNvPr id="20" name="Trapezoid 19">
            <a:extLst>
              <a:ext uri="{FF2B5EF4-FFF2-40B4-BE49-F238E27FC236}">
                <a16:creationId xmlns:a16="http://schemas.microsoft.com/office/drawing/2014/main" id="{D2D68A8A-0700-29D1-18A9-3B04C2F25E38}"/>
              </a:ext>
            </a:extLst>
          </p:cNvPr>
          <p:cNvSpPr/>
          <p:nvPr/>
        </p:nvSpPr>
        <p:spPr bwMode="auto">
          <a:xfrm rot="10800000">
            <a:off x="6323921" y="5695750"/>
            <a:ext cx="4955114" cy="23016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cxnSp>
        <p:nvCxnSpPr>
          <p:cNvPr id="21" name="Connector: Curved 20">
            <a:extLst>
              <a:ext uri="{FF2B5EF4-FFF2-40B4-BE49-F238E27FC236}">
                <a16:creationId xmlns:a16="http://schemas.microsoft.com/office/drawing/2014/main" id="{1E4D944E-1A3D-C3D8-2BB5-0F8C5409B94A}"/>
              </a:ext>
            </a:extLst>
          </p:cNvPr>
          <p:cNvCxnSpPr>
            <a:cxnSpLocks/>
          </p:cNvCxnSpPr>
          <p:nvPr/>
        </p:nvCxnSpPr>
        <p:spPr bwMode="auto">
          <a:xfrm rot="10800000" flipH="1">
            <a:off x="2895600" y="4573027"/>
            <a:ext cx="356458" cy="1029483"/>
          </a:xfrm>
          <a:prstGeom prst="curvedConnector4">
            <a:avLst>
              <a:gd name="adj1" fmla="val 39515"/>
              <a:gd name="adj2" fmla="val 99551"/>
            </a:avLst>
          </a:prstGeom>
          <a:solidFill>
            <a:srgbClr val="00B8FF"/>
          </a:solidFill>
          <a:ln w="9525" cap="flat" cmpd="sng" algn="ctr">
            <a:solidFill>
              <a:srgbClr val="FF0000"/>
            </a:solidFill>
            <a:prstDash val="solid"/>
            <a:round/>
            <a:headEnd type="none" w="med" len="med"/>
            <a:tailEnd type="triangle"/>
          </a:ln>
          <a:effectLst/>
        </p:spPr>
      </p:cxnSp>
      <p:cxnSp>
        <p:nvCxnSpPr>
          <p:cNvPr id="23" name="Connector: Curved 22">
            <a:extLst>
              <a:ext uri="{FF2B5EF4-FFF2-40B4-BE49-F238E27FC236}">
                <a16:creationId xmlns:a16="http://schemas.microsoft.com/office/drawing/2014/main" id="{B4D64EEE-43E1-F127-6471-C3AE1F07B456}"/>
              </a:ext>
            </a:extLst>
          </p:cNvPr>
          <p:cNvCxnSpPr>
            <a:cxnSpLocks/>
          </p:cNvCxnSpPr>
          <p:nvPr/>
        </p:nvCxnSpPr>
        <p:spPr bwMode="auto">
          <a:xfrm rot="16200000" flipH="1">
            <a:off x="5880629" y="4997672"/>
            <a:ext cx="1060830" cy="174246"/>
          </a:xfrm>
          <a:prstGeom prst="curvedConnector3">
            <a:avLst>
              <a:gd name="adj1" fmla="val 100499"/>
            </a:avLst>
          </a:prstGeom>
          <a:solidFill>
            <a:srgbClr val="00B8FF"/>
          </a:solidFill>
          <a:ln w="9525" cap="flat" cmpd="sng" algn="ctr">
            <a:solidFill>
              <a:srgbClr val="FF0000"/>
            </a:solidFill>
            <a:prstDash val="solid"/>
            <a:round/>
            <a:headEnd type="none" w="med" len="med"/>
            <a:tailEnd type="triangle"/>
          </a:ln>
          <a:effectLst/>
        </p:spPr>
      </p:cxnSp>
      <p:sp>
        <p:nvSpPr>
          <p:cNvPr id="24" name="TextBox 23">
            <a:extLst>
              <a:ext uri="{FF2B5EF4-FFF2-40B4-BE49-F238E27FC236}">
                <a16:creationId xmlns:a16="http://schemas.microsoft.com/office/drawing/2014/main" id="{51B01C76-F3E1-5922-4E2E-BEF815F0B2DC}"/>
              </a:ext>
            </a:extLst>
          </p:cNvPr>
          <p:cNvSpPr txBox="1"/>
          <p:nvPr/>
        </p:nvSpPr>
        <p:spPr>
          <a:xfrm>
            <a:off x="6422650" y="5468779"/>
            <a:ext cx="2206627"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back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sp>
        <p:nvSpPr>
          <p:cNvPr id="25" name="TextBox 24">
            <a:extLst>
              <a:ext uri="{FF2B5EF4-FFF2-40B4-BE49-F238E27FC236}">
                <a16:creationId xmlns:a16="http://schemas.microsoft.com/office/drawing/2014/main" id="{6E9DF515-FAB4-DFA4-F589-B86A6D6CA753}"/>
              </a:ext>
            </a:extLst>
          </p:cNvPr>
          <p:cNvSpPr txBox="1"/>
          <p:nvPr/>
        </p:nvSpPr>
        <p:spPr>
          <a:xfrm>
            <a:off x="6400800" y="5697380"/>
            <a:ext cx="4820992" cy="246220"/>
          </a:xfrm>
          <a:prstGeom prst="rect">
            <a:avLst/>
          </a:prstGeom>
          <a:noFill/>
        </p:spPr>
        <p:txBody>
          <a:bodyPr wrap="square">
            <a:spAutoFit/>
          </a:bodyPr>
          <a:lstStyle/>
          <a:p>
            <a:pPr algn="ctr"/>
            <a:r>
              <a:rPr lang="es-US" sz="1000" dirty="0">
                <a:solidFill>
                  <a:srgbClr val="FF0000"/>
                </a:solidFill>
              </a:rPr>
              <a:t>Intra-BSS NAV </a:t>
            </a:r>
            <a:r>
              <a:rPr lang="es-US" sz="1000" dirty="0" err="1">
                <a:solidFill>
                  <a:srgbClr val="FF0000"/>
                </a:solidFill>
              </a:rPr>
              <a:t>for</a:t>
            </a:r>
            <a:r>
              <a:rPr lang="es-US" sz="1000" dirty="0">
                <a:solidFill>
                  <a:srgbClr val="FF0000"/>
                </a:solidFill>
              </a:rPr>
              <a:t>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endParaRPr lang="es-US" sz="1000" dirty="0">
              <a:solidFill>
                <a:srgbClr val="FF0000"/>
              </a:solidFill>
            </a:endParaRPr>
          </a:p>
        </p:txBody>
      </p:sp>
      <p:sp>
        <p:nvSpPr>
          <p:cNvPr id="12" name="Rectangle 11">
            <a:extLst>
              <a:ext uri="{FF2B5EF4-FFF2-40B4-BE49-F238E27FC236}">
                <a16:creationId xmlns:a16="http://schemas.microsoft.com/office/drawing/2014/main" id="{0C5EE920-AED5-1CE0-B880-D2D0E904CCE5}"/>
              </a:ext>
            </a:extLst>
          </p:cNvPr>
          <p:cNvSpPr/>
          <p:nvPr/>
        </p:nvSpPr>
        <p:spPr bwMode="auto">
          <a:xfrm>
            <a:off x="5410200" y="4481317"/>
            <a:ext cx="914400" cy="1216059"/>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Intra-BSS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a:t>
            </a:r>
            <a:r>
              <a:rPr lang="es-US" sz="1000" dirty="0" err="1">
                <a:solidFill>
                  <a:srgbClr val="FF0000"/>
                </a:solidFill>
              </a:rPr>
              <a:t>sent</a:t>
            </a:r>
            <a:r>
              <a:rPr lang="es-US" sz="1000" dirty="0">
                <a:solidFill>
                  <a:srgbClr val="FF0000"/>
                </a:solidFill>
              </a:rPr>
              <a:t> </a:t>
            </a:r>
            <a:r>
              <a:rPr lang="es-US" sz="1000" dirty="0" err="1">
                <a:solidFill>
                  <a:srgbClr val="FF0000"/>
                </a:solidFill>
              </a:rPr>
              <a:t>by</a:t>
            </a:r>
            <a:r>
              <a:rPr lang="es-US" sz="1000" dirty="0">
                <a:solidFill>
                  <a:srgbClr val="FF0000"/>
                </a:solidFill>
              </a:rPr>
              <a:t> AP)</a:t>
            </a:r>
          </a:p>
        </p:txBody>
      </p:sp>
      <p:sp>
        <p:nvSpPr>
          <p:cNvPr id="15" name="Rectangle 14">
            <a:extLst>
              <a:ext uri="{FF2B5EF4-FFF2-40B4-BE49-F238E27FC236}">
                <a16:creationId xmlns:a16="http://schemas.microsoft.com/office/drawing/2014/main" id="{EBA0667D-4DFA-89CE-E2E4-4FE1C4995AB2}"/>
              </a:ext>
            </a:extLst>
          </p:cNvPr>
          <p:cNvSpPr/>
          <p:nvPr/>
        </p:nvSpPr>
        <p:spPr bwMode="auto">
          <a:xfrm>
            <a:off x="914400" y="4478176"/>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NPCA </a:t>
            </a: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7E43E808-FC5C-3672-4F93-7A9DF676B200}"/>
              </a:ext>
            </a:extLst>
          </p:cNvPr>
          <p:cNvSpPr txBox="1"/>
          <p:nvPr/>
        </p:nvSpPr>
        <p:spPr>
          <a:xfrm>
            <a:off x="3189904" y="4463047"/>
            <a:ext cx="2282450"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NPCA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cxnSp>
        <p:nvCxnSpPr>
          <p:cNvPr id="30" name="Straight Arrow Connector 29">
            <a:extLst>
              <a:ext uri="{FF2B5EF4-FFF2-40B4-BE49-F238E27FC236}">
                <a16:creationId xmlns:a16="http://schemas.microsoft.com/office/drawing/2014/main" id="{D09BD127-8708-A0EA-4FD3-3FD6970E1F6B}"/>
              </a:ext>
            </a:extLst>
          </p:cNvPr>
          <p:cNvCxnSpPr>
            <a:cxnSpLocks/>
          </p:cNvCxnSpPr>
          <p:nvPr/>
        </p:nvCxnSpPr>
        <p:spPr bwMode="auto">
          <a:xfrm>
            <a:off x="5406650" y="4355068"/>
            <a:ext cx="4838013"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31" name="TextBox 30">
            <a:extLst>
              <a:ext uri="{FF2B5EF4-FFF2-40B4-BE49-F238E27FC236}">
                <a16:creationId xmlns:a16="http://schemas.microsoft.com/office/drawing/2014/main" id="{454C5FC1-60D9-94FA-9F86-2E245B30A455}"/>
              </a:ext>
            </a:extLst>
          </p:cNvPr>
          <p:cNvSpPr txBox="1"/>
          <p:nvPr/>
        </p:nvSpPr>
        <p:spPr>
          <a:xfrm>
            <a:off x="5446525" y="4117901"/>
            <a:ext cx="4758262" cy="244370"/>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Intra-BSS TXOP</a:t>
            </a:r>
          </a:p>
        </p:txBody>
      </p:sp>
    </p:spTree>
    <p:extLst>
      <p:ext uri="{BB962C8B-B14F-4D97-AF65-F5344CB8AC3E}">
        <p14:creationId xmlns:p14="http://schemas.microsoft.com/office/powerpoint/2010/main" val="3576091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1E5E8-4006-EBD8-D4B3-388341304B2D}"/>
            </a:ext>
          </a:extLst>
        </p:cNvPr>
        <p:cNvGrpSpPr/>
        <p:nvPr/>
      </p:nvGrpSpPr>
      <p:grpSpPr>
        <a:xfrm>
          <a:off x="0" y="0"/>
          <a:ext cx="0" cy="0"/>
          <a:chOff x="0" y="0"/>
          <a:chExt cx="0" cy="0"/>
        </a:xfrm>
      </p:grpSpPr>
      <p:sp>
        <p:nvSpPr>
          <p:cNvPr id="9" name="Rectangle 2">
            <a:extLst>
              <a:ext uri="{FF2B5EF4-FFF2-40B4-BE49-F238E27FC236}">
                <a16:creationId xmlns:a16="http://schemas.microsoft.com/office/drawing/2014/main" id="{CCCB51DD-EECA-E5D9-0538-829F65B868BC}"/>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u="sng" dirty="0"/>
              <a:t>A STA accessing the NPCA primary channel</a:t>
            </a:r>
            <a:r>
              <a:rPr lang="en-US" dirty="0"/>
              <a:t> receives an inter-BSS PPDU occupying the NPCA primary channel but not the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case, the STA should update the NAV counter for the NPCA primary channel and it switches back to the primary channel if the remaining time after the NAV of the NPCA primary channel is less than the duration of the OBSS activity on the Primary Channel.</a:t>
            </a:r>
          </a:p>
          <a:p>
            <a:pPr marL="1200150" lvl="2">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does not switch back to the primary channel if the remaining time after the NAV of the NPCA primary channel is greater than the duration of the OBSS activity on the Primary Channel.</a:t>
            </a:r>
          </a:p>
        </p:txBody>
      </p:sp>
      <p:sp>
        <p:nvSpPr>
          <p:cNvPr id="7" name="Rectangle 6">
            <a:extLst>
              <a:ext uri="{FF2B5EF4-FFF2-40B4-BE49-F238E27FC236}">
                <a16:creationId xmlns:a16="http://schemas.microsoft.com/office/drawing/2014/main" id="{85722D1B-E37E-80A7-EF04-EDD048AD297F}"/>
              </a:ext>
            </a:extLst>
          </p:cNvPr>
          <p:cNvSpPr/>
          <p:nvPr/>
        </p:nvSpPr>
        <p:spPr bwMode="auto">
          <a:xfrm>
            <a:off x="6380408" y="4938558"/>
            <a:ext cx="914400" cy="849382"/>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(OBSS2)</a:t>
            </a:r>
          </a:p>
        </p:txBody>
      </p:sp>
      <p:sp>
        <p:nvSpPr>
          <p:cNvPr id="11" name="Rectangle 10">
            <a:extLst>
              <a:ext uri="{FF2B5EF4-FFF2-40B4-BE49-F238E27FC236}">
                <a16:creationId xmlns:a16="http://schemas.microsoft.com/office/drawing/2014/main" id="{C46418CA-D17A-EFF5-FBCC-9B0FB5DEED81}"/>
              </a:ext>
            </a:extLst>
          </p:cNvPr>
          <p:cNvSpPr/>
          <p:nvPr/>
        </p:nvSpPr>
        <p:spPr bwMode="auto">
          <a:xfrm>
            <a:off x="2955638" y="5407091"/>
            <a:ext cx="914400" cy="73283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19" name="Trapezoid 18">
            <a:extLst>
              <a:ext uri="{FF2B5EF4-FFF2-40B4-BE49-F238E27FC236}">
                <a16:creationId xmlns:a16="http://schemas.microsoft.com/office/drawing/2014/main" id="{82C92DF5-FB2F-7E97-F18E-91B1517912A1}"/>
              </a:ext>
            </a:extLst>
          </p:cNvPr>
          <p:cNvSpPr/>
          <p:nvPr/>
        </p:nvSpPr>
        <p:spPr bwMode="auto">
          <a:xfrm>
            <a:off x="2895600" y="5922883"/>
            <a:ext cx="7467592" cy="227022"/>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   Basic NAV </a:t>
            </a:r>
            <a:r>
              <a:rPr lang="es-US" sz="1000" dirty="0" err="1">
                <a:solidFill>
                  <a:schemeClr val="tx1"/>
                </a:solidFill>
              </a:rPr>
              <a:t>for</a:t>
            </a:r>
            <a:r>
              <a:rPr lang="es-US" sz="1000" dirty="0">
                <a:solidFill>
                  <a:schemeClr val="tx1"/>
                </a:solidFill>
              </a:rPr>
              <a:t> </a:t>
            </a:r>
            <a:r>
              <a:rPr lang="es-US" sz="1000" dirty="0" err="1">
                <a:solidFill>
                  <a:schemeClr val="tx1"/>
                </a:solidFill>
              </a:rPr>
              <a:t>Primary</a:t>
            </a:r>
            <a:r>
              <a:rPr lang="es-US" sz="1000" dirty="0">
                <a:solidFill>
                  <a:schemeClr val="tx1"/>
                </a:solidFill>
              </a:rPr>
              <a:t> </a:t>
            </a:r>
            <a:r>
              <a:rPr lang="es-US" sz="1000" dirty="0" err="1">
                <a:solidFill>
                  <a:schemeClr val="tx1"/>
                </a:solidFill>
              </a:rPr>
              <a:t>Channel</a:t>
            </a:r>
            <a:r>
              <a:rPr lang="es-US" sz="1000" dirty="0">
                <a:solidFill>
                  <a:schemeClr val="tx1"/>
                </a:solidFill>
              </a:rPr>
              <a:t> (OBSS1)</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D57A783C-954C-02FA-5FF6-1C31EB1A9642}"/>
              </a:ext>
            </a:extLst>
          </p:cNvPr>
          <p:cNvSpPr>
            <a:spLocks noGrp="1"/>
          </p:cNvSpPr>
          <p:nvPr>
            <p:ph type="title"/>
          </p:nvPr>
        </p:nvSpPr>
        <p:spPr/>
        <p:txBody>
          <a:bodyPr/>
          <a:lstStyle/>
          <a:p>
            <a:r>
              <a:rPr lang="en-GB" dirty="0"/>
              <a:t>NPCA NAV Operation: Case 2 </a:t>
            </a:r>
            <a:endParaRPr lang="es-US" dirty="0"/>
          </a:p>
        </p:txBody>
      </p:sp>
      <p:sp>
        <p:nvSpPr>
          <p:cNvPr id="4" name="Slide Number Placeholder 3">
            <a:extLst>
              <a:ext uri="{FF2B5EF4-FFF2-40B4-BE49-F238E27FC236}">
                <a16:creationId xmlns:a16="http://schemas.microsoft.com/office/drawing/2014/main" id="{7F220C9A-9DDC-89F1-E1DD-E81C48B52A8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137FC7-B3A1-F844-1D5E-257662DA57C2}"/>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6E5602D3-221F-2604-4E5F-8B920534A126}"/>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48A20620-FFA0-43E6-7F38-B76EAAECCBF5}"/>
              </a:ext>
            </a:extLst>
          </p:cNvPr>
          <p:cNvSpPr/>
          <p:nvPr/>
        </p:nvSpPr>
        <p:spPr bwMode="auto">
          <a:xfrm>
            <a:off x="10363200" y="4935201"/>
            <a:ext cx="914400" cy="849382"/>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(OBSS2)</a:t>
            </a:r>
          </a:p>
        </p:txBody>
      </p:sp>
      <p:sp>
        <p:nvSpPr>
          <p:cNvPr id="10" name="Rectangle 9">
            <a:extLst>
              <a:ext uri="{FF2B5EF4-FFF2-40B4-BE49-F238E27FC236}">
                <a16:creationId xmlns:a16="http://schemas.microsoft.com/office/drawing/2014/main" id="{E2A6F8A8-1E5E-813A-AFDB-DDEC4B75567A}"/>
              </a:ext>
            </a:extLst>
          </p:cNvPr>
          <p:cNvSpPr/>
          <p:nvPr/>
        </p:nvSpPr>
        <p:spPr bwMode="auto">
          <a:xfrm>
            <a:off x="1981201" y="5407091"/>
            <a:ext cx="914400" cy="744386"/>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p:txBody>
      </p:sp>
      <p:cxnSp>
        <p:nvCxnSpPr>
          <p:cNvPr id="13" name="Straight Connector 12">
            <a:extLst>
              <a:ext uri="{FF2B5EF4-FFF2-40B4-BE49-F238E27FC236}">
                <a16:creationId xmlns:a16="http://schemas.microsoft.com/office/drawing/2014/main" id="{849D5D44-0184-7163-54C4-B3803A1735DB}"/>
              </a:ext>
            </a:extLst>
          </p:cNvPr>
          <p:cNvCxnSpPr>
            <a:cxnSpLocks/>
          </p:cNvCxnSpPr>
          <p:nvPr/>
        </p:nvCxnSpPr>
        <p:spPr bwMode="auto">
          <a:xfrm>
            <a:off x="914401" y="6151479"/>
            <a:ext cx="103610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EA01AA98-0F46-777C-7B7D-39BF488B3FD4}"/>
              </a:ext>
            </a:extLst>
          </p:cNvPr>
          <p:cNvSpPr/>
          <p:nvPr/>
        </p:nvSpPr>
        <p:spPr bwMode="auto">
          <a:xfrm>
            <a:off x="914401" y="5922879"/>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8A4C7150-681A-1D6A-A218-767B174380E0}"/>
              </a:ext>
            </a:extLst>
          </p:cNvPr>
          <p:cNvCxnSpPr>
            <a:cxnSpLocks/>
          </p:cNvCxnSpPr>
          <p:nvPr/>
        </p:nvCxnSpPr>
        <p:spPr bwMode="auto">
          <a:xfrm flipV="1">
            <a:off x="914400" y="4703679"/>
            <a:ext cx="0" cy="1447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91B7F97F-9491-A91A-3B02-A0232EA132A7}"/>
              </a:ext>
            </a:extLst>
          </p:cNvPr>
          <p:cNvCxnSpPr>
            <a:cxnSpLocks/>
          </p:cNvCxnSpPr>
          <p:nvPr/>
        </p:nvCxnSpPr>
        <p:spPr bwMode="auto">
          <a:xfrm>
            <a:off x="914400" y="6151476"/>
            <a:ext cx="1065318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50A73A6F-2026-60B8-C5D3-B079C0D65504}"/>
              </a:ext>
            </a:extLst>
          </p:cNvPr>
          <p:cNvSpPr txBox="1"/>
          <p:nvPr/>
        </p:nvSpPr>
        <p:spPr>
          <a:xfrm>
            <a:off x="4734929" y="5373435"/>
            <a:ext cx="441146" cy="246221"/>
          </a:xfrm>
          <a:prstGeom prst="rect">
            <a:avLst/>
          </a:prstGeom>
          <a:noFill/>
        </p:spPr>
        <p:txBody>
          <a:bodyPr wrap="none" rtlCol="0">
            <a:spAutoFit/>
          </a:bodyPr>
          <a:lstStyle/>
          <a:p>
            <a:r>
              <a:rPr lang="es-US" sz="1000" b="1" dirty="0">
                <a:solidFill>
                  <a:schemeClr val="tx1"/>
                </a:solidFill>
              </a:rPr>
              <a:t>……</a:t>
            </a:r>
          </a:p>
        </p:txBody>
      </p:sp>
      <p:cxnSp>
        <p:nvCxnSpPr>
          <p:cNvPr id="21" name="Connector: Curved 20">
            <a:extLst>
              <a:ext uri="{FF2B5EF4-FFF2-40B4-BE49-F238E27FC236}">
                <a16:creationId xmlns:a16="http://schemas.microsoft.com/office/drawing/2014/main" id="{A7BA72A0-7D4C-9AEF-B3BC-E11A8589568E}"/>
              </a:ext>
            </a:extLst>
          </p:cNvPr>
          <p:cNvCxnSpPr>
            <a:cxnSpLocks/>
          </p:cNvCxnSpPr>
          <p:nvPr/>
        </p:nvCxnSpPr>
        <p:spPr bwMode="auto">
          <a:xfrm rot="10800000" flipH="1">
            <a:off x="2895600" y="5027127"/>
            <a:ext cx="356458" cy="1029483"/>
          </a:xfrm>
          <a:prstGeom prst="curvedConnector4">
            <a:avLst>
              <a:gd name="adj1" fmla="val 39515"/>
              <a:gd name="adj2" fmla="val 99551"/>
            </a:avLst>
          </a:prstGeom>
          <a:solidFill>
            <a:srgbClr val="00B8FF"/>
          </a:solidFill>
          <a:ln w="9525"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97476DE0-5FED-EC25-0FA5-88844ACCF1FC}"/>
              </a:ext>
            </a:extLst>
          </p:cNvPr>
          <p:cNvSpPr txBox="1"/>
          <p:nvPr/>
        </p:nvSpPr>
        <p:spPr>
          <a:xfrm>
            <a:off x="6400121" y="4934630"/>
            <a:ext cx="3201079" cy="246221"/>
          </a:xfrm>
          <a:prstGeom prst="rect">
            <a:avLst/>
          </a:prstGeom>
          <a:noFill/>
        </p:spPr>
        <p:txBody>
          <a:bodyPr wrap="square">
            <a:spAutoFit/>
          </a:bodyPr>
          <a:lstStyle/>
          <a:p>
            <a:pPr algn="ctr"/>
            <a:r>
              <a:rPr lang="es-US" sz="1000" dirty="0">
                <a:solidFill>
                  <a:srgbClr val="FF0000"/>
                </a:solidFill>
              </a:rPr>
              <a:t>Intra-BSS NAV </a:t>
            </a:r>
            <a:r>
              <a:rPr lang="es-US" sz="1000" dirty="0" err="1">
                <a:solidFill>
                  <a:srgbClr val="FF0000"/>
                </a:solidFill>
              </a:rPr>
              <a:t>for</a:t>
            </a:r>
            <a:r>
              <a:rPr lang="es-US" sz="1000" dirty="0">
                <a:solidFill>
                  <a:srgbClr val="FF0000"/>
                </a:solidFill>
              </a:rPr>
              <a:t> NPCA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endParaRPr lang="es-US" sz="1000" dirty="0">
              <a:solidFill>
                <a:srgbClr val="FF0000"/>
              </a:solidFill>
            </a:endParaRPr>
          </a:p>
        </p:txBody>
      </p:sp>
      <p:sp>
        <p:nvSpPr>
          <p:cNvPr id="12" name="Rectangle 11">
            <a:extLst>
              <a:ext uri="{FF2B5EF4-FFF2-40B4-BE49-F238E27FC236}">
                <a16:creationId xmlns:a16="http://schemas.microsoft.com/office/drawing/2014/main" id="{D502E659-9B74-A5E7-AE7A-B58505DA99E1}"/>
              </a:ext>
            </a:extLst>
          </p:cNvPr>
          <p:cNvSpPr/>
          <p:nvPr/>
        </p:nvSpPr>
        <p:spPr bwMode="auto">
          <a:xfrm>
            <a:off x="5410200" y="4935417"/>
            <a:ext cx="914400" cy="85252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(OBSS2)</a:t>
            </a:r>
          </a:p>
        </p:txBody>
      </p:sp>
      <p:sp>
        <p:nvSpPr>
          <p:cNvPr id="15" name="Rectangle 14">
            <a:extLst>
              <a:ext uri="{FF2B5EF4-FFF2-40B4-BE49-F238E27FC236}">
                <a16:creationId xmlns:a16="http://schemas.microsoft.com/office/drawing/2014/main" id="{1AB793D3-F0E7-901C-D605-E87783039C9E}"/>
              </a:ext>
            </a:extLst>
          </p:cNvPr>
          <p:cNvSpPr/>
          <p:nvPr/>
        </p:nvSpPr>
        <p:spPr bwMode="auto">
          <a:xfrm>
            <a:off x="914400" y="4932276"/>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NPCA </a:t>
            </a: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9" name="Straight Arrow Connector 28">
            <a:extLst>
              <a:ext uri="{FF2B5EF4-FFF2-40B4-BE49-F238E27FC236}">
                <a16:creationId xmlns:a16="http://schemas.microsoft.com/office/drawing/2014/main" id="{8AC88362-5323-23B3-203D-ADDE9E92B1B1}"/>
              </a:ext>
            </a:extLst>
          </p:cNvPr>
          <p:cNvCxnSpPr>
            <a:cxnSpLocks/>
          </p:cNvCxnSpPr>
          <p:nvPr/>
        </p:nvCxnSpPr>
        <p:spPr bwMode="auto">
          <a:xfrm>
            <a:off x="5390486" y="4797500"/>
            <a:ext cx="5884998"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20" name="Trapezoid 19">
            <a:extLst>
              <a:ext uri="{FF2B5EF4-FFF2-40B4-BE49-F238E27FC236}">
                <a16:creationId xmlns:a16="http://schemas.microsoft.com/office/drawing/2014/main" id="{55381451-AE7F-CBE7-02E3-D6B2B3602F84}"/>
              </a:ext>
            </a:extLst>
          </p:cNvPr>
          <p:cNvSpPr/>
          <p:nvPr/>
        </p:nvSpPr>
        <p:spPr bwMode="auto">
          <a:xfrm>
            <a:off x="6323242" y="4932276"/>
            <a:ext cx="4952242" cy="240808"/>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   Basic NAV </a:t>
            </a:r>
            <a:r>
              <a:rPr lang="es-US" sz="1000" dirty="0" err="1">
                <a:solidFill>
                  <a:srgbClr val="FF0000"/>
                </a:solidFill>
              </a:rPr>
              <a:t>for</a:t>
            </a:r>
            <a:r>
              <a:rPr lang="es-US" sz="1000" dirty="0">
                <a:solidFill>
                  <a:srgbClr val="FF0000"/>
                </a:solidFill>
              </a:rPr>
              <a:t> NPCA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r>
              <a:rPr lang="es-US" sz="1000" dirty="0">
                <a:solidFill>
                  <a:srgbClr val="FF0000"/>
                </a:solidFill>
              </a:rPr>
              <a:t> (OBSS2)</a:t>
            </a: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cxnSp>
        <p:nvCxnSpPr>
          <p:cNvPr id="23" name="Connector: Curved 22">
            <a:extLst>
              <a:ext uri="{FF2B5EF4-FFF2-40B4-BE49-F238E27FC236}">
                <a16:creationId xmlns:a16="http://schemas.microsoft.com/office/drawing/2014/main" id="{52ECFAC4-9AD3-6962-048F-855873443B78}"/>
              </a:ext>
            </a:extLst>
          </p:cNvPr>
          <p:cNvCxnSpPr>
            <a:cxnSpLocks/>
          </p:cNvCxnSpPr>
          <p:nvPr/>
        </p:nvCxnSpPr>
        <p:spPr bwMode="auto">
          <a:xfrm rot="16200000" flipH="1">
            <a:off x="5880629" y="5451772"/>
            <a:ext cx="1060830" cy="174246"/>
          </a:xfrm>
          <a:prstGeom prst="curvedConnector3">
            <a:avLst>
              <a:gd name="adj1" fmla="val 100499"/>
            </a:avLst>
          </a:prstGeom>
          <a:solidFill>
            <a:srgbClr val="00B8FF"/>
          </a:solidFill>
          <a:ln w="9525" cap="flat" cmpd="sng" algn="ctr">
            <a:solidFill>
              <a:srgbClr val="FF0000"/>
            </a:solidFill>
            <a:prstDash val="solid"/>
            <a:round/>
            <a:headEnd type="none" w="med" len="med"/>
            <a:tailEnd type="triangle"/>
          </a:ln>
          <a:effectLst/>
        </p:spPr>
      </p:cxnSp>
      <p:sp>
        <p:nvSpPr>
          <p:cNvPr id="24" name="TextBox 23">
            <a:extLst>
              <a:ext uri="{FF2B5EF4-FFF2-40B4-BE49-F238E27FC236}">
                <a16:creationId xmlns:a16="http://schemas.microsoft.com/office/drawing/2014/main" id="{AF9B1E90-8197-3B2D-377F-7E5EEE96C759}"/>
              </a:ext>
            </a:extLst>
          </p:cNvPr>
          <p:cNvSpPr txBox="1"/>
          <p:nvPr/>
        </p:nvSpPr>
        <p:spPr>
          <a:xfrm>
            <a:off x="6431826" y="5933499"/>
            <a:ext cx="2206627"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back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sp>
        <p:nvSpPr>
          <p:cNvPr id="25" name="TextBox 24">
            <a:extLst>
              <a:ext uri="{FF2B5EF4-FFF2-40B4-BE49-F238E27FC236}">
                <a16:creationId xmlns:a16="http://schemas.microsoft.com/office/drawing/2014/main" id="{B1B3F336-749B-AF91-7456-8D618ED8BAB3}"/>
              </a:ext>
            </a:extLst>
          </p:cNvPr>
          <p:cNvSpPr txBox="1"/>
          <p:nvPr/>
        </p:nvSpPr>
        <p:spPr>
          <a:xfrm>
            <a:off x="3189904" y="4917147"/>
            <a:ext cx="2282450"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NPCA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sp>
        <p:nvSpPr>
          <p:cNvPr id="33" name="TextBox 32">
            <a:extLst>
              <a:ext uri="{FF2B5EF4-FFF2-40B4-BE49-F238E27FC236}">
                <a16:creationId xmlns:a16="http://schemas.microsoft.com/office/drawing/2014/main" id="{71DD7DB1-400B-78D2-2991-CBEA86A69ACF}"/>
              </a:ext>
            </a:extLst>
          </p:cNvPr>
          <p:cNvSpPr txBox="1"/>
          <p:nvPr/>
        </p:nvSpPr>
        <p:spPr>
          <a:xfrm>
            <a:off x="5446525" y="4572000"/>
            <a:ext cx="5754874"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OBSS2 TXOP</a:t>
            </a:r>
          </a:p>
        </p:txBody>
      </p:sp>
    </p:spTree>
    <p:extLst>
      <p:ext uri="{BB962C8B-B14F-4D97-AF65-F5344CB8AC3E}">
        <p14:creationId xmlns:p14="http://schemas.microsoft.com/office/powerpoint/2010/main" val="2223749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EB15D-BF23-E460-3067-DF74A1B7CDC8}"/>
            </a:ext>
          </a:extLst>
        </p:cNvPr>
        <p:cNvGrpSpPr/>
        <p:nvPr/>
      </p:nvGrpSpPr>
      <p:grpSpPr>
        <a:xfrm>
          <a:off x="0" y="0"/>
          <a:ext cx="0" cy="0"/>
          <a:chOff x="0" y="0"/>
          <a:chExt cx="0" cy="0"/>
        </a:xfrm>
      </p:grpSpPr>
      <p:sp>
        <p:nvSpPr>
          <p:cNvPr id="9" name="Rectangle 2">
            <a:extLst>
              <a:ext uri="{FF2B5EF4-FFF2-40B4-BE49-F238E27FC236}">
                <a16:creationId xmlns:a16="http://schemas.microsoft.com/office/drawing/2014/main" id="{9B057036-9ABA-6BA8-C06A-1BA9F1B8D094}"/>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u="sng" dirty="0"/>
              <a:t>A STA accessing the NPCA primary channel</a:t>
            </a:r>
            <a:r>
              <a:rPr lang="en-US" dirty="0"/>
              <a:t> receives an inter-BSS PPDU occupying both the primary channel and the NPCA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case, the STA should update the NAV counters for the primary channel and NPCA primary channel and it switches back to the primary channel if the remaining time after the NAV of the NPCA primary channel is less than the duration of the OBSS activity on the Primary Channel.</a:t>
            </a:r>
          </a:p>
        </p:txBody>
      </p:sp>
      <p:sp>
        <p:nvSpPr>
          <p:cNvPr id="7" name="Rectangle 6">
            <a:extLst>
              <a:ext uri="{FF2B5EF4-FFF2-40B4-BE49-F238E27FC236}">
                <a16:creationId xmlns:a16="http://schemas.microsoft.com/office/drawing/2014/main" id="{FFC32EA6-B461-BFD7-F889-D9E4E4B16623}"/>
              </a:ext>
            </a:extLst>
          </p:cNvPr>
          <p:cNvSpPr/>
          <p:nvPr/>
        </p:nvSpPr>
        <p:spPr bwMode="auto">
          <a:xfrm>
            <a:off x="6380408" y="4713057"/>
            <a:ext cx="914400" cy="1216059"/>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(OBSS2)</a:t>
            </a:r>
          </a:p>
        </p:txBody>
      </p:sp>
      <p:sp>
        <p:nvSpPr>
          <p:cNvPr id="11" name="Rectangle 10">
            <a:extLst>
              <a:ext uri="{FF2B5EF4-FFF2-40B4-BE49-F238E27FC236}">
                <a16:creationId xmlns:a16="http://schemas.microsoft.com/office/drawing/2014/main" id="{324790CE-3D55-0F7C-6F66-EB6A3F02A1A9}"/>
              </a:ext>
            </a:extLst>
          </p:cNvPr>
          <p:cNvSpPr/>
          <p:nvPr/>
        </p:nvSpPr>
        <p:spPr bwMode="auto">
          <a:xfrm>
            <a:off x="2955638" y="5181591"/>
            <a:ext cx="914400" cy="73283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19" name="Trapezoid 18">
            <a:extLst>
              <a:ext uri="{FF2B5EF4-FFF2-40B4-BE49-F238E27FC236}">
                <a16:creationId xmlns:a16="http://schemas.microsoft.com/office/drawing/2014/main" id="{BDAA3E30-9D7D-1989-B93C-9317E31951FF}"/>
              </a:ext>
            </a:extLst>
          </p:cNvPr>
          <p:cNvSpPr/>
          <p:nvPr/>
        </p:nvSpPr>
        <p:spPr bwMode="auto">
          <a:xfrm>
            <a:off x="2895600" y="5697383"/>
            <a:ext cx="7467592" cy="227022"/>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   Basic NAV </a:t>
            </a:r>
            <a:r>
              <a:rPr lang="es-US" sz="1000" dirty="0" err="1">
                <a:solidFill>
                  <a:schemeClr val="tx1"/>
                </a:solidFill>
              </a:rPr>
              <a:t>for</a:t>
            </a:r>
            <a:r>
              <a:rPr lang="es-US" sz="1000" dirty="0">
                <a:solidFill>
                  <a:schemeClr val="tx1"/>
                </a:solidFill>
              </a:rPr>
              <a:t> </a:t>
            </a:r>
            <a:r>
              <a:rPr lang="es-US" sz="1000" dirty="0" err="1">
                <a:solidFill>
                  <a:schemeClr val="tx1"/>
                </a:solidFill>
              </a:rPr>
              <a:t>Primary</a:t>
            </a:r>
            <a:r>
              <a:rPr lang="es-US" sz="1000" dirty="0">
                <a:solidFill>
                  <a:schemeClr val="tx1"/>
                </a:solidFill>
              </a:rPr>
              <a:t> </a:t>
            </a:r>
            <a:r>
              <a:rPr lang="es-US" sz="1000" dirty="0" err="1">
                <a:solidFill>
                  <a:schemeClr val="tx1"/>
                </a:solidFill>
              </a:rPr>
              <a:t>Channel</a:t>
            </a:r>
            <a:r>
              <a:rPr lang="es-US" sz="1000" dirty="0">
                <a:solidFill>
                  <a:schemeClr val="tx1"/>
                </a:solidFill>
              </a:rPr>
              <a:t> (OBSS1)</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68606DF8-A981-ADBC-A9D8-D7B486410D15}"/>
              </a:ext>
            </a:extLst>
          </p:cNvPr>
          <p:cNvSpPr>
            <a:spLocks noGrp="1"/>
          </p:cNvSpPr>
          <p:nvPr>
            <p:ph type="title"/>
          </p:nvPr>
        </p:nvSpPr>
        <p:spPr/>
        <p:txBody>
          <a:bodyPr/>
          <a:lstStyle/>
          <a:p>
            <a:r>
              <a:rPr lang="en-GB" dirty="0"/>
              <a:t>NPCA NAV Operation: Case 2 </a:t>
            </a:r>
            <a:endParaRPr lang="es-US" dirty="0"/>
          </a:p>
        </p:txBody>
      </p:sp>
      <p:sp>
        <p:nvSpPr>
          <p:cNvPr id="4" name="Slide Number Placeholder 3">
            <a:extLst>
              <a:ext uri="{FF2B5EF4-FFF2-40B4-BE49-F238E27FC236}">
                <a16:creationId xmlns:a16="http://schemas.microsoft.com/office/drawing/2014/main" id="{E0EBE2EB-BC47-0BBD-B52D-EAD9E02D4B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4765228-487E-7308-3211-A27FBA4A37A5}"/>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261AD075-5199-194B-72A8-3858A157A38A}"/>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2EE185D1-045A-7CF9-9617-E98C3FBB5DCE}"/>
              </a:ext>
            </a:extLst>
          </p:cNvPr>
          <p:cNvSpPr/>
          <p:nvPr/>
        </p:nvSpPr>
        <p:spPr bwMode="auto">
          <a:xfrm>
            <a:off x="10358963" y="4709132"/>
            <a:ext cx="914400" cy="1216059"/>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(OBSS2)</a:t>
            </a:r>
          </a:p>
        </p:txBody>
      </p:sp>
      <p:sp>
        <p:nvSpPr>
          <p:cNvPr id="10" name="Rectangle 9">
            <a:extLst>
              <a:ext uri="{FF2B5EF4-FFF2-40B4-BE49-F238E27FC236}">
                <a16:creationId xmlns:a16="http://schemas.microsoft.com/office/drawing/2014/main" id="{701D14CC-13C8-3E66-AF16-60BA2688F349}"/>
              </a:ext>
            </a:extLst>
          </p:cNvPr>
          <p:cNvSpPr/>
          <p:nvPr/>
        </p:nvSpPr>
        <p:spPr bwMode="auto">
          <a:xfrm>
            <a:off x="1981201" y="5181591"/>
            <a:ext cx="914400" cy="744386"/>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p:txBody>
      </p:sp>
      <p:cxnSp>
        <p:nvCxnSpPr>
          <p:cNvPr id="13" name="Straight Connector 12">
            <a:extLst>
              <a:ext uri="{FF2B5EF4-FFF2-40B4-BE49-F238E27FC236}">
                <a16:creationId xmlns:a16="http://schemas.microsoft.com/office/drawing/2014/main" id="{6BDF1063-BBD8-6C45-F2B4-FE2770CFECC2}"/>
              </a:ext>
            </a:extLst>
          </p:cNvPr>
          <p:cNvCxnSpPr>
            <a:cxnSpLocks/>
          </p:cNvCxnSpPr>
          <p:nvPr/>
        </p:nvCxnSpPr>
        <p:spPr bwMode="auto">
          <a:xfrm>
            <a:off x="914401" y="5925979"/>
            <a:ext cx="103610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6E34DCD5-C3AA-B98F-294C-7A62CCB96D8E}"/>
              </a:ext>
            </a:extLst>
          </p:cNvPr>
          <p:cNvSpPr/>
          <p:nvPr/>
        </p:nvSpPr>
        <p:spPr bwMode="auto">
          <a:xfrm>
            <a:off x="914401" y="5697379"/>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EF8FCF53-73D4-7989-976A-F4329C745072}"/>
              </a:ext>
            </a:extLst>
          </p:cNvPr>
          <p:cNvCxnSpPr>
            <a:cxnSpLocks/>
          </p:cNvCxnSpPr>
          <p:nvPr/>
        </p:nvCxnSpPr>
        <p:spPr bwMode="auto">
          <a:xfrm flipV="1">
            <a:off x="914400" y="4478179"/>
            <a:ext cx="0" cy="1447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F328E416-1E1F-FD08-FD25-934ECBD4B2C0}"/>
              </a:ext>
            </a:extLst>
          </p:cNvPr>
          <p:cNvCxnSpPr>
            <a:cxnSpLocks/>
          </p:cNvCxnSpPr>
          <p:nvPr/>
        </p:nvCxnSpPr>
        <p:spPr bwMode="auto">
          <a:xfrm>
            <a:off x="914400" y="5925976"/>
            <a:ext cx="1065318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0192E521-2768-8500-E8CE-9A24BFD3B1F5}"/>
              </a:ext>
            </a:extLst>
          </p:cNvPr>
          <p:cNvSpPr txBox="1"/>
          <p:nvPr/>
        </p:nvSpPr>
        <p:spPr>
          <a:xfrm>
            <a:off x="4734929" y="5147935"/>
            <a:ext cx="441146" cy="246221"/>
          </a:xfrm>
          <a:prstGeom prst="rect">
            <a:avLst/>
          </a:prstGeom>
          <a:noFill/>
        </p:spPr>
        <p:txBody>
          <a:bodyPr wrap="none" rtlCol="0">
            <a:spAutoFit/>
          </a:bodyPr>
          <a:lstStyle/>
          <a:p>
            <a:r>
              <a:rPr lang="es-US" sz="1000" b="1" dirty="0">
                <a:solidFill>
                  <a:schemeClr val="tx1"/>
                </a:solidFill>
              </a:rPr>
              <a:t>……</a:t>
            </a:r>
          </a:p>
        </p:txBody>
      </p:sp>
      <p:cxnSp>
        <p:nvCxnSpPr>
          <p:cNvPr id="21" name="Connector: Curved 20">
            <a:extLst>
              <a:ext uri="{FF2B5EF4-FFF2-40B4-BE49-F238E27FC236}">
                <a16:creationId xmlns:a16="http://schemas.microsoft.com/office/drawing/2014/main" id="{51773E9D-15DD-8E8D-E6BB-64CE7341474A}"/>
              </a:ext>
            </a:extLst>
          </p:cNvPr>
          <p:cNvCxnSpPr>
            <a:cxnSpLocks/>
          </p:cNvCxnSpPr>
          <p:nvPr/>
        </p:nvCxnSpPr>
        <p:spPr bwMode="auto">
          <a:xfrm rot="10800000" flipH="1">
            <a:off x="2895600" y="4801627"/>
            <a:ext cx="356458" cy="1029483"/>
          </a:xfrm>
          <a:prstGeom prst="curvedConnector4">
            <a:avLst>
              <a:gd name="adj1" fmla="val 39515"/>
              <a:gd name="adj2" fmla="val 99551"/>
            </a:avLst>
          </a:prstGeom>
          <a:solidFill>
            <a:srgbClr val="00B8FF"/>
          </a:solidFill>
          <a:ln w="9525" cap="flat" cmpd="sng" algn="ctr">
            <a:solidFill>
              <a:srgbClr val="FF0000"/>
            </a:solidFill>
            <a:prstDash val="solid"/>
            <a:round/>
            <a:headEnd type="none" w="med" len="med"/>
            <a:tailEnd type="triangle"/>
          </a:ln>
          <a:effectLst/>
        </p:spPr>
      </p:cxnSp>
      <p:sp>
        <p:nvSpPr>
          <p:cNvPr id="12" name="Rectangle 11">
            <a:extLst>
              <a:ext uri="{FF2B5EF4-FFF2-40B4-BE49-F238E27FC236}">
                <a16:creationId xmlns:a16="http://schemas.microsoft.com/office/drawing/2014/main" id="{828CE640-B8EC-6D06-DA82-080805975888}"/>
              </a:ext>
            </a:extLst>
          </p:cNvPr>
          <p:cNvSpPr/>
          <p:nvPr/>
        </p:nvSpPr>
        <p:spPr bwMode="auto">
          <a:xfrm>
            <a:off x="5410200" y="4709917"/>
            <a:ext cx="914400" cy="1216059"/>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(OBSS2)</a:t>
            </a:r>
          </a:p>
        </p:txBody>
      </p:sp>
      <p:sp>
        <p:nvSpPr>
          <p:cNvPr id="15" name="Rectangle 14">
            <a:extLst>
              <a:ext uri="{FF2B5EF4-FFF2-40B4-BE49-F238E27FC236}">
                <a16:creationId xmlns:a16="http://schemas.microsoft.com/office/drawing/2014/main" id="{3AA8F8ED-8B44-1951-B582-5D4DA724A90C}"/>
              </a:ext>
            </a:extLst>
          </p:cNvPr>
          <p:cNvSpPr/>
          <p:nvPr/>
        </p:nvSpPr>
        <p:spPr bwMode="auto">
          <a:xfrm>
            <a:off x="914400" y="4706776"/>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NPCA </a:t>
            </a: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E6C1730D-F424-F843-34E7-C5A02BEAAB15}"/>
              </a:ext>
            </a:extLst>
          </p:cNvPr>
          <p:cNvSpPr txBox="1"/>
          <p:nvPr/>
        </p:nvSpPr>
        <p:spPr>
          <a:xfrm>
            <a:off x="3189904" y="4691647"/>
            <a:ext cx="2282450"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NPCA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cxnSp>
        <p:nvCxnSpPr>
          <p:cNvPr id="29" name="Straight Arrow Connector 28">
            <a:extLst>
              <a:ext uri="{FF2B5EF4-FFF2-40B4-BE49-F238E27FC236}">
                <a16:creationId xmlns:a16="http://schemas.microsoft.com/office/drawing/2014/main" id="{A6D12C56-3538-C32A-FB67-63450BD84608}"/>
              </a:ext>
            </a:extLst>
          </p:cNvPr>
          <p:cNvCxnSpPr>
            <a:cxnSpLocks/>
          </p:cNvCxnSpPr>
          <p:nvPr/>
        </p:nvCxnSpPr>
        <p:spPr bwMode="auto">
          <a:xfrm>
            <a:off x="5390486" y="4572000"/>
            <a:ext cx="5884998"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30" name="TextBox 29">
            <a:extLst>
              <a:ext uri="{FF2B5EF4-FFF2-40B4-BE49-F238E27FC236}">
                <a16:creationId xmlns:a16="http://schemas.microsoft.com/office/drawing/2014/main" id="{E1A8A380-95B8-5337-9FE7-A64401A039E7}"/>
              </a:ext>
            </a:extLst>
          </p:cNvPr>
          <p:cNvSpPr txBox="1"/>
          <p:nvPr/>
        </p:nvSpPr>
        <p:spPr>
          <a:xfrm>
            <a:off x="5446525" y="4346500"/>
            <a:ext cx="5754874"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OBSS2 TXOP</a:t>
            </a:r>
          </a:p>
        </p:txBody>
      </p:sp>
      <p:sp>
        <p:nvSpPr>
          <p:cNvPr id="35" name="Trapezoid 34">
            <a:extLst>
              <a:ext uri="{FF2B5EF4-FFF2-40B4-BE49-F238E27FC236}">
                <a16:creationId xmlns:a16="http://schemas.microsoft.com/office/drawing/2014/main" id="{E0C21050-BFEF-0E33-D85A-F0681F108360}"/>
              </a:ext>
            </a:extLst>
          </p:cNvPr>
          <p:cNvSpPr/>
          <p:nvPr/>
        </p:nvSpPr>
        <p:spPr bwMode="auto">
          <a:xfrm>
            <a:off x="6323242" y="4706776"/>
            <a:ext cx="4952242" cy="240808"/>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   Basic NAV </a:t>
            </a:r>
            <a:r>
              <a:rPr lang="es-US" sz="1000" dirty="0" err="1">
                <a:solidFill>
                  <a:srgbClr val="FF0000"/>
                </a:solidFill>
              </a:rPr>
              <a:t>for</a:t>
            </a:r>
            <a:r>
              <a:rPr lang="es-US" sz="1000" dirty="0">
                <a:solidFill>
                  <a:srgbClr val="FF0000"/>
                </a:solidFill>
              </a:rPr>
              <a:t> NPCA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r>
              <a:rPr lang="es-US" sz="1000" dirty="0">
                <a:solidFill>
                  <a:srgbClr val="FF0000"/>
                </a:solidFill>
              </a:rPr>
              <a:t> (OBSS2)</a:t>
            </a: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sp>
        <p:nvSpPr>
          <p:cNvPr id="37" name="Trapezoid 36">
            <a:extLst>
              <a:ext uri="{FF2B5EF4-FFF2-40B4-BE49-F238E27FC236}">
                <a16:creationId xmlns:a16="http://schemas.microsoft.com/office/drawing/2014/main" id="{CAFEB942-F7C4-3A9C-3C88-51EF4F3A6799}"/>
              </a:ext>
            </a:extLst>
          </p:cNvPr>
          <p:cNvSpPr/>
          <p:nvPr/>
        </p:nvSpPr>
        <p:spPr bwMode="auto">
          <a:xfrm>
            <a:off x="6337096" y="5692674"/>
            <a:ext cx="4955114" cy="23016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   Basic NAV </a:t>
            </a:r>
            <a:r>
              <a:rPr lang="es-US" sz="1000" dirty="0" err="1">
                <a:solidFill>
                  <a:srgbClr val="FF0000"/>
                </a:solidFill>
              </a:rPr>
              <a:t>for</a:t>
            </a:r>
            <a:r>
              <a:rPr lang="es-US" sz="1000" dirty="0">
                <a:solidFill>
                  <a:srgbClr val="FF0000"/>
                </a:solidFill>
              </a:rPr>
              <a:t>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r>
              <a:rPr lang="es-US" sz="1000" dirty="0">
                <a:solidFill>
                  <a:srgbClr val="FF0000"/>
                </a:solidFill>
              </a:rPr>
              <a:t> (OBSS2)</a:t>
            </a: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cxnSp>
        <p:nvCxnSpPr>
          <p:cNvPr id="23" name="Connector: Curved 22">
            <a:extLst>
              <a:ext uri="{FF2B5EF4-FFF2-40B4-BE49-F238E27FC236}">
                <a16:creationId xmlns:a16="http://schemas.microsoft.com/office/drawing/2014/main" id="{C1FF3DE1-AD30-831F-EF46-1C0D9B825378}"/>
              </a:ext>
            </a:extLst>
          </p:cNvPr>
          <p:cNvCxnSpPr>
            <a:cxnSpLocks/>
            <a:endCxn id="38" idx="1"/>
          </p:cNvCxnSpPr>
          <p:nvPr/>
        </p:nvCxnSpPr>
        <p:spPr bwMode="auto">
          <a:xfrm rot="16200000" flipH="1">
            <a:off x="5744818" y="5362082"/>
            <a:ext cx="1266110" cy="107906"/>
          </a:xfrm>
          <a:prstGeom prst="curvedConnector2">
            <a:avLst/>
          </a:prstGeom>
          <a:solidFill>
            <a:srgbClr val="00B8FF"/>
          </a:solidFill>
          <a:ln w="9525" cap="flat" cmpd="sng" algn="ctr">
            <a:solidFill>
              <a:srgbClr val="FF0000"/>
            </a:solidFill>
            <a:prstDash val="solid"/>
            <a:round/>
            <a:headEnd type="none" w="med" len="med"/>
            <a:tailEnd type="triangle"/>
          </a:ln>
          <a:effectLst/>
        </p:spPr>
      </p:cxnSp>
      <p:sp>
        <p:nvSpPr>
          <p:cNvPr id="38" name="TextBox 37">
            <a:extLst>
              <a:ext uri="{FF2B5EF4-FFF2-40B4-BE49-F238E27FC236}">
                <a16:creationId xmlns:a16="http://schemas.microsoft.com/office/drawing/2014/main" id="{0DD289BD-B5EC-DD91-3496-606296C9091E}"/>
              </a:ext>
            </a:extLst>
          </p:cNvPr>
          <p:cNvSpPr txBox="1"/>
          <p:nvPr/>
        </p:nvSpPr>
        <p:spPr>
          <a:xfrm>
            <a:off x="6431826" y="5925979"/>
            <a:ext cx="2206627"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back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spTree>
    <p:extLst>
      <p:ext uri="{BB962C8B-B14F-4D97-AF65-F5344CB8AC3E}">
        <p14:creationId xmlns:p14="http://schemas.microsoft.com/office/powerpoint/2010/main" val="2064028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A013D-6545-946B-12F2-CA701B77E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048C0-D0F3-E082-CF60-96EEAB61B09E}"/>
              </a:ext>
            </a:extLst>
          </p:cNvPr>
          <p:cNvSpPr>
            <a:spLocks noGrp="1"/>
          </p:cNvSpPr>
          <p:nvPr>
            <p:ph type="title"/>
          </p:nvPr>
        </p:nvSpPr>
        <p:spPr/>
        <p:txBody>
          <a:bodyPr/>
          <a:lstStyle/>
          <a:p>
            <a:r>
              <a:rPr lang="en-GB" dirty="0"/>
              <a:t>NPCA NAV Operation: Case 2 </a:t>
            </a:r>
            <a:endParaRPr lang="es-US" dirty="0"/>
          </a:p>
        </p:txBody>
      </p:sp>
      <p:sp>
        <p:nvSpPr>
          <p:cNvPr id="4" name="Slide Number Placeholder 3">
            <a:extLst>
              <a:ext uri="{FF2B5EF4-FFF2-40B4-BE49-F238E27FC236}">
                <a16:creationId xmlns:a16="http://schemas.microsoft.com/office/drawing/2014/main" id="{00A680E1-BB18-B722-0EDA-CA14EBA5CEB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45A610-68CB-75E0-4CB9-BC2E60C13719}"/>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EBBA836D-EEF2-6364-875C-E716DE238B80}"/>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AEA4F654-BC39-CE03-CA87-F27D8DF5A91A}"/>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Observation: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switching back to the primary channel, the STA cannot access the primary channel because the virtual CS of the primary channel is busy. This behavior helps address the issue of blindness on the NPCA.</a:t>
            </a:r>
          </a:p>
        </p:txBody>
      </p:sp>
    </p:spTree>
    <p:extLst>
      <p:ext uri="{BB962C8B-B14F-4D97-AF65-F5344CB8AC3E}">
        <p14:creationId xmlns:p14="http://schemas.microsoft.com/office/powerpoint/2010/main" val="1949028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In this presentation, the NPCA NAV operation is discussed, and NAV updating rules for the primary channel and the NPCA primary channel are proposed.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dirty="0" err="1"/>
              <a:t>Jeongsoo</a:t>
            </a:r>
            <a:r>
              <a:rPr lang="en-GB" dirty="0"/>
              <a:t> Lee, KSTL</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dirty="0"/>
              <a:t>[1] </a:t>
            </a:r>
            <a:r>
              <a:rPr lang="en-GB" dirty="0">
                <a:hlinkClick r:id="rId3"/>
              </a:rPr>
              <a:t>https://mentor.ieee.org/802.11/dcn/24/11-24-1762-13-00bn-pdt-mac-npca.docx</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dirty="0" err="1"/>
              <a:t>Jeongsoo</a:t>
            </a:r>
            <a:r>
              <a:rPr lang="en-GB" dirty="0"/>
              <a:t> Lee, KSTL</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This presentation discusses the NPCA NAV operation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err="1"/>
              <a:t>Jeongsoo</a:t>
            </a:r>
            <a:r>
              <a:rPr lang="en-GB" dirty="0"/>
              <a:t> Lee, KSTL</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supporting NPCA can access the wireless medium (WM) on the NPCA primary channel while the primary channel is occupied by inter-BSS traffic.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the STA accesses the WM on the NPCA primary channel, it needs to maintain another NAV counter, which is independent of the NAV counter used for channel access on the primary channel.</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presentation discusses how to update the NAV counters for the primary channel and the NPCA primary channel.</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dirty="0" err="1"/>
              <a:t>Jeongsoo</a:t>
            </a:r>
            <a:r>
              <a:rPr lang="en-GB" dirty="0"/>
              <a:t> Lee, KSTL</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NAV Operation: Case 1</a:t>
            </a:r>
          </a:p>
        </p:txBody>
      </p:sp>
      <p:sp>
        <p:nvSpPr>
          <p:cNvPr id="5122" name="Rectangle 2"/>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Accessing the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can decode the PPDU that occupies at least the primary channel.</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Therefore, the STA receiving the PPDU should update the NAV counter for the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However, if the received PPDU also occupies the NPCA primary channel, it should update the NAV counter for the NPCA primary channel based on the received PPDU.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err="1"/>
              <a:t>Jeongsoo</a:t>
            </a:r>
            <a:r>
              <a:rPr lang="en-GB" dirty="0"/>
              <a:t> Lee, KSTL</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36CC5-136B-F622-B9E1-FBDF7507740B}"/>
              </a:ext>
            </a:extLst>
          </p:cNvPr>
          <p:cNvSpPr>
            <a:spLocks noGrp="1"/>
          </p:cNvSpPr>
          <p:nvPr>
            <p:ph type="title"/>
          </p:nvPr>
        </p:nvSpPr>
        <p:spPr/>
        <p:txBody>
          <a:bodyPr/>
          <a:lstStyle/>
          <a:p>
            <a:r>
              <a:rPr lang="en-GB" dirty="0"/>
              <a:t>NPCA NAV Operation: Case 1</a:t>
            </a:r>
            <a:endParaRPr lang="es-US" dirty="0"/>
          </a:p>
        </p:txBody>
      </p:sp>
      <p:sp>
        <p:nvSpPr>
          <p:cNvPr id="4" name="Slide Number Placeholder 3">
            <a:extLst>
              <a:ext uri="{FF2B5EF4-FFF2-40B4-BE49-F238E27FC236}">
                <a16:creationId xmlns:a16="http://schemas.microsoft.com/office/drawing/2014/main" id="{BC4BDBA5-FAF4-F9C8-B164-D563D248C07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400601-E740-E563-95E1-76D503BA6CC9}"/>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FFC6D189-0C7D-3D0B-84DF-E6EBA3655665}"/>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3E86F222-EE81-99F1-DFB5-6818D8FB9557}"/>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u="sng" dirty="0"/>
              <a:t>A STA accessing the primary channel</a:t>
            </a:r>
            <a:r>
              <a:rPr lang="en-US" dirty="0"/>
              <a:t> receives an inter-BSS PPDU occupying both the primary channel and the NPCA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case, the STA should update the NAV counters for both the primary channel and the NPCA primary channel. </a:t>
            </a:r>
          </a:p>
          <a:p>
            <a:pPr marL="5143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10" name="Rectangle 9">
            <a:extLst>
              <a:ext uri="{FF2B5EF4-FFF2-40B4-BE49-F238E27FC236}">
                <a16:creationId xmlns:a16="http://schemas.microsoft.com/office/drawing/2014/main" id="{A899273F-507D-4402-A6C7-75C0689ED952}"/>
              </a:ext>
            </a:extLst>
          </p:cNvPr>
          <p:cNvSpPr/>
          <p:nvPr/>
        </p:nvSpPr>
        <p:spPr bwMode="auto">
          <a:xfrm>
            <a:off x="9447738" y="4343421"/>
            <a:ext cx="914400" cy="1220774"/>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11" name="Rectangle 10">
            <a:extLst>
              <a:ext uri="{FF2B5EF4-FFF2-40B4-BE49-F238E27FC236}">
                <a16:creationId xmlns:a16="http://schemas.microsoft.com/office/drawing/2014/main" id="{DE85B20E-CB26-53D7-2BF8-E17E02398847}"/>
              </a:ext>
            </a:extLst>
          </p:cNvPr>
          <p:cNvSpPr/>
          <p:nvPr/>
        </p:nvSpPr>
        <p:spPr bwMode="auto">
          <a:xfrm>
            <a:off x="8487249" y="4351275"/>
            <a:ext cx="914400" cy="122077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 </a:t>
            </a:r>
            <a:br>
              <a:rPr lang="es-US" sz="1000" dirty="0">
                <a:solidFill>
                  <a:schemeClr val="tx1"/>
                </a:solidFill>
              </a:rPr>
            </a:b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12" name="Rectangle 11">
            <a:extLst>
              <a:ext uri="{FF2B5EF4-FFF2-40B4-BE49-F238E27FC236}">
                <a16:creationId xmlns:a16="http://schemas.microsoft.com/office/drawing/2014/main" id="{551B3FB6-4090-D741-228E-0A00629A769A}"/>
              </a:ext>
            </a:extLst>
          </p:cNvPr>
          <p:cNvSpPr/>
          <p:nvPr/>
        </p:nvSpPr>
        <p:spPr bwMode="auto">
          <a:xfrm>
            <a:off x="1981201" y="4348134"/>
            <a:ext cx="914400" cy="1219202"/>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(OBSS1)</a:t>
            </a:r>
          </a:p>
        </p:txBody>
      </p:sp>
      <p:sp>
        <p:nvSpPr>
          <p:cNvPr id="13" name="Rectangle 12">
            <a:extLst>
              <a:ext uri="{FF2B5EF4-FFF2-40B4-BE49-F238E27FC236}">
                <a16:creationId xmlns:a16="http://schemas.microsoft.com/office/drawing/2014/main" id="{915C2A17-2A60-EC08-2DAC-B722DFB5652E}"/>
              </a:ext>
            </a:extLst>
          </p:cNvPr>
          <p:cNvSpPr/>
          <p:nvPr/>
        </p:nvSpPr>
        <p:spPr bwMode="auto">
          <a:xfrm>
            <a:off x="2955638" y="4346561"/>
            <a:ext cx="914400" cy="120922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cxnSp>
        <p:nvCxnSpPr>
          <p:cNvPr id="15" name="Straight Connector 14">
            <a:extLst>
              <a:ext uri="{FF2B5EF4-FFF2-40B4-BE49-F238E27FC236}">
                <a16:creationId xmlns:a16="http://schemas.microsoft.com/office/drawing/2014/main" id="{C1B6E1B8-EBA1-D9A2-5D80-2D194E7647F4}"/>
              </a:ext>
            </a:extLst>
          </p:cNvPr>
          <p:cNvCxnSpPr>
            <a:cxnSpLocks/>
          </p:cNvCxnSpPr>
          <p:nvPr/>
        </p:nvCxnSpPr>
        <p:spPr bwMode="auto">
          <a:xfrm>
            <a:off x="914401" y="5567338"/>
            <a:ext cx="103610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ectangle 15">
            <a:extLst>
              <a:ext uri="{FF2B5EF4-FFF2-40B4-BE49-F238E27FC236}">
                <a16:creationId xmlns:a16="http://schemas.microsoft.com/office/drawing/2014/main" id="{4C5F305D-A7FA-FCDE-F81E-A53BA6C64F4F}"/>
              </a:ext>
            </a:extLst>
          </p:cNvPr>
          <p:cNvSpPr/>
          <p:nvPr/>
        </p:nvSpPr>
        <p:spPr bwMode="auto">
          <a:xfrm>
            <a:off x="914401" y="5338738"/>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323EFCD0-E860-3615-EFB5-CA8A307A4D0D}"/>
              </a:ext>
            </a:extLst>
          </p:cNvPr>
          <p:cNvSpPr/>
          <p:nvPr/>
        </p:nvSpPr>
        <p:spPr bwMode="auto">
          <a:xfrm>
            <a:off x="914400" y="4348135"/>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NPCA </a:t>
            </a: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5999E790-7121-F9C2-FF78-6DAEA3DA026E}"/>
              </a:ext>
            </a:extLst>
          </p:cNvPr>
          <p:cNvCxnSpPr>
            <a:cxnSpLocks/>
          </p:cNvCxnSpPr>
          <p:nvPr/>
        </p:nvCxnSpPr>
        <p:spPr bwMode="auto">
          <a:xfrm flipV="1">
            <a:off x="914400" y="4119538"/>
            <a:ext cx="0" cy="1447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id="{C32FB637-1525-26C0-ADC0-AD50E9B69F7F}"/>
              </a:ext>
            </a:extLst>
          </p:cNvPr>
          <p:cNvCxnSpPr>
            <a:cxnSpLocks/>
          </p:cNvCxnSpPr>
          <p:nvPr/>
        </p:nvCxnSpPr>
        <p:spPr bwMode="auto">
          <a:xfrm>
            <a:off x="914400" y="5567335"/>
            <a:ext cx="1065318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E96B3AC6-4DF6-343B-CA94-A2BFC3773826}"/>
              </a:ext>
            </a:extLst>
          </p:cNvPr>
          <p:cNvSpPr txBox="1"/>
          <p:nvPr/>
        </p:nvSpPr>
        <p:spPr>
          <a:xfrm>
            <a:off x="4734929" y="4789294"/>
            <a:ext cx="441146" cy="246221"/>
          </a:xfrm>
          <a:prstGeom prst="rect">
            <a:avLst/>
          </a:prstGeom>
          <a:noFill/>
        </p:spPr>
        <p:txBody>
          <a:bodyPr wrap="none" rtlCol="0">
            <a:spAutoFit/>
          </a:bodyPr>
          <a:lstStyle/>
          <a:p>
            <a:r>
              <a:rPr lang="es-US" sz="1000" b="1" dirty="0">
                <a:solidFill>
                  <a:schemeClr val="tx1"/>
                </a:solidFill>
              </a:rPr>
              <a:t>……</a:t>
            </a:r>
          </a:p>
        </p:txBody>
      </p:sp>
      <p:sp>
        <p:nvSpPr>
          <p:cNvPr id="21" name="Trapezoid 20">
            <a:extLst>
              <a:ext uri="{FF2B5EF4-FFF2-40B4-BE49-F238E27FC236}">
                <a16:creationId xmlns:a16="http://schemas.microsoft.com/office/drawing/2014/main" id="{FE136D34-73FB-F94A-0E0E-2309D3D2311C}"/>
              </a:ext>
            </a:extLst>
          </p:cNvPr>
          <p:cNvSpPr/>
          <p:nvPr/>
        </p:nvSpPr>
        <p:spPr bwMode="auto">
          <a:xfrm>
            <a:off x="2895600" y="4348134"/>
            <a:ext cx="7467592" cy="22859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                            Basic NAV </a:t>
            </a:r>
            <a:r>
              <a:rPr lang="es-US" sz="1000" dirty="0" err="1">
                <a:solidFill>
                  <a:srgbClr val="FF0000"/>
                </a:solidFill>
              </a:rPr>
              <a:t>for</a:t>
            </a:r>
            <a:r>
              <a:rPr lang="es-US" sz="1000" dirty="0">
                <a:solidFill>
                  <a:srgbClr val="FF0000"/>
                </a:solidFill>
              </a:rPr>
              <a:t> NPCA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r>
              <a:rPr lang="es-US" sz="1000" dirty="0">
                <a:solidFill>
                  <a:srgbClr val="FF0000"/>
                </a:solidFill>
              </a:rPr>
              <a:t> (OBSS1)</a:t>
            </a: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sp>
        <p:nvSpPr>
          <p:cNvPr id="22" name="Trapezoid 21">
            <a:extLst>
              <a:ext uri="{FF2B5EF4-FFF2-40B4-BE49-F238E27FC236}">
                <a16:creationId xmlns:a16="http://schemas.microsoft.com/office/drawing/2014/main" id="{2C61BA7E-E7F4-0167-571B-DFBDC3317CE7}"/>
              </a:ext>
            </a:extLst>
          </p:cNvPr>
          <p:cNvSpPr/>
          <p:nvPr/>
        </p:nvSpPr>
        <p:spPr bwMode="auto">
          <a:xfrm>
            <a:off x="2895600" y="5338742"/>
            <a:ext cx="7467592" cy="23330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                            Basic NAV </a:t>
            </a:r>
            <a:r>
              <a:rPr lang="es-US" sz="1000" dirty="0" err="1">
                <a:solidFill>
                  <a:srgbClr val="FF0000"/>
                </a:solidFill>
              </a:rPr>
              <a:t>for</a:t>
            </a:r>
            <a:r>
              <a:rPr lang="es-US" sz="1000" dirty="0">
                <a:solidFill>
                  <a:srgbClr val="FF0000"/>
                </a:solidFill>
              </a:rPr>
              <a:t>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r>
              <a:rPr lang="es-US" sz="1000" dirty="0">
                <a:solidFill>
                  <a:srgbClr val="FF0000"/>
                </a:solidFill>
              </a:rPr>
              <a:t> (OBSS1)</a:t>
            </a: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cxnSp>
        <p:nvCxnSpPr>
          <p:cNvPr id="7" name="Straight Arrow Connector 6">
            <a:extLst>
              <a:ext uri="{FF2B5EF4-FFF2-40B4-BE49-F238E27FC236}">
                <a16:creationId xmlns:a16="http://schemas.microsoft.com/office/drawing/2014/main" id="{561BD8E4-36F5-D7F4-20E9-D6989EEB391C}"/>
              </a:ext>
            </a:extLst>
          </p:cNvPr>
          <p:cNvCxnSpPr/>
          <p:nvPr/>
        </p:nvCxnSpPr>
        <p:spPr bwMode="auto">
          <a:xfrm>
            <a:off x="1981201" y="4232803"/>
            <a:ext cx="8380937"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14" name="TextBox 13">
            <a:extLst>
              <a:ext uri="{FF2B5EF4-FFF2-40B4-BE49-F238E27FC236}">
                <a16:creationId xmlns:a16="http://schemas.microsoft.com/office/drawing/2014/main" id="{4DC5C671-68E9-B476-C01E-953C4786A836}"/>
              </a:ext>
            </a:extLst>
          </p:cNvPr>
          <p:cNvSpPr txBox="1"/>
          <p:nvPr/>
        </p:nvSpPr>
        <p:spPr>
          <a:xfrm>
            <a:off x="1981200" y="4020979"/>
            <a:ext cx="8458199"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OBSS1 TXOP</a:t>
            </a:r>
          </a:p>
        </p:txBody>
      </p:sp>
    </p:spTree>
    <p:extLst>
      <p:ext uri="{BB962C8B-B14F-4D97-AF65-F5344CB8AC3E}">
        <p14:creationId xmlns:p14="http://schemas.microsoft.com/office/powerpoint/2010/main" val="3522262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EFE5E1-16DD-8701-6C5A-8137A3136A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5FDDB7-3FC2-07E9-5C70-49302851D1BC}"/>
              </a:ext>
            </a:extLst>
          </p:cNvPr>
          <p:cNvSpPr>
            <a:spLocks noGrp="1"/>
          </p:cNvSpPr>
          <p:nvPr>
            <p:ph type="title"/>
          </p:nvPr>
        </p:nvSpPr>
        <p:spPr/>
        <p:txBody>
          <a:bodyPr/>
          <a:lstStyle/>
          <a:p>
            <a:r>
              <a:rPr lang="en-GB" dirty="0"/>
              <a:t>NPCA NAV Operation: Case 1</a:t>
            </a:r>
            <a:endParaRPr lang="es-US" dirty="0"/>
          </a:p>
        </p:txBody>
      </p:sp>
      <p:sp>
        <p:nvSpPr>
          <p:cNvPr id="4" name="Slide Number Placeholder 3">
            <a:extLst>
              <a:ext uri="{FF2B5EF4-FFF2-40B4-BE49-F238E27FC236}">
                <a16:creationId xmlns:a16="http://schemas.microsoft.com/office/drawing/2014/main" id="{DC392932-3C60-A139-A9C8-FE6C61CD69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FFE47AA-B24F-5438-ED47-F5AC916769D8}"/>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5FEDE273-5536-814C-163E-6F26B29E885E}"/>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DE21BF69-A107-DA48-58F6-3FDFA1BB4F3F}"/>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Observation: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the STA receives another inter-BSS PPDU that does not occupy the NPCA primary channel, the STA may not switch to the NPCA primary channel and does not use the NPCA because the virtual CS of the NPCA primary channel is busy.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behavior can help address the issue of blindness on the NPCA.</a:t>
            </a:r>
          </a:p>
        </p:txBody>
      </p:sp>
      <p:sp>
        <p:nvSpPr>
          <p:cNvPr id="3" name="Rectangle 2">
            <a:extLst>
              <a:ext uri="{FF2B5EF4-FFF2-40B4-BE49-F238E27FC236}">
                <a16:creationId xmlns:a16="http://schemas.microsoft.com/office/drawing/2014/main" id="{A5F67523-7B3D-B50B-64C4-36D6F39A6CA8}"/>
              </a:ext>
            </a:extLst>
          </p:cNvPr>
          <p:cNvSpPr/>
          <p:nvPr/>
        </p:nvSpPr>
        <p:spPr bwMode="auto">
          <a:xfrm>
            <a:off x="10363200" y="4785367"/>
            <a:ext cx="914400" cy="778828"/>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7" name="Rectangle 6">
            <a:extLst>
              <a:ext uri="{FF2B5EF4-FFF2-40B4-BE49-F238E27FC236}">
                <a16:creationId xmlns:a16="http://schemas.microsoft.com/office/drawing/2014/main" id="{1494AE7F-8237-393B-D5BF-384C7151B4AE}"/>
              </a:ext>
            </a:extLst>
          </p:cNvPr>
          <p:cNvSpPr/>
          <p:nvPr/>
        </p:nvSpPr>
        <p:spPr bwMode="auto">
          <a:xfrm>
            <a:off x="6784105" y="4789294"/>
            <a:ext cx="914400" cy="778828"/>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cxnSp>
        <p:nvCxnSpPr>
          <p:cNvPr id="12" name="Straight Connector 11">
            <a:extLst>
              <a:ext uri="{FF2B5EF4-FFF2-40B4-BE49-F238E27FC236}">
                <a16:creationId xmlns:a16="http://schemas.microsoft.com/office/drawing/2014/main" id="{DCEAAC8B-CEFC-A123-87C5-DDC47E887F84}"/>
              </a:ext>
            </a:extLst>
          </p:cNvPr>
          <p:cNvCxnSpPr>
            <a:cxnSpLocks/>
          </p:cNvCxnSpPr>
          <p:nvPr/>
        </p:nvCxnSpPr>
        <p:spPr bwMode="auto">
          <a:xfrm>
            <a:off x="914401" y="5567338"/>
            <a:ext cx="103610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3B12F6E4-A8C3-C852-D956-0FE52CA65458}"/>
              </a:ext>
            </a:extLst>
          </p:cNvPr>
          <p:cNvSpPr/>
          <p:nvPr/>
        </p:nvSpPr>
        <p:spPr bwMode="auto">
          <a:xfrm>
            <a:off x="914400" y="4348135"/>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NPCA </a:t>
            </a: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61F8EDCA-DB26-BFC0-0289-5B3127F1496E}"/>
              </a:ext>
            </a:extLst>
          </p:cNvPr>
          <p:cNvCxnSpPr>
            <a:cxnSpLocks/>
          </p:cNvCxnSpPr>
          <p:nvPr/>
        </p:nvCxnSpPr>
        <p:spPr bwMode="auto">
          <a:xfrm flipV="1">
            <a:off x="914400" y="4119538"/>
            <a:ext cx="0" cy="1447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F0D912CA-15B6-5AAE-20A9-AB94F85EEF78}"/>
              </a:ext>
            </a:extLst>
          </p:cNvPr>
          <p:cNvCxnSpPr>
            <a:cxnSpLocks/>
          </p:cNvCxnSpPr>
          <p:nvPr/>
        </p:nvCxnSpPr>
        <p:spPr bwMode="auto">
          <a:xfrm>
            <a:off x="914400" y="5567335"/>
            <a:ext cx="1065318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D3374004-DFF0-9F27-EE12-48DE5C5332B1}"/>
              </a:ext>
            </a:extLst>
          </p:cNvPr>
          <p:cNvSpPr txBox="1"/>
          <p:nvPr/>
        </p:nvSpPr>
        <p:spPr>
          <a:xfrm>
            <a:off x="4734929" y="4789294"/>
            <a:ext cx="441146" cy="246221"/>
          </a:xfrm>
          <a:prstGeom prst="rect">
            <a:avLst/>
          </a:prstGeom>
          <a:noFill/>
        </p:spPr>
        <p:txBody>
          <a:bodyPr wrap="none" rtlCol="0">
            <a:spAutoFit/>
          </a:bodyPr>
          <a:lstStyle/>
          <a:p>
            <a:r>
              <a:rPr lang="es-US" sz="1000" b="1" dirty="0">
                <a:solidFill>
                  <a:schemeClr val="tx1"/>
                </a:solidFill>
              </a:rPr>
              <a:t>……</a:t>
            </a:r>
          </a:p>
        </p:txBody>
      </p:sp>
      <p:sp>
        <p:nvSpPr>
          <p:cNvPr id="18" name="Trapezoid 17">
            <a:extLst>
              <a:ext uri="{FF2B5EF4-FFF2-40B4-BE49-F238E27FC236}">
                <a16:creationId xmlns:a16="http://schemas.microsoft.com/office/drawing/2014/main" id="{06B33CE2-E6AD-583F-4C36-805EC76CAC50}"/>
              </a:ext>
            </a:extLst>
          </p:cNvPr>
          <p:cNvSpPr/>
          <p:nvPr/>
        </p:nvSpPr>
        <p:spPr bwMode="auto">
          <a:xfrm>
            <a:off x="2895600" y="4348134"/>
            <a:ext cx="7467592" cy="22859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                            Basic NAV </a:t>
            </a:r>
            <a:r>
              <a:rPr lang="es-US" sz="1000" dirty="0" err="1">
                <a:solidFill>
                  <a:schemeClr val="tx1"/>
                </a:solidFill>
              </a:rPr>
              <a:t>for</a:t>
            </a:r>
            <a:r>
              <a:rPr lang="es-US" sz="1000" dirty="0">
                <a:solidFill>
                  <a:schemeClr val="tx1"/>
                </a:solidFill>
              </a:rPr>
              <a:t> NPCA </a:t>
            </a:r>
            <a:r>
              <a:rPr lang="es-US" sz="1000" dirty="0" err="1">
                <a:solidFill>
                  <a:schemeClr val="tx1"/>
                </a:solidFill>
              </a:rPr>
              <a:t>Primary</a:t>
            </a:r>
            <a:r>
              <a:rPr lang="es-US" sz="1000" dirty="0">
                <a:solidFill>
                  <a:schemeClr val="tx1"/>
                </a:solidFill>
              </a:rPr>
              <a:t> </a:t>
            </a:r>
            <a:r>
              <a:rPr lang="es-US" sz="1000" dirty="0" err="1">
                <a:solidFill>
                  <a:schemeClr val="tx1"/>
                </a:solidFill>
              </a:rPr>
              <a:t>Channel</a:t>
            </a:r>
            <a:r>
              <a:rPr lang="es-US" sz="1000" dirty="0">
                <a:solidFill>
                  <a:schemeClr val="tx1"/>
                </a:solidFill>
              </a:rPr>
              <a:t> (OBSS1)</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19" name="Trapezoid 18">
            <a:extLst>
              <a:ext uri="{FF2B5EF4-FFF2-40B4-BE49-F238E27FC236}">
                <a16:creationId xmlns:a16="http://schemas.microsoft.com/office/drawing/2014/main" id="{1B4BF1E6-8B47-3446-2324-31D40408CB18}"/>
              </a:ext>
            </a:extLst>
          </p:cNvPr>
          <p:cNvSpPr/>
          <p:nvPr/>
        </p:nvSpPr>
        <p:spPr bwMode="auto">
          <a:xfrm>
            <a:off x="2895600" y="5338742"/>
            <a:ext cx="7467592" cy="23330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   Basic NAV </a:t>
            </a:r>
            <a:r>
              <a:rPr lang="es-US" sz="1000" dirty="0" err="1">
                <a:solidFill>
                  <a:schemeClr val="tx1"/>
                </a:solidFill>
              </a:rPr>
              <a:t>for</a:t>
            </a:r>
            <a:r>
              <a:rPr lang="es-US" sz="1000" dirty="0">
                <a:solidFill>
                  <a:schemeClr val="tx1"/>
                </a:solidFill>
              </a:rPr>
              <a:t> </a:t>
            </a:r>
            <a:r>
              <a:rPr lang="es-US" sz="1000" dirty="0" err="1">
                <a:solidFill>
                  <a:schemeClr val="tx1"/>
                </a:solidFill>
              </a:rPr>
              <a:t>Primary</a:t>
            </a:r>
            <a:r>
              <a:rPr lang="es-US" sz="1000" dirty="0">
                <a:solidFill>
                  <a:schemeClr val="tx1"/>
                </a:solidFill>
              </a:rPr>
              <a:t> </a:t>
            </a:r>
            <a:r>
              <a:rPr lang="es-US" sz="1000" dirty="0" err="1">
                <a:solidFill>
                  <a:schemeClr val="tx1"/>
                </a:solidFill>
              </a:rPr>
              <a:t>Channel</a:t>
            </a:r>
            <a:r>
              <a:rPr lang="es-US" sz="1000" dirty="0">
                <a:solidFill>
                  <a:schemeClr val="tx1"/>
                </a:solidFill>
              </a:rPr>
              <a:t> (OBSS1)</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20" name="Trapezoid 19">
            <a:extLst>
              <a:ext uri="{FF2B5EF4-FFF2-40B4-BE49-F238E27FC236}">
                <a16:creationId xmlns:a16="http://schemas.microsoft.com/office/drawing/2014/main" id="{86629B9D-C154-1B8E-D66A-55E0EEE22774}"/>
              </a:ext>
            </a:extLst>
          </p:cNvPr>
          <p:cNvSpPr/>
          <p:nvPr/>
        </p:nvSpPr>
        <p:spPr bwMode="auto">
          <a:xfrm>
            <a:off x="6320371" y="5338738"/>
            <a:ext cx="4955114" cy="230166"/>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Basic NAV </a:t>
            </a:r>
            <a:r>
              <a:rPr lang="es-US" sz="1000" dirty="0" err="1">
                <a:solidFill>
                  <a:srgbClr val="FF0000"/>
                </a:solidFill>
              </a:rPr>
              <a:t>for</a:t>
            </a:r>
            <a:r>
              <a:rPr lang="es-US" sz="1000" dirty="0">
                <a:solidFill>
                  <a:srgbClr val="FF0000"/>
                </a:solidFill>
              </a:rPr>
              <a:t>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r>
              <a:rPr lang="es-US" sz="1000" dirty="0">
                <a:solidFill>
                  <a:srgbClr val="FF0000"/>
                </a:solidFill>
              </a:rPr>
              <a:t> (OBSS2)</a:t>
            </a: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F9FBB511-A6A0-B100-9CBD-B9027573A8DF}"/>
              </a:ext>
            </a:extLst>
          </p:cNvPr>
          <p:cNvSpPr txBox="1"/>
          <p:nvPr/>
        </p:nvSpPr>
        <p:spPr>
          <a:xfrm>
            <a:off x="6240991" y="5568127"/>
            <a:ext cx="2522008"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Not</a:t>
            </a:r>
            <a:r>
              <a:rPr lang="es-US" sz="1000" u="sng" dirty="0">
                <a:solidFill>
                  <a:srgbClr val="FF0000"/>
                </a:solidFill>
                <a:highlight>
                  <a:srgbClr val="00FF00"/>
                </a:highlight>
              </a:rPr>
              <a:t> </a:t>
            </a:r>
            <a:r>
              <a:rPr lang="es-US" sz="1000" u="sng" dirty="0" err="1">
                <a:solidFill>
                  <a:srgbClr val="FF0000"/>
                </a:solidFill>
                <a:highlight>
                  <a:srgbClr val="00FF00"/>
                </a:highlight>
              </a:rPr>
              <a:t>swtiching</a:t>
            </a:r>
            <a:r>
              <a:rPr lang="es-US" sz="1000" u="sng" dirty="0">
                <a:solidFill>
                  <a:srgbClr val="FF0000"/>
                </a:solidFill>
                <a:highlight>
                  <a:srgbClr val="00FF00"/>
                </a:highlight>
              </a:rPr>
              <a:t>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NPCA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cxnSp>
        <p:nvCxnSpPr>
          <p:cNvPr id="21" name="Straight Arrow Connector 20">
            <a:extLst>
              <a:ext uri="{FF2B5EF4-FFF2-40B4-BE49-F238E27FC236}">
                <a16:creationId xmlns:a16="http://schemas.microsoft.com/office/drawing/2014/main" id="{8C420FB6-7A16-002E-34EE-CC8C7A5712A5}"/>
              </a:ext>
            </a:extLst>
          </p:cNvPr>
          <p:cNvCxnSpPr>
            <a:cxnSpLocks/>
          </p:cNvCxnSpPr>
          <p:nvPr/>
        </p:nvCxnSpPr>
        <p:spPr bwMode="auto">
          <a:xfrm>
            <a:off x="5410200" y="4724400"/>
            <a:ext cx="5866337"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26" name="TextBox 25">
            <a:extLst>
              <a:ext uri="{FF2B5EF4-FFF2-40B4-BE49-F238E27FC236}">
                <a16:creationId xmlns:a16="http://schemas.microsoft.com/office/drawing/2014/main" id="{F1C82C2B-B1EF-FF38-45E4-4FF684509AC9}"/>
              </a:ext>
            </a:extLst>
          </p:cNvPr>
          <p:cNvSpPr txBox="1"/>
          <p:nvPr/>
        </p:nvSpPr>
        <p:spPr>
          <a:xfrm>
            <a:off x="5410201" y="4679654"/>
            <a:ext cx="5865284"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OBSS2 TXOP</a:t>
            </a:r>
          </a:p>
        </p:txBody>
      </p:sp>
      <p:sp>
        <p:nvSpPr>
          <p:cNvPr id="11" name="Rectangle 10">
            <a:extLst>
              <a:ext uri="{FF2B5EF4-FFF2-40B4-BE49-F238E27FC236}">
                <a16:creationId xmlns:a16="http://schemas.microsoft.com/office/drawing/2014/main" id="{7A162959-16C1-DEB5-37B5-C3F84FFF71F6}"/>
              </a:ext>
            </a:extLst>
          </p:cNvPr>
          <p:cNvSpPr/>
          <p:nvPr/>
        </p:nvSpPr>
        <p:spPr bwMode="auto">
          <a:xfrm>
            <a:off x="5410200" y="4805328"/>
            <a:ext cx="914400" cy="762008"/>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(OBSS2)</a:t>
            </a:r>
          </a:p>
        </p:txBody>
      </p:sp>
      <p:sp>
        <p:nvSpPr>
          <p:cNvPr id="13" name="Rectangle 12">
            <a:extLst>
              <a:ext uri="{FF2B5EF4-FFF2-40B4-BE49-F238E27FC236}">
                <a16:creationId xmlns:a16="http://schemas.microsoft.com/office/drawing/2014/main" id="{9E169FF1-8043-16A3-0653-A180C8211ED6}"/>
              </a:ext>
            </a:extLst>
          </p:cNvPr>
          <p:cNvSpPr/>
          <p:nvPr/>
        </p:nvSpPr>
        <p:spPr bwMode="auto">
          <a:xfrm>
            <a:off x="914401" y="5338738"/>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522008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A05372-D7BD-B45D-0EBE-D3BC4119CD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17D20C-F8C9-D6CC-8EB9-05064399A68D}"/>
              </a:ext>
            </a:extLst>
          </p:cNvPr>
          <p:cNvSpPr>
            <a:spLocks noGrp="1"/>
          </p:cNvSpPr>
          <p:nvPr>
            <p:ph type="title"/>
          </p:nvPr>
        </p:nvSpPr>
        <p:spPr/>
        <p:txBody>
          <a:bodyPr/>
          <a:lstStyle/>
          <a:p>
            <a:r>
              <a:rPr lang="en-GB" dirty="0"/>
              <a:t>NPCA NAV Operation: Case 1</a:t>
            </a:r>
            <a:endParaRPr lang="es-US" dirty="0"/>
          </a:p>
        </p:txBody>
      </p:sp>
      <p:sp>
        <p:nvSpPr>
          <p:cNvPr id="4" name="Slide Number Placeholder 3">
            <a:extLst>
              <a:ext uri="{FF2B5EF4-FFF2-40B4-BE49-F238E27FC236}">
                <a16:creationId xmlns:a16="http://schemas.microsoft.com/office/drawing/2014/main" id="{F69182AB-A4A3-E6C8-44A2-6641FB7A8E3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5CF5F1B-D26B-E199-AD94-EF3DAFF7C596}"/>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2FBD48E6-4E0C-2E76-0241-D860875D31AC}"/>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9DE19140-B3C0-002A-9205-32AA07D90FE4}"/>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Observation:</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Alternatively, to simplify the implementation, while the NAV (either the intra-BSS NAV or the basic NAV) is set, the STA, upon receiving an inter-BSS PPDU, does not use the NPCA.</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case, the previous solution may not be necessary.</a:t>
            </a:r>
          </a:p>
        </p:txBody>
      </p:sp>
    </p:spTree>
    <p:extLst>
      <p:ext uri="{BB962C8B-B14F-4D97-AF65-F5344CB8AC3E}">
        <p14:creationId xmlns:p14="http://schemas.microsoft.com/office/powerpoint/2010/main" val="1210980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C01AC-A1AF-F213-BDCB-32E943B12157}"/>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0A023733-584A-0D3E-2910-C4C53824B5C4}"/>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NAV Operation: Case 2 </a:t>
            </a:r>
          </a:p>
        </p:txBody>
      </p:sp>
      <p:sp>
        <p:nvSpPr>
          <p:cNvPr id="5122" name="Rectangle 2">
            <a:extLst>
              <a:ext uri="{FF2B5EF4-FFF2-40B4-BE49-F238E27FC236}">
                <a16:creationId xmlns:a16="http://schemas.microsoft.com/office/drawing/2014/main" id="{E30D740F-2C2B-83CC-7AA7-C471AD3159AA}"/>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switching to the NPCA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can decode the PPDU that occupies at least the NPCA primary channel.</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Therefore, the STA receiving the PPDU should update the NAV counter for the NPCA primary channel.</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However, if the received PPDU also occupies the primary channel, it shall update the NAV counter for the primary channel based on the received PPDU.</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a:extLst>
              <a:ext uri="{FF2B5EF4-FFF2-40B4-BE49-F238E27FC236}">
                <a16:creationId xmlns:a16="http://schemas.microsoft.com/office/drawing/2014/main" id="{3A6AAF10-6B7B-D5F3-D304-BFBDA622C7A6}"/>
              </a:ext>
            </a:extLst>
          </p:cNvPr>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a:extLst>
              <a:ext uri="{FF2B5EF4-FFF2-40B4-BE49-F238E27FC236}">
                <a16:creationId xmlns:a16="http://schemas.microsoft.com/office/drawing/2014/main" id="{41138BDC-0F90-E516-78BD-A8AD04AEB768}"/>
              </a:ext>
            </a:extLst>
          </p:cNvPr>
          <p:cNvSpPr>
            <a:spLocks noGrp="1"/>
          </p:cNvSpPr>
          <p:nvPr>
            <p:ph type="ftr" idx="14"/>
          </p:nvPr>
        </p:nvSpPr>
        <p:spPr/>
        <p:txBody>
          <a:bodyPr/>
          <a:lstStyle/>
          <a:p>
            <a:r>
              <a:rPr lang="en-GB" dirty="0" err="1"/>
              <a:t>Jeongsoo</a:t>
            </a:r>
            <a:r>
              <a:rPr lang="en-GB" dirty="0"/>
              <a:t> Lee, KSTL</a:t>
            </a:r>
          </a:p>
        </p:txBody>
      </p:sp>
      <p:sp>
        <p:nvSpPr>
          <p:cNvPr id="4" name="Date Placeholder 3">
            <a:extLst>
              <a:ext uri="{FF2B5EF4-FFF2-40B4-BE49-F238E27FC236}">
                <a16:creationId xmlns:a16="http://schemas.microsoft.com/office/drawing/2014/main" id="{2A65988C-65A5-AF9F-6712-B67237778970}"/>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991571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D0137-FBD3-FEF2-5D6F-55E81AA6EEE1}"/>
            </a:ext>
          </a:extLst>
        </p:cNvPr>
        <p:cNvGrpSpPr/>
        <p:nvPr/>
      </p:nvGrpSpPr>
      <p:grpSpPr>
        <a:xfrm>
          <a:off x="0" y="0"/>
          <a:ext cx="0" cy="0"/>
          <a:chOff x="0" y="0"/>
          <a:chExt cx="0" cy="0"/>
        </a:xfrm>
      </p:grpSpPr>
      <p:sp>
        <p:nvSpPr>
          <p:cNvPr id="9" name="Rectangle 2">
            <a:extLst>
              <a:ext uri="{FF2B5EF4-FFF2-40B4-BE49-F238E27FC236}">
                <a16:creationId xmlns:a16="http://schemas.microsoft.com/office/drawing/2014/main" id="{95D93975-870C-D985-AC1F-403C58FEF9F3}"/>
              </a:ext>
            </a:extLst>
          </p:cNvPr>
          <p:cNvSpPr>
            <a:spLocks noGrp="1" noChangeArrowheads="1"/>
          </p:cNvSpPr>
          <p:nvPr>
            <p:ph idx="1"/>
          </p:nvPr>
        </p:nvSpPr>
        <p:spPr>
          <a:xfrm>
            <a:off x="914401" y="1751015"/>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u="sng" dirty="0"/>
              <a:t>A STA accessing the NPCA primary channel</a:t>
            </a:r>
            <a:r>
              <a:rPr lang="en-US" dirty="0"/>
              <a:t> receives an intra-BSS PPDU occupying the NPCA primary channel but not the primary channel.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case, the STA should update the NAV counter for the NPCA primary channel.</a:t>
            </a:r>
          </a:p>
        </p:txBody>
      </p:sp>
      <p:sp>
        <p:nvSpPr>
          <p:cNvPr id="7" name="Rectangle 6">
            <a:extLst>
              <a:ext uri="{FF2B5EF4-FFF2-40B4-BE49-F238E27FC236}">
                <a16:creationId xmlns:a16="http://schemas.microsoft.com/office/drawing/2014/main" id="{2833DE00-E2C3-A063-DF3D-AEA116FF63DC}"/>
              </a:ext>
            </a:extLst>
          </p:cNvPr>
          <p:cNvSpPr/>
          <p:nvPr/>
        </p:nvSpPr>
        <p:spPr bwMode="auto">
          <a:xfrm>
            <a:off x="6380408" y="4484458"/>
            <a:ext cx="914400" cy="849382"/>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Intra-BSS PPDU</a:t>
            </a:r>
          </a:p>
        </p:txBody>
      </p:sp>
      <p:sp>
        <p:nvSpPr>
          <p:cNvPr id="11" name="Rectangle 10">
            <a:extLst>
              <a:ext uri="{FF2B5EF4-FFF2-40B4-BE49-F238E27FC236}">
                <a16:creationId xmlns:a16="http://schemas.microsoft.com/office/drawing/2014/main" id="{B8B48CFE-D12A-030A-5222-C3B8DFEA5926}"/>
              </a:ext>
            </a:extLst>
          </p:cNvPr>
          <p:cNvSpPr/>
          <p:nvPr/>
        </p:nvSpPr>
        <p:spPr bwMode="auto">
          <a:xfrm>
            <a:off x="2955638" y="4952991"/>
            <a:ext cx="914400" cy="73283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p:txBody>
      </p:sp>
      <p:sp>
        <p:nvSpPr>
          <p:cNvPr id="19" name="Trapezoid 18">
            <a:extLst>
              <a:ext uri="{FF2B5EF4-FFF2-40B4-BE49-F238E27FC236}">
                <a16:creationId xmlns:a16="http://schemas.microsoft.com/office/drawing/2014/main" id="{38BC55AA-775C-E22E-0F36-F8F8C950ABAE}"/>
              </a:ext>
            </a:extLst>
          </p:cNvPr>
          <p:cNvSpPr/>
          <p:nvPr/>
        </p:nvSpPr>
        <p:spPr bwMode="auto">
          <a:xfrm>
            <a:off x="2895600" y="5468783"/>
            <a:ext cx="7467592" cy="227022"/>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   Basic NAV </a:t>
            </a:r>
            <a:r>
              <a:rPr lang="es-US" sz="1000" dirty="0" err="1">
                <a:solidFill>
                  <a:schemeClr val="tx1"/>
                </a:solidFill>
              </a:rPr>
              <a:t>for</a:t>
            </a:r>
            <a:r>
              <a:rPr lang="es-US" sz="1000" dirty="0">
                <a:solidFill>
                  <a:schemeClr val="tx1"/>
                </a:solidFill>
              </a:rPr>
              <a:t> </a:t>
            </a:r>
            <a:r>
              <a:rPr lang="es-US" sz="1000" dirty="0" err="1">
                <a:solidFill>
                  <a:schemeClr val="tx1"/>
                </a:solidFill>
              </a:rPr>
              <a:t>Primary</a:t>
            </a:r>
            <a:r>
              <a:rPr lang="es-US" sz="1000" dirty="0">
                <a:solidFill>
                  <a:schemeClr val="tx1"/>
                </a:solidFill>
              </a:rPr>
              <a:t> </a:t>
            </a:r>
            <a:r>
              <a:rPr lang="es-US" sz="1000" dirty="0" err="1">
                <a:solidFill>
                  <a:schemeClr val="tx1"/>
                </a:solidFill>
              </a:rPr>
              <a:t>Channel</a:t>
            </a:r>
            <a:r>
              <a:rPr lang="es-US" sz="1000" dirty="0">
                <a:solidFill>
                  <a:schemeClr val="tx1"/>
                </a:solidFill>
              </a:rPr>
              <a:t> (OBSS1)</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E7F945AA-5A4E-09BC-DB4E-84476322A606}"/>
              </a:ext>
            </a:extLst>
          </p:cNvPr>
          <p:cNvSpPr>
            <a:spLocks noGrp="1"/>
          </p:cNvSpPr>
          <p:nvPr>
            <p:ph type="title"/>
          </p:nvPr>
        </p:nvSpPr>
        <p:spPr/>
        <p:txBody>
          <a:bodyPr/>
          <a:lstStyle/>
          <a:p>
            <a:r>
              <a:rPr lang="en-GB" dirty="0"/>
              <a:t>NPCA NAV Operation: Case 2 </a:t>
            </a:r>
            <a:endParaRPr lang="es-US" dirty="0"/>
          </a:p>
        </p:txBody>
      </p:sp>
      <p:sp>
        <p:nvSpPr>
          <p:cNvPr id="4" name="Slide Number Placeholder 3">
            <a:extLst>
              <a:ext uri="{FF2B5EF4-FFF2-40B4-BE49-F238E27FC236}">
                <a16:creationId xmlns:a16="http://schemas.microsoft.com/office/drawing/2014/main" id="{7ACA0372-B4D7-2C51-5D1F-D887DC73028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BA63B96-8EE8-01CB-F08A-D4EC7FABC0C6}"/>
              </a:ext>
            </a:extLst>
          </p:cNvPr>
          <p:cNvSpPr>
            <a:spLocks noGrp="1"/>
          </p:cNvSpPr>
          <p:nvPr>
            <p:ph type="ftr" idx="14"/>
          </p:nvPr>
        </p:nvSpPr>
        <p:spPr/>
        <p:txBody>
          <a:bodyPr/>
          <a:lstStyle/>
          <a:p>
            <a:r>
              <a:rPr lang="en-GB" dirty="0" err="1"/>
              <a:t>Jeongsoo</a:t>
            </a:r>
            <a:r>
              <a:rPr lang="en-GB" dirty="0"/>
              <a:t> Lee, KSTL</a:t>
            </a:r>
          </a:p>
        </p:txBody>
      </p:sp>
      <p:sp>
        <p:nvSpPr>
          <p:cNvPr id="6" name="Date Placeholder 5">
            <a:extLst>
              <a:ext uri="{FF2B5EF4-FFF2-40B4-BE49-F238E27FC236}">
                <a16:creationId xmlns:a16="http://schemas.microsoft.com/office/drawing/2014/main" id="{86E68412-9A3A-9366-6B60-E3FBD2ABF220}"/>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DD8E5EE8-E744-4047-7164-1E41C8AEC2A4}"/>
              </a:ext>
            </a:extLst>
          </p:cNvPr>
          <p:cNvSpPr/>
          <p:nvPr/>
        </p:nvSpPr>
        <p:spPr bwMode="auto">
          <a:xfrm>
            <a:off x="9220690" y="4481101"/>
            <a:ext cx="914400" cy="849382"/>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Intra-BSS PPDU</a:t>
            </a:r>
          </a:p>
        </p:txBody>
      </p:sp>
      <p:sp>
        <p:nvSpPr>
          <p:cNvPr id="10" name="Rectangle 9">
            <a:extLst>
              <a:ext uri="{FF2B5EF4-FFF2-40B4-BE49-F238E27FC236}">
                <a16:creationId xmlns:a16="http://schemas.microsoft.com/office/drawing/2014/main" id="{7E870ECF-231A-BE76-7A8C-F2458E5B8F78}"/>
              </a:ext>
            </a:extLst>
          </p:cNvPr>
          <p:cNvSpPr/>
          <p:nvPr/>
        </p:nvSpPr>
        <p:spPr bwMode="auto">
          <a:xfrm>
            <a:off x="1981201" y="4952991"/>
            <a:ext cx="914400" cy="744386"/>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Inter-BSS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chemeClr val="tx1"/>
                </a:solidFill>
              </a:rPr>
              <a:t>(OBSS1)</a:t>
            </a:r>
          </a:p>
        </p:txBody>
      </p:sp>
      <p:cxnSp>
        <p:nvCxnSpPr>
          <p:cNvPr id="13" name="Straight Connector 12">
            <a:extLst>
              <a:ext uri="{FF2B5EF4-FFF2-40B4-BE49-F238E27FC236}">
                <a16:creationId xmlns:a16="http://schemas.microsoft.com/office/drawing/2014/main" id="{43EF05A9-CD6B-C5DA-901B-DE2A64876A1C}"/>
              </a:ext>
            </a:extLst>
          </p:cNvPr>
          <p:cNvCxnSpPr>
            <a:cxnSpLocks/>
          </p:cNvCxnSpPr>
          <p:nvPr/>
        </p:nvCxnSpPr>
        <p:spPr bwMode="auto">
          <a:xfrm>
            <a:off x="914401" y="5697379"/>
            <a:ext cx="103610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B77ADB7E-F3D9-69DC-37C6-C104B103681F}"/>
              </a:ext>
            </a:extLst>
          </p:cNvPr>
          <p:cNvSpPr/>
          <p:nvPr/>
        </p:nvSpPr>
        <p:spPr bwMode="auto">
          <a:xfrm>
            <a:off x="914401" y="5468779"/>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F089C1D6-A0FF-BBE1-AC84-684BDD0303AF}"/>
              </a:ext>
            </a:extLst>
          </p:cNvPr>
          <p:cNvCxnSpPr>
            <a:cxnSpLocks/>
          </p:cNvCxnSpPr>
          <p:nvPr/>
        </p:nvCxnSpPr>
        <p:spPr bwMode="auto">
          <a:xfrm flipV="1">
            <a:off x="914400" y="4249579"/>
            <a:ext cx="0" cy="1447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FF0D6F48-0B6B-54CD-4CBF-425AE70743C3}"/>
              </a:ext>
            </a:extLst>
          </p:cNvPr>
          <p:cNvCxnSpPr>
            <a:cxnSpLocks/>
          </p:cNvCxnSpPr>
          <p:nvPr/>
        </p:nvCxnSpPr>
        <p:spPr bwMode="auto">
          <a:xfrm>
            <a:off x="914400" y="5697376"/>
            <a:ext cx="1065318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817F8647-4405-3175-7A26-81C65ED5EDB6}"/>
              </a:ext>
            </a:extLst>
          </p:cNvPr>
          <p:cNvSpPr txBox="1"/>
          <p:nvPr/>
        </p:nvSpPr>
        <p:spPr>
          <a:xfrm>
            <a:off x="4734929" y="4919335"/>
            <a:ext cx="441146" cy="246221"/>
          </a:xfrm>
          <a:prstGeom prst="rect">
            <a:avLst/>
          </a:prstGeom>
          <a:noFill/>
        </p:spPr>
        <p:txBody>
          <a:bodyPr wrap="none" rtlCol="0">
            <a:spAutoFit/>
          </a:bodyPr>
          <a:lstStyle/>
          <a:p>
            <a:r>
              <a:rPr lang="es-US" sz="1000" b="1" dirty="0">
                <a:solidFill>
                  <a:schemeClr val="tx1"/>
                </a:solidFill>
              </a:rPr>
              <a:t>……</a:t>
            </a:r>
          </a:p>
        </p:txBody>
      </p:sp>
      <p:cxnSp>
        <p:nvCxnSpPr>
          <p:cNvPr id="21" name="Connector: Curved 20">
            <a:extLst>
              <a:ext uri="{FF2B5EF4-FFF2-40B4-BE49-F238E27FC236}">
                <a16:creationId xmlns:a16="http://schemas.microsoft.com/office/drawing/2014/main" id="{EE72F68B-6B0C-41D5-0B2F-65178FBE2801}"/>
              </a:ext>
            </a:extLst>
          </p:cNvPr>
          <p:cNvCxnSpPr>
            <a:cxnSpLocks/>
          </p:cNvCxnSpPr>
          <p:nvPr/>
        </p:nvCxnSpPr>
        <p:spPr bwMode="auto">
          <a:xfrm rot="10800000" flipH="1">
            <a:off x="2895600" y="4573027"/>
            <a:ext cx="356458" cy="1029483"/>
          </a:xfrm>
          <a:prstGeom prst="curvedConnector4">
            <a:avLst>
              <a:gd name="adj1" fmla="val 39515"/>
              <a:gd name="adj2" fmla="val 99551"/>
            </a:avLst>
          </a:prstGeom>
          <a:solidFill>
            <a:srgbClr val="00B8FF"/>
          </a:solidFill>
          <a:ln w="9525" cap="flat" cmpd="sng" algn="ctr">
            <a:solidFill>
              <a:srgbClr val="FF0000"/>
            </a:solidFill>
            <a:prstDash val="solid"/>
            <a:round/>
            <a:headEnd type="none" w="med" len="med"/>
            <a:tailEnd type="triangle"/>
          </a:ln>
          <a:effectLst/>
        </p:spPr>
      </p:cxnSp>
      <p:sp>
        <p:nvSpPr>
          <p:cNvPr id="22" name="TextBox 21">
            <a:extLst>
              <a:ext uri="{FF2B5EF4-FFF2-40B4-BE49-F238E27FC236}">
                <a16:creationId xmlns:a16="http://schemas.microsoft.com/office/drawing/2014/main" id="{90DD35F2-D70D-B0B5-DB3E-BCB22CDE9397}"/>
              </a:ext>
            </a:extLst>
          </p:cNvPr>
          <p:cNvSpPr txBox="1"/>
          <p:nvPr/>
        </p:nvSpPr>
        <p:spPr>
          <a:xfrm>
            <a:off x="3189904" y="4463047"/>
            <a:ext cx="2282450" cy="246221"/>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u="sng" dirty="0" err="1">
                <a:solidFill>
                  <a:srgbClr val="FF0000"/>
                </a:solidFill>
                <a:highlight>
                  <a:srgbClr val="00FF00"/>
                </a:highlight>
              </a:rPr>
              <a:t>Switching</a:t>
            </a:r>
            <a:r>
              <a:rPr lang="es-US" sz="1000" u="sng" dirty="0">
                <a:solidFill>
                  <a:srgbClr val="FF0000"/>
                </a:solidFill>
                <a:highlight>
                  <a:srgbClr val="00FF00"/>
                </a:highlight>
              </a:rPr>
              <a:t> </a:t>
            </a:r>
            <a:r>
              <a:rPr lang="es-US" sz="1000" u="sng" dirty="0" err="1">
                <a:solidFill>
                  <a:srgbClr val="FF0000"/>
                </a:solidFill>
                <a:highlight>
                  <a:srgbClr val="00FF00"/>
                </a:highlight>
              </a:rPr>
              <a:t>to</a:t>
            </a:r>
            <a:r>
              <a:rPr lang="es-US" sz="1000" u="sng" dirty="0">
                <a:solidFill>
                  <a:srgbClr val="FF0000"/>
                </a:solidFill>
                <a:highlight>
                  <a:srgbClr val="00FF00"/>
                </a:highlight>
              </a:rPr>
              <a:t> </a:t>
            </a:r>
            <a:r>
              <a:rPr lang="es-US" sz="1000" u="sng" dirty="0" err="1">
                <a:solidFill>
                  <a:srgbClr val="FF0000"/>
                </a:solidFill>
                <a:highlight>
                  <a:srgbClr val="00FF00"/>
                </a:highlight>
              </a:rPr>
              <a:t>the</a:t>
            </a:r>
            <a:r>
              <a:rPr lang="es-US" sz="1000" u="sng" dirty="0">
                <a:solidFill>
                  <a:srgbClr val="FF0000"/>
                </a:solidFill>
                <a:highlight>
                  <a:srgbClr val="00FF00"/>
                </a:highlight>
              </a:rPr>
              <a:t> NPCA </a:t>
            </a:r>
            <a:r>
              <a:rPr lang="es-US" sz="1000" u="sng" dirty="0" err="1">
                <a:solidFill>
                  <a:srgbClr val="FF0000"/>
                </a:solidFill>
                <a:highlight>
                  <a:srgbClr val="00FF00"/>
                </a:highlight>
              </a:rPr>
              <a:t>primary</a:t>
            </a:r>
            <a:r>
              <a:rPr lang="es-US" sz="1000" u="sng" dirty="0">
                <a:solidFill>
                  <a:srgbClr val="FF0000"/>
                </a:solidFill>
                <a:highlight>
                  <a:srgbClr val="00FF00"/>
                </a:highlight>
              </a:rPr>
              <a:t> </a:t>
            </a:r>
            <a:r>
              <a:rPr lang="es-US" sz="1000" u="sng" dirty="0" err="1">
                <a:solidFill>
                  <a:srgbClr val="FF0000"/>
                </a:solidFill>
                <a:highlight>
                  <a:srgbClr val="00FF00"/>
                </a:highlight>
              </a:rPr>
              <a:t>channel</a:t>
            </a:r>
            <a:endParaRPr lang="es-US" sz="1000" u="sng" dirty="0">
              <a:solidFill>
                <a:srgbClr val="FF0000"/>
              </a:solidFill>
              <a:highlight>
                <a:srgbClr val="00FF00"/>
              </a:highlight>
            </a:endParaRPr>
          </a:p>
        </p:txBody>
      </p:sp>
      <p:sp>
        <p:nvSpPr>
          <p:cNvPr id="26" name="Trapezoid 25">
            <a:extLst>
              <a:ext uri="{FF2B5EF4-FFF2-40B4-BE49-F238E27FC236}">
                <a16:creationId xmlns:a16="http://schemas.microsoft.com/office/drawing/2014/main" id="{2AAA0075-59B0-5946-61AD-60F678D6823A}"/>
              </a:ext>
            </a:extLst>
          </p:cNvPr>
          <p:cNvSpPr/>
          <p:nvPr/>
        </p:nvSpPr>
        <p:spPr bwMode="auto">
          <a:xfrm rot="10800000">
            <a:off x="6323242" y="4478900"/>
            <a:ext cx="3921421" cy="227873"/>
          </a:xfrm>
          <a:prstGeom prst="trapezoid">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1000" b="0" i="0" u="none" strike="noStrike" cap="none" normalizeH="0" baseline="0" dirty="0">
              <a:ln>
                <a:noFill/>
              </a:ln>
              <a:solidFill>
                <a:srgbClr val="FF0000"/>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D9A4F4AB-D7E3-FF67-6586-7F5131E57229}"/>
              </a:ext>
            </a:extLst>
          </p:cNvPr>
          <p:cNvSpPr txBox="1"/>
          <p:nvPr/>
        </p:nvSpPr>
        <p:spPr>
          <a:xfrm>
            <a:off x="6400121" y="4480530"/>
            <a:ext cx="3201079" cy="246221"/>
          </a:xfrm>
          <a:prstGeom prst="rect">
            <a:avLst/>
          </a:prstGeom>
          <a:noFill/>
        </p:spPr>
        <p:txBody>
          <a:bodyPr wrap="square">
            <a:spAutoFit/>
          </a:bodyPr>
          <a:lstStyle/>
          <a:p>
            <a:pPr algn="ctr"/>
            <a:r>
              <a:rPr lang="es-US" sz="1000" dirty="0">
                <a:solidFill>
                  <a:srgbClr val="FF0000"/>
                </a:solidFill>
              </a:rPr>
              <a:t>Intra-BSS NAV </a:t>
            </a:r>
            <a:r>
              <a:rPr lang="es-US" sz="1000" dirty="0" err="1">
                <a:solidFill>
                  <a:srgbClr val="FF0000"/>
                </a:solidFill>
              </a:rPr>
              <a:t>for</a:t>
            </a:r>
            <a:r>
              <a:rPr lang="es-US" sz="1000" dirty="0">
                <a:solidFill>
                  <a:srgbClr val="FF0000"/>
                </a:solidFill>
              </a:rPr>
              <a:t> NPCA </a:t>
            </a:r>
            <a:r>
              <a:rPr lang="es-US" sz="1000" dirty="0" err="1">
                <a:solidFill>
                  <a:srgbClr val="FF0000"/>
                </a:solidFill>
              </a:rPr>
              <a:t>Primary</a:t>
            </a:r>
            <a:r>
              <a:rPr lang="es-US" sz="1000" dirty="0">
                <a:solidFill>
                  <a:srgbClr val="FF0000"/>
                </a:solidFill>
              </a:rPr>
              <a:t> </a:t>
            </a:r>
            <a:r>
              <a:rPr lang="es-US" sz="1000" dirty="0" err="1">
                <a:solidFill>
                  <a:srgbClr val="FF0000"/>
                </a:solidFill>
              </a:rPr>
              <a:t>Channel</a:t>
            </a:r>
            <a:endParaRPr lang="es-US" sz="1000" dirty="0">
              <a:solidFill>
                <a:srgbClr val="FF0000"/>
              </a:solidFill>
            </a:endParaRPr>
          </a:p>
        </p:txBody>
      </p:sp>
      <p:sp>
        <p:nvSpPr>
          <p:cNvPr id="12" name="Rectangle 11">
            <a:extLst>
              <a:ext uri="{FF2B5EF4-FFF2-40B4-BE49-F238E27FC236}">
                <a16:creationId xmlns:a16="http://schemas.microsoft.com/office/drawing/2014/main" id="{6E30DBFA-3B1B-C48B-5FF8-F610D9A659AC}"/>
              </a:ext>
            </a:extLst>
          </p:cNvPr>
          <p:cNvSpPr/>
          <p:nvPr/>
        </p:nvSpPr>
        <p:spPr bwMode="auto">
          <a:xfrm>
            <a:off x="5410200" y="4481317"/>
            <a:ext cx="914400" cy="852523"/>
          </a:xfrm>
          <a:prstGeom prst="rect">
            <a:avLst/>
          </a:prstGeom>
          <a:solidFill>
            <a:schemeClr val="accent3">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s-US" sz="10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Intra-BSS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s-US" sz="1000" dirty="0">
                <a:solidFill>
                  <a:srgbClr val="FF0000"/>
                </a:solidFill>
              </a:rPr>
              <a:t>(</a:t>
            </a:r>
            <a:r>
              <a:rPr lang="es-US" sz="1000" dirty="0" err="1">
                <a:solidFill>
                  <a:srgbClr val="FF0000"/>
                </a:solidFill>
              </a:rPr>
              <a:t>sent</a:t>
            </a:r>
            <a:r>
              <a:rPr lang="es-US" sz="1000" dirty="0">
                <a:solidFill>
                  <a:srgbClr val="FF0000"/>
                </a:solidFill>
              </a:rPr>
              <a:t> </a:t>
            </a:r>
            <a:r>
              <a:rPr lang="es-US" sz="1000" dirty="0" err="1">
                <a:solidFill>
                  <a:srgbClr val="FF0000"/>
                </a:solidFill>
              </a:rPr>
              <a:t>by</a:t>
            </a:r>
            <a:r>
              <a:rPr lang="es-US" sz="1000" dirty="0">
                <a:solidFill>
                  <a:srgbClr val="FF0000"/>
                </a:solidFill>
              </a:rPr>
              <a:t> AP)</a:t>
            </a:r>
          </a:p>
        </p:txBody>
      </p:sp>
      <p:sp>
        <p:nvSpPr>
          <p:cNvPr id="15" name="Rectangle 14">
            <a:extLst>
              <a:ext uri="{FF2B5EF4-FFF2-40B4-BE49-F238E27FC236}">
                <a16:creationId xmlns:a16="http://schemas.microsoft.com/office/drawing/2014/main" id="{A925A317-77D6-8411-1B95-87FCD62C2423}"/>
              </a:ext>
            </a:extLst>
          </p:cNvPr>
          <p:cNvSpPr/>
          <p:nvPr/>
        </p:nvSpPr>
        <p:spPr bwMode="auto">
          <a:xfrm>
            <a:off x="914400" y="4478176"/>
            <a:ext cx="10361084" cy="22859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NPCA </a:t>
            </a:r>
            <a:r>
              <a:rPr kumimoji="0" lang="es-US" sz="1000" b="0" i="0" u="none" strike="noStrike" cap="none" normalizeH="0" baseline="0" dirty="0" err="1">
                <a:ln>
                  <a:noFill/>
                </a:ln>
                <a:solidFill>
                  <a:schemeClr val="tx1"/>
                </a:solidFill>
                <a:effectLst/>
                <a:latin typeface="Times New Roman" pitchFamily="16" charset="0"/>
                <a:ea typeface="MS Gothic" charset="-128"/>
              </a:rPr>
              <a:t>Primary</a:t>
            </a:r>
            <a:r>
              <a:rPr kumimoji="0" lang="es-US" sz="1000" b="0" i="0" u="none" strike="noStrike" cap="none" normalizeH="0" baseline="0" dirty="0">
                <a:ln>
                  <a:noFill/>
                </a:ln>
                <a:solidFill>
                  <a:schemeClr val="tx1"/>
                </a:solidFill>
                <a:effectLst/>
                <a:latin typeface="Times New Roman" pitchFamily="16" charset="0"/>
                <a:ea typeface="MS Gothic" charset="-128"/>
              </a:rPr>
              <a:t> </a:t>
            </a:r>
            <a:r>
              <a:rPr kumimoji="0" lang="es-US" sz="1000" b="0" i="0" u="none" strike="noStrike" cap="none" normalizeH="0" baseline="0" dirty="0" err="1">
                <a:ln>
                  <a:noFill/>
                </a:ln>
                <a:solidFill>
                  <a:schemeClr val="tx1"/>
                </a:solidFill>
                <a:effectLst/>
                <a:latin typeface="Times New Roman" pitchFamily="16" charset="0"/>
                <a:ea typeface="MS Gothic" charset="-128"/>
              </a:rPr>
              <a:t>Channel</a:t>
            </a:r>
            <a:endParaRPr kumimoji="0" lang="es-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9" name="Straight Arrow Connector 28">
            <a:extLst>
              <a:ext uri="{FF2B5EF4-FFF2-40B4-BE49-F238E27FC236}">
                <a16:creationId xmlns:a16="http://schemas.microsoft.com/office/drawing/2014/main" id="{4A3BCACC-62FA-4E22-A460-688CC2100AEC}"/>
              </a:ext>
            </a:extLst>
          </p:cNvPr>
          <p:cNvCxnSpPr>
            <a:cxnSpLocks/>
          </p:cNvCxnSpPr>
          <p:nvPr/>
        </p:nvCxnSpPr>
        <p:spPr bwMode="auto">
          <a:xfrm>
            <a:off x="5406650" y="4355068"/>
            <a:ext cx="4838013"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30" name="TextBox 29">
            <a:extLst>
              <a:ext uri="{FF2B5EF4-FFF2-40B4-BE49-F238E27FC236}">
                <a16:creationId xmlns:a16="http://schemas.microsoft.com/office/drawing/2014/main" id="{F8B5E141-546B-8BB1-DFB7-A67883191FC4}"/>
              </a:ext>
            </a:extLst>
          </p:cNvPr>
          <p:cNvSpPr txBox="1"/>
          <p:nvPr/>
        </p:nvSpPr>
        <p:spPr>
          <a:xfrm>
            <a:off x="5446525" y="4117901"/>
            <a:ext cx="4758262" cy="244370"/>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s-US" sz="1000" b="0" i="0" u="none" strike="noStrike" cap="none" normalizeH="0" baseline="0" dirty="0">
                <a:ln>
                  <a:noFill/>
                </a:ln>
                <a:solidFill>
                  <a:schemeClr val="tx1"/>
                </a:solidFill>
                <a:effectLst/>
                <a:latin typeface="Times New Roman" pitchFamily="16" charset="0"/>
                <a:ea typeface="MS Gothic" charset="-128"/>
              </a:rPr>
              <a:t>Intra-BSS TXOP</a:t>
            </a:r>
          </a:p>
        </p:txBody>
      </p:sp>
    </p:spTree>
    <p:extLst>
      <p:ext uri="{BB962C8B-B14F-4D97-AF65-F5344CB8AC3E}">
        <p14:creationId xmlns:p14="http://schemas.microsoft.com/office/powerpoint/2010/main" val="12291012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729</TotalTime>
  <Words>1437</Words>
  <Application>Microsoft Office PowerPoint</Application>
  <PresentationFormat>Widescreen</PresentationFormat>
  <Paragraphs>270</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Office Theme</vt:lpstr>
      <vt:lpstr>Document</vt:lpstr>
      <vt:lpstr>NPCA NAV Operation</vt:lpstr>
      <vt:lpstr>Abstract</vt:lpstr>
      <vt:lpstr>Introduction</vt:lpstr>
      <vt:lpstr>NPCA NAV Operation: Case 1</vt:lpstr>
      <vt:lpstr>NPCA NAV Operation: Case 1</vt:lpstr>
      <vt:lpstr>NPCA NAV Operation: Case 1</vt:lpstr>
      <vt:lpstr>NPCA NAV Operation: Case 1</vt:lpstr>
      <vt:lpstr>NPCA NAV Operation: Case 2 </vt:lpstr>
      <vt:lpstr>NPCA NAV Operation: Case 2 </vt:lpstr>
      <vt:lpstr>NPCA NAV Operation: Case 2 </vt:lpstr>
      <vt:lpstr>NPCA NAV Operation: Case 2 </vt:lpstr>
      <vt:lpstr>NPCA NAV Operation: Case 2 </vt:lpstr>
      <vt:lpstr>NPCA NAV Operation: Case 2 </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NPCA NAV Operation</dc:title>
  <dc:creator>mccan</dc:creator>
  <cp:keywords/>
  <cp:lastModifiedBy>Stephen McCann</cp:lastModifiedBy>
  <cp:revision>3</cp:revision>
  <cp:lastPrinted>1601-01-01T00:00:00Z</cp:lastPrinted>
  <dcterms:created xsi:type="dcterms:W3CDTF">2024-12-31T03:24:26Z</dcterms:created>
  <dcterms:modified xsi:type="dcterms:W3CDTF">2025-01-07T11:56:05Z</dcterms:modified>
</cp:coreProperties>
</file>