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971" r:id="rId3"/>
    <p:sldId id="910" r:id="rId4"/>
    <p:sldId id="966" r:id="rId5"/>
    <p:sldId id="972" r:id="rId6"/>
    <p:sldId id="951" r:id="rId7"/>
    <p:sldId id="970" r:id="rId8"/>
    <p:sldId id="954" r:id="rId9"/>
    <p:sldId id="947" r:id="rId10"/>
    <p:sldId id="973" r:id="rId11"/>
    <p:sldId id="974" r:id="rId12"/>
    <p:sldId id="975" r:id="rId13"/>
    <p:sldId id="976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9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FF"/>
    <a:srgbClr val="FF00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27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48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1/9/2025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Jan.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802.11-25/</a:t>
            </a:r>
            <a:r>
              <a:rPr lang="en-US" altLang="en-US" sz="1800" b="1" dirty="0" smtClean="0"/>
              <a:t>0047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Follow up on Downlink Sync Field Design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2025-01-13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539354"/>
              </p:ext>
            </p:extLst>
          </p:nvPr>
        </p:nvGraphicFramePr>
        <p:xfrm>
          <a:off x="1053465" y="2942299"/>
          <a:ext cx="6934200" cy="12440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Jan.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4196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Do you agree to add following content to </a:t>
            </a:r>
            <a:r>
              <a:rPr lang="en-US" sz="1800" dirty="0" err="1" smtClean="0"/>
              <a:t>TGbp</a:t>
            </a:r>
            <a:r>
              <a:rPr lang="en-US" sz="1800" dirty="0" smtClean="0"/>
              <a:t> SFD: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IEEE 802.11bp defines a consistent AMP-Sync field in AMP Downlink PPDU for both integrated and non-integrated energizer deployments </a:t>
            </a:r>
            <a:r>
              <a:rPr lang="en-US" altLang="zh-CN" sz="1600" dirty="0"/>
              <a:t>in 2.4 GHz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Straw Poll #1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Jan. 2025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63265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4196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Do you agree to add following content to </a:t>
            </a:r>
            <a:r>
              <a:rPr lang="en-US" sz="1800" dirty="0" err="1" smtClean="0"/>
              <a:t>TGbp</a:t>
            </a:r>
            <a:r>
              <a:rPr lang="en-US" sz="1800" dirty="0" smtClean="0"/>
              <a:t> SFD: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The AMP-Sync field in AMP Downlink PPDU in 2.4 GHz is defined with chip duration of 2us for non-backscattering case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Straw Poll #2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Jan. 2025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968460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4196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Do you agree to add following content to </a:t>
            </a:r>
            <a:r>
              <a:rPr lang="en-US" sz="1800" dirty="0" err="1" smtClean="0"/>
              <a:t>TGbp</a:t>
            </a:r>
            <a:r>
              <a:rPr lang="en-US" sz="1800" dirty="0" smtClean="0"/>
              <a:t> SFD: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For AMP Assisted non-AP STAs, the duration of the AMP-Sync field </a:t>
            </a:r>
            <a:r>
              <a:rPr lang="en-US" altLang="zh-CN" sz="1600" dirty="0"/>
              <a:t>in </a:t>
            </a:r>
            <a:r>
              <a:rPr lang="en-US" altLang="zh-CN" sz="1600" dirty="0" smtClean="0"/>
              <a:t>the AMP </a:t>
            </a:r>
            <a:r>
              <a:rPr lang="en-US" altLang="zh-CN" sz="1600" dirty="0"/>
              <a:t>Downlink PPDU in 2.4 GHz </a:t>
            </a:r>
            <a:r>
              <a:rPr lang="en-US" sz="1600" dirty="0" smtClean="0"/>
              <a:t>depends on the data rate of the AMP-Data field. When the AMP-Data field data rate is 1 Mbps, the AMP-Sync field includes 16 chips. When the AMP-Data field data rate is 250 kbps, the AMP-Sync field includes 32 chips. 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Straw Poll #3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Jan. 2025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102178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4196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Do you agree to add following content to </a:t>
            </a:r>
            <a:r>
              <a:rPr lang="en-US" sz="1800" dirty="0" err="1" smtClean="0"/>
              <a:t>TGbp</a:t>
            </a:r>
            <a:r>
              <a:rPr lang="en-US" sz="1800" dirty="0" smtClean="0"/>
              <a:t> SFD: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IEEE 802.11bp shall support the </a:t>
            </a:r>
            <a:r>
              <a:rPr lang="en-US" altLang="zh-CN" sz="1600" dirty="0"/>
              <a:t>duration of the AMP-Sync field in the AMP Downlink PPDU in 2.4 GHz </a:t>
            </a:r>
            <a:r>
              <a:rPr lang="en-US" altLang="zh-CN" sz="1600" dirty="0" smtClean="0"/>
              <a:t>shorter </a:t>
            </a:r>
            <a:r>
              <a:rPr lang="en-US" altLang="zh-CN" sz="1600" dirty="0"/>
              <a:t>than 32 </a:t>
            </a:r>
            <a:r>
              <a:rPr lang="en-US" altLang="zh-CN" sz="1600" dirty="0" smtClean="0"/>
              <a:t>us for backscattering communication</a:t>
            </a:r>
            <a:endParaRPr lang="en-US" altLang="zh-CN" sz="1600" dirty="0"/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Straw Poll #4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Jan. 2025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900912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4596329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Downlink Sync field design has been previously discussed in [1-5]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[1] explores two options for the DL Sync field: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dirty="0"/>
              <a:t>A single Sync field for transmission to all AMP STAs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dirty="0"/>
              <a:t>Two </a:t>
            </a:r>
            <a:r>
              <a:rPr lang="en-US" altLang="zh-CN" sz="1300" dirty="0" smtClean="0"/>
              <a:t>separate Sync </a:t>
            </a:r>
            <a:r>
              <a:rPr lang="en-US" altLang="zh-CN" sz="1300" dirty="0"/>
              <a:t>fields for transmission to non-backscatter STAs and backscatter STAs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[2-4] evaluates several DL Sync sequence examples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dirty="0"/>
              <a:t>Suitable for backscatter STAs to perform counter based per-bit transition detection [2]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300" dirty="0"/>
              <a:t>Supports data rate indication [3-4]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[5] proposes a Manchester-encoded Sync field for active UL transmitters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This contribution presents a </a:t>
            </a:r>
            <a:r>
              <a:rPr lang="en-US" altLang="zh-CN" sz="1800" dirty="0" smtClean="0"/>
              <a:t>design </a:t>
            </a:r>
            <a:r>
              <a:rPr lang="en-US" altLang="zh-CN" sz="1800" dirty="0"/>
              <a:t>for the </a:t>
            </a:r>
            <a:r>
              <a:rPr lang="en-US" altLang="zh-CN" sz="1800" dirty="0" smtClean="0"/>
              <a:t>DL Sync </a:t>
            </a:r>
            <a:r>
              <a:rPr lang="en-US" altLang="zh-CN" sz="1800" dirty="0"/>
              <a:t>field, addressing </a:t>
            </a:r>
            <a:r>
              <a:rPr lang="en-US" altLang="zh-CN" sz="1800" dirty="0" smtClean="0"/>
              <a:t>differences </a:t>
            </a:r>
            <a:r>
              <a:rPr lang="en-US" altLang="zh-CN" sz="1800" dirty="0"/>
              <a:t>in link budget and data rates in both integrated and non-integrated energizer deployments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Jan. 2025</a:t>
            </a:r>
          </a:p>
        </p:txBody>
      </p:sp>
    </p:spTree>
    <p:extLst>
      <p:ext uri="{BB962C8B-B14F-4D97-AF65-F5344CB8AC3E}">
        <p14:creationId xmlns:p14="http://schemas.microsoft.com/office/powerpoint/2010/main" val="383906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4596329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Integrated deployment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Bottleneck: Energizer link is the limiting factor between AP and STA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Data rate: Supports 1 Mbps </a:t>
            </a:r>
            <a:r>
              <a:rPr lang="en-US" altLang="zh-CN" sz="1600" dirty="0" smtClean="0"/>
              <a:t>for non-backscatter STAs due </a:t>
            </a:r>
            <a:r>
              <a:rPr lang="en-US" altLang="zh-CN" sz="1600" dirty="0"/>
              <a:t>to higher received SNR at the STA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Sync field: Shorter downlink Sync sequence and chip duration than WUR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4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Non-integrated deployment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Coverage: Extended coverage with </a:t>
            </a:r>
            <a:r>
              <a:rPr lang="en-US" altLang="zh-CN" sz="1600" dirty="0" smtClean="0"/>
              <a:t>a separate </a:t>
            </a:r>
            <a:r>
              <a:rPr lang="en-US" altLang="zh-CN" sz="1600" dirty="0"/>
              <a:t>energizer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Data rate: </a:t>
            </a:r>
            <a:r>
              <a:rPr lang="en-US" altLang="zh-CN" sz="1600" dirty="0" smtClean="0"/>
              <a:t>Requires a lower </a:t>
            </a:r>
            <a:r>
              <a:rPr lang="en-US" altLang="zh-CN" sz="1600" dirty="0"/>
              <a:t>data rate (i.e., 250 kbps) </a:t>
            </a:r>
            <a:r>
              <a:rPr lang="en-US" altLang="zh-CN" sz="1600" dirty="0" smtClean="0"/>
              <a:t>due </a:t>
            </a:r>
            <a:r>
              <a:rPr lang="en-US" altLang="zh-CN" sz="1600" dirty="0"/>
              <a:t>to extended coverage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Sync field: Requires similar Sync sequence and chip duration as WUR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Integrated vs. Non-Integrated </a:t>
            </a:r>
            <a:r>
              <a:rPr lang="en-US" altLang="zh-CN" dirty="0" smtClean="0"/>
              <a:t>Deployment for Non-backscattering Case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Jan. 2025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905000"/>
            <a:ext cx="8363349" cy="43434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Unified Sync field design for both deployments is preferred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500" b="1" dirty="0"/>
              <a:t>Simplified receiver design</a:t>
            </a:r>
            <a:r>
              <a:rPr lang="en-US" altLang="zh-CN" sz="1500" dirty="0"/>
              <a:t>: A consistent chip duration and sequence length reduce complexity, making receiver implementation easier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500" b="1" dirty="0"/>
              <a:t>Seamless STA operation</a:t>
            </a:r>
            <a:r>
              <a:rPr lang="en-US" altLang="zh-CN" sz="1500" dirty="0"/>
              <a:t>: The STA can operate seamlessly in both integrated and non-integrated deployments without requiring configuration changes or different protocol handling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500" b="1" dirty="0"/>
              <a:t>Consistent protocol implementation</a:t>
            </a:r>
            <a:r>
              <a:rPr lang="en-US" altLang="zh-CN" sz="1500" dirty="0"/>
              <a:t>: A single Sync field ensures uniform protocol implementation across both deployments, simplifying standardization, testing, and interoperability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Chip duration: 2 us for both deployments (same as backscatter use case [2])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500" dirty="0"/>
              <a:t>A shorter chip duration may limit performance at lower rate, especially in non-integrated </a:t>
            </a:r>
            <a:r>
              <a:rPr lang="en-US" altLang="zh-CN" sz="1500" dirty="0" smtClean="0"/>
              <a:t>deployments</a:t>
            </a:r>
            <a:endParaRPr lang="en-US" altLang="zh-CN" sz="15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Unified Sync Field Design for Both Deployments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Jan. 2025</a:t>
            </a:r>
          </a:p>
        </p:txBody>
      </p:sp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4419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Three different STA types [6] may support </a:t>
            </a:r>
            <a:r>
              <a:rPr lang="en-US" altLang="zh-CN" sz="1600" dirty="0" smtClean="0"/>
              <a:t>distinct </a:t>
            </a:r>
            <a:r>
              <a:rPr lang="en-US" altLang="zh-CN" sz="1600" dirty="0"/>
              <a:t>synchronization methods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AMP Assisted STAs can perform </a:t>
            </a:r>
            <a:r>
              <a:rPr lang="en-US" altLang="zh-CN" sz="1600" dirty="0" smtClean="0"/>
              <a:t>correlation-based </a:t>
            </a:r>
            <a:r>
              <a:rPr lang="en-US" altLang="zh-CN" sz="1600" dirty="0"/>
              <a:t>detection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Length-16 Sync sequence for 1 Mbps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Length-8 sequence shows poor cross-correlation performance with random Manchester-encoded data [4]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Length-32 Sync sequence (constructed from length-16 in the same manner as WUR) for 250 kbps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Backscatter STAs can perform counter based per-bit transition detection [2</a:t>
            </a:r>
            <a:r>
              <a:rPr lang="en-US" altLang="zh-CN" sz="1600" dirty="0" smtClean="0"/>
              <a:t>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Some sequence selection criteria are defined in [2]</a:t>
            </a:r>
            <a:endParaRPr lang="en-US" altLang="zh-CN" sz="14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A distinct Sync sequence from AMP Assisted STAs can help reduce the false alarm rate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Due to the high SNR at the STA side, a shorter sequence length (e.g., length-8) could be used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Active UL transmitters may support Manchester-encoded Sync [5]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Synchronization Methods and Sequence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Jan. 2025</a:t>
            </a:r>
          </a:p>
        </p:txBody>
      </p:sp>
    </p:spTree>
    <p:extLst>
      <p:ext uri="{BB962C8B-B14F-4D97-AF65-F5344CB8AC3E}">
        <p14:creationId xmlns:p14="http://schemas.microsoft.com/office/powerpoint/2010/main" val="3350342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51352" y="1600200"/>
                <a:ext cx="7806849" cy="44196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600" dirty="0" smtClean="0"/>
                  <a:t>Sync sequence example for AMP Assisted STAs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200" b="0" dirty="0" smtClean="0"/>
                  <a:t>1 Mbps: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CN" sz="1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altLang="zh-CN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2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altLang="zh-CN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altLang="zh-CN" sz="12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altLang="zh-CN" sz="12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200" dirty="0" smtClean="0"/>
                  <a:t>250 kbps: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sz="12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zh-CN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2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zh-CN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1 0 1 0 1 0 0 1 0 0 1 1 1 1 0 0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1 0 1 0 1 0 0 1 0 0 1 1 1 1 0 0</m:t>
                        </m:r>
                      </m:e>
                    </m:d>
                  </m:oMath>
                </a14:m>
                <a:r>
                  <a:rPr lang="en-US" altLang="zh-CN" sz="1200" b="0" dirty="0"/>
                  <a:t> 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600" dirty="0"/>
                  <a:t>Simulation settings</a:t>
                </a:r>
              </a:p>
              <a:p>
                <a:pPr lvl="1">
                  <a:lnSpc>
                    <a:spcPct val="17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200" dirty="0"/>
                  <a:t>Local </a:t>
                </a:r>
                <a:r>
                  <a:rPr lang="en-US" altLang="zh-CN" sz="1200" dirty="0" smtClean="0"/>
                  <a:t>sequence: </a:t>
                </a:r>
                <a14:m>
                  <m:oMath xmlns:m="http://schemas.openxmlformats.org/officeDocument/2006/math">
                    <m:r>
                      <a:rPr lang="en-US" altLang="zh-CN" sz="12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zh-CN" sz="1200" i="1">
                        <a:latin typeface="Cambria Math" panose="02040503050406030204" pitchFamily="18" charset="0"/>
                      </a:rPr>
                      <m:t>=2∗</m:t>
                    </m:r>
                    <m:sSub>
                      <m:sSubPr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2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zh-CN" sz="1200" dirty="0"/>
              </a:p>
              <a:p>
                <a:pPr lvl="1">
                  <a:lnSpc>
                    <a:spcPct val="17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200" dirty="0"/>
                  <a:t>Six preceding ON </a:t>
                </a:r>
                <a:r>
                  <a:rPr lang="en-US" altLang="zh-CN" sz="1200" dirty="0" smtClean="0"/>
                  <a:t>symbols are considered due to 802.11 Preamble field </a:t>
                </a:r>
                <a:endParaRPr lang="en-US" altLang="zh-CN" sz="12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1352" y="1600200"/>
                <a:ext cx="7806849" cy="4419600"/>
              </a:xfrm>
              <a:blipFill rotWithShape="0">
                <a:blip r:embed="rId2"/>
                <a:stretch>
                  <a:fillRect l="-3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 (1/2)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Jan. 2025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C591922-45F0-4ABA-A7CE-EE81A54921C3}"/>
              </a:ext>
            </a:extLst>
          </p:cNvPr>
          <p:cNvSpPr/>
          <p:nvPr/>
        </p:nvSpPr>
        <p:spPr>
          <a:xfrm>
            <a:off x="5118480" y="4500194"/>
            <a:ext cx="3492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dirty="0" smtClean="0"/>
              <a:t>Data rate indication: The peak </a:t>
            </a:r>
            <a:r>
              <a:rPr lang="en-US" altLang="zh-CN" dirty="0"/>
              <a:t>polarity after correlation is used </a:t>
            </a:r>
            <a:r>
              <a:rPr lang="en-US" altLang="zh-CN" dirty="0" smtClean="0"/>
              <a:t>to indicate the data </a:t>
            </a:r>
            <a:r>
              <a:rPr lang="en-US" altLang="zh-CN" dirty="0"/>
              <a:t>rate 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3478535"/>
            <a:ext cx="4001744" cy="2996878"/>
          </a:xfrm>
          <a:prstGeom prst="rect">
            <a:avLst/>
          </a:prstGeom>
        </p:spPr>
      </p:pic>
      <p:cxnSp>
        <p:nvCxnSpPr>
          <p:cNvPr id="12" name="直接箭头连接符 11"/>
          <p:cNvCxnSpPr/>
          <p:nvPr/>
        </p:nvCxnSpPr>
        <p:spPr bwMode="auto">
          <a:xfrm flipH="1" flipV="1">
            <a:off x="3048000" y="3733800"/>
            <a:ext cx="2514600" cy="9531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 flipH="1">
            <a:off x="3048000" y="4869526"/>
            <a:ext cx="2514600" cy="12488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34876" y="1752600"/>
                <a:ext cx="7806849" cy="4343400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n"/>
                </a:pPr>
                <a:r>
                  <a:rPr lang="en-US" altLang="zh-CN" sz="1600" dirty="0" smtClean="0"/>
                  <a:t>Sync sequence example for backscatter STAs</a:t>
                </a:r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1 0 1 1 0 0 0 1</m:t>
                        </m:r>
                      </m:e>
                    </m:d>
                  </m:oMath>
                </a14:m>
                <a:endParaRPr lang="en-US" altLang="zh-CN" sz="1200" i="1" dirty="0" smtClean="0"/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n"/>
                </a:pPr>
                <a:r>
                  <a:rPr lang="en-US" altLang="zh-CN" sz="1400" dirty="0" smtClean="0"/>
                  <a:t>Cross-correlation performance</a:t>
                </a:r>
              </a:p>
              <a:p>
                <a:pPr lvl="1">
                  <a:lnSpc>
                    <a:spcPct val="17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200" dirty="0"/>
                  <a:t>Local </a:t>
                </a:r>
                <a:r>
                  <a:rPr lang="en-US" altLang="zh-CN" sz="1200" dirty="0" smtClean="0"/>
                  <a:t>sequence: </a:t>
                </a:r>
                <a14:m>
                  <m:oMath xmlns:m="http://schemas.openxmlformats.org/officeDocument/2006/math">
                    <m:r>
                      <a:rPr lang="en-US" altLang="zh-CN" sz="12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zh-CN" sz="1200" i="1">
                        <a:latin typeface="Cambria Math" panose="02040503050406030204" pitchFamily="18" charset="0"/>
                      </a:rPr>
                      <m:t>=2∗</m:t>
                    </m:r>
                    <m:sSub>
                      <m:sSubPr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2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altLang="zh-CN" sz="1200" dirty="0"/>
              </a:p>
              <a:p>
                <a:pPr lvl="1">
                  <a:lnSpc>
                    <a:spcPct val="17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r>
                  <a:rPr lang="en-US" altLang="zh-CN" sz="1200" dirty="0" smtClean="0"/>
                  <a:t>Received signal: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sz="1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1200" dirty="0" smtClean="0"/>
                  <a:t> with eight </a:t>
                </a:r>
                <a:r>
                  <a:rPr lang="en-US" altLang="zh-CN" sz="1200" dirty="0"/>
                  <a:t>preceding ON symbols</a:t>
                </a:r>
              </a:p>
              <a:p>
                <a:pPr lvl="1" algn="just">
                  <a:lnSpc>
                    <a:spcPct val="15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Ø"/>
                </a:pPr>
                <a:endParaRPr lang="en-US" altLang="zh-CN" sz="1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4876" y="1752600"/>
                <a:ext cx="7806849" cy="4343400"/>
              </a:xfrm>
              <a:blipFill rotWithShape="0">
                <a:blip r:embed="rId2"/>
                <a:stretch>
                  <a:fillRect l="-3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 (2/2)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Jan. 2025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4C591922-45F0-4ABA-A7CE-EE81A54921C3}"/>
              </a:ext>
            </a:extLst>
          </p:cNvPr>
          <p:cNvSpPr/>
          <p:nvPr/>
        </p:nvSpPr>
        <p:spPr>
          <a:xfrm>
            <a:off x="5089797" y="4495800"/>
            <a:ext cx="2881956" cy="336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dirty="0" smtClean="0"/>
              <a:t>Limited cross-correlation results  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4960" y="3276600"/>
            <a:ext cx="4268640" cy="319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717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4196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Sync design proposals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Unified Sync field for both integrated and non-integrated deployments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2us chip duration for the Sync field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For AMP Assisted STAs:</a:t>
            </a:r>
          </a:p>
          <a:p>
            <a:pPr lvl="2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Length-16 Sync sequence for 1 Mbps</a:t>
            </a:r>
          </a:p>
          <a:p>
            <a:pPr lvl="2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Length-32 Sync sequence for 250 </a:t>
            </a:r>
            <a:r>
              <a:rPr lang="en-US" altLang="zh-CN" sz="1600" dirty="0" smtClean="0"/>
              <a:t>kbps</a:t>
            </a:r>
          </a:p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1600" dirty="0" smtClean="0"/>
              <a:t>Backscatter STAs could use a distinct and shorter Sync sequence</a:t>
            </a:r>
            <a:endParaRPr lang="en-US" sz="1600" dirty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endParaRPr lang="en-US" sz="1800" dirty="0" smtClean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Several Sync sequence examples have been provided </a:t>
            </a:r>
            <a:endParaRPr lang="en-US" sz="18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Jan. 2025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/>
              <a:t>[1] 11-24-1816-00-00bp-amp-downlink-sync-field-options</a:t>
            </a:r>
          </a:p>
          <a:p>
            <a:pPr marL="0" indent="0">
              <a:buNone/>
            </a:pPr>
            <a:r>
              <a:rPr lang="en-US" altLang="zh-CN" sz="1800" dirty="0"/>
              <a:t>[2] 11-24-1797-00-00bp-design-considerations-of-dl-data-rate-and-sync</a:t>
            </a:r>
          </a:p>
          <a:p>
            <a:pPr marL="0" indent="0">
              <a:buNone/>
            </a:pPr>
            <a:r>
              <a:rPr lang="en-US" altLang="zh-CN" sz="1800" dirty="0"/>
              <a:t>[3] 11-24-1819-00-00bp-downlink-sync-sequence-design</a:t>
            </a:r>
          </a:p>
          <a:p>
            <a:pPr marL="0" indent="0">
              <a:buNone/>
            </a:pPr>
            <a:r>
              <a:rPr lang="en-US" altLang="zh-CN" sz="1800" dirty="0"/>
              <a:t>[4] 11-24-1803-00-00bp-sync-field-for-amp-ppdu</a:t>
            </a:r>
          </a:p>
          <a:p>
            <a:pPr marL="0" indent="0">
              <a:buNone/>
            </a:pPr>
            <a:r>
              <a:rPr lang="en-US" altLang="zh-CN" sz="1800" dirty="0"/>
              <a:t>[5] 11-24-1982-00-00bp-considerations-for-sync-sequence-selection</a:t>
            </a:r>
          </a:p>
          <a:p>
            <a:pPr marL="0" indent="0">
              <a:buNone/>
            </a:pPr>
            <a:r>
              <a:rPr lang="en-US" altLang="zh-CN" sz="1800" dirty="0"/>
              <a:t>[6] 11-24-1846-01-00bp-amp-client-sta-types</a:t>
            </a:r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 smtClean="0"/>
              <a:t>Jan. 2025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116265</TotalTime>
  <Words>934</Words>
  <Application>Microsoft Office PowerPoint</Application>
  <PresentationFormat>全屏显示(4:3)</PresentationFormat>
  <Paragraphs>156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Qualcomm Office Regular</vt:lpstr>
      <vt:lpstr>Qualcomm Regular</vt:lpstr>
      <vt:lpstr>Arial</vt:lpstr>
      <vt:lpstr>Cambria Math</vt:lpstr>
      <vt:lpstr>Times New Roman</vt:lpstr>
      <vt:lpstr>Wingdings</vt:lpstr>
      <vt:lpstr>802-11-Submission</vt:lpstr>
      <vt:lpstr>Follow up on Downlink Sync Field Design</vt:lpstr>
      <vt:lpstr>Introduction</vt:lpstr>
      <vt:lpstr>Integrated vs. Non-Integrated Deployment for Non-backscattering Case</vt:lpstr>
      <vt:lpstr>Unified Sync Field Design for Both Deployments</vt:lpstr>
      <vt:lpstr>Synchronization Methods and Sequence Design</vt:lpstr>
      <vt:lpstr>Simulation Results (1/2) </vt:lpstr>
      <vt:lpstr>Simulation Results (2/2)</vt:lpstr>
      <vt:lpstr>Summary</vt:lpstr>
      <vt:lpstr>References</vt:lpstr>
      <vt:lpstr>Straw Poll #1</vt:lpstr>
      <vt:lpstr>Straw Poll #2</vt:lpstr>
      <vt:lpstr>Straw Poll #3</vt:lpstr>
      <vt:lpstr>Straw Poll #4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2378</cp:revision>
  <cp:lastPrinted>1998-02-10T13:28:06Z</cp:lastPrinted>
  <dcterms:created xsi:type="dcterms:W3CDTF">2004-12-02T14:01:45Z</dcterms:created>
  <dcterms:modified xsi:type="dcterms:W3CDTF">2025-01-09T01:41:10Z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(3)GyR2t0sibbzX/AfuVSLGbiDQXEK7JHuI3T6gluXZn8awu9JywenDtB2hism/Tnxfu6GqsUXv
kpT7CxXxflOPPE555ABh87kP671V0o2yJsAZ5gO1rDyV0UcsFDY649G2Z/F3NGU+pWF4CAoi
mENffFl3PPEKPrQwKKIdNsTyJ6NIaMkP2WZKUNW/qGT5b7mGzDKzdDwERbCA2vdJfuVG4piS
Zo77qAk+oOAzVR9UJG</vt:lpwstr>
  </property>
  <property fmtid="{D5CDD505-2E9C-101B-9397-08002B2CF9AE}" pid="4" name="_2015_ms_pID_7253431">
    <vt:lpwstr>QqXyb4hI/1n12WKacaRK2Yj/wu3oOtVYgoCKkkNYHLX/qPsxuylakP
Xpvttth0NDPydvDe/P4uamCnfEPkBO6u/qRHxBM6QI7MEw9Pw14szoClRtP3eFRicsycRXN9
Aj3odckTexpbpsM6v13jIj6pSnKSolalwHvvB+UEFmhNMLVy+SMXezAANjz02qO+e6aiILYI
rOQOKmQZbr0b5EOUprDl7k2SqNjtmBBSLOS+</vt:lpwstr>
  </property>
  <property fmtid="{D5CDD505-2E9C-101B-9397-08002B2CF9AE}" pid="5" name="_2015_ms_pID_7253432">
    <vt:lpwstr>HSfqHsW8KMjes66UXt3kUP4=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