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952" r:id="rId4"/>
    <p:sldId id="953" r:id="rId5"/>
    <p:sldId id="954" r:id="rId6"/>
    <p:sldId id="950" r:id="rId7"/>
    <p:sldId id="955" r:id="rId8"/>
    <p:sldId id="956" r:id="rId9"/>
    <p:sldId id="936" r:id="rId10"/>
    <p:sldId id="958" r:id="rId11"/>
    <p:sldId id="960" r:id="rId12"/>
    <p:sldId id="945"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340" autoAdjust="0"/>
  </p:normalViewPr>
  <p:slideViewPr>
    <p:cSldViewPr>
      <p:cViewPr varScale="1">
        <p:scale>
          <a:sx n="113" d="100"/>
          <a:sy n="113" d="100"/>
        </p:scale>
        <p:origin x="456" y="114"/>
      </p:cViewPr>
      <p:guideLst>
        <p:guide orient="horz" pos="2160"/>
        <p:guide pos="3840"/>
      </p:guideLst>
    </p:cSldViewPr>
  </p:slideViewPr>
  <p:outlineViewPr>
    <p:cViewPr varScale="1">
      <p:scale>
        <a:sx n="170" d="200"/>
        <a:sy n="170" d="200"/>
      </p:scale>
      <p:origin x="0" y="-6678"/>
    </p:cViewPr>
  </p:outlineViewPr>
  <p:notesTextViewPr>
    <p:cViewPr>
      <p:scale>
        <a:sx n="100" d="100"/>
        <a:sy n="100" d="100"/>
      </p:scale>
      <p:origin x="0" y="0"/>
    </p:cViewPr>
  </p:notesTextViewPr>
  <p:sorterViewPr>
    <p:cViewPr>
      <p:scale>
        <a:sx n="180" d="100"/>
        <a:sy n="180" d="100"/>
      </p:scale>
      <p:origin x="0" y="0"/>
    </p:cViewPr>
  </p:sorterViewPr>
  <p:notesViewPr>
    <p:cSldViewPr>
      <p:cViewPr varScale="1">
        <p:scale>
          <a:sx n="85" d="100"/>
          <a:sy n="85" d="100"/>
        </p:scale>
        <p:origin x="387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12/31/2024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3465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0568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49923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6167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2025</a:t>
            </a:r>
            <a:endParaRPr lang="en-GB" dirty="0"/>
          </a:p>
        </p:txBody>
      </p:sp>
      <p:sp>
        <p:nvSpPr>
          <p:cNvPr id="5" name="Footer Placeholder 4"/>
          <p:cNvSpPr>
            <a:spLocks noGrp="1"/>
          </p:cNvSpPr>
          <p:nvPr>
            <p:ph type="ftr" idx="11"/>
          </p:nvPr>
        </p:nvSpPr>
        <p:spPr/>
        <p:txBody>
          <a:bodyPr/>
          <a:lstStyle>
            <a:lvl1pPr>
              <a:defRPr/>
            </a:lvl1pPr>
          </a:lstStyle>
          <a:p>
            <a:r>
              <a:rPr lang="en-GB" dirty="0"/>
              <a:t>Dror Regev,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2025</a:t>
            </a:r>
            <a:endParaRPr lang="en-GB" dirty="0"/>
          </a:p>
        </p:txBody>
      </p:sp>
      <p:sp>
        <p:nvSpPr>
          <p:cNvPr id="5" name="Footer Placeholder 4"/>
          <p:cNvSpPr>
            <a:spLocks noGrp="1"/>
          </p:cNvSpPr>
          <p:nvPr>
            <p:ph type="ftr" idx="11"/>
          </p:nvPr>
        </p:nvSpPr>
        <p:spPr/>
        <p:txBody>
          <a:bodyPr/>
          <a:lstStyle>
            <a:lvl1pPr>
              <a:defRPr/>
            </a:lvl1pPr>
          </a:lstStyle>
          <a:p>
            <a:r>
              <a:rPr lang="en-GB" dirty="0"/>
              <a:t>Dror Regev,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6867E-94CD-4020-9950-BCF27516AA2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03DC1A7-8839-4ADA-8981-9D552B53838F}"/>
              </a:ext>
            </a:extLst>
          </p:cNvPr>
          <p:cNvSpPr>
            <a:spLocks noGrp="1"/>
          </p:cNvSpPr>
          <p:nvPr>
            <p:ph type="dt" idx="10"/>
          </p:nvPr>
        </p:nvSpPr>
        <p:spPr/>
        <p:txBody>
          <a:bodyPr/>
          <a:lstStyle>
            <a:lvl1pPr>
              <a:defRPr/>
            </a:lvl1pPr>
          </a:lstStyle>
          <a:p>
            <a:r>
              <a:rPr lang="en-US"/>
              <a:t>Jan. 2025</a:t>
            </a:r>
            <a:endParaRPr lang="en-GB" dirty="0"/>
          </a:p>
        </p:txBody>
      </p:sp>
      <p:sp>
        <p:nvSpPr>
          <p:cNvPr id="4" name="Footer Placeholder 3">
            <a:extLst>
              <a:ext uri="{FF2B5EF4-FFF2-40B4-BE49-F238E27FC236}">
                <a16:creationId xmlns:a16="http://schemas.microsoft.com/office/drawing/2014/main" id="{C7BC4FDC-6ED3-4402-AEB8-E9374B6AA8FA}"/>
              </a:ext>
            </a:extLst>
          </p:cNvPr>
          <p:cNvSpPr>
            <a:spLocks noGrp="1"/>
          </p:cNvSpPr>
          <p:nvPr>
            <p:ph type="ftr" idx="11"/>
          </p:nvPr>
        </p:nvSpPr>
        <p:spPr/>
        <p:txBody>
          <a:bodyPr/>
          <a:lstStyle/>
          <a:p>
            <a:r>
              <a:rPr lang="en-GB"/>
              <a:t>Dror Regev, Huawei</a:t>
            </a:r>
            <a:endParaRPr lang="en-GB" dirty="0"/>
          </a:p>
        </p:txBody>
      </p:sp>
      <p:sp>
        <p:nvSpPr>
          <p:cNvPr id="5" name="Slide Number Placeholder 4">
            <a:extLst>
              <a:ext uri="{FF2B5EF4-FFF2-40B4-BE49-F238E27FC236}">
                <a16:creationId xmlns:a16="http://schemas.microsoft.com/office/drawing/2014/main" id="{18A64922-0B47-4B04-9300-4157CABCF7F1}"/>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extLst>
      <p:ext uri="{BB962C8B-B14F-4D97-AF65-F5344CB8AC3E}">
        <p14:creationId xmlns:p14="http://schemas.microsoft.com/office/powerpoint/2010/main" val="3349589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Dror Regev,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2025</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2025</a:t>
            </a:r>
            <a:endParaRPr lang="en-GB" dirty="0"/>
          </a:p>
        </p:txBody>
      </p:sp>
      <p:sp>
        <p:nvSpPr>
          <p:cNvPr id="5" name="Footer Placeholder 4"/>
          <p:cNvSpPr>
            <a:spLocks noGrp="1"/>
          </p:cNvSpPr>
          <p:nvPr>
            <p:ph type="ftr" idx="11"/>
          </p:nvPr>
        </p:nvSpPr>
        <p:spPr/>
        <p:txBody>
          <a:bodyPr/>
          <a:lstStyle>
            <a:lvl1pPr>
              <a:defRPr/>
            </a:lvl1pPr>
          </a:lstStyle>
          <a:p>
            <a:r>
              <a:rPr lang="en-GB" dirty="0"/>
              <a:t>Dror Regev,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2025</a:t>
            </a:r>
            <a:endParaRPr lang="en-GB" dirty="0"/>
          </a:p>
        </p:txBody>
      </p:sp>
      <p:sp>
        <p:nvSpPr>
          <p:cNvPr id="6" name="Footer Placeholder 5"/>
          <p:cNvSpPr>
            <a:spLocks noGrp="1"/>
          </p:cNvSpPr>
          <p:nvPr>
            <p:ph type="ftr" idx="11"/>
          </p:nvPr>
        </p:nvSpPr>
        <p:spPr/>
        <p:txBody>
          <a:bodyPr/>
          <a:lstStyle>
            <a:lvl1pPr>
              <a:defRPr/>
            </a:lvl1pPr>
          </a:lstStyle>
          <a:p>
            <a:r>
              <a:rPr lang="en-GB" dirty="0"/>
              <a:t>Dror Regev,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Dror Regev,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2025</a:t>
            </a:r>
            <a:endParaRPr lang="en-GB" dirty="0"/>
          </a:p>
        </p:txBody>
      </p:sp>
      <p:sp>
        <p:nvSpPr>
          <p:cNvPr id="4" name="Footer Placeholder 3"/>
          <p:cNvSpPr>
            <a:spLocks noGrp="1"/>
          </p:cNvSpPr>
          <p:nvPr>
            <p:ph type="ftr" idx="11"/>
          </p:nvPr>
        </p:nvSpPr>
        <p:spPr/>
        <p:txBody>
          <a:bodyPr/>
          <a:lstStyle>
            <a:lvl1pPr>
              <a:defRPr/>
            </a:lvl1pPr>
          </a:lstStyle>
          <a:p>
            <a:r>
              <a:rPr lang="en-GB" dirty="0"/>
              <a:t>Dror Regev,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2025</a:t>
            </a:r>
            <a:endParaRPr lang="en-GB" dirty="0"/>
          </a:p>
        </p:txBody>
      </p:sp>
      <p:sp>
        <p:nvSpPr>
          <p:cNvPr id="3" name="Footer Placeholder 2"/>
          <p:cNvSpPr>
            <a:spLocks noGrp="1"/>
          </p:cNvSpPr>
          <p:nvPr>
            <p:ph type="ftr" idx="11"/>
          </p:nvPr>
        </p:nvSpPr>
        <p:spPr/>
        <p:txBody>
          <a:bodyPr/>
          <a:lstStyle>
            <a:lvl1pPr>
              <a:defRPr/>
            </a:lvl1pPr>
          </a:lstStyle>
          <a:p>
            <a:r>
              <a:rPr lang="en-GB" dirty="0"/>
              <a:t>Dror Regev,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2025</a:t>
            </a:r>
            <a:endParaRPr lang="en-GB" dirty="0"/>
          </a:p>
        </p:txBody>
      </p:sp>
      <p:sp>
        <p:nvSpPr>
          <p:cNvPr id="5" name="Footer Placeholder 4"/>
          <p:cNvSpPr>
            <a:spLocks noGrp="1"/>
          </p:cNvSpPr>
          <p:nvPr>
            <p:ph type="ftr" idx="11"/>
          </p:nvPr>
        </p:nvSpPr>
        <p:spPr/>
        <p:txBody>
          <a:bodyPr/>
          <a:lstStyle>
            <a:lvl1pPr>
              <a:defRPr/>
            </a:lvl1pPr>
          </a:lstStyle>
          <a:p>
            <a:r>
              <a:rPr lang="en-GB" dirty="0"/>
              <a:t>Dror Regev,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Dror Regev,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7143757" y="333375"/>
            <a:ext cx="410901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802.11-25/0043r0</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8" r:id="rId9"/>
    <p:sldLayoutId id="2147483659"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www.nxp.com/docs/en/fact-sheet/UCODE9FSA4.pdf"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767409" y="764704"/>
            <a:ext cx="10756254" cy="69897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000" dirty="0"/>
              <a:t>Passive AMP STA RF Power Harvesting Sensitivity Threshold</a:t>
            </a:r>
            <a:endParaRPr lang="en-GB" sz="3000"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2025-01-13</a:t>
            </a:r>
          </a:p>
        </p:txBody>
      </p:sp>
      <p:sp>
        <p:nvSpPr>
          <p:cNvPr id="6" name="Date Placeholder 3"/>
          <p:cNvSpPr>
            <a:spLocks noGrp="1"/>
          </p:cNvSpPr>
          <p:nvPr>
            <p:ph type="dt" idx="10"/>
          </p:nvPr>
        </p:nvSpPr>
        <p:spPr/>
        <p:txBody>
          <a:bodyPr/>
          <a:lstStyle/>
          <a:p>
            <a:r>
              <a:rPr lang="en-US"/>
              <a:t>Jan. 2025</a:t>
            </a:r>
            <a:endParaRPr lang="en-GB" dirty="0"/>
          </a:p>
        </p:txBody>
      </p:sp>
      <p:sp>
        <p:nvSpPr>
          <p:cNvPr id="7" name="Footer Placeholder 4"/>
          <p:cNvSpPr>
            <a:spLocks noGrp="1"/>
          </p:cNvSpPr>
          <p:nvPr>
            <p:ph type="ftr" idx="11"/>
          </p:nvPr>
        </p:nvSpPr>
        <p:spPr/>
        <p:txBody>
          <a:bodyPr/>
          <a:lstStyle/>
          <a:p>
            <a:r>
              <a:rPr lang="en-GB" dirty="0"/>
              <a:t>Dror Regev,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03626178"/>
              </p:ext>
            </p:extLst>
          </p:nvPr>
        </p:nvGraphicFramePr>
        <p:xfrm>
          <a:off x="996950" y="2411413"/>
          <a:ext cx="10447338" cy="2576512"/>
        </p:xfrm>
        <a:graphic>
          <a:graphicData uri="http://schemas.openxmlformats.org/presentationml/2006/ole">
            <mc:AlternateContent xmlns:mc="http://schemas.openxmlformats.org/markup-compatibility/2006">
              <mc:Choice xmlns:v="urn:schemas-microsoft-com:vml" Requires="v">
                <p:oleObj spid="_x0000_s1861" name="Document" r:id="rId4" imgW="10473902" imgH="2580964" progId="Word.Document.8">
                  <p:embed/>
                </p:oleObj>
              </mc:Choice>
              <mc:Fallback>
                <p:oleObj name="Document" r:id="rId4" imgW="10473902" imgH="2580964" progId="Word.Document.8">
                  <p:embed/>
                  <p:pic>
                    <p:nvPicPr>
                      <p:cNvPr id="3075" name="Object 3"/>
                      <p:cNvPicPr>
                        <a:picLocks noChangeAspect="1" noChangeArrowheads="1"/>
                      </p:cNvPicPr>
                      <p:nvPr/>
                    </p:nvPicPr>
                    <p:blipFill>
                      <a:blip r:embed="rId5"/>
                      <a:srcRect/>
                      <a:stretch>
                        <a:fillRect/>
                      </a:stretch>
                    </p:blipFill>
                    <p:spPr bwMode="auto">
                      <a:xfrm>
                        <a:off x="996950" y="2411413"/>
                        <a:ext cx="10447338" cy="2576512"/>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957D66-687B-4B9F-9D84-88EC779E9F2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52DF1A4F-C86B-4AD9-A00E-BD58707CA737}"/>
              </a:ext>
            </a:extLst>
          </p:cNvPr>
          <p:cNvSpPr>
            <a:spLocks noGrp="1"/>
          </p:cNvSpPr>
          <p:nvPr>
            <p:ph type="ftr" idx="14"/>
          </p:nvPr>
        </p:nvSpPr>
        <p:spPr/>
        <p:txBody>
          <a:bodyPr/>
          <a:lstStyle/>
          <a:p>
            <a:r>
              <a:rPr lang="en-GB"/>
              <a:t>Dror Regev, Huawei</a:t>
            </a:r>
            <a:endParaRPr lang="en-GB" dirty="0"/>
          </a:p>
        </p:txBody>
      </p:sp>
      <p:sp>
        <p:nvSpPr>
          <p:cNvPr id="6" name="Date Placeholder 5">
            <a:extLst>
              <a:ext uri="{FF2B5EF4-FFF2-40B4-BE49-F238E27FC236}">
                <a16:creationId xmlns:a16="http://schemas.microsoft.com/office/drawing/2014/main" id="{6BB41C72-5D09-4316-B7E3-7D8128C115CF}"/>
              </a:ext>
            </a:extLst>
          </p:cNvPr>
          <p:cNvSpPr>
            <a:spLocks noGrp="1"/>
          </p:cNvSpPr>
          <p:nvPr>
            <p:ph type="dt" idx="15"/>
          </p:nvPr>
        </p:nvSpPr>
        <p:spPr/>
        <p:txBody>
          <a:bodyPr/>
          <a:lstStyle/>
          <a:p>
            <a:r>
              <a:rPr lang="en-US"/>
              <a:t>Jan. 2025</a:t>
            </a:r>
            <a:endParaRPr lang="en-GB" dirty="0"/>
          </a:p>
        </p:txBody>
      </p:sp>
      <p:sp>
        <p:nvSpPr>
          <p:cNvPr id="7" name="Title 1">
            <a:extLst>
              <a:ext uri="{FF2B5EF4-FFF2-40B4-BE49-F238E27FC236}">
                <a16:creationId xmlns:a16="http://schemas.microsoft.com/office/drawing/2014/main" id="{BF279DC2-2856-4836-BD35-44BD648DA479}"/>
              </a:ext>
            </a:extLst>
          </p:cNvPr>
          <p:cNvSpPr>
            <a:spLocks noGrp="1"/>
          </p:cNvSpPr>
          <p:nvPr>
            <p:ph type="title"/>
          </p:nvPr>
        </p:nvSpPr>
        <p:spPr>
          <a:xfrm>
            <a:off x="2209800" y="685803"/>
            <a:ext cx="7770814" cy="742948"/>
          </a:xfrm>
        </p:spPr>
        <p:txBody>
          <a:bodyPr/>
          <a:lstStyle/>
          <a:p>
            <a:r>
              <a:rPr lang="en-US" sz="3000" dirty="0"/>
              <a:t>Straw Poll #1</a:t>
            </a:r>
          </a:p>
        </p:txBody>
      </p:sp>
      <p:sp>
        <p:nvSpPr>
          <p:cNvPr id="8" name="Content Placeholder 2">
            <a:extLst>
              <a:ext uri="{FF2B5EF4-FFF2-40B4-BE49-F238E27FC236}">
                <a16:creationId xmlns:a16="http://schemas.microsoft.com/office/drawing/2014/main" id="{6BFEE356-C38C-4CD6-B2E4-FF7AC52EF407}"/>
              </a:ext>
            </a:extLst>
          </p:cNvPr>
          <p:cNvSpPr>
            <a:spLocks noGrp="1"/>
          </p:cNvSpPr>
          <p:nvPr>
            <p:ph idx="1"/>
          </p:nvPr>
        </p:nvSpPr>
        <p:spPr>
          <a:xfrm>
            <a:off x="943390" y="1498588"/>
            <a:ext cx="9905138" cy="4643436"/>
          </a:xfrm>
        </p:spPr>
        <p:txBody>
          <a:bodyPr/>
          <a:lstStyle/>
          <a:p>
            <a:pPr marL="0" lvl="1" indent="0"/>
            <a:r>
              <a:rPr lang="en-US" sz="2250" dirty="0"/>
              <a:t>Do you agree that the AMP STA shall meet a minimal harvester sensitivity?</a:t>
            </a:r>
          </a:p>
          <a:p>
            <a:endParaRPr lang="en-US" dirty="0"/>
          </a:p>
          <a:p>
            <a:r>
              <a:rPr lang="en-US" dirty="0"/>
              <a:t>Yes</a:t>
            </a:r>
          </a:p>
          <a:p>
            <a:r>
              <a:rPr lang="en-US" dirty="0"/>
              <a:t>No</a:t>
            </a:r>
          </a:p>
          <a:p>
            <a:r>
              <a:rPr lang="en-US" dirty="0"/>
              <a:t>Abstain</a:t>
            </a:r>
          </a:p>
        </p:txBody>
      </p:sp>
    </p:spTree>
    <p:extLst>
      <p:ext uri="{BB962C8B-B14F-4D97-AF65-F5344CB8AC3E}">
        <p14:creationId xmlns:p14="http://schemas.microsoft.com/office/powerpoint/2010/main" val="137543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957D66-687B-4B9F-9D84-88EC779E9F2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52DF1A4F-C86B-4AD9-A00E-BD58707CA737}"/>
              </a:ext>
            </a:extLst>
          </p:cNvPr>
          <p:cNvSpPr>
            <a:spLocks noGrp="1"/>
          </p:cNvSpPr>
          <p:nvPr>
            <p:ph type="ftr" idx="14"/>
          </p:nvPr>
        </p:nvSpPr>
        <p:spPr/>
        <p:txBody>
          <a:bodyPr/>
          <a:lstStyle/>
          <a:p>
            <a:r>
              <a:rPr lang="en-GB"/>
              <a:t>Dror Regev, Huawei</a:t>
            </a:r>
            <a:endParaRPr lang="en-GB" dirty="0"/>
          </a:p>
        </p:txBody>
      </p:sp>
      <p:sp>
        <p:nvSpPr>
          <p:cNvPr id="6" name="Date Placeholder 5">
            <a:extLst>
              <a:ext uri="{FF2B5EF4-FFF2-40B4-BE49-F238E27FC236}">
                <a16:creationId xmlns:a16="http://schemas.microsoft.com/office/drawing/2014/main" id="{6BB41C72-5D09-4316-B7E3-7D8128C115CF}"/>
              </a:ext>
            </a:extLst>
          </p:cNvPr>
          <p:cNvSpPr>
            <a:spLocks noGrp="1"/>
          </p:cNvSpPr>
          <p:nvPr>
            <p:ph type="dt" idx="15"/>
          </p:nvPr>
        </p:nvSpPr>
        <p:spPr/>
        <p:txBody>
          <a:bodyPr/>
          <a:lstStyle/>
          <a:p>
            <a:r>
              <a:rPr lang="en-US"/>
              <a:t>Jan. 2025</a:t>
            </a:r>
            <a:endParaRPr lang="en-GB" dirty="0"/>
          </a:p>
        </p:txBody>
      </p:sp>
      <p:sp>
        <p:nvSpPr>
          <p:cNvPr id="7" name="Title 1">
            <a:extLst>
              <a:ext uri="{FF2B5EF4-FFF2-40B4-BE49-F238E27FC236}">
                <a16:creationId xmlns:a16="http://schemas.microsoft.com/office/drawing/2014/main" id="{BF279DC2-2856-4836-BD35-44BD648DA479}"/>
              </a:ext>
            </a:extLst>
          </p:cNvPr>
          <p:cNvSpPr>
            <a:spLocks noGrp="1"/>
          </p:cNvSpPr>
          <p:nvPr>
            <p:ph type="title"/>
          </p:nvPr>
        </p:nvSpPr>
        <p:spPr>
          <a:xfrm>
            <a:off x="2209800" y="685803"/>
            <a:ext cx="7770814" cy="742948"/>
          </a:xfrm>
        </p:spPr>
        <p:txBody>
          <a:bodyPr/>
          <a:lstStyle/>
          <a:p>
            <a:r>
              <a:rPr lang="en-US" sz="3000" dirty="0"/>
              <a:t>Straw Poll #2</a:t>
            </a:r>
          </a:p>
        </p:txBody>
      </p:sp>
      <p:sp>
        <p:nvSpPr>
          <p:cNvPr id="8" name="Content Placeholder 2">
            <a:extLst>
              <a:ext uri="{FF2B5EF4-FFF2-40B4-BE49-F238E27FC236}">
                <a16:creationId xmlns:a16="http://schemas.microsoft.com/office/drawing/2014/main" id="{6BFEE356-C38C-4CD6-B2E4-FF7AC52EF407}"/>
              </a:ext>
            </a:extLst>
          </p:cNvPr>
          <p:cNvSpPr>
            <a:spLocks noGrp="1"/>
          </p:cNvSpPr>
          <p:nvPr>
            <p:ph idx="1"/>
          </p:nvPr>
        </p:nvSpPr>
        <p:spPr>
          <a:xfrm>
            <a:off x="943390" y="1498588"/>
            <a:ext cx="9905138" cy="4643436"/>
          </a:xfrm>
        </p:spPr>
        <p:txBody>
          <a:bodyPr/>
          <a:lstStyle/>
          <a:p>
            <a:pPr marL="0" lvl="1" indent="0"/>
            <a:r>
              <a:rPr lang="en-US" sz="2250" dirty="0"/>
              <a:t>Do you agree that a passive BS AMP STA shall meet a minimum harvester sensitivity enabling full capacitor re-charge with a threshold of -26 dBm ?</a:t>
            </a:r>
          </a:p>
          <a:p>
            <a:endParaRPr lang="en-US" dirty="0"/>
          </a:p>
          <a:p>
            <a:r>
              <a:rPr lang="en-US" dirty="0"/>
              <a:t>Yes</a:t>
            </a:r>
          </a:p>
          <a:p>
            <a:r>
              <a:rPr lang="en-US" dirty="0"/>
              <a:t>No</a:t>
            </a:r>
          </a:p>
          <a:p>
            <a:r>
              <a:rPr lang="en-US" dirty="0"/>
              <a:t>Abstain</a:t>
            </a:r>
          </a:p>
        </p:txBody>
      </p:sp>
    </p:spTree>
    <p:extLst>
      <p:ext uri="{BB962C8B-B14F-4D97-AF65-F5344CB8AC3E}">
        <p14:creationId xmlns:p14="http://schemas.microsoft.com/office/powerpoint/2010/main" val="1800805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p:txBody>
          <a:bodyPr/>
          <a:lstStyle/>
          <a:p>
            <a:r>
              <a:rPr lang="en-US"/>
              <a:t>Jan. 2025</a:t>
            </a:r>
            <a:endParaRPr lang="en-GB" dirty="0"/>
          </a:p>
        </p:txBody>
      </p:sp>
      <p:sp>
        <p:nvSpPr>
          <p:cNvPr id="196" name="Footer Placeholder 4">
            <a:extLst>
              <a:ext uri="{FF2B5EF4-FFF2-40B4-BE49-F238E27FC236}">
                <a16:creationId xmlns:a16="http://schemas.microsoft.com/office/drawing/2014/main" id="{B22D0CAB-2981-4E78-B000-3E4DD4850A3D}"/>
              </a:ext>
            </a:extLst>
          </p:cNvPr>
          <p:cNvSpPr>
            <a:spLocks noGrp="1"/>
          </p:cNvSpPr>
          <p:nvPr>
            <p:ph type="ftr" idx="14"/>
          </p:nvPr>
        </p:nvSpPr>
        <p:spPr>
          <a:xfrm>
            <a:off x="7178565" y="6475414"/>
            <a:ext cx="4246027" cy="180975"/>
          </a:xfrm>
        </p:spPr>
        <p:txBody>
          <a:bodyPr/>
          <a:lstStyle/>
          <a:p>
            <a:r>
              <a:rPr lang="en-GB" dirty="0"/>
              <a:t>Dror Regev, Huawei</a:t>
            </a:r>
          </a:p>
        </p:txBody>
      </p:sp>
      <p:sp>
        <p:nvSpPr>
          <p:cNvPr id="11" name="Rectangle 1">
            <a:extLst>
              <a:ext uri="{FF2B5EF4-FFF2-40B4-BE49-F238E27FC236}">
                <a16:creationId xmlns:a16="http://schemas.microsoft.com/office/drawing/2014/main" id="{9C3F0907-610E-4530-8E55-A1924BFC387F}"/>
              </a:ext>
            </a:extLst>
          </p:cNvPr>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2" name="Content Placeholder 1">
            <a:extLst>
              <a:ext uri="{FF2B5EF4-FFF2-40B4-BE49-F238E27FC236}">
                <a16:creationId xmlns:a16="http://schemas.microsoft.com/office/drawing/2014/main" id="{B9C87C7E-E893-43ED-9B02-CD86DC23AEE9}"/>
              </a:ext>
            </a:extLst>
          </p:cNvPr>
          <p:cNvSpPr>
            <a:spLocks noGrp="1"/>
          </p:cNvSpPr>
          <p:nvPr>
            <p:ph idx="1"/>
          </p:nvPr>
        </p:nvSpPr>
        <p:spPr>
          <a:xfrm>
            <a:off x="929217" y="1556792"/>
            <a:ext cx="10361084" cy="4113213"/>
          </a:xfrm>
        </p:spPr>
        <p:txBody>
          <a:bodyPr/>
          <a:lstStyle/>
          <a:p>
            <a:pPr marL="457200" indent="-457200">
              <a:buAutoNum type="arabicPeriod"/>
            </a:pPr>
            <a:r>
              <a:rPr lang="en-US" sz="2000" dirty="0"/>
              <a:t>11-24-1520r0 “Charging and Discharging Intervals in Passive AMP STAs”</a:t>
            </a:r>
            <a:r>
              <a:rPr lang="en-GB" sz="2000" dirty="0"/>
              <a:t>; Dror Regev </a:t>
            </a:r>
            <a:r>
              <a:rPr lang="en-US" sz="2000" dirty="0"/>
              <a:t>(Huawei)</a:t>
            </a:r>
          </a:p>
          <a:p>
            <a:pPr marL="457200" indent="-457200">
              <a:buFont typeface="Times New Roman" pitchFamily="16" charset="0"/>
              <a:buAutoNum type="arabicPeriod"/>
            </a:pPr>
            <a:r>
              <a:rPr lang="en-US" sz="2000" dirty="0"/>
              <a:t>11-24-0537r0 “Close-range AMP </a:t>
            </a:r>
            <a:r>
              <a:rPr lang="en-US" sz="2000" dirty="0" err="1"/>
              <a:t>WiFi</a:t>
            </a:r>
            <a:r>
              <a:rPr lang="en-US" sz="2000" dirty="0"/>
              <a:t> Reader Feasibility Study”; </a:t>
            </a:r>
            <a:r>
              <a:rPr lang="en-GB" sz="2000" dirty="0"/>
              <a:t>Rui Cao </a:t>
            </a:r>
            <a:r>
              <a:rPr lang="en-US" sz="2000" dirty="0"/>
              <a:t>(NXP)</a:t>
            </a:r>
          </a:p>
          <a:p>
            <a:pPr marL="457200" indent="-457200">
              <a:buFont typeface="Times New Roman" pitchFamily="16" charset="0"/>
              <a:buAutoNum type="arabicPeriod"/>
            </a:pPr>
            <a:r>
              <a:rPr lang="en-US" sz="2000" dirty="0"/>
              <a:t>11-25-yyyyr0 “AMP UL Bi-Static Leakage and Dynamic-Range Implications”</a:t>
            </a:r>
            <a:r>
              <a:rPr lang="en-GB" sz="2000" dirty="0"/>
              <a:t>; Dror Regev </a:t>
            </a:r>
            <a:r>
              <a:rPr lang="en-US" sz="2000" dirty="0"/>
              <a:t>(Huawei)</a:t>
            </a:r>
          </a:p>
          <a:p>
            <a:pPr marL="457200" indent="-457200">
              <a:buFont typeface="Times New Roman" pitchFamily="16" charset="0"/>
              <a:buAutoNum type="arabicPeriod"/>
            </a:pPr>
            <a:r>
              <a:rPr lang="en-US" sz="2000" dirty="0">
                <a:solidFill>
                  <a:srgbClr val="0070C0"/>
                </a:solidFill>
                <a:hlinkClick r:id="rId3">
                  <a:extLst>
                    <a:ext uri="{A12FA001-AC4F-418D-AE19-62706E023703}">
                      <ahyp:hlinkClr xmlns:ahyp="http://schemas.microsoft.com/office/drawing/2018/hyperlinkcolor" val="tx"/>
                    </a:ext>
                  </a:extLst>
                </a:hlinkClick>
              </a:rPr>
              <a:t>https://www.nxp.com/docs/en/fact-sheet/UCODE9FSA4.pdf</a:t>
            </a:r>
            <a:r>
              <a:rPr lang="en-US" sz="2000" dirty="0">
                <a:solidFill>
                  <a:srgbClr val="0070C0"/>
                </a:solidFill>
              </a:rPr>
              <a:t> </a:t>
            </a:r>
            <a:r>
              <a:rPr lang="en-US" sz="2000" dirty="0"/>
              <a:t>“ACCELERATE THE IoT WITH UCODE</a:t>
            </a:r>
            <a:r>
              <a:rPr lang="en-US" sz="2000" baseline="30000" dirty="0"/>
              <a:t>®</a:t>
            </a:r>
            <a:r>
              <a:rPr lang="en-US" sz="2000" dirty="0"/>
              <a:t> 9”; (NXP)</a:t>
            </a:r>
          </a:p>
          <a:p>
            <a:pPr marL="457200" indent="-457200">
              <a:buFont typeface="Times New Roman" pitchFamily="16" charset="0"/>
              <a:buAutoNum type="arabicPeriod"/>
            </a:pPr>
            <a:endParaRPr lang="en-US" sz="2000" dirty="0">
              <a:solidFill>
                <a:srgbClr val="0070C0"/>
              </a:solidFill>
            </a:endParaRPr>
          </a:p>
          <a:p>
            <a:pPr marL="457200" indent="-457200">
              <a:buFont typeface="Times New Roman" pitchFamily="16" charset="0"/>
              <a:buAutoNum type="arabicPeriod"/>
            </a:pPr>
            <a:endParaRPr lang="en-US" sz="2000" dirty="0"/>
          </a:p>
          <a:p>
            <a:pPr marL="457200" indent="-457200">
              <a:buFont typeface="Times New Roman" pitchFamily="16" charset="0"/>
              <a:buAutoNum type="arabicPeriod"/>
            </a:pPr>
            <a:endParaRPr lang="en-US" sz="2000" dirty="0"/>
          </a:p>
          <a:p>
            <a:pPr marL="457200" indent="-457200">
              <a:buAutoNum type="arabicPeriod"/>
            </a:pPr>
            <a:endParaRPr lang="en-US" sz="2000" dirty="0"/>
          </a:p>
          <a:p>
            <a:pPr marL="457200" indent="-457200">
              <a:buAutoNum type="arabicPeriod"/>
            </a:pPr>
            <a:endParaRPr lang="en-GB" sz="2000" dirty="0"/>
          </a:p>
        </p:txBody>
      </p:sp>
      <p:sp>
        <p:nvSpPr>
          <p:cNvPr id="3" name="Rectangle 1">
            <a:extLst>
              <a:ext uri="{FF2B5EF4-FFF2-40B4-BE49-F238E27FC236}">
                <a16:creationId xmlns:a16="http://schemas.microsoft.com/office/drawing/2014/main" id="{FB307BEE-5680-4EEE-ABB4-FAFB29CE8892}"/>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Slide Number Placeholder 5">
            <a:extLst>
              <a:ext uri="{FF2B5EF4-FFF2-40B4-BE49-F238E27FC236}">
                <a16:creationId xmlns:a16="http://schemas.microsoft.com/office/drawing/2014/main" id="{E9CD61FE-FFD1-4609-BED5-EBE9AD971EA9}"/>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351F4386-A5E2-41A1-B4D0-BE653C929E06}" type="slidenum">
              <a:rPr lang="en-GB" smtClean="0"/>
              <a:pPr/>
              <a:t>12</a:t>
            </a:fld>
            <a:endParaRPr lang="en-GB" dirty="0"/>
          </a:p>
        </p:txBody>
      </p:sp>
      <p:sp>
        <p:nvSpPr>
          <p:cNvPr id="2" name="Slide Number Placeholder 1">
            <a:extLst>
              <a:ext uri="{FF2B5EF4-FFF2-40B4-BE49-F238E27FC236}">
                <a16:creationId xmlns:a16="http://schemas.microsoft.com/office/drawing/2014/main" id="{D8F4D038-7127-44CF-972A-FBC0E120548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6238923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548680"/>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484784"/>
            <a:ext cx="10599711" cy="4464496"/>
          </a:xfrm>
          <a:ln/>
        </p:spPr>
        <p:txBody>
          <a:bodyPr/>
          <a:lstStyle/>
          <a:p>
            <a:pPr marL="0" indent="0">
              <a:tabLst>
                <a:tab pos="357188" algn="l"/>
                <a:tab pos="1827213" algn="l"/>
                <a:tab pos="2741613" algn="l"/>
                <a:tab pos="3656013" algn="l"/>
                <a:tab pos="4570413" algn="l"/>
                <a:tab pos="5484813" algn="l"/>
                <a:tab pos="6399213" algn="l"/>
                <a:tab pos="7313613" algn="l"/>
                <a:tab pos="8228013" algn="l"/>
                <a:tab pos="9142413" algn="l"/>
                <a:tab pos="10056813" algn="l"/>
              </a:tabLst>
            </a:pPr>
            <a:r>
              <a:rPr lang="en-US" b="0" dirty="0"/>
              <a:t>RF energy and AMP tag voltage profiles of charging and discharging durations, that represent the STA operation, were analyzed and described in [1]. The stored energy depends on the value of the STA’s capacitor and the voltage it carries. The required DL and UL PPDU durations dictate a minimum value requirement for the capacitor. </a:t>
            </a:r>
          </a:p>
          <a:p>
            <a:pPr marL="0" indent="0">
              <a:tabLst>
                <a:tab pos="357188" algn="l"/>
                <a:tab pos="1827213" algn="l"/>
                <a:tab pos="2741613" algn="l"/>
                <a:tab pos="3656013" algn="l"/>
                <a:tab pos="4570413" algn="l"/>
                <a:tab pos="5484813" algn="l"/>
                <a:tab pos="6399213" algn="l"/>
                <a:tab pos="7313613" algn="l"/>
                <a:tab pos="8228013" algn="l"/>
                <a:tab pos="9142413" algn="l"/>
                <a:tab pos="10056813" algn="l"/>
              </a:tabLst>
            </a:pPr>
            <a:r>
              <a:rPr lang="en-US" b="0" dirty="0"/>
              <a:t>The charging and recharging durations of the STA capacitor depend on the capacitance value, the power levels incident at the antenna, the EH efficiency and the supply voltage values required for the different operation modes (Standby, RX, TX and Idle). </a:t>
            </a:r>
          </a:p>
          <a:p>
            <a:pPr marL="0" indent="0">
              <a:tabLst>
                <a:tab pos="357188" algn="l"/>
                <a:tab pos="1827213" algn="l"/>
                <a:tab pos="2741613" algn="l"/>
                <a:tab pos="3656013" algn="l"/>
                <a:tab pos="4570413" algn="l"/>
                <a:tab pos="5484813" algn="l"/>
                <a:tab pos="6399213" algn="l"/>
                <a:tab pos="7313613" algn="l"/>
                <a:tab pos="8228013" algn="l"/>
                <a:tab pos="9142413" algn="l"/>
                <a:tab pos="10056813" algn="l"/>
              </a:tabLst>
            </a:pPr>
            <a:r>
              <a:rPr lang="en-US" b="0" dirty="0"/>
              <a:t>In [2] a direct relationship between RF AMP STA range and idle time was proposed.</a:t>
            </a:r>
          </a:p>
          <a:p>
            <a:pPr marL="0" indent="0">
              <a:tabLst>
                <a:tab pos="357188" algn="l"/>
                <a:tab pos="1827213" algn="l"/>
                <a:tab pos="2741613" algn="l"/>
                <a:tab pos="3656013" algn="l"/>
                <a:tab pos="4570413" algn="l"/>
                <a:tab pos="5484813" algn="l"/>
                <a:tab pos="6399213" algn="l"/>
                <a:tab pos="7313613" algn="l"/>
                <a:tab pos="8228013" algn="l"/>
                <a:tab pos="9142413" algn="l"/>
                <a:tab pos="10056813" algn="l"/>
              </a:tabLst>
            </a:pPr>
            <a:r>
              <a:rPr lang="en-US" b="0" dirty="0"/>
              <a:t>Here we suggest to define EH power sensitivity levels for passive back-scattering AMP STAs that balance the intended BS ranges and use cases.</a:t>
            </a:r>
            <a:endParaRPr lang="en-GB" b="0" dirty="0"/>
          </a:p>
          <a:p>
            <a:pPr marL="0" indent="0">
              <a:tabLst>
                <a:tab pos="357188"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Dror Regev, Huawei</a:t>
            </a:r>
          </a:p>
        </p:txBody>
      </p:sp>
      <p:sp>
        <p:nvSpPr>
          <p:cNvPr id="4" name="Date Placeholder 3"/>
          <p:cNvSpPr>
            <a:spLocks noGrp="1"/>
          </p:cNvSpPr>
          <p:nvPr>
            <p:ph type="dt" idx="15"/>
          </p:nvPr>
        </p:nvSpPr>
        <p:spPr/>
        <p:txBody>
          <a:bodyPr/>
          <a:lstStyle/>
          <a:p>
            <a:r>
              <a:rPr lang="en-US" dirty="0"/>
              <a:t>Jan.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05EA1-5F93-4B5B-8F57-C8EED1469F8D}"/>
              </a:ext>
            </a:extLst>
          </p:cNvPr>
          <p:cNvSpPr>
            <a:spLocks noGrp="1"/>
          </p:cNvSpPr>
          <p:nvPr>
            <p:ph type="title"/>
          </p:nvPr>
        </p:nvSpPr>
        <p:spPr>
          <a:xfrm>
            <a:off x="767408" y="685802"/>
            <a:ext cx="10726215" cy="682850"/>
          </a:xfrm>
        </p:spPr>
        <p:txBody>
          <a:bodyPr/>
          <a:lstStyle/>
          <a:p>
            <a:r>
              <a:rPr lang="en-US" sz="2800" dirty="0"/>
              <a:t>Recap [1]:STA Power Charging / Discharging Timing Profile</a:t>
            </a:r>
          </a:p>
        </p:txBody>
      </p:sp>
      <p:sp>
        <p:nvSpPr>
          <p:cNvPr id="4" name="Slide Number Placeholder 3">
            <a:extLst>
              <a:ext uri="{FF2B5EF4-FFF2-40B4-BE49-F238E27FC236}">
                <a16:creationId xmlns:a16="http://schemas.microsoft.com/office/drawing/2014/main" id="{DE744496-A0F4-4FB1-A71C-FB020712AA8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E6C6EBC-65EE-478B-8E78-B3187AD1E693}"/>
              </a:ext>
            </a:extLst>
          </p:cNvPr>
          <p:cNvSpPr>
            <a:spLocks noGrp="1"/>
          </p:cNvSpPr>
          <p:nvPr>
            <p:ph type="ftr" idx="14"/>
          </p:nvPr>
        </p:nvSpPr>
        <p:spPr/>
        <p:txBody>
          <a:bodyPr/>
          <a:lstStyle/>
          <a:p>
            <a:r>
              <a:rPr lang="en-GB"/>
              <a:t>Dror Regev, Huawei</a:t>
            </a:r>
            <a:endParaRPr lang="en-GB" dirty="0"/>
          </a:p>
        </p:txBody>
      </p:sp>
      <p:sp>
        <p:nvSpPr>
          <p:cNvPr id="6" name="Date Placeholder 5">
            <a:extLst>
              <a:ext uri="{FF2B5EF4-FFF2-40B4-BE49-F238E27FC236}">
                <a16:creationId xmlns:a16="http://schemas.microsoft.com/office/drawing/2014/main" id="{5A77A928-DFAF-4416-A6E6-8DCD639EC604}"/>
              </a:ext>
            </a:extLst>
          </p:cNvPr>
          <p:cNvSpPr>
            <a:spLocks noGrp="1"/>
          </p:cNvSpPr>
          <p:nvPr>
            <p:ph type="dt" idx="15"/>
          </p:nvPr>
        </p:nvSpPr>
        <p:spPr/>
        <p:txBody>
          <a:bodyPr/>
          <a:lstStyle/>
          <a:p>
            <a:r>
              <a:rPr lang="en-US"/>
              <a:t>Jan. 2025</a:t>
            </a:r>
            <a:endParaRPr lang="en-GB" dirty="0"/>
          </a:p>
        </p:txBody>
      </p:sp>
      <p:pic>
        <p:nvPicPr>
          <p:cNvPr id="15" name="Picture 14">
            <a:extLst>
              <a:ext uri="{FF2B5EF4-FFF2-40B4-BE49-F238E27FC236}">
                <a16:creationId xmlns:a16="http://schemas.microsoft.com/office/drawing/2014/main" id="{F3E06C03-E296-49D0-9B5C-A61FAB920479}"/>
              </a:ext>
            </a:extLst>
          </p:cNvPr>
          <p:cNvPicPr>
            <a:picLocks noChangeAspect="1"/>
          </p:cNvPicPr>
          <p:nvPr/>
        </p:nvPicPr>
        <p:blipFill>
          <a:blip r:embed="rId2"/>
          <a:stretch>
            <a:fillRect/>
          </a:stretch>
        </p:blipFill>
        <p:spPr>
          <a:xfrm>
            <a:off x="5303912" y="1268761"/>
            <a:ext cx="6732748" cy="3052948"/>
          </a:xfrm>
          <a:prstGeom prst="rect">
            <a:avLst/>
          </a:prstGeom>
        </p:spPr>
      </p:pic>
      <p:cxnSp>
        <p:nvCxnSpPr>
          <p:cNvPr id="16" name="Straight Arrow Connector 15">
            <a:extLst>
              <a:ext uri="{FF2B5EF4-FFF2-40B4-BE49-F238E27FC236}">
                <a16:creationId xmlns:a16="http://schemas.microsoft.com/office/drawing/2014/main" id="{133FF42B-C6F6-4DE5-BF9F-DE502C936B4C}"/>
              </a:ext>
            </a:extLst>
          </p:cNvPr>
          <p:cNvCxnSpPr>
            <a:cxnSpLocks/>
          </p:cNvCxnSpPr>
          <p:nvPr/>
        </p:nvCxnSpPr>
        <p:spPr bwMode="auto">
          <a:xfrm flipH="1" flipV="1">
            <a:off x="6454720" y="3933748"/>
            <a:ext cx="5033800" cy="16977"/>
          </a:xfrm>
          <a:prstGeom prst="straightConnector1">
            <a:avLst/>
          </a:prstGeom>
          <a:ln>
            <a:solidFill>
              <a:srgbClr val="FF0000"/>
            </a:solidFill>
            <a:headEnd type="none"/>
            <a:tailEnd type="none"/>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4"/>
          </a:lnRef>
          <a:fillRef idx="0">
            <a:schemeClr val="accent4"/>
          </a:fillRef>
          <a:effectRef idx="0">
            <a:schemeClr val="accent4"/>
          </a:effectRef>
          <a:fontRef idx="minor">
            <a:schemeClr val="tx1"/>
          </a:fontRef>
        </p:style>
      </p:cxnSp>
      <p:sp>
        <p:nvSpPr>
          <p:cNvPr id="17" name="TextBox 16">
            <a:extLst>
              <a:ext uri="{FF2B5EF4-FFF2-40B4-BE49-F238E27FC236}">
                <a16:creationId xmlns:a16="http://schemas.microsoft.com/office/drawing/2014/main" id="{1AA17EA6-715F-4D29-80B0-EF6EEE1A9424}"/>
              </a:ext>
            </a:extLst>
          </p:cNvPr>
          <p:cNvSpPr txBox="1"/>
          <p:nvPr/>
        </p:nvSpPr>
        <p:spPr bwMode="auto">
          <a:xfrm>
            <a:off x="936196" y="4077072"/>
            <a:ext cx="9911989" cy="1882497"/>
          </a:xfrm>
          <a:prstGeom prst="rect">
            <a:avLst/>
          </a:prstGeom>
          <a:noFill/>
          <a:ln w="9525">
            <a:noFill/>
            <a:round/>
            <a:headEnd/>
            <a:tailEnd/>
          </a:ln>
          <a:effectLst/>
        </p:spPr>
        <p:txBody>
          <a:bodyPr vert="horz" wrap="square" lIns="92160" tIns="46080" rIns="92160" bIns="46080" numCol="1" rtlCol="0" anchor="t" anchorCtr="0" compatLnSpc="1">
            <a:prstTxWarp prst="textNoShape">
              <a:avLst/>
            </a:prstTxWarp>
            <a:noAutofit/>
          </a:bodyPr>
          <a:lstStyle/>
          <a:p>
            <a:pPr eaLnBrk="1" hangingPunct="1">
              <a:lnSpc>
                <a:spcPct val="90000"/>
              </a:lnSpc>
              <a:spcBef>
                <a:spcPts val="600"/>
              </a:spcBef>
            </a:pPr>
            <a:r>
              <a:rPr lang="en-US" sz="2000" dirty="0">
                <a:solidFill>
                  <a:srgbClr val="000000"/>
                </a:solidFill>
                <a:latin typeface="+mn-lt"/>
                <a:ea typeface="+mn-ea"/>
              </a:rPr>
              <a:t>RF EH STAs power consumption states:</a:t>
            </a:r>
          </a:p>
          <a:p>
            <a:pPr marL="342900" indent="-342900" eaLnBrk="1" hangingPunct="1">
              <a:lnSpc>
                <a:spcPct val="90000"/>
              </a:lnSpc>
              <a:spcBef>
                <a:spcPts val="600"/>
              </a:spcBef>
              <a:buAutoNum type="arabicPeriod"/>
            </a:pPr>
            <a:r>
              <a:rPr lang="en-US" sz="2000" dirty="0">
                <a:solidFill>
                  <a:srgbClr val="000000"/>
                </a:solidFill>
                <a:latin typeface="+mn-lt"/>
                <a:ea typeface="+mn-ea"/>
              </a:rPr>
              <a:t>Power-On </a:t>
            </a:r>
          </a:p>
          <a:p>
            <a:pPr marL="342900" indent="-342900" eaLnBrk="1" hangingPunct="1">
              <a:lnSpc>
                <a:spcPct val="90000"/>
              </a:lnSpc>
              <a:spcBef>
                <a:spcPts val="600"/>
              </a:spcBef>
              <a:buAutoNum type="arabicPeriod"/>
            </a:pPr>
            <a:r>
              <a:rPr lang="en-US" sz="2000" dirty="0">
                <a:solidFill>
                  <a:srgbClr val="000000"/>
                </a:solidFill>
                <a:latin typeface="+mn-lt"/>
                <a:ea typeface="+mn-ea"/>
              </a:rPr>
              <a:t>Standby (with energy sufficient for at least one RX+TX cycle)</a:t>
            </a:r>
          </a:p>
          <a:p>
            <a:pPr marL="342900" indent="-342900" eaLnBrk="1" hangingPunct="1">
              <a:lnSpc>
                <a:spcPct val="90000"/>
              </a:lnSpc>
              <a:spcBef>
                <a:spcPts val="600"/>
              </a:spcBef>
              <a:buAutoNum type="arabicPeriod"/>
            </a:pPr>
            <a:r>
              <a:rPr lang="en-US" sz="2000" dirty="0">
                <a:solidFill>
                  <a:srgbClr val="000000"/>
                </a:solidFill>
                <a:latin typeface="+mn-lt"/>
                <a:ea typeface="+mn-ea"/>
              </a:rPr>
              <a:t>RX</a:t>
            </a:r>
          </a:p>
          <a:p>
            <a:pPr marL="342900" indent="-342900" eaLnBrk="1" hangingPunct="1">
              <a:lnSpc>
                <a:spcPct val="90000"/>
              </a:lnSpc>
              <a:spcBef>
                <a:spcPts val="600"/>
              </a:spcBef>
              <a:buAutoNum type="arabicPeriod"/>
            </a:pPr>
            <a:r>
              <a:rPr lang="en-US" sz="2000" dirty="0">
                <a:solidFill>
                  <a:srgbClr val="000000"/>
                </a:solidFill>
                <a:latin typeface="+mn-lt"/>
                <a:ea typeface="+mn-ea"/>
              </a:rPr>
              <a:t>TX</a:t>
            </a:r>
          </a:p>
          <a:p>
            <a:pPr marL="342900" indent="-342900" eaLnBrk="1" hangingPunct="1">
              <a:lnSpc>
                <a:spcPct val="90000"/>
              </a:lnSpc>
              <a:spcBef>
                <a:spcPts val="600"/>
              </a:spcBef>
              <a:buAutoNum type="arabicPeriod"/>
            </a:pPr>
            <a:r>
              <a:rPr lang="en-US" sz="2000" dirty="0">
                <a:solidFill>
                  <a:srgbClr val="000000"/>
                </a:solidFill>
                <a:latin typeface="+mn-lt"/>
                <a:ea typeface="+mn-ea"/>
              </a:rPr>
              <a:t>Idle ( &lt; Standby) and (&gt; Power-On)</a:t>
            </a:r>
          </a:p>
        </p:txBody>
      </p:sp>
    </p:spTree>
    <p:extLst>
      <p:ext uri="{BB962C8B-B14F-4D97-AF65-F5344CB8AC3E}">
        <p14:creationId xmlns:p14="http://schemas.microsoft.com/office/powerpoint/2010/main" val="1599941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05EA1-5F93-4B5B-8F57-C8EED1469F8D}"/>
              </a:ext>
            </a:extLst>
          </p:cNvPr>
          <p:cNvSpPr>
            <a:spLocks noGrp="1"/>
          </p:cNvSpPr>
          <p:nvPr>
            <p:ph type="title"/>
          </p:nvPr>
        </p:nvSpPr>
        <p:spPr>
          <a:xfrm>
            <a:off x="767408" y="685802"/>
            <a:ext cx="10726215" cy="682850"/>
          </a:xfrm>
        </p:spPr>
        <p:txBody>
          <a:bodyPr/>
          <a:lstStyle/>
          <a:p>
            <a:r>
              <a:rPr lang="en-US" sz="2800" dirty="0"/>
              <a:t>Recap [2]:</a:t>
            </a:r>
            <a:r>
              <a:rPr lang="en-IE" sz="2800" dirty="0"/>
              <a:t> 2.4 GHz Mono-Static Backscattering Example</a:t>
            </a:r>
            <a:endParaRPr lang="en-US" sz="2800" dirty="0"/>
          </a:p>
        </p:txBody>
      </p:sp>
      <p:sp>
        <p:nvSpPr>
          <p:cNvPr id="4" name="Slide Number Placeholder 3">
            <a:extLst>
              <a:ext uri="{FF2B5EF4-FFF2-40B4-BE49-F238E27FC236}">
                <a16:creationId xmlns:a16="http://schemas.microsoft.com/office/drawing/2014/main" id="{DE744496-A0F4-4FB1-A71C-FB020712AA8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E6C6EBC-65EE-478B-8E78-B3187AD1E693}"/>
              </a:ext>
            </a:extLst>
          </p:cNvPr>
          <p:cNvSpPr>
            <a:spLocks noGrp="1"/>
          </p:cNvSpPr>
          <p:nvPr>
            <p:ph type="ftr" idx="14"/>
          </p:nvPr>
        </p:nvSpPr>
        <p:spPr/>
        <p:txBody>
          <a:bodyPr/>
          <a:lstStyle/>
          <a:p>
            <a:r>
              <a:rPr lang="en-GB"/>
              <a:t>Dror Regev, Huawei</a:t>
            </a:r>
            <a:endParaRPr lang="en-GB" dirty="0"/>
          </a:p>
        </p:txBody>
      </p:sp>
      <p:sp>
        <p:nvSpPr>
          <p:cNvPr id="6" name="Date Placeholder 5">
            <a:extLst>
              <a:ext uri="{FF2B5EF4-FFF2-40B4-BE49-F238E27FC236}">
                <a16:creationId xmlns:a16="http://schemas.microsoft.com/office/drawing/2014/main" id="{5A77A928-DFAF-4416-A6E6-8DCD639EC604}"/>
              </a:ext>
            </a:extLst>
          </p:cNvPr>
          <p:cNvSpPr>
            <a:spLocks noGrp="1"/>
          </p:cNvSpPr>
          <p:nvPr>
            <p:ph type="dt" idx="15"/>
          </p:nvPr>
        </p:nvSpPr>
        <p:spPr/>
        <p:txBody>
          <a:bodyPr/>
          <a:lstStyle/>
          <a:p>
            <a:r>
              <a:rPr lang="en-US"/>
              <a:t>Jan. 2025</a:t>
            </a:r>
            <a:endParaRPr lang="en-GB" dirty="0"/>
          </a:p>
        </p:txBody>
      </p:sp>
      <p:grpSp>
        <p:nvGrpSpPr>
          <p:cNvPr id="33" name="Group 32">
            <a:extLst>
              <a:ext uri="{FF2B5EF4-FFF2-40B4-BE49-F238E27FC236}">
                <a16:creationId xmlns:a16="http://schemas.microsoft.com/office/drawing/2014/main" id="{AE04D2E8-9147-475F-BC46-007FD8705292}"/>
              </a:ext>
            </a:extLst>
          </p:cNvPr>
          <p:cNvGrpSpPr/>
          <p:nvPr/>
        </p:nvGrpSpPr>
        <p:grpSpPr>
          <a:xfrm>
            <a:off x="1287065" y="2626645"/>
            <a:ext cx="6756577" cy="2158317"/>
            <a:chOff x="1256984" y="1751013"/>
            <a:chExt cx="6756577" cy="2158317"/>
          </a:xfrm>
        </p:grpSpPr>
        <p:sp>
          <p:nvSpPr>
            <p:cNvPr id="34" name="Arrow: Curved Down 33">
              <a:extLst>
                <a:ext uri="{FF2B5EF4-FFF2-40B4-BE49-F238E27FC236}">
                  <a16:creationId xmlns:a16="http://schemas.microsoft.com/office/drawing/2014/main" id="{6039A321-2FD5-46C7-829A-70E3E51824B9}"/>
                </a:ext>
              </a:extLst>
            </p:cNvPr>
            <p:cNvSpPr/>
            <p:nvPr/>
          </p:nvSpPr>
          <p:spPr bwMode="auto">
            <a:xfrm rot="5400000">
              <a:off x="3260985" y="2663051"/>
              <a:ext cx="1320926" cy="452129"/>
            </a:xfrm>
            <a:prstGeom prst="curved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35" name="Picture 34">
              <a:extLst>
                <a:ext uri="{FF2B5EF4-FFF2-40B4-BE49-F238E27FC236}">
                  <a16:creationId xmlns:a16="http://schemas.microsoft.com/office/drawing/2014/main" id="{674692CA-0B78-4CE2-BDD7-791746AEF61A}"/>
                </a:ext>
              </a:extLst>
            </p:cNvPr>
            <p:cNvPicPr>
              <a:picLocks noChangeAspect="1"/>
            </p:cNvPicPr>
            <p:nvPr/>
          </p:nvPicPr>
          <p:blipFill>
            <a:blip r:embed="rId2"/>
            <a:stretch>
              <a:fillRect/>
            </a:stretch>
          </p:blipFill>
          <p:spPr>
            <a:xfrm>
              <a:off x="4419600" y="1830388"/>
              <a:ext cx="3593961" cy="2078942"/>
            </a:xfrm>
            <a:prstGeom prst="rect">
              <a:avLst/>
            </a:prstGeom>
          </p:spPr>
        </p:pic>
        <p:pic>
          <p:nvPicPr>
            <p:cNvPr id="36" name="Picture 35">
              <a:extLst>
                <a:ext uri="{FF2B5EF4-FFF2-40B4-BE49-F238E27FC236}">
                  <a16:creationId xmlns:a16="http://schemas.microsoft.com/office/drawing/2014/main" id="{BBBA7321-B50A-4002-829B-D7DFC0E38359}"/>
                </a:ext>
              </a:extLst>
            </p:cNvPr>
            <p:cNvPicPr>
              <a:picLocks noChangeAspect="1"/>
            </p:cNvPicPr>
            <p:nvPr/>
          </p:nvPicPr>
          <p:blipFill>
            <a:blip r:embed="rId3"/>
            <a:stretch>
              <a:fillRect/>
            </a:stretch>
          </p:blipFill>
          <p:spPr>
            <a:xfrm>
              <a:off x="1256984" y="1751013"/>
              <a:ext cx="2438400" cy="2106705"/>
            </a:xfrm>
            <a:prstGeom prst="rect">
              <a:avLst/>
            </a:prstGeom>
          </p:spPr>
        </p:pic>
        <p:sp>
          <p:nvSpPr>
            <p:cNvPr id="37" name="TextBox 36">
              <a:extLst>
                <a:ext uri="{FF2B5EF4-FFF2-40B4-BE49-F238E27FC236}">
                  <a16:creationId xmlns:a16="http://schemas.microsoft.com/office/drawing/2014/main" id="{40D5BDBB-59DA-44F8-90F5-3C1682A65C7C}"/>
                </a:ext>
              </a:extLst>
            </p:cNvPr>
            <p:cNvSpPr txBox="1"/>
            <p:nvPr/>
          </p:nvSpPr>
          <p:spPr>
            <a:xfrm>
              <a:off x="1256984" y="1885508"/>
              <a:ext cx="1638616" cy="307777"/>
            </a:xfrm>
            <a:prstGeom prst="rect">
              <a:avLst/>
            </a:prstGeom>
            <a:solidFill>
              <a:schemeClr val="bg1"/>
            </a:solidFill>
          </p:spPr>
          <p:txBody>
            <a:bodyPr wrap="square" rtlCol="0">
              <a:spAutoFit/>
            </a:bodyPr>
            <a:lstStyle/>
            <a:p>
              <a:r>
                <a:rPr lang="en-US" sz="1400" b="1" dirty="0">
                  <a:solidFill>
                    <a:schemeClr val="tx1"/>
                  </a:solidFill>
                </a:rPr>
                <a:t>WiFi AMP reader</a:t>
              </a:r>
            </a:p>
          </p:txBody>
        </p:sp>
        <p:sp>
          <p:nvSpPr>
            <p:cNvPr id="38" name="TextBox 37">
              <a:extLst>
                <a:ext uri="{FF2B5EF4-FFF2-40B4-BE49-F238E27FC236}">
                  <a16:creationId xmlns:a16="http://schemas.microsoft.com/office/drawing/2014/main" id="{EBF799E1-831D-4AB8-B4CB-98738D1A0C7C}"/>
                </a:ext>
              </a:extLst>
            </p:cNvPr>
            <p:cNvSpPr txBox="1"/>
            <p:nvPr/>
          </p:nvSpPr>
          <p:spPr>
            <a:xfrm>
              <a:off x="6400800" y="1978223"/>
              <a:ext cx="1524000" cy="307777"/>
            </a:xfrm>
            <a:prstGeom prst="rect">
              <a:avLst/>
            </a:prstGeom>
            <a:solidFill>
              <a:schemeClr val="bg1"/>
            </a:solidFill>
          </p:spPr>
          <p:txBody>
            <a:bodyPr wrap="square" rtlCol="0">
              <a:spAutoFit/>
            </a:bodyPr>
            <a:lstStyle/>
            <a:p>
              <a:pPr algn="ctr"/>
              <a:r>
                <a:rPr lang="en-US" sz="1400" b="1" dirty="0">
                  <a:solidFill>
                    <a:schemeClr val="tx1"/>
                  </a:solidFill>
                </a:rPr>
                <a:t>AMP tag</a:t>
              </a:r>
            </a:p>
          </p:txBody>
        </p:sp>
      </p:grpSp>
      <p:sp>
        <p:nvSpPr>
          <p:cNvPr id="39" name="Content Placeholder 2">
            <a:extLst>
              <a:ext uri="{FF2B5EF4-FFF2-40B4-BE49-F238E27FC236}">
                <a16:creationId xmlns:a16="http://schemas.microsoft.com/office/drawing/2014/main" id="{139C9101-A55B-4017-B9F6-974E6C55F5BE}"/>
              </a:ext>
            </a:extLst>
          </p:cNvPr>
          <p:cNvSpPr txBox="1">
            <a:spLocks/>
          </p:cNvSpPr>
          <p:nvPr/>
        </p:nvSpPr>
        <p:spPr bwMode="auto">
          <a:xfrm>
            <a:off x="2564321" y="3400907"/>
            <a:ext cx="1613273" cy="60982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r>
              <a:rPr lang="en-US" sz="1800" kern="0" dirty="0">
                <a:solidFill>
                  <a:srgbClr val="FF0000"/>
                </a:solidFill>
              </a:rPr>
              <a:t>Self Leakage 20dB</a:t>
            </a:r>
          </a:p>
        </p:txBody>
      </p:sp>
      <p:sp>
        <p:nvSpPr>
          <p:cNvPr id="40" name="Content Placeholder 2">
            <a:extLst>
              <a:ext uri="{FF2B5EF4-FFF2-40B4-BE49-F238E27FC236}">
                <a16:creationId xmlns:a16="http://schemas.microsoft.com/office/drawing/2014/main" id="{81FA9A65-20A4-44C8-B76B-46C4E1DF86FF}"/>
              </a:ext>
            </a:extLst>
          </p:cNvPr>
          <p:cNvSpPr txBox="1">
            <a:spLocks/>
          </p:cNvSpPr>
          <p:nvPr/>
        </p:nvSpPr>
        <p:spPr bwMode="auto">
          <a:xfrm>
            <a:off x="2656534" y="2879723"/>
            <a:ext cx="883962" cy="30777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r>
              <a:rPr lang="en-US" sz="1800" kern="0" dirty="0"/>
              <a:t>0 dBm</a:t>
            </a:r>
          </a:p>
        </p:txBody>
      </p:sp>
      <p:sp>
        <p:nvSpPr>
          <p:cNvPr id="41" name="Content Placeholder 2">
            <a:extLst>
              <a:ext uri="{FF2B5EF4-FFF2-40B4-BE49-F238E27FC236}">
                <a16:creationId xmlns:a16="http://schemas.microsoft.com/office/drawing/2014/main" id="{2CB40959-9FE2-476D-8F29-CE25F6482ADC}"/>
              </a:ext>
            </a:extLst>
          </p:cNvPr>
          <p:cNvSpPr txBox="1">
            <a:spLocks/>
          </p:cNvSpPr>
          <p:nvPr/>
        </p:nvSpPr>
        <p:spPr bwMode="auto">
          <a:xfrm>
            <a:off x="2808934" y="4550171"/>
            <a:ext cx="1846906" cy="3017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r>
              <a:rPr lang="en-US" sz="1800" dirty="0">
                <a:solidFill>
                  <a:srgbClr val="FF0000"/>
                </a:solidFill>
              </a:rPr>
              <a:t>P</a:t>
            </a:r>
            <a:r>
              <a:rPr lang="en-US" sz="1800" baseline="-25000" dirty="0">
                <a:solidFill>
                  <a:srgbClr val="FF0000"/>
                </a:solidFill>
              </a:rPr>
              <a:t>Lk</a:t>
            </a:r>
            <a:r>
              <a:rPr lang="en-US" sz="1800" baseline="-25000" dirty="0"/>
              <a:t> </a:t>
            </a:r>
            <a:r>
              <a:rPr lang="en-US" sz="1800" kern="0" dirty="0">
                <a:solidFill>
                  <a:srgbClr val="FF0000"/>
                </a:solidFill>
              </a:rPr>
              <a:t>-20 dBm</a:t>
            </a:r>
          </a:p>
        </p:txBody>
      </p:sp>
      <p:cxnSp>
        <p:nvCxnSpPr>
          <p:cNvPr id="42" name="Straight Arrow Connector 41">
            <a:extLst>
              <a:ext uri="{FF2B5EF4-FFF2-40B4-BE49-F238E27FC236}">
                <a16:creationId xmlns:a16="http://schemas.microsoft.com/office/drawing/2014/main" id="{C4736FB5-9CF2-42FE-B562-523F4C3DFD20}"/>
              </a:ext>
            </a:extLst>
          </p:cNvPr>
          <p:cNvCxnSpPr>
            <a:cxnSpLocks/>
          </p:cNvCxnSpPr>
          <p:nvPr/>
        </p:nvCxnSpPr>
        <p:spPr bwMode="auto">
          <a:xfrm rot="16200000">
            <a:off x="4782312" y="1323743"/>
            <a:ext cx="0" cy="2590800"/>
          </a:xfrm>
          <a:prstGeom prst="straightConnector1">
            <a:avLst/>
          </a:prstGeom>
          <a:solidFill>
            <a:srgbClr val="00B8FF"/>
          </a:solidFill>
          <a:ln w="9525" cap="flat" cmpd="sng" algn="ctr">
            <a:solidFill>
              <a:schemeClr val="tx1"/>
            </a:solidFill>
            <a:prstDash val="solid"/>
            <a:round/>
            <a:headEnd type="stealth" w="med" len="med"/>
            <a:tailEnd type="stealth" w="med" len="med"/>
          </a:ln>
          <a:effectLst/>
        </p:spPr>
      </p:cxnSp>
      <p:sp>
        <p:nvSpPr>
          <p:cNvPr id="43" name="Content Placeholder 2">
            <a:extLst>
              <a:ext uri="{FF2B5EF4-FFF2-40B4-BE49-F238E27FC236}">
                <a16:creationId xmlns:a16="http://schemas.microsoft.com/office/drawing/2014/main" id="{6CB8C409-EC0F-4A9E-8259-8317EB1EBCB1}"/>
              </a:ext>
            </a:extLst>
          </p:cNvPr>
          <p:cNvSpPr txBox="1">
            <a:spLocks/>
          </p:cNvSpPr>
          <p:nvPr/>
        </p:nvSpPr>
        <p:spPr bwMode="auto">
          <a:xfrm>
            <a:off x="3647728" y="2173234"/>
            <a:ext cx="2314472" cy="39167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r>
              <a:rPr lang="en-US" kern="0" dirty="0"/>
              <a:t>20 cm /-26 dB</a:t>
            </a:r>
          </a:p>
        </p:txBody>
      </p:sp>
      <p:sp>
        <p:nvSpPr>
          <p:cNvPr id="44" name="Content Placeholder 2">
            <a:extLst>
              <a:ext uri="{FF2B5EF4-FFF2-40B4-BE49-F238E27FC236}">
                <a16:creationId xmlns:a16="http://schemas.microsoft.com/office/drawing/2014/main" id="{1C541DF6-D2FE-49FD-92B5-A90F70AD5088}"/>
              </a:ext>
            </a:extLst>
          </p:cNvPr>
          <p:cNvSpPr txBox="1">
            <a:spLocks/>
          </p:cNvSpPr>
          <p:nvPr/>
        </p:nvSpPr>
        <p:spPr bwMode="auto">
          <a:xfrm>
            <a:off x="2892264" y="4867845"/>
            <a:ext cx="1666400" cy="30777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r>
              <a:rPr lang="en-US" sz="1800" dirty="0"/>
              <a:t>P</a:t>
            </a:r>
            <a:r>
              <a:rPr lang="en-US" sz="1800" baseline="-25000" dirty="0"/>
              <a:t>RX </a:t>
            </a:r>
            <a:r>
              <a:rPr lang="en-US" sz="1800" kern="0" dirty="0"/>
              <a:t>-57 dBm</a:t>
            </a:r>
          </a:p>
        </p:txBody>
      </p:sp>
      <p:sp>
        <p:nvSpPr>
          <p:cNvPr id="45" name="Rectangle 44">
            <a:extLst>
              <a:ext uri="{FF2B5EF4-FFF2-40B4-BE49-F238E27FC236}">
                <a16:creationId xmlns:a16="http://schemas.microsoft.com/office/drawing/2014/main" id="{7EBE7F5E-1830-45AA-9BB0-D1843574BA1B}"/>
              </a:ext>
            </a:extLst>
          </p:cNvPr>
          <p:cNvSpPr/>
          <p:nvPr/>
        </p:nvSpPr>
        <p:spPr>
          <a:xfrm>
            <a:off x="819208" y="5105773"/>
            <a:ext cx="2715807" cy="1384995"/>
          </a:xfrm>
          <a:prstGeom prst="rect">
            <a:avLst/>
          </a:prstGeom>
        </p:spPr>
        <p:txBody>
          <a:bodyPr wrap="none">
            <a:spAutoFit/>
          </a:bodyPr>
          <a:lstStyle/>
          <a:p>
            <a:pPr algn="ctr" fontAlgn="b"/>
            <a:r>
              <a:rPr lang="en-US" sz="2800" b="1" dirty="0">
                <a:solidFill>
                  <a:schemeClr val="tx1"/>
                </a:solidFill>
              </a:rPr>
              <a:t>P</a:t>
            </a:r>
            <a:r>
              <a:rPr lang="en-US" sz="2800" b="1" baseline="-25000" dirty="0">
                <a:solidFill>
                  <a:schemeClr val="tx1"/>
                </a:solidFill>
              </a:rPr>
              <a:t>Lk</a:t>
            </a:r>
            <a:r>
              <a:rPr lang="en-US" sz="2800" b="1" dirty="0">
                <a:solidFill>
                  <a:schemeClr val="tx1"/>
                </a:solidFill>
              </a:rPr>
              <a:t> -P</a:t>
            </a:r>
            <a:r>
              <a:rPr lang="en-US" sz="2800" b="1" baseline="-25000" dirty="0">
                <a:solidFill>
                  <a:schemeClr val="tx1"/>
                </a:solidFill>
              </a:rPr>
              <a:t>RX </a:t>
            </a:r>
            <a:r>
              <a:rPr lang="en-US" sz="2800" b="1" dirty="0">
                <a:solidFill>
                  <a:schemeClr val="tx1"/>
                </a:solidFill>
              </a:rPr>
              <a:t>= </a:t>
            </a:r>
            <a:r>
              <a:rPr lang="en-US" sz="2800" b="1" dirty="0">
                <a:solidFill>
                  <a:srgbClr val="00B050"/>
                </a:solidFill>
              </a:rPr>
              <a:t>37</a:t>
            </a:r>
            <a:r>
              <a:rPr lang="en-US" sz="2800" b="1" dirty="0">
                <a:solidFill>
                  <a:schemeClr val="tx1"/>
                </a:solidFill>
              </a:rPr>
              <a:t> dB</a:t>
            </a:r>
          </a:p>
          <a:p>
            <a:pPr algn="ctr" fontAlgn="b"/>
            <a:r>
              <a:rPr lang="en-US" sz="2800" b="1" dirty="0">
                <a:solidFill>
                  <a:schemeClr val="tx1"/>
                </a:solidFill>
              </a:rPr>
              <a:t>SNR= </a:t>
            </a:r>
            <a:r>
              <a:rPr lang="en-US" sz="2800" b="1" dirty="0">
                <a:solidFill>
                  <a:srgbClr val="00B050"/>
                </a:solidFill>
              </a:rPr>
              <a:t>13</a:t>
            </a:r>
            <a:r>
              <a:rPr lang="en-US" sz="2800" b="1" dirty="0">
                <a:solidFill>
                  <a:schemeClr val="tx1"/>
                </a:solidFill>
              </a:rPr>
              <a:t> dB</a:t>
            </a:r>
            <a:endParaRPr lang="en-US" sz="2800" b="1" dirty="0">
              <a:solidFill>
                <a:schemeClr val="tx1"/>
              </a:solidFill>
              <a:latin typeface="Aptos Narrow" panose="020B0004020202020204" pitchFamily="34" charset="0"/>
            </a:endParaRPr>
          </a:p>
          <a:p>
            <a:pPr algn="ctr" fontAlgn="b"/>
            <a:endParaRPr lang="en-US" sz="2800" b="1" dirty="0">
              <a:solidFill>
                <a:schemeClr val="tx1"/>
              </a:solidFill>
              <a:latin typeface="Aptos Narrow" panose="020B0004020202020204" pitchFamily="34" charset="0"/>
            </a:endParaRPr>
          </a:p>
        </p:txBody>
      </p:sp>
      <p:sp>
        <p:nvSpPr>
          <p:cNvPr id="46" name="Content Placeholder 2">
            <a:extLst>
              <a:ext uri="{FF2B5EF4-FFF2-40B4-BE49-F238E27FC236}">
                <a16:creationId xmlns:a16="http://schemas.microsoft.com/office/drawing/2014/main" id="{F9920678-2D0F-4011-9AF2-8A7ED617DB27}"/>
              </a:ext>
            </a:extLst>
          </p:cNvPr>
          <p:cNvSpPr txBox="1">
            <a:spLocks/>
          </p:cNvSpPr>
          <p:nvPr/>
        </p:nvSpPr>
        <p:spPr bwMode="auto">
          <a:xfrm>
            <a:off x="1127448" y="1525162"/>
            <a:ext cx="2314472" cy="39167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kern="0" dirty="0"/>
          </a:p>
        </p:txBody>
      </p:sp>
      <p:sp>
        <p:nvSpPr>
          <p:cNvPr id="47" name="Rectangle 46">
            <a:extLst>
              <a:ext uri="{FF2B5EF4-FFF2-40B4-BE49-F238E27FC236}">
                <a16:creationId xmlns:a16="http://schemas.microsoft.com/office/drawing/2014/main" id="{BFB04F8E-ADA8-4504-B1E1-971CD818FF58}"/>
              </a:ext>
            </a:extLst>
          </p:cNvPr>
          <p:cNvSpPr/>
          <p:nvPr/>
        </p:nvSpPr>
        <p:spPr>
          <a:xfrm>
            <a:off x="6109016" y="2287197"/>
            <a:ext cx="2443298" cy="523220"/>
          </a:xfrm>
          <a:prstGeom prst="rect">
            <a:avLst/>
          </a:prstGeom>
        </p:spPr>
        <p:txBody>
          <a:bodyPr wrap="none">
            <a:spAutoFit/>
          </a:bodyPr>
          <a:lstStyle/>
          <a:p>
            <a:pPr algn="ctr" fontAlgn="b"/>
            <a:r>
              <a:rPr lang="en-US" sz="2800" b="1" dirty="0">
                <a:solidFill>
                  <a:schemeClr val="tx1"/>
                </a:solidFill>
              </a:rPr>
              <a:t>P</a:t>
            </a:r>
            <a:r>
              <a:rPr lang="en-US" sz="2800" b="1" baseline="-25000" dirty="0">
                <a:solidFill>
                  <a:schemeClr val="tx1"/>
                </a:solidFill>
              </a:rPr>
              <a:t>EH</a:t>
            </a:r>
            <a:r>
              <a:rPr lang="en-US" sz="2800" b="1" dirty="0">
                <a:solidFill>
                  <a:schemeClr val="tx1"/>
                </a:solidFill>
              </a:rPr>
              <a:t> = </a:t>
            </a:r>
            <a:r>
              <a:rPr lang="en-US" sz="2800" b="1" dirty="0">
                <a:solidFill>
                  <a:srgbClr val="00B050"/>
                </a:solidFill>
              </a:rPr>
              <a:t>-26 </a:t>
            </a:r>
            <a:r>
              <a:rPr lang="en-US" sz="2800" b="1" dirty="0">
                <a:solidFill>
                  <a:schemeClr val="tx1"/>
                </a:solidFill>
              </a:rPr>
              <a:t>dBm</a:t>
            </a:r>
            <a:endParaRPr lang="en-US" sz="2800" b="1" dirty="0">
              <a:solidFill>
                <a:schemeClr val="tx1"/>
              </a:solidFill>
              <a:latin typeface="Aptos Narrow" panose="020B0004020202020204" pitchFamily="34" charset="0"/>
            </a:endParaRPr>
          </a:p>
        </p:txBody>
      </p:sp>
      <p:sp>
        <p:nvSpPr>
          <p:cNvPr id="49" name="Rectangle 48">
            <a:extLst>
              <a:ext uri="{FF2B5EF4-FFF2-40B4-BE49-F238E27FC236}">
                <a16:creationId xmlns:a16="http://schemas.microsoft.com/office/drawing/2014/main" id="{DCABAE7E-B71F-4360-9D2A-2FDABF9F2D66}"/>
              </a:ext>
            </a:extLst>
          </p:cNvPr>
          <p:cNvSpPr/>
          <p:nvPr/>
        </p:nvSpPr>
        <p:spPr>
          <a:xfrm>
            <a:off x="853707" y="1630155"/>
            <a:ext cx="9124806" cy="461665"/>
          </a:xfrm>
          <a:prstGeom prst="rect">
            <a:avLst/>
          </a:prstGeom>
        </p:spPr>
        <p:txBody>
          <a:bodyPr wrap="none">
            <a:spAutoFit/>
          </a:bodyPr>
          <a:lstStyle/>
          <a:p>
            <a:pPr fontAlgn="b"/>
            <a:r>
              <a:rPr lang="en-US" dirty="0">
                <a:solidFill>
                  <a:schemeClr val="tx1"/>
                </a:solidFill>
              </a:rPr>
              <a:t>Assumptions: AP DR= 50 dB, AMP tag BS Loss 5 dB, Freq=2.4 GHz </a:t>
            </a:r>
            <a:endParaRPr lang="en-US" dirty="0">
              <a:solidFill>
                <a:schemeClr val="tx1"/>
              </a:solidFill>
              <a:latin typeface="Aptos Narrow" panose="020B0004020202020204" pitchFamily="34" charset="0"/>
            </a:endParaRPr>
          </a:p>
        </p:txBody>
      </p:sp>
      <p:sp>
        <p:nvSpPr>
          <p:cNvPr id="50" name="TextBox 49">
            <a:extLst>
              <a:ext uri="{FF2B5EF4-FFF2-40B4-BE49-F238E27FC236}">
                <a16:creationId xmlns:a16="http://schemas.microsoft.com/office/drawing/2014/main" id="{307AAD53-D82B-4F1B-8B93-DC81E79B0E2F}"/>
              </a:ext>
            </a:extLst>
          </p:cNvPr>
          <p:cNvSpPr txBox="1"/>
          <p:nvPr/>
        </p:nvSpPr>
        <p:spPr>
          <a:xfrm>
            <a:off x="4182910" y="5382773"/>
            <a:ext cx="5083860" cy="830997"/>
          </a:xfrm>
          <a:prstGeom prst="rect">
            <a:avLst/>
          </a:prstGeom>
          <a:noFill/>
          <a:ln w="12700">
            <a:solidFill>
              <a:schemeClr val="tx1"/>
            </a:solidFill>
          </a:ln>
        </p:spPr>
        <p:txBody>
          <a:bodyPr wrap="square" rtlCol="0">
            <a:spAutoFit/>
          </a:bodyPr>
          <a:lstStyle/>
          <a:p>
            <a:r>
              <a:rPr lang="en-US" dirty="0">
                <a:solidFill>
                  <a:schemeClr val="tx1"/>
                </a:solidFill>
              </a:rPr>
              <a:t>UL range is limited by P</a:t>
            </a:r>
            <a:r>
              <a:rPr lang="en-US" baseline="-25000" dirty="0">
                <a:solidFill>
                  <a:schemeClr val="tx1"/>
                </a:solidFill>
              </a:rPr>
              <a:t>EH</a:t>
            </a:r>
            <a:r>
              <a:rPr lang="en-US" dirty="0">
                <a:solidFill>
                  <a:schemeClr val="tx1"/>
                </a:solidFill>
              </a:rPr>
              <a:t> to ~ 20 cm between the tag and the reader</a:t>
            </a:r>
          </a:p>
        </p:txBody>
      </p:sp>
      <p:sp>
        <p:nvSpPr>
          <p:cNvPr id="51" name="Rectangle 50">
            <a:extLst>
              <a:ext uri="{FF2B5EF4-FFF2-40B4-BE49-F238E27FC236}">
                <a16:creationId xmlns:a16="http://schemas.microsoft.com/office/drawing/2014/main" id="{6254F857-BDD0-4DEF-8973-093436CCE125}"/>
              </a:ext>
            </a:extLst>
          </p:cNvPr>
          <p:cNvSpPr/>
          <p:nvPr/>
        </p:nvSpPr>
        <p:spPr>
          <a:xfrm>
            <a:off x="5206316" y="3429000"/>
            <a:ext cx="726508" cy="646331"/>
          </a:xfrm>
          <a:prstGeom prst="rect">
            <a:avLst/>
          </a:prstGeom>
        </p:spPr>
        <p:txBody>
          <a:bodyPr wrap="square">
            <a:spAutoFit/>
          </a:bodyPr>
          <a:lstStyle/>
          <a:p>
            <a:pPr algn="ctr" defTabSz="914400" eaLnBrk="1" fontAlgn="b" hangingPunct="1"/>
            <a:r>
              <a:rPr lang="en-US" sz="1800" b="1" dirty="0">
                <a:solidFill>
                  <a:srgbClr val="FF0000"/>
                </a:solidFill>
              </a:rPr>
              <a:t>BS</a:t>
            </a:r>
          </a:p>
          <a:p>
            <a:pPr algn="ctr" defTabSz="914400" eaLnBrk="1" fontAlgn="b" hangingPunct="1"/>
            <a:r>
              <a:rPr lang="en-US" sz="1800" b="1" dirty="0">
                <a:solidFill>
                  <a:srgbClr val="FF0000"/>
                </a:solidFill>
              </a:rPr>
              <a:t> Loss</a:t>
            </a:r>
          </a:p>
        </p:txBody>
      </p:sp>
      <p:grpSp>
        <p:nvGrpSpPr>
          <p:cNvPr id="52" name="Group 51">
            <a:extLst>
              <a:ext uri="{FF2B5EF4-FFF2-40B4-BE49-F238E27FC236}">
                <a16:creationId xmlns:a16="http://schemas.microsoft.com/office/drawing/2014/main" id="{71216166-3FC5-41D8-B483-C1372C41F627}"/>
              </a:ext>
            </a:extLst>
          </p:cNvPr>
          <p:cNvGrpSpPr/>
          <p:nvPr/>
        </p:nvGrpSpPr>
        <p:grpSpPr>
          <a:xfrm>
            <a:off x="9017525" y="2143152"/>
            <a:ext cx="2819336" cy="3559579"/>
            <a:chOff x="9004358" y="1395359"/>
            <a:chExt cx="2819336" cy="3559579"/>
          </a:xfrm>
        </p:grpSpPr>
        <p:cxnSp>
          <p:nvCxnSpPr>
            <p:cNvPr id="53" name="Straight Arrow Connector 52">
              <a:extLst>
                <a:ext uri="{FF2B5EF4-FFF2-40B4-BE49-F238E27FC236}">
                  <a16:creationId xmlns:a16="http://schemas.microsoft.com/office/drawing/2014/main" id="{3AA140F3-35AA-44BA-9AFB-DC196CF78793}"/>
                </a:ext>
              </a:extLst>
            </p:cNvPr>
            <p:cNvCxnSpPr>
              <a:cxnSpLocks/>
            </p:cNvCxnSpPr>
            <p:nvPr/>
          </p:nvCxnSpPr>
          <p:spPr bwMode="auto">
            <a:xfrm>
              <a:off x="10300147" y="1969925"/>
              <a:ext cx="0" cy="2590800"/>
            </a:xfrm>
            <a:prstGeom prst="straightConnector1">
              <a:avLst/>
            </a:prstGeom>
            <a:solidFill>
              <a:srgbClr val="00B8FF"/>
            </a:solidFill>
            <a:ln w="9525" cap="flat" cmpd="sng" algn="ctr">
              <a:solidFill>
                <a:schemeClr val="tx1"/>
              </a:solidFill>
              <a:prstDash val="solid"/>
              <a:round/>
              <a:headEnd type="oval" w="med" len="med"/>
              <a:tailEnd type="triangle" w="med" len="med"/>
            </a:ln>
            <a:effectLst/>
          </p:spPr>
        </p:cxnSp>
        <p:sp>
          <p:nvSpPr>
            <p:cNvPr id="54" name="Content Placeholder 2">
              <a:extLst>
                <a:ext uri="{FF2B5EF4-FFF2-40B4-BE49-F238E27FC236}">
                  <a16:creationId xmlns:a16="http://schemas.microsoft.com/office/drawing/2014/main" id="{61D1BA6C-A645-4120-980F-F6F8B6B43306}"/>
                </a:ext>
              </a:extLst>
            </p:cNvPr>
            <p:cNvSpPr txBox="1">
              <a:spLocks/>
            </p:cNvSpPr>
            <p:nvPr/>
          </p:nvSpPr>
          <p:spPr bwMode="auto">
            <a:xfrm>
              <a:off x="9923953" y="1395359"/>
              <a:ext cx="1103673" cy="60982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400" b="0" kern="0" dirty="0"/>
                <a:t>Leakage signal: 0dBr</a:t>
              </a:r>
              <a:endParaRPr lang="en-US" sz="1200" kern="0" dirty="0"/>
            </a:p>
          </p:txBody>
        </p:sp>
        <p:sp>
          <p:nvSpPr>
            <p:cNvPr id="55" name="Content Placeholder 2">
              <a:extLst>
                <a:ext uri="{FF2B5EF4-FFF2-40B4-BE49-F238E27FC236}">
                  <a16:creationId xmlns:a16="http://schemas.microsoft.com/office/drawing/2014/main" id="{9BC698F7-B8D1-4701-B472-D381B441464B}"/>
                </a:ext>
              </a:extLst>
            </p:cNvPr>
            <p:cNvSpPr txBox="1">
              <a:spLocks/>
            </p:cNvSpPr>
            <p:nvPr/>
          </p:nvSpPr>
          <p:spPr bwMode="auto">
            <a:xfrm>
              <a:off x="9699758" y="4634980"/>
              <a:ext cx="1355859" cy="31995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400" b="0" kern="0" dirty="0"/>
                <a:t>Rx noise floor: e.g. -50dBr</a:t>
              </a:r>
              <a:endParaRPr lang="en-US" sz="1200" kern="0" dirty="0"/>
            </a:p>
          </p:txBody>
        </p:sp>
        <p:cxnSp>
          <p:nvCxnSpPr>
            <p:cNvPr id="56" name="Straight Connector 55">
              <a:extLst>
                <a:ext uri="{FF2B5EF4-FFF2-40B4-BE49-F238E27FC236}">
                  <a16:creationId xmlns:a16="http://schemas.microsoft.com/office/drawing/2014/main" id="{0F3436F3-3D3C-4D2D-B4EE-F24DB3056C0E}"/>
                </a:ext>
              </a:extLst>
            </p:cNvPr>
            <p:cNvCxnSpPr>
              <a:cxnSpLocks/>
            </p:cNvCxnSpPr>
            <p:nvPr/>
          </p:nvCxnSpPr>
          <p:spPr bwMode="auto">
            <a:xfrm>
              <a:off x="10048303" y="1954366"/>
              <a:ext cx="503687"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57" name="Content Placeholder 2">
              <a:extLst>
                <a:ext uri="{FF2B5EF4-FFF2-40B4-BE49-F238E27FC236}">
                  <a16:creationId xmlns:a16="http://schemas.microsoft.com/office/drawing/2014/main" id="{A35E6877-46E3-4C2D-BB7C-736A707186CD}"/>
                </a:ext>
              </a:extLst>
            </p:cNvPr>
            <p:cNvSpPr txBox="1">
              <a:spLocks/>
            </p:cNvSpPr>
            <p:nvPr/>
          </p:nvSpPr>
          <p:spPr bwMode="auto">
            <a:xfrm>
              <a:off x="9886629" y="3396863"/>
              <a:ext cx="1031476" cy="60982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lnSpc>
                  <a:spcPct val="200000"/>
                </a:lnSpc>
              </a:pPr>
              <a:r>
                <a:rPr lang="en-US" sz="1400" b="0" kern="0" dirty="0"/>
                <a:t>BS signal: </a:t>
              </a:r>
            </a:p>
            <a:p>
              <a:pPr marL="0" indent="0" algn="ctr"/>
              <a:r>
                <a:rPr lang="en-US" sz="1400" b="0" kern="0" dirty="0"/>
                <a:t>-37dBr</a:t>
              </a:r>
              <a:endParaRPr lang="en-US" sz="1200" kern="0" dirty="0"/>
            </a:p>
          </p:txBody>
        </p:sp>
        <p:cxnSp>
          <p:nvCxnSpPr>
            <p:cNvPr id="58" name="Straight Connector 57">
              <a:extLst>
                <a:ext uri="{FF2B5EF4-FFF2-40B4-BE49-F238E27FC236}">
                  <a16:creationId xmlns:a16="http://schemas.microsoft.com/office/drawing/2014/main" id="{8E3E2B3D-6420-4948-A9BA-DC2702708C35}"/>
                </a:ext>
              </a:extLst>
            </p:cNvPr>
            <p:cNvCxnSpPr>
              <a:cxnSpLocks/>
            </p:cNvCxnSpPr>
            <p:nvPr/>
          </p:nvCxnSpPr>
          <p:spPr bwMode="auto">
            <a:xfrm>
              <a:off x="10170990" y="4563828"/>
              <a:ext cx="304800"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59" name="Oval 58">
              <a:extLst>
                <a:ext uri="{FF2B5EF4-FFF2-40B4-BE49-F238E27FC236}">
                  <a16:creationId xmlns:a16="http://schemas.microsoft.com/office/drawing/2014/main" id="{E8E967CC-5F1B-4939-BDB8-9F28DD742257}"/>
                </a:ext>
              </a:extLst>
            </p:cNvPr>
            <p:cNvSpPr/>
            <p:nvPr/>
          </p:nvSpPr>
          <p:spPr bwMode="auto">
            <a:xfrm>
              <a:off x="10221790" y="3783166"/>
              <a:ext cx="152400" cy="152621"/>
            </a:xfrm>
            <a:prstGeom prst="ellipse">
              <a:avLst/>
            </a:prstGeom>
            <a:solidFill>
              <a:srgbClr val="FF99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60" name="内容占位符 2">
              <a:extLst>
                <a:ext uri="{FF2B5EF4-FFF2-40B4-BE49-F238E27FC236}">
                  <a16:creationId xmlns:a16="http://schemas.microsoft.com/office/drawing/2014/main" id="{3E032A8F-399F-44AB-A633-45C4E7C3CD9C}"/>
                </a:ext>
              </a:extLst>
            </p:cNvPr>
            <p:cNvSpPr txBox="1">
              <a:spLocks/>
            </p:cNvSpPr>
            <p:nvPr/>
          </p:nvSpPr>
          <p:spPr bwMode="auto">
            <a:xfrm>
              <a:off x="10453171" y="2473649"/>
              <a:ext cx="1370523" cy="816391"/>
            </a:xfrm>
            <a:prstGeom prst="rect">
              <a:avLst/>
            </a:prstGeom>
            <a:noFill/>
            <a:ln w="9525">
              <a:noFill/>
              <a:miter lim="800000"/>
              <a:headEnd/>
              <a:tailEnd/>
            </a:ln>
          </p:spPr>
          <p:txBody>
            <a:bodyPr/>
            <a:lstStyle/>
            <a:p>
              <a:pPr algn="ctr" fontAlgn="auto">
                <a:spcBef>
                  <a:spcPts val="0"/>
                </a:spcBef>
                <a:spcAft>
                  <a:spcPts val="0"/>
                </a:spcAft>
                <a:defRPr/>
              </a:pPr>
              <a:r>
                <a:rPr lang="en-US" altLang="zh-CN" b="1" dirty="0">
                  <a:solidFill>
                    <a:schemeClr val="tx1"/>
                  </a:solidFill>
                  <a:latin typeface="Calibri" panose="020F0502020204030204"/>
                  <a:ea typeface="微软雅黑" panose="020B0503020204020204" pitchFamily="34" charset="-122"/>
                </a:rPr>
                <a:t>AP</a:t>
              </a:r>
            </a:p>
            <a:p>
              <a:pPr algn="ctr" fontAlgn="auto">
                <a:spcBef>
                  <a:spcPts val="0"/>
                </a:spcBef>
                <a:spcAft>
                  <a:spcPts val="0"/>
                </a:spcAft>
                <a:defRPr/>
              </a:pPr>
              <a:r>
                <a:rPr lang="en-US" altLang="zh-CN" b="1" dirty="0">
                  <a:solidFill>
                    <a:schemeClr val="tx1"/>
                  </a:solidFill>
                  <a:latin typeface="Calibri" panose="020F0502020204030204"/>
                  <a:ea typeface="微软雅黑" panose="020B0503020204020204" pitchFamily="34" charset="-122"/>
                </a:rPr>
                <a:t>Dynamic Range</a:t>
              </a:r>
            </a:p>
          </p:txBody>
        </p:sp>
        <p:cxnSp>
          <p:nvCxnSpPr>
            <p:cNvPr id="61" name="Straight Arrow Connector 60">
              <a:extLst>
                <a:ext uri="{FF2B5EF4-FFF2-40B4-BE49-F238E27FC236}">
                  <a16:creationId xmlns:a16="http://schemas.microsoft.com/office/drawing/2014/main" id="{D28F0AC3-3B8E-47E2-AB09-DBD170B00C8B}"/>
                </a:ext>
              </a:extLst>
            </p:cNvPr>
            <p:cNvCxnSpPr>
              <a:cxnSpLocks/>
            </p:cNvCxnSpPr>
            <p:nvPr/>
          </p:nvCxnSpPr>
          <p:spPr bwMode="auto">
            <a:xfrm>
              <a:off x="11136560" y="3859475"/>
              <a:ext cx="0" cy="690696"/>
            </a:xfrm>
            <a:prstGeom prst="straightConnector1">
              <a:avLst/>
            </a:prstGeom>
            <a:solidFill>
              <a:srgbClr val="00B8FF"/>
            </a:solidFill>
            <a:ln w="3175" cap="flat" cmpd="sng" algn="ctr">
              <a:solidFill>
                <a:schemeClr val="tx1"/>
              </a:solidFill>
              <a:prstDash val="solid"/>
              <a:round/>
              <a:headEnd type="none" w="med" len="med"/>
              <a:tailEnd type="triangle" w="med" len="med"/>
            </a:ln>
            <a:effectLst/>
          </p:spPr>
        </p:cxnSp>
        <p:cxnSp>
          <p:nvCxnSpPr>
            <p:cNvPr id="62" name="Straight Arrow Connector 61">
              <a:extLst>
                <a:ext uri="{FF2B5EF4-FFF2-40B4-BE49-F238E27FC236}">
                  <a16:creationId xmlns:a16="http://schemas.microsoft.com/office/drawing/2014/main" id="{C38CA44D-A5E0-41D3-B3F2-EA71D0AE9A1D}"/>
                </a:ext>
              </a:extLst>
            </p:cNvPr>
            <p:cNvCxnSpPr>
              <a:cxnSpLocks/>
            </p:cNvCxnSpPr>
            <p:nvPr/>
          </p:nvCxnSpPr>
          <p:spPr bwMode="auto">
            <a:xfrm>
              <a:off x="10048303" y="3859476"/>
              <a:ext cx="834" cy="701249"/>
            </a:xfrm>
            <a:prstGeom prst="straightConnector1">
              <a:avLst/>
            </a:prstGeom>
            <a:solidFill>
              <a:srgbClr val="00B8FF"/>
            </a:solidFill>
            <a:ln w="3175" cap="flat" cmpd="sng" algn="ctr">
              <a:solidFill>
                <a:schemeClr val="tx1"/>
              </a:solidFill>
              <a:prstDash val="solid"/>
              <a:round/>
              <a:headEnd type="triangle" w="med" len="med"/>
              <a:tailEnd type="triangle" w="med" len="med"/>
            </a:ln>
            <a:effectLst/>
          </p:spPr>
        </p:cxnSp>
        <p:sp>
          <p:nvSpPr>
            <p:cNvPr id="63" name="内容占位符 2">
              <a:extLst>
                <a:ext uri="{FF2B5EF4-FFF2-40B4-BE49-F238E27FC236}">
                  <a16:creationId xmlns:a16="http://schemas.microsoft.com/office/drawing/2014/main" id="{0EBE4EE9-7E14-487B-9D21-CF40206730FA}"/>
                </a:ext>
              </a:extLst>
            </p:cNvPr>
            <p:cNvSpPr txBox="1">
              <a:spLocks/>
            </p:cNvSpPr>
            <p:nvPr/>
          </p:nvSpPr>
          <p:spPr bwMode="auto">
            <a:xfrm>
              <a:off x="9004358" y="4012937"/>
              <a:ext cx="1370523" cy="576830"/>
            </a:xfrm>
            <a:prstGeom prst="rect">
              <a:avLst/>
            </a:prstGeom>
            <a:noFill/>
            <a:ln w="9525">
              <a:noFill/>
              <a:miter lim="800000"/>
              <a:headEnd/>
              <a:tailEnd/>
            </a:ln>
          </p:spPr>
          <p:txBody>
            <a:bodyPr/>
            <a:lstStyle/>
            <a:p>
              <a:pPr algn="ctr" fontAlgn="auto">
                <a:spcBef>
                  <a:spcPts val="0"/>
                </a:spcBef>
                <a:spcAft>
                  <a:spcPts val="0"/>
                </a:spcAft>
                <a:defRPr/>
              </a:pPr>
              <a:r>
                <a:rPr lang="en-US" altLang="zh-CN" b="1" dirty="0">
                  <a:solidFill>
                    <a:schemeClr val="tx1"/>
                  </a:solidFill>
                  <a:latin typeface="Calibri" panose="020F0502020204030204"/>
                  <a:ea typeface="微软雅黑" panose="020B0503020204020204" pitchFamily="34" charset="-122"/>
                </a:rPr>
                <a:t>SNR</a:t>
              </a:r>
            </a:p>
          </p:txBody>
        </p:sp>
        <p:cxnSp>
          <p:nvCxnSpPr>
            <p:cNvPr id="64" name="Straight Arrow Connector 63">
              <a:extLst>
                <a:ext uri="{FF2B5EF4-FFF2-40B4-BE49-F238E27FC236}">
                  <a16:creationId xmlns:a16="http://schemas.microsoft.com/office/drawing/2014/main" id="{8DB9970B-30E5-44E5-A92D-8A1BE81CE87B}"/>
                </a:ext>
              </a:extLst>
            </p:cNvPr>
            <p:cNvCxnSpPr>
              <a:cxnSpLocks/>
            </p:cNvCxnSpPr>
            <p:nvPr/>
          </p:nvCxnSpPr>
          <p:spPr bwMode="auto">
            <a:xfrm flipV="1">
              <a:off x="11136560" y="1954366"/>
              <a:ext cx="0" cy="594441"/>
            </a:xfrm>
            <a:prstGeom prst="straightConnector1">
              <a:avLst/>
            </a:prstGeom>
            <a:solidFill>
              <a:srgbClr val="00B8FF"/>
            </a:solidFill>
            <a:ln w="3175" cap="flat" cmpd="sng" algn="ctr">
              <a:solidFill>
                <a:schemeClr val="tx1"/>
              </a:solidFill>
              <a:prstDash val="solid"/>
              <a:round/>
              <a:headEnd type="none" w="med" len="med"/>
              <a:tailEnd type="triangle" w="med" len="med"/>
            </a:ln>
            <a:effectLst/>
          </p:spPr>
        </p:cxnSp>
      </p:grpSp>
    </p:spTree>
    <p:extLst>
      <p:ext uri="{BB962C8B-B14F-4D97-AF65-F5344CB8AC3E}">
        <p14:creationId xmlns:p14="http://schemas.microsoft.com/office/powerpoint/2010/main" val="2394083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05EA1-5F93-4B5B-8F57-C8EED1469F8D}"/>
              </a:ext>
            </a:extLst>
          </p:cNvPr>
          <p:cNvSpPr>
            <a:spLocks noGrp="1"/>
          </p:cNvSpPr>
          <p:nvPr>
            <p:ph type="title"/>
          </p:nvPr>
        </p:nvSpPr>
        <p:spPr>
          <a:xfrm>
            <a:off x="767408" y="685802"/>
            <a:ext cx="10726215" cy="682850"/>
          </a:xfrm>
        </p:spPr>
        <p:txBody>
          <a:bodyPr/>
          <a:lstStyle/>
          <a:p>
            <a:r>
              <a:rPr lang="en-US" sz="2800" dirty="0"/>
              <a:t>Recap [3]:</a:t>
            </a:r>
            <a:r>
              <a:rPr lang="en-IE" sz="2800" dirty="0"/>
              <a:t> 2.4 GHz Bi-Static Backscattering Example</a:t>
            </a:r>
            <a:endParaRPr lang="en-US" sz="2800" dirty="0"/>
          </a:p>
        </p:txBody>
      </p:sp>
      <p:sp>
        <p:nvSpPr>
          <p:cNvPr id="4" name="Slide Number Placeholder 3">
            <a:extLst>
              <a:ext uri="{FF2B5EF4-FFF2-40B4-BE49-F238E27FC236}">
                <a16:creationId xmlns:a16="http://schemas.microsoft.com/office/drawing/2014/main" id="{DE744496-A0F4-4FB1-A71C-FB020712AA8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E6C6EBC-65EE-478B-8E78-B3187AD1E693}"/>
              </a:ext>
            </a:extLst>
          </p:cNvPr>
          <p:cNvSpPr>
            <a:spLocks noGrp="1"/>
          </p:cNvSpPr>
          <p:nvPr>
            <p:ph type="ftr" idx="14"/>
          </p:nvPr>
        </p:nvSpPr>
        <p:spPr/>
        <p:txBody>
          <a:bodyPr/>
          <a:lstStyle/>
          <a:p>
            <a:r>
              <a:rPr lang="en-GB"/>
              <a:t>Dror Regev, Huawei</a:t>
            </a:r>
            <a:endParaRPr lang="en-GB" dirty="0"/>
          </a:p>
        </p:txBody>
      </p:sp>
      <p:sp>
        <p:nvSpPr>
          <p:cNvPr id="6" name="Date Placeholder 5">
            <a:extLst>
              <a:ext uri="{FF2B5EF4-FFF2-40B4-BE49-F238E27FC236}">
                <a16:creationId xmlns:a16="http://schemas.microsoft.com/office/drawing/2014/main" id="{5A77A928-DFAF-4416-A6E6-8DCD639EC604}"/>
              </a:ext>
            </a:extLst>
          </p:cNvPr>
          <p:cNvSpPr>
            <a:spLocks noGrp="1"/>
          </p:cNvSpPr>
          <p:nvPr>
            <p:ph type="dt" idx="15"/>
          </p:nvPr>
        </p:nvSpPr>
        <p:spPr/>
        <p:txBody>
          <a:bodyPr/>
          <a:lstStyle/>
          <a:p>
            <a:r>
              <a:rPr lang="en-US"/>
              <a:t>Jan. 2025</a:t>
            </a:r>
            <a:endParaRPr lang="en-GB" dirty="0"/>
          </a:p>
        </p:txBody>
      </p:sp>
      <p:sp>
        <p:nvSpPr>
          <p:cNvPr id="65" name="TextBox 64">
            <a:extLst>
              <a:ext uri="{FF2B5EF4-FFF2-40B4-BE49-F238E27FC236}">
                <a16:creationId xmlns:a16="http://schemas.microsoft.com/office/drawing/2014/main" id="{37BEE1AB-B2C9-4843-A39A-79B65043B895}"/>
              </a:ext>
            </a:extLst>
          </p:cNvPr>
          <p:cNvSpPr txBox="1"/>
          <p:nvPr/>
        </p:nvSpPr>
        <p:spPr>
          <a:xfrm>
            <a:off x="2044172" y="1301974"/>
            <a:ext cx="2432717" cy="461665"/>
          </a:xfrm>
          <a:prstGeom prst="rect">
            <a:avLst/>
          </a:prstGeom>
          <a:noFill/>
        </p:spPr>
        <p:txBody>
          <a:bodyPr wrap="none" rtlCol="0">
            <a:spAutoFit/>
          </a:bodyPr>
          <a:lstStyle/>
          <a:p>
            <a:r>
              <a:rPr lang="en-IL" dirty="0">
                <a:solidFill>
                  <a:schemeClr val="tx1"/>
                </a:solidFill>
              </a:rPr>
              <a:t>Lin</a:t>
            </a:r>
            <a:r>
              <a:rPr lang="en-US" dirty="0">
                <a:solidFill>
                  <a:schemeClr val="tx1"/>
                </a:solidFill>
              </a:rPr>
              <a:t>k</a:t>
            </a:r>
            <a:r>
              <a:rPr lang="en-IL" dirty="0">
                <a:solidFill>
                  <a:schemeClr val="tx1"/>
                </a:solidFill>
              </a:rPr>
              <a:t> Assumptions</a:t>
            </a:r>
          </a:p>
        </p:txBody>
      </p:sp>
      <p:sp>
        <p:nvSpPr>
          <p:cNvPr id="66" name="TextBox 65">
            <a:extLst>
              <a:ext uri="{FF2B5EF4-FFF2-40B4-BE49-F238E27FC236}">
                <a16:creationId xmlns:a16="http://schemas.microsoft.com/office/drawing/2014/main" id="{7014A4F4-75C7-4AD8-A50B-58B3CC64790E}"/>
              </a:ext>
            </a:extLst>
          </p:cNvPr>
          <p:cNvSpPr txBox="1"/>
          <p:nvPr/>
        </p:nvSpPr>
        <p:spPr>
          <a:xfrm>
            <a:off x="442827" y="3212976"/>
            <a:ext cx="2571538" cy="461665"/>
          </a:xfrm>
          <a:prstGeom prst="rect">
            <a:avLst/>
          </a:prstGeom>
          <a:noFill/>
        </p:spPr>
        <p:txBody>
          <a:bodyPr wrap="none" rtlCol="0">
            <a:spAutoFit/>
          </a:bodyPr>
          <a:lstStyle/>
          <a:p>
            <a:r>
              <a:rPr lang="en-IL" dirty="0">
                <a:solidFill>
                  <a:schemeClr val="tx1"/>
                </a:solidFill>
              </a:rPr>
              <a:t>FRIIS</a:t>
            </a:r>
            <a:r>
              <a:rPr lang="en-US" dirty="0">
                <a:solidFill>
                  <a:schemeClr val="tx1"/>
                </a:solidFill>
              </a:rPr>
              <a:t> &amp; SNR</a:t>
            </a:r>
            <a:r>
              <a:rPr lang="en-IL" dirty="0">
                <a:solidFill>
                  <a:schemeClr val="tx1"/>
                </a:solidFill>
              </a:rPr>
              <a:t> [dB]</a:t>
            </a:r>
          </a:p>
        </p:txBody>
      </p:sp>
      <p:graphicFrame>
        <p:nvGraphicFramePr>
          <p:cNvPr id="67" name="Table 66">
            <a:extLst>
              <a:ext uri="{FF2B5EF4-FFF2-40B4-BE49-F238E27FC236}">
                <a16:creationId xmlns:a16="http://schemas.microsoft.com/office/drawing/2014/main" id="{2BAE5FA2-3D12-4400-96D6-FA4E4F6829BB}"/>
              </a:ext>
            </a:extLst>
          </p:cNvPr>
          <p:cNvGraphicFramePr>
            <a:graphicFrameLocks noGrp="1"/>
          </p:cNvGraphicFramePr>
          <p:nvPr>
            <p:extLst>
              <p:ext uri="{D42A27DB-BD31-4B8C-83A1-F6EECF244321}">
                <p14:modId xmlns:p14="http://schemas.microsoft.com/office/powerpoint/2010/main" val="578153793"/>
              </p:ext>
            </p:extLst>
          </p:nvPr>
        </p:nvGraphicFramePr>
        <p:xfrm>
          <a:off x="2026565" y="1699247"/>
          <a:ext cx="3424179" cy="1135380"/>
        </p:xfrm>
        <a:graphic>
          <a:graphicData uri="http://schemas.openxmlformats.org/drawingml/2006/table">
            <a:tbl>
              <a:tblPr>
                <a:tableStyleId>{5C22544A-7EE6-4342-B048-85BDC9FD1C3A}</a:tableStyleId>
              </a:tblPr>
              <a:tblGrid>
                <a:gridCol w="2340805">
                  <a:extLst>
                    <a:ext uri="{9D8B030D-6E8A-4147-A177-3AD203B41FA5}">
                      <a16:colId xmlns:a16="http://schemas.microsoft.com/office/drawing/2014/main" val="3323034262"/>
                    </a:ext>
                  </a:extLst>
                </a:gridCol>
                <a:gridCol w="1083374">
                  <a:extLst>
                    <a:ext uri="{9D8B030D-6E8A-4147-A177-3AD203B41FA5}">
                      <a16:colId xmlns:a16="http://schemas.microsoft.com/office/drawing/2014/main" val="1779250221"/>
                    </a:ext>
                  </a:extLst>
                </a:gridCol>
              </a:tblGrid>
              <a:tr h="203200">
                <a:tc>
                  <a:txBody>
                    <a:bodyPr/>
                    <a:lstStyle/>
                    <a:p>
                      <a:pPr algn="l" fontAlgn="b"/>
                      <a:r>
                        <a:rPr lang="en-US" sz="1800" u="none" strike="noStrike" dirty="0">
                          <a:effectLst/>
                        </a:rPr>
                        <a:t>Carrier Source EIRP</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20 dBm</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737603929"/>
                  </a:ext>
                </a:extLst>
              </a:tr>
              <a:tr h="203200">
                <a:tc>
                  <a:txBody>
                    <a:bodyPr/>
                    <a:lstStyle/>
                    <a:p>
                      <a:pPr marL="0" algn="l" defTabSz="914400" rtl="0" eaLnBrk="1" fontAlgn="b" latinLnBrk="0" hangingPunct="1"/>
                      <a:r>
                        <a:rPr lang="en-US" sz="1800" u="none" strike="noStrike" kern="1200" dirty="0">
                          <a:solidFill>
                            <a:schemeClr val="dk1"/>
                          </a:solidFill>
                          <a:effectLst/>
                          <a:latin typeface="+mn-lt"/>
                          <a:ea typeface="+mn-ea"/>
                          <a:cs typeface="+mn-cs"/>
                        </a:rPr>
                        <a:t>Backscattering Loss</a:t>
                      </a:r>
                    </a:p>
                  </a:txBody>
                  <a:tcPr marL="9525" marR="9525" marT="9525" marB="0" anchor="b">
                    <a:solidFill>
                      <a:srgbClr val="00B0F0">
                        <a:alpha val="20000"/>
                      </a:srgbClr>
                    </a:solidFill>
                  </a:tcPr>
                </a:tc>
                <a:tc>
                  <a:txBody>
                    <a:bodyPr/>
                    <a:lstStyle/>
                    <a:p>
                      <a:pPr marL="0" algn="ctr" defTabSz="914400" rtl="0" eaLnBrk="1" fontAlgn="b" latinLnBrk="0" hangingPunct="1"/>
                      <a:r>
                        <a:rPr lang="en-US" sz="1800" u="none" strike="noStrike" kern="1200" dirty="0">
                          <a:solidFill>
                            <a:schemeClr val="dk1"/>
                          </a:solidFill>
                          <a:effectLst/>
                          <a:latin typeface="+mn-lt"/>
                          <a:ea typeface="+mn-ea"/>
                          <a:cs typeface="+mn-cs"/>
                        </a:rPr>
                        <a:t>5 dB</a:t>
                      </a:r>
                      <a:endParaRPr lang="en-IL" sz="1800" u="none" strike="noStrike" kern="1200" dirty="0">
                        <a:solidFill>
                          <a:schemeClr val="dk1"/>
                        </a:solidFill>
                        <a:effectLst/>
                        <a:latin typeface="+mn-lt"/>
                        <a:ea typeface="+mn-ea"/>
                        <a:cs typeface="+mn-cs"/>
                      </a:endParaRPr>
                    </a:p>
                  </a:txBody>
                  <a:tcPr marL="9525" marR="9525" marT="9525" marB="0" anchor="b">
                    <a:solidFill>
                      <a:srgbClr val="00B0F0">
                        <a:alpha val="20000"/>
                      </a:srgbClr>
                    </a:solidFill>
                  </a:tcPr>
                </a:tc>
                <a:extLst>
                  <a:ext uri="{0D108BD9-81ED-4DB2-BD59-A6C34878D82A}">
                    <a16:rowId xmlns:a16="http://schemas.microsoft.com/office/drawing/2014/main" val="1145282186"/>
                  </a:ext>
                </a:extLst>
              </a:tr>
              <a:tr h="141923">
                <a:tc>
                  <a:txBody>
                    <a:bodyPr/>
                    <a:lstStyle/>
                    <a:p>
                      <a:pPr algn="l" fontAlgn="b"/>
                      <a:r>
                        <a:rPr lang="en-US" sz="1800" u="none" strike="noStrike" dirty="0">
                          <a:effectLst/>
                        </a:rPr>
                        <a:t>Reader Effective DR</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50 dB</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994593288"/>
                  </a:ext>
                </a:extLst>
              </a:tr>
              <a:tr h="141923">
                <a:tc>
                  <a:txBody>
                    <a:bodyPr/>
                    <a:lstStyle/>
                    <a:p>
                      <a:pPr algn="l" fontAlgn="b"/>
                      <a:r>
                        <a:rPr lang="en-US" sz="1800" u="none" strike="noStrike" dirty="0">
                          <a:effectLst/>
                        </a:rPr>
                        <a:t>Reader min SNR</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3 dB</a:t>
                      </a:r>
                      <a:endParaRPr lang="en-IL" sz="1800" b="0" i="0" u="none" strike="noStrike" dirty="0">
                        <a:solidFill>
                          <a:srgbClr val="FF0000"/>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3002939527"/>
                  </a:ext>
                </a:extLst>
              </a:tr>
            </a:tbl>
          </a:graphicData>
        </a:graphic>
      </p:graphicFrame>
      <p:graphicFrame>
        <p:nvGraphicFramePr>
          <p:cNvPr id="68" name="Table 67">
            <a:extLst>
              <a:ext uri="{FF2B5EF4-FFF2-40B4-BE49-F238E27FC236}">
                <a16:creationId xmlns:a16="http://schemas.microsoft.com/office/drawing/2014/main" id="{681C5839-335D-4625-A5B6-510F8A6612F9}"/>
              </a:ext>
            </a:extLst>
          </p:cNvPr>
          <p:cNvGraphicFramePr>
            <a:graphicFrameLocks noGrp="1"/>
          </p:cNvGraphicFramePr>
          <p:nvPr>
            <p:extLst>
              <p:ext uri="{D42A27DB-BD31-4B8C-83A1-F6EECF244321}">
                <p14:modId xmlns:p14="http://schemas.microsoft.com/office/powerpoint/2010/main" val="4250324327"/>
              </p:ext>
            </p:extLst>
          </p:nvPr>
        </p:nvGraphicFramePr>
        <p:xfrm>
          <a:off x="478725" y="3601408"/>
          <a:ext cx="11270448" cy="1877284"/>
        </p:xfrm>
        <a:graphic>
          <a:graphicData uri="http://schemas.openxmlformats.org/drawingml/2006/table">
            <a:tbl>
              <a:tblPr>
                <a:tableStyleId>{5C22544A-7EE6-4342-B048-85BDC9FD1C3A}</a:tableStyleId>
              </a:tblPr>
              <a:tblGrid>
                <a:gridCol w="1925265">
                  <a:extLst>
                    <a:ext uri="{9D8B030D-6E8A-4147-A177-3AD203B41FA5}">
                      <a16:colId xmlns:a16="http://schemas.microsoft.com/office/drawing/2014/main" val="3224357289"/>
                    </a:ext>
                  </a:extLst>
                </a:gridCol>
                <a:gridCol w="1614021">
                  <a:extLst>
                    <a:ext uri="{9D8B030D-6E8A-4147-A177-3AD203B41FA5}">
                      <a16:colId xmlns:a16="http://schemas.microsoft.com/office/drawing/2014/main" val="3067262515"/>
                    </a:ext>
                  </a:extLst>
                </a:gridCol>
                <a:gridCol w="1614021">
                  <a:extLst>
                    <a:ext uri="{9D8B030D-6E8A-4147-A177-3AD203B41FA5}">
                      <a16:colId xmlns:a16="http://schemas.microsoft.com/office/drawing/2014/main" val="3311367101"/>
                    </a:ext>
                  </a:extLst>
                </a:gridCol>
                <a:gridCol w="1622792">
                  <a:extLst>
                    <a:ext uri="{9D8B030D-6E8A-4147-A177-3AD203B41FA5}">
                      <a16:colId xmlns:a16="http://schemas.microsoft.com/office/drawing/2014/main" val="1136512726"/>
                    </a:ext>
                  </a:extLst>
                </a:gridCol>
                <a:gridCol w="1396358">
                  <a:extLst>
                    <a:ext uri="{9D8B030D-6E8A-4147-A177-3AD203B41FA5}">
                      <a16:colId xmlns:a16="http://schemas.microsoft.com/office/drawing/2014/main" val="1035681372"/>
                    </a:ext>
                  </a:extLst>
                </a:gridCol>
                <a:gridCol w="1332599">
                  <a:extLst>
                    <a:ext uri="{9D8B030D-6E8A-4147-A177-3AD203B41FA5}">
                      <a16:colId xmlns:a16="http://schemas.microsoft.com/office/drawing/2014/main" val="738939542"/>
                    </a:ext>
                  </a:extLst>
                </a:gridCol>
                <a:gridCol w="1765392">
                  <a:extLst>
                    <a:ext uri="{9D8B030D-6E8A-4147-A177-3AD203B41FA5}">
                      <a16:colId xmlns:a16="http://schemas.microsoft.com/office/drawing/2014/main" val="4036361824"/>
                    </a:ext>
                  </a:extLst>
                </a:gridCol>
              </a:tblGrid>
              <a:tr h="370215">
                <a:tc>
                  <a:txBody>
                    <a:bodyPr/>
                    <a:lstStyle/>
                    <a:p>
                      <a:pPr algn="ctr" fontAlgn="b"/>
                      <a:r>
                        <a:rPr lang="en-US" sz="1800" u="none" strike="noStrike" dirty="0">
                          <a:effectLst/>
                        </a:rPr>
                        <a:t>D</a:t>
                      </a:r>
                      <a:r>
                        <a:rPr lang="en-US" sz="1800" u="none" strike="noStrike" baseline="-25000" dirty="0">
                          <a:effectLst/>
                        </a:rPr>
                        <a:t>A</a:t>
                      </a:r>
                      <a:r>
                        <a:rPr lang="en-US" sz="1800" u="none" strike="noStrike" dirty="0">
                          <a:effectLst/>
                        </a:rPr>
                        <a:t>, D</a:t>
                      </a:r>
                      <a:r>
                        <a:rPr lang="en-US" sz="1800" u="none" strike="noStrike" baseline="-25000" dirty="0">
                          <a:effectLst/>
                        </a:rPr>
                        <a:t>B</a:t>
                      </a:r>
                      <a:r>
                        <a:rPr lang="en-US" sz="1800" u="none" strike="noStrike" dirty="0">
                          <a:effectLst/>
                        </a:rPr>
                        <a:t>, </a:t>
                      </a:r>
                      <a:r>
                        <a:rPr lang="en-US" sz="1800" u="none" strike="noStrike" dirty="0" err="1">
                          <a:effectLst/>
                        </a:rPr>
                        <a:t>D</a:t>
                      </a:r>
                      <a:r>
                        <a:rPr lang="en-US" sz="1800" u="none" strike="noStrike" baseline="-25000" dirty="0" err="1">
                          <a:effectLst/>
                        </a:rPr>
                        <a:t>Lk</a:t>
                      </a:r>
                      <a:r>
                        <a:rPr lang="en-US" sz="1800" u="none" strike="noStrike" dirty="0">
                          <a:effectLst/>
                        </a:rPr>
                        <a:t>  [m]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b="1" u="none" strike="noStrike" baseline="-25000" dirty="0">
                          <a:effectLst/>
                        </a:rPr>
                        <a:t>BS</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u="none" strike="noStrike" baseline="-25000" dirty="0">
                          <a:effectLst/>
                        </a:rPr>
                        <a:t>RX</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u="none" strike="noStrike" baseline="-25000" dirty="0">
                          <a:effectLst/>
                        </a:rPr>
                        <a:t>Lk</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P</a:t>
                      </a:r>
                      <a:r>
                        <a:rPr lang="en-US" sz="1800" u="none" strike="noStrike" baseline="-25000" dirty="0">
                          <a:effectLst/>
                        </a:rPr>
                        <a:t>Lk</a:t>
                      </a:r>
                      <a:r>
                        <a:rPr lang="en-US" sz="1800" u="none" strike="noStrike" dirty="0">
                          <a:effectLst/>
                        </a:rPr>
                        <a:t> -P</a:t>
                      </a:r>
                      <a:r>
                        <a:rPr lang="en-US" sz="1800" u="none" strike="noStrike" baseline="-25000" dirty="0">
                          <a:effectLst/>
                        </a:rPr>
                        <a:t>RX </a:t>
                      </a:r>
                      <a:r>
                        <a:rPr lang="en-US" sz="1800" u="none" strike="noStrike" dirty="0">
                          <a:effectLst/>
                        </a:rPr>
                        <a:t>[dB]</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SNR[dB]</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a:effectLst/>
                        </a:rPr>
                        <a:t>P</a:t>
                      </a:r>
                      <a:r>
                        <a:rPr lang="en-US" sz="1800" b="1" u="none" strike="noStrike" baseline="-25000" dirty="0">
                          <a:effectLst/>
                        </a:rPr>
                        <a:t>EH</a:t>
                      </a:r>
                      <a:r>
                        <a:rPr lang="en-US" sz="1800" u="none" strike="noStrike" dirty="0">
                          <a:effectLst/>
                        </a:rPr>
                        <a:t> [dBm]</a:t>
                      </a:r>
                      <a:endParaRPr lang="en-US"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3924672972"/>
                  </a:ext>
                </a:extLst>
              </a:tr>
              <a:tr h="141923">
                <a:tc>
                  <a:txBody>
                    <a:bodyPr/>
                    <a:lstStyle/>
                    <a:p>
                      <a:pPr algn="ctr" fontAlgn="b"/>
                      <a:r>
                        <a:rPr lang="en-US" sz="1800" u="none" strike="noStrike" dirty="0">
                          <a:effectLst/>
                        </a:rPr>
                        <a:t>0.7, 0.7, 1</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22</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59</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rgbClr val="FFC000"/>
                          </a:solidFill>
                          <a:effectLst/>
                          <a:latin typeface="+mn-lt"/>
                          <a:ea typeface="+mn-ea"/>
                          <a:cs typeface="+mn-cs"/>
                        </a:rPr>
                        <a:t>-20</a:t>
                      </a:r>
                      <a:endParaRPr lang="en-IL" sz="1800" b="1" u="none" strike="noStrike" kern="1200" dirty="0">
                        <a:solidFill>
                          <a:srgbClr val="FFC000"/>
                        </a:solidFill>
                        <a:effectLst/>
                        <a:latin typeface="+mn-lt"/>
                        <a:ea typeface="+mn-ea"/>
                        <a:cs typeface="+mn-cs"/>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chemeClr val="accent5">
                              <a:lumMod val="50000"/>
                            </a:schemeClr>
                          </a:solidFill>
                          <a:effectLst/>
                          <a:latin typeface="+mn-lt"/>
                          <a:ea typeface="+mn-ea"/>
                          <a:cs typeface="+mn-cs"/>
                        </a:rPr>
                        <a:t>39</a:t>
                      </a:r>
                      <a:endParaRPr lang="en-IL" sz="1800" b="1" u="none" strike="noStrike" kern="1200" dirty="0">
                        <a:solidFill>
                          <a:schemeClr val="accent5">
                            <a:lumMod val="50000"/>
                          </a:schemeClr>
                        </a:solidFill>
                        <a:effectLst/>
                        <a:latin typeface="+mn-lt"/>
                        <a:ea typeface="+mn-ea"/>
                        <a:cs typeface="+mn-cs"/>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chemeClr val="accent5">
                              <a:lumMod val="50000"/>
                            </a:schemeClr>
                          </a:solidFill>
                          <a:effectLst/>
                          <a:latin typeface="+mn-lt"/>
                          <a:ea typeface="+mn-ea"/>
                          <a:cs typeface="+mn-cs"/>
                        </a:rPr>
                        <a:t>11</a:t>
                      </a:r>
                      <a:endParaRPr lang="en-IL" sz="1800" b="1" u="none" strike="noStrike" kern="1200" dirty="0">
                        <a:solidFill>
                          <a:schemeClr val="accent5">
                            <a:lumMod val="50000"/>
                          </a:schemeClr>
                        </a:solidFill>
                        <a:effectLst/>
                        <a:latin typeface="+mn-lt"/>
                        <a:ea typeface="+mn-ea"/>
                        <a:cs typeface="+mn-cs"/>
                      </a:endParaRPr>
                    </a:p>
                  </a:txBody>
                  <a:tcPr marL="9525" marR="9525" marT="9525" marB="0" anchor="b">
                    <a:solidFill>
                      <a:srgbClr val="00B0F0">
                        <a:alpha val="20000"/>
                      </a:srgbClr>
                    </a:solidFill>
                  </a:tcPr>
                </a:tc>
                <a:tc>
                  <a:txBody>
                    <a:bodyPr/>
                    <a:lstStyle/>
                    <a:p>
                      <a:pPr algn="ctr" fontAlgn="b"/>
                      <a:r>
                        <a:rPr lang="en-IL" sz="1800" b="1" u="none" strike="noStrike" dirty="0">
                          <a:solidFill>
                            <a:schemeClr val="accent5">
                              <a:lumMod val="50000"/>
                            </a:schemeClr>
                          </a:solidFill>
                          <a:effectLst/>
                        </a:rPr>
                        <a:t>-</a:t>
                      </a:r>
                      <a:r>
                        <a:rPr lang="en-US" sz="1800" b="1" u="none" strike="noStrike" dirty="0">
                          <a:solidFill>
                            <a:schemeClr val="accent5">
                              <a:lumMod val="50000"/>
                            </a:schemeClr>
                          </a:solidFill>
                          <a:effectLst/>
                        </a:rPr>
                        <a:t>17</a:t>
                      </a:r>
                      <a:endParaRPr lang="en-IL" sz="1800" b="1" i="0" u="none" strike="noStrike" dirty="0">
                        <a:solidFill>
                          <a:schemeClr val="accent5">
                            <a:lumMod val="50000"/>
                          </a:schemeClr>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1616487325"/>
                  </a:ext>
                </a:extLst>
              </a:tr>
              <a:tr h="183738">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a:effectLst/>
                        </a:rPr>
                        <a:t>1, 1, 1.4</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25</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IL" sz="1800" u="none" strike="noStrike" dirty="0">
                          <a:effectLst/>
                        </a:rPr>
                        <a:t>-</a:t>
                      </a:r>
                      <a:r>
                        <a:rPr lang="en-US" sz="1800" u="none" strike="noStrike" dirty="0">
                          <a:effectLst/>
                        </a:rPr>
                        <a:t>65</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a:effectLst/>
                        </a:rPr>
                        <a:t>-23</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u="none" strike="noStrike" kern="1200" dirty="0">
                          <a:solidFill>
                            <a:schemeClr val="accent5">
                              <a:lumMod val="50000"/>
                            </a:schemeClr>
                          </a:solidFill>
                          <a:effectLst/>
                          <a:latin typeface="+mn-lt"/>
                          <a:ea typeface="+mn-ea"/>
                          <a:cs typeface="+mn-cs"/>
                        </a:rPr>
                        <a:t>42</a:t>
                      </a:r>
                      <a:endParaRPr lang="en-IL" sz="1800" b="1" u="none" strike="noStrike" kern="1200" dirty="0">
                        <a:solidFill>
                          <a:schemeClr val="accent5">
                            <a:lumMod val="50000"/>
                          </a:schemeClr>
                        </a:solidFill>
                        <a:effectLst/>
                        <a:latin typeface="+mn-lt"/>
                        <a:ea typeface="+mn-ea"/>
                        <a:cs typeface="+mn-cs"/>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u="none" strike="noStrike" kern="1200" dirty="0">
                          <a:solidFill>
                            <a:schemeClr val="accent5">
                              <a:lumMod val="50000"/>
                            </a:schemeClr>
                          </a:solidFill>
                          <a:effectLst/>
                          <a:latin typeface="+mn-lt"/>
                          <a:ea typeface="+mn-ea"/>
                          <a:cs typeface="+mn-cs"/>
                        </a:rPr>
                        <a:t>8</a:t>
                      </a:r>
                      <a:endParaRPr lang="en-IL" sz="1800" b="1" u="none" strike="noStrike" kern="1200" dirty="0">
                        <a:solidFill>
                          <a:schemeClr val="accent5">
                            <a:lumMod val="50000"/>
                          </a:schemeClr>
                        </a:solidFill>
                        <a:effectLst/>
                        <a:latin typeface="+mn-lt"/>
                        <a:ea typeface="+mn-ea"/>
                        <a:cs typeface="+mn-cs"/>
                      </a:endParaRPr>
                    </a:p>
                  </a:txBody>
                  <a:tcPr marL="9525" marR="9525" marT="9525" marB="0" anchor="b">
                    <a:solidFill>
                      <a:srgbClr val="00B0F0">
                        <a:alpha val="2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IL" sz="1800" b="1" u="none" strike="noStrike" dirty="0">
                          <a:solidFill>
                            <a:schemeClr val="accent5">
                              <a:lumMod val="50000"/>
                            </a:schemeClr>
                          </a:solidFill>
                          <a:effectLst/>
                        </a:rPr>
                        <a:t>-</a:t>
                      </a:r>
                      <a:r>
                        <a:rPr lang="en-US" sz="1800" b="1" u="none" strike="noStrike" dirty="0">
                          <a:solidFill>
                            <a:schemeClr val="accent5">
                              <a:lumMod val="50000"/>
                            </a:schemeClr>
                          </a:solidFill>
                          <a:effectLst/>
                        </a:rPr>
                        <a:t>20</a:t>
                      </a:r>
                      <a:endParaRPr lang="en-IL" sz="1800" b="1" i="0" u="none" strike="noStrike" dirty="0">
                        <a:solidFill>
                          <a:schemeClr val="accent5">
                            <a:lumMod val="50000"/>
                          </a:schemeClr>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2258650577"/>
                  </a:ext>
                </a:extLst>
              </a:tr>
              <a:tr h="141923">
                <a:tc>
                  <a:txBody>
                    <a:bodyPr/>
                    <a:lstStyle/>
                    <a:p>
                      <a:pPr algn="ctr" fontAlgn="b"/>
                      <a:r>
                        <a:rPr lang="en-US" sz="1800" u="none" strike="noStrike" dirty="0">
                          <a:effectLst/>
                        </a:rPr>
                        <a:t>1, 5, 5</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25</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79</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-34</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chemeClr val="accent5">
                              <a:lumMod val="50000"/>
                            </a:schemeClr>
                          </a:solidFill>
                          <a:effectLst/>
                          <a:latin typeface="+mn-lt"/>
                          <a:ea typeface="+mn-ea"/>
                          <a:cs typeface="+mn-cs"/>
                        </a:rPr>
                        <a:t>45</a:t>
                      </a:r>
                      <a:endParaRPr lang="en-IL" sz="1800" b="1" u="none" strike="noStrike" kern="1200" dirty="0">
                        <a:solidFill>
                          <a:schemeClr val="accent5">
                            <a:lumMod val="50000"/>
                          </a:schemeClr>
                        </a:solidFill>
                        <a:effectLst/>
                        <a:latin typeface="+mn-lt"/>
                        <a:ea typeface="+mn-ea"/>
                        <a:cs typeface="+mn-cs"/>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chemeClr val="accent5">
                              <a:lumMod val="50000"/>
                            </a:schemeClr>
                          </a:solidFill>
                          <a:effectLst/>
                          <a:latin typeface="+mn-lt"/>
                          <a:ea typeface="+mn-ea"/>
                          <a:cs typeface="+mn-cs"/>
                        </a:rPr>
                        <a:t>5</a:t>
                      </a:r>
                      <a:endParaRPr lang="en-IL" sz="1800" b="1" u="none" strike="noStrike" kern="1200" dirty="0">
                        <a:solidFill>
                          <a:schemeClr val="accent5">
                            <a:lumMod val="50000"/>
                          </a:schemeClr>
                        </a:solidFill>
                        <a:effectLst/>
                        <a:latin typeface="+mn-lt"/>
                        <a:ea typeface="+mn-ea"/>
                        <a:cs typeface="+mn-cs"/>
                      </a:endParaRPr>
                    </a:p>
                  </a:txBody>
                  <a:tcPr marL="9525" marR="9525" marT="9525" marB="0" anchor="b">
                    <a:solidFill>
                      <a:srgbClr val="00B0F0">
                        <a:alpha val="20000"/>
                      </a:srgbClr>
                    </a:solidFill>
                  </a:tcPr>
                </a:tc>
                <a:tc>
                  <a:txBody>
                    <a:bodyPr/>
                    <a:lstStyle/>
                    <a:p>
                      <a:pPr algn="ctr" fontAlgn="b"/>
                      <a:r>
                        <a:rPr lang="en-IL" sz="1800" b="1" u="none" strike="noStrike" dirty="0">
                          <a:solidFill>
                            <a:schemeClr val="accent5">
                              <a:lumMod val="50000"/>
                            </a:schemeClr>
                          </a:solidFill>
                          <a:effectLst/>
                        </a:rPr>
                        <a:t>-</a:t>
                      </a:r>
                      <a:r>
                        <a:rPr lang="en-US" sz="1800" b="1" u="none" strike="noStrike" dirty="0">
                          <a:solidFill>
                            <a:schemeClr val="accent5">
                              <a:lumMod val="50000"/>
                            </a:schemeClr>
                          </a:solidFill>
                          <a:effectLst/>
                        </a:rPr>
                        <a:t>20</a:t>
                      </a:r>
                      <a:endParaRPr lang="en-IL" sz="1800" b="1" i="0" u="none" strike="noStrike" dirty="0">
                        <a:solidFill>
                          <a:schemeClr val="accent5">
                            <a:lumMod val="50000"/>
                          </a:schemeClr>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1433469666"/>
                  </a:ext>
                </a:extLst>
              </a:tr>
              <a:tr h="327767">
                <a:tc>
                  <a:txBody>
                    <a:bodyPr/>
                    <a:lstStyle/>
                    <a:p>
                      <a:pPr algn="ctr" fontAlgn="b"/>
                      <a:r>
                        <a:rPr lang="en-US" sz="1800" u="none" strike="noStrike" dirty="0">
                          <a:effectLst/>
                        </a:rPr>
                        <a:t>1.4, 1.4, 2</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28</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71</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u="none" strike="noStrike" dirty="0">
                          <a:effectLst/>
                        </a:rPr>
                        <a:t>-26</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chemeClr val="accent5">
                              <a:lumMod val="50000"/>
                            </a:schemeClr>
                          </a:solidFill>
                          <a:effectLst/>
                          <a:latin typeface="+mn-lt"/>
                          <a:ea typeface="+mn-ea"/>
                          <a:cs typeface="+mn-cs"/>
                        </a:rPr>
                        <a:t>45</a:t>
                      </a:r>
                      <a:endParaRPr lang="en-IL" sz="1800" b="1" u="none" strike="noStrike" kern="1200" dirty="0">
                        <a:solidFill>
                          <a:schemeClr val="accent5">
                            <a:lumMod val="50000"/>
                          </a:schemeClr>
                        </a:solidFill>
                        <a:effectLst/>
                        <a:latin typeface="+mn-lt"/>
                        <a:ea typeface="+mn-ea"/>
                        <a:cs typeface="+mn-cs"/>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b="1" u="none" strike="noStrike" kern="1200" dirty="0">
                          <a:solidFill>
                            <a:schemeClr val="accent5">
                              <a:lumMod val="50000"/>
                            </a:schemeClr>
                          </a:solidFill>
                          <a:effectLst/>
                          <a:latin typeface="+mn-lt"/>
                          <a:ea typeface="+mn-ea"/>
                          <a:cs typeface="+mn-cs"/>
                        </a:rPr>
                        <a:t>5</a:t>
                      </a:r>
                      <a:endParaRPr lang="en-IL" sz="1800" b="1" u="none" strike="noStrike" kern="1200" dirty="0">
                        <a:solidFill>
                          <a:schemeClr val="accent5">
                            <a:lumMod val="50000"/>
                          </a:schemeClr>
                        </a:solidFill>
                        <a:effectLst/>
                        <a:latin typeface="+mn-lt"/>
                        <a:ea typeface="+mn-ea"/>
                        <a:cs typeface="+mn-cs"/>
                      </a:endParaRPr>
                    </a:p>
                  </a:txBody>
                  <a:tcPr marL="9525" marR="9525" marT="9525" marB="0" anchor="b">
                    <a:solidFill>
                      <a:srgbClr val="00B0F0">
                        <a:alpha val="20000"/>
                      </a:srgbClr>
                    </a:solidFill>
                  </a:tcPr>
                </a:tc>
                <a:tc>
                  <a:txBody>
                    <a:bodyPr/>
                    <a:lstStyle/>
                    <a:p>
                      <a:pPr algn="ctr" fontAlgn="b"/>
                      <a:r>
                        <a:rPr lang="en-IL" sz="1800" b="1" u="none" strike="noStrike" dirty="0">
                          <a:solidFill>
                            <a:srgbClr val="00B050"/>
                          </a:solidFill>
                          <a:effectLst/>
                        </a:rPr>
                        <a:t>-</a:t>
                      </a:r>
                      <a:r>
                        <a:rPr lang="en-US" sz="1800" b="1" u="none" strike="noStrike" dirty="0">
                          <a:solidFill>
                            <a:srgbClr val="00B050"/>
                          </a:solidFill>
                          <a:effectLst/>
                        </a:rPr>
                        <a:t>23</a:t>
                      </a:r>
                      <a:endParaRPr lang="en-IL" sz="1800" b="1" i="0" u="none" strike="noStrike" dirty="0">
                        <a:solidFill>
                          <a:srgbClr val="00B050"/>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1512186541"/>
                  </a:ext>
                </a:extLst>
              </a:tr>
              <a:tr h="327767">
                <a:tc>
                  <a:txBody>
                    <a:bodyPr/>
                    <a:lstStyle/>
                    <a:p>
                      <a:pPr algn="ctr" fontAlgn="b"/>
                      <a:r>
                        <a:rPr lang="en-US" sz="1800" u="none" strike="noStrike" dirty="0">
                          <a:effectLst/>
                        </a:rPr>
                        <a:t>2, 2, 3.1</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31</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u="none" strike="noStrike" dirty="0">
                          <a:effectLst/>
                        </a:rPr>
                        <a:t>-</a:t>
                      </a:r>
                      <a:r>
                        <a:rPr lang="en-US" sz="1800" u="none" strike="noStrike" dirty="0">
                          <a:effectLst/>
                        </a:rPr>
                        <a:t>77</a:t>
                      </a:r>
                      <a:endParaRPr lang="en-IL" sz="1800" b="0" i="0" u="none" strike="noStrike" dirty="0">
                        <a:solidFill>
                          <a:srgbClr val="000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marL="0" algn="ctr" defTabSz="914400" rtl="0" eaLnBrk="1" fontAlgn="b" latinLnBrk="0" hangingPunct="1"/>
                      <a:r>
                        <a:rPr lang="en-US" sz="1800" u="none" strike="noStrike" kern="1200" dirty="0">
                          <a:solidFill>
                            <a:schemeClr val="dk1"/>
                          </a:solidFill>
                          <a:effectLst/>
                          <a:latin typeface="+mn-lt"/>
                          <a:ea typeface="+mn-ea"/>
                          <a:cs typeface="+mn-cs"/>
                        </a:rPr>
                        <a:t>-30</a:t>
                      </a:r>
                      <a:endParaRPr lang="en-IL" sz="1800" u="none" strike="noStrike" kern="1200" dirty="0">
                        <a:solidFill>
                          <a:schemeClr val="dk1"/>
                        </a:solidFill>
                        <a:effectLst/>
                        <a:latin typeface="+mn-lt"/>
                        <a:ea typeface="+mn-ea"/>
                        <a:cs typeface="+mn-cs"/>
                      </a:endParaRPr>
                    </a:p>
                  </a:txBody>
                  <a:tcPr marL="9525" marR="9525" marT="9525" marB="0" anchor="b">
                    <a:solidFill>
                      <a:srgbClr val="00B0F0">
                        <a:alpha val="20000"/>
                      </a:srgbClr>
                    </a:solidFill>
                  </a:tcPr>
                </a:tc>
                <a:tc>
                  <a:txBody>
                    <a:bodyPr/>
                    <a:lstStyle/>
                    <a:p>
                      <a:pPr algn="ctr" fontAlgn="b"/>
                      <a:r>
                        <a:rPr lang="en-US" sz="1800" b="1" u="none" strike="noStrike" dirty="0">
                          <a:solidFill>
                            <a:srgbClr val="FFC000"/>
                          </a:solidFill>
                          <a:effectLst/>
                        </a:rPr>
                        <a:t>47</a:t>
                      </a:r>
                      <a:endParaRPr lang="en-IL" sz="1800" b="1" i="0" u="none" strike="noStrike" dirty="0">
                        <a:solidFill>
                          <a:srgbClr val="FFC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US" sz="1800" b="1" u="none" strike="noStrike" dirty="0">
                          <a:solidFill>
                            <a:srgbClr val="FFC000"/>
                          </a:solidFill>
                          <a:effectLst/>
                        </a:rPr>
                        <a:t>3</a:t>
                      </a:r>
                      <a:endParaRPr lang="en-IL" sz="1800" b="1" i="0" u="none" strike="noStrike" dirty="0">
                        <a:solidFill>
                          <a:srgbClr val="FFC000"/>
                        </a:solidFill>
                        <a:effectLst/>
                        <a:latin typeface="Aptos Narrow" panose="020B0004020202020204" pitchFamily="34" charset="0"/>
                      </a:endParaRPr>
                    </a:p>
                  </a:txBody>
                  <a:tcPr marL="9525" marR="9525" marT="9525" marB="0" anchor="b">
                    <a:solidFill>
                      <a:srgbClr val="00B0F0">
                        <a:alpha val="20000"/>
                      </a:srgbClr>
                    </a:solidFill>
                  </a:tcPr>
                </a:tc>
                <a:tc>
                  <a:txBody>
                    <a:bodyPr/>
                    <a:lstStyle/>
                    <a:p>
                      <a:pPr algn="ctr" fontAlgn="b"/>
                      <a:r>
                        <a:rPr lang="en-IL" sz="1800" b="1" u="none" strike="noStrike" dirty="0">
                          <a:solidFill>
                            <a:srgbClr val="00B050"/>
                          </a:solidFill>
                          <a:effectLst/>
                        </a:rPr>
                        <a:t>-</a:t>
                      </a:r>
                      <a:r>
                        <a:rPr lang="en-US" sz="1800" b="1" u="none" strike="noStrike" dirty="0">
                          <a:solidFill>
                            <a:srgbClr val="00B050"/>
                          </a:solidFill>
                          <a:effectLst/>
                        </a:rPr>
                        <a:t>26</a:t>
                      </a:r>
                      <a:endParaRPr lang="en-IL" sz="1800" b="1" i="0" u="none" strike="noStrike" dirty="0">
                        <a:solidFill>
                          <a:srgbClr val="00B050"/>
                        </a:solidFill>
                        <a:effectLst/>
                        <a:latin typeface="Aptos Narrow" panose="020B0004020202020204" pitchFamily="34" charset="0"/>
                      </a:endParaRPr>
                    </a:p>
                  </a:txBody>
                  <a:tcPr marL="9525" marR="9525" marT="9525" marB="0" anchor="b">
                    <a:solidFill>
                      <a:srgbClr val="00B0F0">
                        <a:alpha val="20000"/>
                      </a:srgbClr>
                    </a:solidFill>
                  </a:tcPr>
                </a:tc>
                <a:extLst>
                  <a:ext uri="{0D108BD9-81ED-4DB2-BD59-A6C34878D82A}">
                    <a16:rowId xmlns:a16="http://schemas.microsoft.com/office/drawing/2014/main" val="1099561593"/>
                  </a:ext>
                </a:extLst>
              </a:tr>
            </a:tbl>
          </a:graphicData>
        </a:graphic>
      </p:graphicFrame>
      <p:sp>
        <p:nvSpPr>
          <p:cNvPr id="69" name="TextBox 68">
            <a:extLst>
              <a:ext uri="{FF2B5EF4-FFF2-40B4-BE49-F238E27FC236}">
                <a16:creationId xmlns:a16="http://schemas.microsoft.com/office/drawing/2014/main" id="{E1E2A256-A163-4171-961C-5E392565C63C}"/>
              </a:ext>
            </a:extLst>
          </p:cNvPr>
          <p:cNvSpPr txBox="1"/>
          <p:nvPr/>
        </p:nvSpPr>
        <p:spPr>
          <a:xfrm>
            <a:off x="2016242" y="2757327"/>
            <a:ext cx="2825477" cy="369332"/>
          </a:xfrm>
          <a:prstGeom prst="rect">
            <a:avLst/>
          </a:prstGeom>
          <a:noFill/>
        </p:spPr>
        <p:txBody>
          <a:bodyPr wrap="square" rtlCol="0">
            <a:spAutoFit/>
          </a:bodyPr>
          <a:lstStyle/>
          <a:p>
            <a:r>
              <a:rPr lang="en-US" sz="1800" b="1" dirty="0">
                <a:solidFill>
                  <a:schemeClr val="tx1"/>
                </a:solidFill>
              </a:rPr>
              <a:t>DR- Dynamic Range</a:t>
            </a:r>
            <a:endParaRPr lang="en-IL" sz="1800" b="1" dirty="0">
              <a:solidFill>
                <a:schemeClr val="tx1"/>
              </a:solidFill>
            </a:endParaRPr>
          </a:p>
        </p:txBody>
      </p:sp>
      <p:pic>
        <p:nvPicPr>
          <p:cNvPr id="71" name="Picture 70">
            <a:extLst>
              <a:ext uri="{FF2B5EF4-FFF2-40B4-BE49-F238E27FC236}">
                <a16:creationId xmlns:a16="http://schemas.microsoft.com/office/drawing/2014/main" id="{73461B3A-A744-4CBA-898B-01FD9D64CB84}"/>
              </a:ext>
            </a:extLst>
          </p:cNvPr>
          <p:cNvPicPr>
            <a:picLocks noChangeAspect="1"/>
          </p:cNvPicPr>
          <p:nvPr/>
        </p:nvPicPr>
        <p:blipFill>
          <a:blip r:embed="rId2"/>
          <a:stretch>
            <a:fillRect/>
          </a:stretch>
        </p:blipFill>
        <p:spPr>
          <a:xfrm>
            <a:off x="8400256" y="1340768"/>
            <a:ext cx="2258750" cy="2027837"/>
          </a:xfrm>
          <a:prstGeom prst="rect">
            <a:avLst/>
          </a:prstGeom>
        </p:spPr>
      </p:pic>
      <p:sp>
        <p:nvSpPr>
          <p:cNvPr id="72" name="TextBox 71">
            <a:extLst>
              <a:ext uri="{FF2B5EF4-FFF2-40B4-BE49-F238E27FC236}">
                <a16:creationId xmlns:a16="http://schemas.microsoft.com/office/drawing/2014/main" id="{8CCC703B-7342-4A3F-B7FC-599B59A619D8}"/>
              </a:ext>
            </a:extLst>
          </p:cNvPr>
          <p:cNvSpPr txBox="1"/>
          <p:nvPr/>
        </p:nvSpPr>
        <p:spPr>
          <a:xfrm>
            <a:off x="478725" y="5709187"/>
            <a:ext cx="9505707" cy="461665"/>
          </a:xfrm>
          <a:prstGeom prst="rect">
            <a:avLst/>
          </a:prstGeom>
          <a:noFill/>
          <a:ln w="12700">
            <a:solidFill>
              <a:schemeClr val="tx1"/>
            </a:solidFill>
          </a:ln>
        </p:spPr>
        <p:txBody>
          <a:bodyPr wrap="square" rtlCol="0">
            <a:spAutoFit/>
          </a:bodyPr>
          <a:lstStyle/>
          <a:p>
            <a:pPr algn="ctr"/>
            <a:r>
              <a:rPr lang="en-US" dirty="0">
                <a:solidFill>
                  <a:schemeClr val="tx1"/>
                </a:solidFill>
              </a:rPr>
              <a:t>UL range is limited by SNR and P</a:t>
            </a:r>
            <a:r>
              <a:rPr lang="en-US" baseline="-25000" dirty="0">
                <a:solidFill>
                  <a:schemeClr val="tx1"/>
                </a:solidFill>
              </a:rPr>
              <a:t>EH</a:t>
            </a:r>
            <a:r>
              <a:rPr lang="en-US" dirty="0">
                <a:solidFill>
                  <a:schemeClr val="tx1"/>
                </a:solidFill>
              </a:rPr>
              <a:t> to ~ 2 meters between Tag and AP</a:t>
            </a:r>
          </a:p>
        </p:txBody>
      </p:sp>
      <p:sp>
        <p:nvSpPr>
          <p:cNvPr id="73" name="TextBox 72">
            <a:extLst>
              <a:ext uri="{FF2B5EF4-FFF2-40B4-BE49-F238E27FC236}">
                <a16:creationId xmlns:a16="http://schemas.microsoft.com/office/drawing/2014/main" id="{52CAB16F-C1AF-4901-AE47-3392189FE625}"/>
              </a:ext>
            </a:extLst>
          </p:cNvPr>
          <p:cNvSpPr txBox="1"/>
          <p:nvPr/>
        </p:nvSpPr>
        <p:spPr>
          <a:xfrm>
            <a:off x="5519936" y="1696536"/>
            <a:ext cx="2588765" cy="584775"/>
          </a:xfrm>
          <a:prstGeom prst="rect">
            <a:avLst/>
          </a:prstGeom>
          <a:noFill/>
        </p:spPr>
        <p:txBody>
          <a:bodyPr wrap="square" rtlCol="0">
            <a:spAutoFit/>
          </a:bodyPr>
          <a:lstStyle/>
          <a:p>
            <a:r>
              <a:rPr lang="en-US" sz="1600" dirty="0">
                <a:solidFill>
                  <a:schemeClr val="tx1"/>
                </a:solidFill>
              </a:rPr>
              <a:t>* 20dBm for &lt; 10MHz BW in the US</a:t>
            </a:r>
            <a:endParaRPr lang="en-IL" sz="1600" dirty="0">
              <a:solidFill>
                <a:schemeClr val="tx1"/>
              </a:solidFill>
            </a:endParaRPr>
          </a:p>
        </p:txBody>
      </p:sp>
    </p:spTree>
    <p:extLst>
      <p:ext uri="{BB962C8B-B14F-4D97-AF65-F5344CB8AC3E}">
        <p14:creationId xmlns:p14="http://schemas.microsoft.com/office/powerpoint/2010/main" val="1327991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839416" y="404986"/>
            <a:ext cx="10151025" cy="1065213"/>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Discussion:</a:t>
            </a:r>
            <a:endParaRPr lang="en-GB" dirty="0"/>
          </a:p>
        </p:txBody>
      </p:sp>
      <p:sp>
        <p:nvSpPr>
          <p:cNvPr id="4" name="Date Placeholder 3"/>
          <p:cNvSpPr>
            <a:spLocks noGrp="1"/>
          </p:cNvSpPr>
          <p:nvPr>
            <p:ph type="dt" idx="15"/>
          </p:nvPr>
        </p:nvSpPr>
        <p:spPr/>
        <p:txBody>
          <a:bodyPr/>
          <a:lstStyle/>
          <a:p>
            <a:r>
              <a:rPr lang="en-US"/>
              <a:t>Jan. 2025</a:t>
            </a:r>
            <a:endParaRPr lang="en-GB" dirty="0"/>
          </a:p>
        </p:txBody>
      </p:sp>
      <p:sp>
        <p:nvSpPr>
          <p:cNvPr id="196" name="Footer Placeholder 4">
            <a:extLst>
              <a:ext uri="{FF2B5EF4-FFF2-40B4-BE49-F238E27FC236}">
                <a16:creationId xmlns:a16="http://schemas.microsoft.com/office/drawing/2014/main" id="{B22D0CAB-2981-4E78-B000-3E4DD4850A3D}"/>
              </a:ext>
            </a:extLst>
          </p:cNvPr>
          <p:cNvSpPr>
            <a:spLocks noGrp="1"/>
          </p:cNvSpPr>
          <p:nvPr>
            <p:ph type="ftr" idx="14"/>
          </p:nvPr>
        </p:nvSpPr>
        <p:spPr>
          <a:xfrm>
            <a:off x="7178565" y="6475414"/>
            <a:ext cx="4246027" cy="180975"/>
          </a:xfrm>
        </p:spPr>
        <p:txBody>
          <a:bodyPr/>
          <a:lstStyle/>
          <a:p>
            <a:r>
              <a:rPr lang="en-GB" dirty="0"/>
              <a:t>Dror Regev, Huawei</a:t>
            </a:r>
          </a:p>
        </p:txBody>
      </p:sp>
      <p:sp>
        <p:nvSpPr>
          <p:cNvPr id="17" name="Rectangle 16">
            <a:extLst>
              <a:ext uri="{FF2B5EF4-FFF2-40B4-BE49-F238E27FC236}">
                <a16:creationId xmlns:a16="http://schemas.microsoft.com/office/drawing/2014/main" id="{0060A891-62FD-4784-80D0-0AA10D410073}"/>
              </a:ext>
            </a:extLst>
          </p:cNvPr>
          <p:cNvSpPr/>
          <p:nvPr/>
        </p:nvSpPr>
        <p:spPr>
          <a:xfrm>
            <a:off x="781146" y="1340768"/>
            <a:ext cx="10729192" cy="5276316"/>
          </a:xfrm>
          <a:prstGeom prst="rect">
            <a:avLst/>
          </a:prstGeom>
        </p:spPr>
        <p:txBody>
          <a:bodyPr wrap="square">
            <a:spAutoFit/>
          </a:bodyPr>
          <a:lstStyle/>
          <a:p>
            <a:pPr marL="342900" indent="-342900" eaLnBrk="1" hangingPunct="1">
              <a:lnSpc>
                <a:spcPct val="90000"/>
              </a:lnSpc>
              <a:spcBef>
                <a:spcPts val="600"/>
              </a:spcBef>
              <a:buFont typeface="Arial" panose="020B0604020202020204" pitchFamily="34" charset="0"/>
              <a:buChar char="•"/>
            </a:pPr>
            <a:r>
              <a:rPr lang="en-US" sz="2200" dirty="0">
                <a:solidFill>
                  <a:srgbClr val="000000"/>
                </a:solidFill>
              </a:rPr>
              <a:t>Different AMP tags will enable different range coverages</a:t>
            </a:r>
          </a:p>
          <a:p>
            <a:pPr marL="342900" indent="-342900" eaLnBrk="1" hangingPunct="1">
              <a:lnSpc>
                <a:spcPct val="90000"/>
              </a:lnSpc>
              <a:spcBef>
                <a:spcPts val="600"/>
              </a:spcBef>
              <a:buFont typeface="Arial" panose="020B0604020202020204" pitchFamily="34" charset="0"/>
              <a:buChar char="•"/>
            </a:pPr>
            <a:r>
              <a:rPr lang="en-US" sz="2200" dirty="0">
                <a:solidFill>
                  <a:srgbClr val="000000"/>
                </a:solidFill>
              </a:rPr>
              <a:t>AMP BS tags attributes may be:</a:t>
            </a:r>
          </a:p>
          <a:p>
            <a:pPr marL="1200150" lvl="1" indent="-457200" eaLnBrk="1" hangingPunct="1">
              <a:lnSpc>
                <a:spcPct val="90000"/>
              </a:lnSpc>
              <a:spcBef>
                <a:spcPts val="600"/>
              </a:spcBef>
              <a:buFont typeface="Wingdings" panose="05000000000000000000" pitchFamily="2" charset="2"/>
              <a:buChar char="§"/>
            </a:pPr>
            <a:r>
              <a:rPr lang="en-US" sz="2200" dirty="0">
                <a:solidFill>
                  <a:srgbClr val="000000"/>
                </a:solidFill>
              </a:rPr>
              <a:t>Lowest cost</a:t>
            </a:r>
          </a:p>
          <a:p>
            <a:pPr marL="1200150" lvl="1" indent="-457200" eaLnBrk="1" hangingPunct="1">
              <a:lnSpc>
                <a:spcPct val="90000"/>
              </a:lnSpc>
              <a:spcBef>
                <a:spcPts val="600"/>
              </a:spcBef>
              <a:buFont typeface="Wingdings" panose="05000000000000000000" pitchFamily="2" charset="2"/>
              <a:buChar char="§"/>
            </a:pPr>
            <a:r>
              <a:rPr lang="en-US" sz="2200" dirty="0">
                <a:solidFill>
                  <a:srgbClr val="000000"/>
                </a:solidFill>
              </a:rPr>
              <a:t>Smallest form-factor</a:t>
            </a:r>
          </a:p>
          <a:p>
            <a:pPr marL="1200150" lvl="1" indent="-457200" eaLnBrk="1" hangingPunct="1">
              <a:lnSpc>
                <a:spcPct val="90000"/>
              </a:lnSpc>
              <a:spcBef>
                <a:spcPts val="600"/>
              </a:spcBef>
              <a:buFont typeface="Wingdings" panose="05000000000000000000" pitchFamily="2" charset="2"/>
              <a:buChar char="§"/>
            </a:pPr>
            <a:r>
              <a:rPr lang="en-US" sz="2200" dirty="0">
                <a:solidFill>
                  <a:srgbClr val="000000"/>
                </a:solidFill>
              </a:rPr>
              <a:t>Shortest “Charging and Recharging” durations </a:t>
            </a:r>
          </a:p>
          <a:p>
            <a:pPr marL="342900" indent="-342900" eaLnBrk="1" hangingPunct="1">
              <a:lnSpc>
                <a:spcPct val="90000"/>
              </a:lnSpc>
              <a:spcBef>
                <a:spcPts val="600"/>
              </a:spcBef>
              <a:buFont typeface="Arial" panose="020B0604020202020204" pitchFamily="34" charset="0"/>
              <a:buChar char="•"/>
            </a:pPr>
            <a:r>
              <a:rPr lang="en-US" sz="2200" dirty="0">
                <a:solidFill>
                  <a:srgbClr val="000000"/>
                </a:solidFill>
              </a:rPr>
              <a:t>Hence, AMP BS tags may support:</a:t>
            </a:r>
          </a:p>
          <a:p>
            <a:pPr marL="1200150" lvl="1" indent="-457200" eaLnBrk="1" hangingPunct="1">
              <a:lnSpc>
                <a:spcPct val="90000"/>
              </a:lnSpc>
              <a:spcBef>
                <a:spcPts val="600"/>
              </a:spcBef>
              <a:buFont typeface="Wingdings" panose="05000000000000000000" pitchFamily="2" charset="2"/>
              <a:buChar char="§"/>
            </a:pPr>
            <a:r>
              <a:rPr lang="en-US" sz="2200" dirty="0">
                <a:solidFill>
                  <a:srgbClr val="000000"/>
                </a:solidFill>
              </a:rPr>
              <a:t>Lowest power consumption</a:t>
            </a:r>
          </a:p>
          <a:p>
            <a:pPr marL="1200150" lvl="1" indent="-457200" eaLnBrk="1" hangingPunct="1">
              <a:lnSpc>
                <a:spcPct val="90000"/>
              </a:lnSpc>
              <a:spcBef>
                <a:spcPts val="600"/>
              </a:spcBef>
              <a:buFont typeface="Wingdings" panose="05000000000000000000" pitchFamily="2" charset="2"/>
              <a:buChar char="§"/>
            </a:pPr>
            <a:r>
              <a:rPr lang="en-US" sz="2200" dirty="0">
                <a:solidFill>
                  <a:srgbClr val="000000"/>
                </a:solidFill>
              </a:rPr>
              <a:t>Sufficiently low EH sensitivity level with adequate efficiency, which enable fast charging and recharging durations for capacitors that support the required RX+TX durations</a:t>
            </a:r>
          </a:p>
          <a:p>
            <a:pPr marL="342900" indent="-342900" eaLnBrk="1" hangingPunct="1">
              <a:lnSpc>
                <a:spcPct val="90000"/>
              </a:lnSpc>
              <a:spcBef>
                <a:spcPts val="600"/>
              </a:spcBef>
              <a:buFont typeface="Arial" panose="020B0604020202020204" pitchFamily="34" charset="0"/>
              <a:buChar char="•"/>
            </a:pPr>
            <a:r>
              <a:rPr lang="en-US" sz="2200" dirty="0">
                <a:solidFill>
                  <a:srgbClr val="000000"/>
                </a:solidFill>
              </a:rPr>
              <a:t>Considering bi-static BS as range extension of mono-static operation, utilizing the same tag type, a specification of EH sensitivity power level threshold level may be required and can be identical for both use cases.</a:t>
            </a:r>
          </a:p>
          <a:p>
            <a:pPr marL="342900" indent="-342900" eaLnBrk="1" hangingPunct="1">
              <a:lnSpc>
                <a:spcPct val="90000"/>
              </a:lnSpc>
              <a:spcBef>
                <a:spcPts val="600"/>
              </a:spcBef>
              <a:buFont typeface="Arial" panose="020B0604020202020204" pitchFamily="34" charset="0"/>
              <a:buChar char="•"/>
            </a:pPr>
            <a:endParaRPr lang="en-US" sz="2200" dirty="0">
              <a:solidFill>
                <a:srgbClr val="000000"/>
              </a:solidFill>
            </a:endParaRPr>
          </a:p>
          <a:p>
            <a:pPr defTabSz="914400" eaLnBrk="1" hangingPunct="1">
              <a:buClrTx/>
              <a:buSzTx/>
            </a:pPr>
            <a:endParaRPr lang="en-US" sz="2200" i="1" baseline="-25000" dirty="0">
              <a:solidFill>
                <a:srgbClr val="000000"/>
              </a:solidFill>
              <a:latin typeface="Cambria Math" panose="02040503050406030204" pitchFamily="18" charset="0"/>
              <a:ea typeface="宋体" charset="-122"/>
            </a:endParaRPr>
          </a:p>
        </p:txBody>
      </p:sp>
      <p:sp>
        <p:nvSpPr>
          <p:cNvPr id="7" name="Slide Number Placeholder 5">
            <a:extLst>
              <a:ext uri="{FF2B5EF4-FFF2-40B4-BE49-F238E27FC236}">
                <a16:creationId xmlns:a16="http://schemas.microsoft.com/office/drawing/2014/main" id="{E678CD79-B274-4C2E-8402-41EBD0CC02EC}"/>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351F4386-A5E2-41A1-B4D0-BE653C929E06}" type="slidenum">
              <a:rPr lang="en-GB" smtClean="0"/>
              <a:pPr/>
              <a:t>6</a:t>
            </a:fld>
            <a:endParaRPr lang="en-GB" dirty="0"/>
          </a:p>
        </p:txBody>
      </p:sp>
      <p:sp>
        <p:nvSpPr>
          <p:cNvPr id="2" name="Slide Number Placeholder 1">
            <a:extLst>
              <a:ext uri="{FF2B5EF4-FFF2-40B4-BE49-F238E27FC236}">
                <a16:creationId xmlns:a16="http://schemas.microsoft.com/office/drawing/2014/main" id="{68BB02EA-A84B-4509-BD0B-3EDB903C193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879987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2C09FA6-0FBF-4153-B0F3-E5D4CD5F8210}"/>
              </a:ext>
            </a:extLst>
          </p:cNvPr>
          <p:cNvPicPr>
            <a:picLocks noChangeAspect="1"/>
          </p:cNvPicPr>
          <p:nvPr/>
        </p:nvPicPr>
        <p:blipFill>
          <a:blip r:embed="rId3"/>
          <a:stretch>
            <a:fillRect/>
          </a:stretch>
        </p:blipFill>
        <p:spPr>
          <a:xfrm>
            <a:off x="7752184" y="2384532"/>
            <a:ext cx="4367808" cy="1980572"/>
          </a:xfrm>
          <a:prstGeom prst="rect">
            <a:avLst/>
          </a:prstGeom>
        </p:spPr>
      </p:pic>
      <p:sp>
        <p:nvSpPr>
          <p:cNvPr id="4097" name="Rectangle 1"/>
          <p:cNvSpPr>
            <a:spLocks noGrp="1" noChangeArrowheads="1"/>
          </p:cNvSpPr>
          <p:nvPr>
            <p:ph type="title"/>
          </p:nvPr>
        </p:nvSpPr>
        <p:spPr>
          <a:xfrm>
            <a:off x="839416" y="404986"/>
            <a:ext cx="10151025" cy="1065213"/>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000" dirty="0"/>
              <a:t>Passive BS AMP STA Operation Example (simplified) [1] </a:t>
            </a:r>
            <a:endParaRPr lang="en-GB" sz="3000" dirty="0"/>
          </a:p>
        </p:txBody>
      </p:sp>
      <p:sp>
        <p:nvSpPr>
          <p:cNvPr id="4" name="Date Placeholder 3"/>
          <p:cNvSpPr>
            <a:spLocks noGrp="1"/>
          </p:cNvSpPr>
          <p:nvPr>
            <p:ph type="dt" idx="15"/>
          </p:nvPr>
        </p:nvSpPr>
        <p:spPr/>
        <p:txBody>
          <a:bodyPr/>
          <a:lstStyle/>
          <a:p>
            <a:r>
              <a:rPr lang="en-US"/>
              <a:t>Jan. 2025</a:t>
            </a:r>
            <a:endParaRPr lang="en-GB" dirty="0"/>
          </a:p>
        </p:txBody>
      </p:sp>
      <p:sp>
        <p:nvSpPr>
          <p:cNvPr id="196" name="Footer Placeholder 4">
            <a:extLst>
              <a:ext uri="{FF2B5EF4-FFF2-40B4-BE49-F238E27FC236}">
                <a16:creationId xmlns:a16="http://schemas.microsoft.com/office/drawing/2014/main" id="{B22D0CAB-2981-4E78-B000-3E4DD4850A3D}"/>
              </a:ext>
            </a:extLst>
          </p:cNvPr>
          <p:cNvSpPr>
            <a:spLocks noGrp="1"/>
          </p:cNvSpPr>
          <p:nvPr>
            <p:ph type="ftr" idx="14"/>
          </p:nvPr>
        </p:nvSpPr>
        <p:spPr>
          <a:xfrm>
            <a:off x="7178565" y="6475414"/>
            <a:ext cx="4246027" cy="180975"/>
          </a:xfrm>
        </p:spPr>
        <p:txBody>
          <a:bodyPr/>
          <a:lstStyle/>
          <a:p>
            <a:r>
              <a:rPr lang="en-GB" dirty="0"/>
              <a:t>Dror Regev, Huawei</a:t>
            </a:r>
          </a:p>
        </p:txBody>
      </p:sp>
      <p:sp>
        <p:nvSpPr>
          <p:cNvPr id="7" name="Slide Number Placeholder 5">
            <a:extLst>
              <a:ext uri="{FF2B5EF4-FFF2-40B4-BE49-F238E27FC236}">
                <a16:creationId xmlns:a16="http://schemas.microsoft.com/office/drawing/2014/main" id="{E678CD79-B274-4C2E-8402-41EBD0CC02EC}"/>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351F4386-A5E2-41A1-B4D0-BE653C929E06}" type="slidenum">
              <a:rPr lang="en-GB" smtClean="0"/>
              <a:pPr/>
              <a:t>7</a:t>
            </a:fld>
            <a:endParaRPr lang="en-GB" dirty="0"/>
          </a:p>
        </p:txBody>
      </p:sp>
      <p:sp>
        <p:nvSpPr>
          <p:cNvPr id="2" name="Slide Number Placeholder 1">
            <a:extLst>
              <a:ext uri="{FF2B5EF4-FFF2-40B4-BE49-F238E27FC236}">
                <a16:creationId xmlns:a16="http://schemas.microsoft.com/office/drawing/2014/main" id="{68BB02EA-A84B-4509-BD0B-3EDB903C193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C4804075-E36F-4FB3-ABD4-09694D97E2A3}"/>
                  </a:ext>
                </a:extLst>
              </p:cNvPr>
              <p:cNvSpPr txBox="1"/>
              <p:nvPr/>
            </p:nvSpPr>
            <p:spPr>
              <a:xfrm>
                <a:off x="-158841" y="1389480"/>
                <a:ext cx="5592562" cy="594522"/>
              </a:xfrm>
              <a:prstGeom prst="rect">
                <a:avLst/>
              </a:prstGeom>
              <a:noFill/>
            </p:spPr>
            <p:txBody>
              <a:bodyPr wrap="square" lIns="0" tIns="0" rIns="0" bIns="0" rtlCol="0">
                <a:spAutoFit/>
              </a:bodyPr>
              <a:lstStyle/>
              <a:p>
                <a:pPr defTabSz="914400" eaLnBrk="1" hangingPunct="1">
                  <a:buClrTx/>
                  <a:buSzTx/>
                </a:pPr>
                <a14:m>
                  <m:oMathPara xmlns:m="http://schemas.openxmlformats.org/officeDocument/2006/math">
                    <m:oMathParaPr>
                      <m:jc m:val="centerGroup"/>
                    </m:oMathParaPr>
                    <m:oMath xmlns:m="http://schemas.openxmlformats.org/officeDocument/2006/math">
                      <m:r>
                        <m:rPr>
                          <m:nor/>
                        </m:rPr>
                        <a:rPr lang="en-US" sz="1800" b="1" dirty="0" smtClean="0">
                          <a:solidFill>
                            <a:srgbClr val="000000"/>
                          </a:solidFill>
                          <a:latin typeface="Calibri" pitchFamily="34" charset="0"/>
                          <a:ea typeface="宋体" charset="-122"/>
                        </a:rPr>
                        <m:t>Energy</m:t>
                      </m:r>
                      <m:r>
                        <m:rPr>
                          <m:nor/>
                        </m:rPr>
                        <a:rPr lang="en-US" sz="1800" b="1" dirty="0" smtClean="0">
                          <a:solidFill>
                            <a:srgbClr val="000000"/>
                          </a:solidFill>
                          <a:latin typeface="Calibri" pitchFamily="34" charset="0"/>
                          <a:ea typeface="宋体" charset="-122"/>
                        </a:rPr>
                        <m:t> </m:t>
                      </m:r>
                      <m:r>
                        <m:rPr>
                          <m:nor/>
                        </m:rPr>
                        <a:rPr lang="en-US" sz="1800" b="1" dirty="0" smtClean="0">
                          <a:solidFill>
                            <a:srgbClr val="000000"/>
                          </a:solidFill>
                          <a:latin typeface="Calibri" pitchFamily="34" charset="0"/>
                          <a:ea typeface="宋体" charset="-122"/>
                        </a:rPr>
                        <m:t>stored</m:t>
                      </m:r>
                      <m:r>
                        <m:rPr>
                          <m:nor/>
                        </m:rPr>
                        <a:rPr lang="en-US" sz="1800" b="1" dirty="0" smtClean="0">
                          <a:solidFill>
                            <a:srgbClr val="000000"/>
                          </a:solidFill>
                          <a:latin typeface="Calibri" pitchFamily="34" charset="0"/>
                          <a:ea typeface="宋体" charset="-122"/>
                        </a:rPr>
                        <m:t> </m:t>
                      </m:r>
                      <m:r>
                        <m:rPr>
                          <m:nor/>
                        </m:rPr>
                        <a:rPr lang="en-US" sz="1800" b="1" dirty="0" smtClean="0">
                          <a:solidFill>
                            <a:srgbClr val="000000"/>
                          </a:solidFill>
                          <a:latin typeface="Calibri" pitchFamily="34" charset="0"/>
                          <a:ea typeface="宋体" charset="-122"/>
                        </a:rPr>
                        <m:t>on</m:t>
                      </m:r>
                      <m:r>
                        <m:rPr>
                          <m:nor/>
                        </m:rPr>
                        <a:rPr lang="en-US" sz="1800" b="1" dirty="0" smtClean="0">
                          <a:solidFill>
                            <a:srgbClr val="000000"/>
                          </a:solidFill>
                          <a:latin typeface="Calibri" pitchFamily="34" charset="0"/>
                          <a:ea typeface="宋体" charset="-122"/>
                        </a:rPr>
                        <m:t> </m:t>
                      </m:r>
                      <m:r>
                        <m:rPr>
                          <m:nor/>
                        </m:rPr>
                        <a:rPr lang="en-US" sz="1800" b="1" dirty="0" smtClean="0">
                          <a:solidFill>
                            <a:srgbClr val="000000"/>
                          </a:solidFill>
                          <a:latin typeface="Calibri" pitchFamily="34" charset="0"/>
                          <a:ea typeface="宋体" charset="-122"/>
                        </a:rPr>
                        <m:t>a</m:t>
                      </m:r>
                      <m:r>
                        <m:rPr>
                          <m:nor/>
                        </m:rPr>
                        <a:rPr lang="en-US" sz="1800" b="1" dirty="0" smtClean="0">
                          <a:solidFill>
                            <a:srgbClr val="000000"/>
                          </a:solidFill>
                          <a:latin typeface="Calibri" pitchFamily="34" charset="0"/>
                          <a:ea typeface="宋体" charset="-122"/>
                        </a:rPr>
                        <m:t> </m:t>
                      </m:r>
                      <m:r>
                        <m:rPr>
                          <m:nor/>
                        </m:rPr>
                        <a:rPr lang="en-US" sz="1800" b="1" dirty="0" smtClean="0">
                          <a:solidFill>
                            <a:srgbClr val="000000"/>
                          </a:solidFill>
                          <a:latin typeface="Calibri" pitchFamily="34" charset="0"/>
                          <a:ea typeface="宋体" charset="-122"/>
                        </a:rPr>
                        <m:t>capacitor</m:t>
                      </m:r>
                      <m:r>
                        <m:rPr>
                          <m:nor/>
                        </m:rPr>
                        <a:rPr lang="en-US" sz="1800" b="1" i="0" dirty="0" smtClean="0">
                          <a:solidFill>
                            <a:srgbClr val="000000"/>
                          </a:solidFill>
                          <a:latin typeface="Calibri" pitchFamily="34" charset="0"/>
                          <a:ea typeface="宋体" charset="-122"/>
                        </a:rPr>
                        <m:t> </m:t>
                      </m:r>
                      <m:r>
                        <m:rPr>
                          <m:nor/>
                        </m:rPr>
                        <a:rPr lang="en-US" sz="1800" b="1" dirty="0" smtClean="0">
                          <a:solidFill>
                            <a:srgbClr val="000000"/>
                          </a:solidFill>
                          <a:latin typeface="Calibri" pitchFamily="34" charset="0"/>
                          <a:ea typeface="宋体" charset="-122"/>
                        </a:rPr>
                        <m:t>:</m:t>
                      </m:r>
                      <m:r>
                        <a:rPr lang="en-US" sz="1800" b="1" i="1" dirty="0" smtClean="0">
                          <a:solidFill>
                            <a:srgbClr val="000000"/>
                          </a:solidFill>
                          <a:latin typeface="Cambria Math" panose="02040503050406030204" pitchFamily="18" charset="0"/>
                          <a:ea typeface="宋体" charset="-122"/>
                        </a:rPr>
                        <m:t>  </m:t>
                      </m:r>
                      <m:r>
                        <a:rPr lang="en-US" b="1" i="1" smtClean="0">
                          <a:solidFill>
                            <a:srgbClr val="000000"/>
                          </a:solidFill>
                          <a:latin typeface="Cambria Math" panose="02040503050406030204" pitchFamily="18" charset="0"/>
                        </a:rPr>
                        <m:t>𝑬</m:t>
                      </m:r>
                      <m:r>
                        <a:rPr lang="en-US" b="1" i="1" baseline="-25000" smtClean="0">
                          <a:solidFill>
                            <a:srgbClr val="000000"/>
                          </a:solidFill>
                          <a:latin typeface="Cambria Math" panose="02040503050406030204" pitchFamily="18" charset="0"/>
                        </a:rPr>
                        <m:t>𝑺</m:t>
                      </m:r>
                      <m:r>
                        <a:rPr lang="en-US" b="1" i="1" smtClean="0">
                          <a:solidFill>
                            <a:srgbClr val="000000"/>
                          </a:solidFill>
                          <a:latin typeface="Cambria Math" panose="02040503050406030204" pitchFamily="18" charset="0"/>
                        </a:rPr>
                        <m:t>=</m:t>
                      </m:r>
                      <m:f>
                        <m:fPr>
                          <m:ctrlPr>
                            <a:rPr lang="en-US" b="1" i="1" smtClean="0">
                              <a:solidFill>
                                <a:srgbClr val="000000"/>
                              </a:solidFill>
                              <a:latin typeface="Cambria Math" panose="02040503050406030204" pitchFamily="18" charset="0"/>
                            </a:rPr>
                          </m:ctrlPr>
                        </m:fPr>
                        <m:num>
                          <m:r>
                            <a:rPr lang="en-US" b="1" i="1" smtClean="0">
                              <a:solidFill>
                                <a:srgbClr val="000000"/>
                              </a:solidFill>
                              <a:latin typeface="Cambria Math" panose="02040503050406030204" pitchFamily="18" charset="0"/>
                            </a:rPr>
                            <m:t>𝟏</m:t>
                          </m:r>
                        </m:num>
                        <m:den>
                          <m:r>
                            <a:rPr lang="en-US" b="1" i="1" smtClean="0">
                              <a:solidFill>
                                <a:srgbClr val="000000"/>
                              </a:solidFill>
                              <a:latin typeface="Cambria Math" panose="02040503050406030204" pitchFamily="18" charset="0"/>
                            </a:rPr>
                            <m:t>𝟐</m:t>
                          </m:r>
                        </m:den>
                      </m:f>
                      <m:r>
                        <a:rPr lang="en-US" b="1" i="1" smtClean="0">
                          <a:solidFill>
                            <a:srgbClr val="000000"/>
                          </a:solidFill>
                          <a:latin typeface="Cambria Math" panose="02040503050406030204" pitchFamily="18" charset="0"/>
                        </a:rPr>
                        <m:t>𝑪</m:t>
                      </m:r>
                      <m:r>
                        <a:rPr lang="en-US" b="1" i="1">
                          <a:solidFill>
                            <a:srgbClr val="000000"/>
                          </a:solidFill>
                          <a:latin typeface="Cambria Math" panose="02040503050406030204" pitchFamily="18" charset="0"/>
                        </a:rPr>
                        <m:t>∙</m:t>
                      </m:r>
                      <m:sSup>
                        <m:sSupPr>
                          <m:ctrlPr>
                            <a:rPr lang="en-US" b="1" i="1" smtClean="0">
                              <a:solidFill>
                                <a:srgbClr val="000000"/>
                              </a:solidFill>
                              <a:latin typeface="Cambria Math" panose="02040503050406030204" pitchFamily="18" charset="0"/>
                            </a:rPr>
                          </m:ctrlPr>
                        </m:sSupPr>
                        <m:e>
                          <m:r>
                            <a:rPr lang="en-US" b="1" i="1" smtClean="0">
                              <a:solidFill>
                                <a:srgbClr val="000000"/>
                              </a:solidFill>
                              <a:latin typeface="Cambria Math" panose="02040503050406030204" pitchFamily="18" charset="0"/>
                            </a:rPr>
                            <m:t>𝑽</m:t>
                          </m:r>
                        </m:e>
                        <m:sup>
                          <m:r>
                            <a:rPr lang="en-US" b="1" i="1" smtClean="0">
                              <a:solidFill>
                                <a:srgbClr val="000000"/>
                              </a:solidFill>
                              <a:latin typeface="Cambria Math" panose="02040503050406030204" pitchFamily="18" charset="0"/>
                            </a:rPr>
                            <m:t>𝟐</m:t>
                          </m:r>
                        </m:sup>
                      </m:sSup>
                    </m:oMath>
                  </m:oMathPara>
                </a14:m>
                <a:endParaRPr lang="en-US" b="1" i="1" dirty="0">
                  <a:solidFill>
                    <a:srgbClr val="000000"/>
                  </a:solidFill>
                  <a:latin typeface="Calibri" pitchFamily="34" charset="0"/>
                  <a:ea typeface="宋体" charset="-122"/>
                </a:endParaRPr>
              </a:p>
            </p:txBody>
          </p:sp>
        </mc:Choice>
        <mc:Fallback xmlns="">
          <p:sp>
            <p:nvSpPr>
              <p:cNvPr id="10" name="TextBox 9">
                <a:extLst>
                  <a:ext uri="{FF2B5EF4-FFF2-40B4-BE49-F238E27FC236}">
                    <a16:creationId xmlns:a16="http://schemas.microsoft.com/office/drawing/2014/main" id="{C4804075-E36F-4FB3-ABD4-09694D97E2A3}"/>
                  </a:ext>
                </a:extLst>
              </p:cNvPr>
              <p:cNvSpPr txBox="1">
                <a:spLocks noRot="1" noChangeAspect="1" noMove="1" noResize="1" noEditPoints="1" noAdjustHandles="1" noChangeArrowheads="1" noChangeShapeType="1" noTextEdit="1"/>
              </p:cNvSpPr>
              <p:nvPr/>
            </p:nvSpPr>
            <p:spPr>
              <a:xfrm>
                <a:off x="-158841" y="1389480"/>
                <a:ext cx="5592562" cy="594522"/>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CD8B55B6-CDFC-469B-83E9-B91BAD8DDE58}"/>
                  </a:ext>
                </a:extLst>
              </p:cNvPr>
              <p:cNvSpPr txBox="1"/>
              <p:nvPr/>
            </p:nvSpPr>
            <p:spPr>
              <a:xfrm>
                <a:off x="-168696" y="2002030"/>
                <a:ext cx="8400256" cy="518604"/>
              </a:xfrm>
              <a:prstGeom prst="rect">
                <a:avLst/>
              </a:prstGeom>
              <a:noFill/>
            </p:spPr>
            <p:txBody>
              <a:bodyPr wrap="square" lIns="0" tIns="0" rIns="0" bIns="0" rtlCol="0">
                <a:spAutoFit/>
              </a:bodyPr>
              <a:lstStyle/>
              <a:p>
                <a:pPr algn="ctr" defTabSz="914400" eaLnBrk="1" hangingPunct="1">
                  <a:buClrTx/>
                  <a:buSzTx/>
                  <a:buFontTx/>
                  <a:buNone/>
                </a:pPr>
                <a14:m>
                  <m:oMathPara xmlns:m="http://schemas.openxmlformats.org/officeDocument/2006/math">
                    <m:oMathParaPr>
                      <m:jc m:val="centerGroup"/>
                    </m:oMathParaPr>
                    <m:oMath xmlns:m="http://schemas.openxmlformats.org/officeDocument/2006/math">
                      <m:sSub>
                        <m:sSubPr>
                          <m:ctrlPr>
                            <a:rPr lang="en-US" sz="1800" b="1" i="1" smtClean="0">
                              <a:solidFill>
                                <a:srgbClr val="000000"/>
                              </a:solidFill>
                              <a:latin typeface="Cambria Math" panose="02040503050406030204" pitchFamily="18" charset="0"/>
                            </a:rPr>
                          </m:ctrlPr>
                        </m:sSubPr>
                        <m:e>
                          <m:r>
                            <m:rPr>
                              <m:nor/>
                            </m:rPr>
                            <a:rPr lang="en-US" sz="1800" b="1" dirty="0">
                              <a:solidFill>
                                <a:srgbClr val="000000"/>
                              </a:solidFill>
                              <a:latin typeface="Calibri" pitchFamily="34" charset="0"/>
                              <a:ea typeface="宋体" charset="-122"/>
                            </a:rPr>
                            <m:t>Energy</m:t>
                          </m:r>
                          <m:r>
                            <m:rPr>
                              <m:nor/>
                            </m:rPr>
                            <a:rPr lang="en-US" sz="1800" b="1" dirty="0">
                              <a:solidFill>
                                <a:srgbClr val="000000"/>
                              </a:solidFill>
                              <a:latin typeface="Calibri" pitchFamily="34" charset="0"/>
                              <a:ea typeface="宋体" charset="-122"/>
                            </a:rPr>
                            <m:t> </m:t>
                          </m:r>
                          <m:r>
                            <m:rPr>
                              <m:nor/>
                            </m:rPr>
                            <a:rPr lang="en-US" sz="1800" b="1" dirty="0">
                              <a:solidFill>
                                <a:srgbClr val="000000"/>
                              </a:solidFill>
                              <a:latin typeface="Calibri" pitchFamily="34" charset="0"/>
                              <a:ea typeface="宋体" charset="-122"/>
                            </a:rPr>
                            <m:t>discharge</m:t>
                          </m:r>
                          <m:r>
                            <m:rPr>
                              <m:nor/>
                            </m:rPr>
                            <a:rPr lang="en-US" sz="1800" b="1" dirty="0">
                              <a:solidFill>
                                <a:srgbClr val="000000"/>
                              </a:solidFill>
                              <a:latin typeface="Calibri" pitchFamily="34" charset="0"/>
                              <a:ea typeface="宋体" charset="-122"/>
                            </a:rPr>
                            <m:t> </m:t>
                          </m:r>
                          <m:r>
                            <m:rPr>
                              <m:nor/>
                            </m:rPr>
                            <a:rPr lang="en-US" sz="1800" b="1" dirty="0">
                              <a:solidFill>
                                <a:srgbClr val="000000"/>
                              </a:solidFill>
                              <a:latin typeface="Calibri" pitchFamily="34" charset="0"/>
                              <a:ea typeface="宋体" charset="-122"/>
                            </a:rPr>
                            <m:t>from</m:t>
                          </m:r>
                          <m:r>
                            <m:rPr>
                              <m:nor/>
                            </m:rPr>
                            <a:rPr lang="en-US" sz="1800" b="1" dirty="0">
                              <a:solidFill>
                                <a:srgbClr val="000000"/>
                              </a:solidFill>
                              <a:latin typeface="Calibri" pitchFamily="34" charset="0"/>
                              <a:ea typeface="宋体" charset="-122"/>
                            </a:rPr>
                            <m:t> </m:t>
                          </m:r>
                          <m:r>
                            <m:rPr>
                              <m:nor/>
                            </m:rPr>
                            <a:rPr lang="en-US" sz="1800" b="1" dirty="0">
                              <a:solidFill>
                                <a:srgbClr val="000000"/>
                              </a:solidFill>
                              <a:latin typeface="Calibri" pitchFamily="34" charset="0"/>
                              <a:ea typeface="宋体" charset="-122"/>
                            </a:rPr>
                            <m:t>the</m:t>
                          </m:r>
                          <m:r>
                            <m:rPr>
                              <m:nor/>
                            </m:rPr>
                            <a:rPr lang="en-US" sz="1800" b="1" dirty="0">
                              <a:solidFill>
                                <a:srgbClr val="000000"/>
                              </a:solidFill>
                              <a:latin typeface="Calibri" pitchFamily="34" charset="0"/>
                              <a:ea typeface="宋体" charset="-122"/>
                            </a:rPr>
                            <m:t> </m:t>
                          </m:r>
                          <m:r>
                            <m:rPr>
                              <m:nor/>
                            </m:rPr>
                            <a:rPr lang="en-US" sz="1800" b="1" dirty="0">
                              <a:solidFill>
                                <a:srgbClr val="000000"/>
                              </a:solidFill>
                              <a:latin typeface="Calibri" pitchFamily="34" charset="0"/>
                              <a:ea typeface="宋体" charset="-122"/>
                            </a:rPr>
                            <m:t>capacitor</m:t>
                          </m:r>
                          <m:r>
                            <m:rPr>
                              <m:nor/>
                            </m:rPr>
                            <a:rPr lang="en-US" sz="1800" b="1" i="0" dirty="0" smtClean="0">
                              <a:solidFill>
                                <a:srgbClr val="000000"/>
                              </a:solidFill>
                              <a:latin typeface="Calibri" pitchFamily="34" charset="0"/>
                              <a:ea typeface="宋体" charset="-122"/>
                            </a:rPr>
                            <m:t> </m:t>
                          </m:r>
                          <m:r>
                            <m:rPr>
                              <m:nor/>
                            </m:rPr>
                            <a:rPr lang="en-US" sz="1800" b="1" dirty="0">
                              <a:solidFill>
                                <a:srgbClr val="000000"/>
                              </a:solidFill>
                              <a:latin typeface="Calibri" pitchFamily="34" charset="0"/>
                              <a:ea typeface="宋体" charset="-122"/>
                            </a:rPr>
                            <m:t>:</m:t>
                          </m:r>
                          <m:r>
                            <m:rPr>
                              <m:nor/>
                            </m:rPr>
                            <a:rPr lang="en-US" sz="1800" dirty="0">
                              <a:solidFill>
                                <a:srgbClr val="000000"/>
                              </a:solidFill>
                              <a:latin typeface="Calibri" pitchFamily="34" charset="0"/>
                              <a:ea typeface="宋体" charset="-122"/>
                            </a:rPr>
                            <m:t> </m:t>
                          </m:r>
                          <m:r>
                            <a:rPr lang="en-US" sz="1800" b="1" i="1" smtClean="0">
                              <a:solidFill>
                                <a:srgbClr val="000000"/>
                              </a:solidFill>
                              <a:latin typeface="Cambria Math" panose="02040503050406030204" pitchFamily="18" charset="0"/>
                            </a:rPr>
                            <m:t>𝑬</m:t>
                          </m:r>
                        </m:e>
                        <m:sub>
                          <m:r>
                            <a:rPr lang="en-US" sz="1800" b="1" i="1" smtClean="0">
                              <a:solidFill>
                                <a:srgbClr val="000000"/>
                              </a:solidFill>
                              <a:latin typeface="Cambria Math" panose="02040503050406030204" pitchFamily="18" charset="0"/>
                            </a:rPr>
                            <m:t>𝑫𝒊𝒔𝒄𝒉</m:t>
                          </m:r>
                        </m:sub>
                      </m:sSub>
                      <m:r>
                        <a:rPr lang="en-US" sz="1800" b="1" i="1" smtClean="0">
                          <a:solidFill>
                            <a:srgbClr val="000000"/>
                          </a:solidFill>
                          <a:latin typeface="Cambria Math" panose="02040503050406030204" pitchFamily="18" charset="0"/>
                        </a:rPr>
                        <m:t>=</m:t>
                      </m:r>
                      <m:r>
                        <a:rPr lang="en-US" sz="1800" b="1" i="1">
                          <a:solidFill>
                            <a:srgbClr val="000000"/>
                          </a:solidFill>
                          <a:latin typeface="Cambria Math" panose="02040503050406030204" pitchFamily="18" charset="0"/>
                        </a:rPr>
                        <m:t>𝑬</m:t>
                      </m:r>
                      <m:r>
                        <a:rPr lang="en-US" sz="1800" b="1" i="1" baseline="-25000" smtClean="0">
                          <a:solidFill>
                            <a:srgbClr val="000000"/>
                          </a:solidFill>
                          <a:latin typeface="Cambria Math" panose="02040503050406030204" pitchFamily="18" charset="0"/>
                        </a:rPr>
                        <m:t>𝑺</m:t>
                      </m:r>
                      <m:r>
                        <a:rPr lang="en-US" sz="1800" b="1" i="1" baseline="-40000" smtClean="0">
                          <a:solidFill>
                            <a:srgbClr val="000000"/>
                          </a:solidFill>
                          <a:latin typeface="Cambria Math" panose="02040503050406030204" pitchFamily="18" charset="0"/>
                        </a:rPr>
                        <m:t>𝑯</m:t>
                      </m:r>
                      <m:r>
                        <a:rPr lang="en-US" sz="1800" b="1" i="1" smtClean="0">
                          <a:solidFill>
                            <a:srgbClr val="000000"/>
                          </a:solidFill>
                          <a:latin typeface="Cambria Math" panose="02040503050406030204" pitchFamily="18" charset="0"/>
                        </a:rPr>
                        <m:t>−</m:t>
                      </m:r>
                      <m:r>
                        <a:rPr lang="en-US" sz="1800" b="1" i="1">
                          <a:solidFill>
                            <a:srgbClr val="000000"/>
                          </a:solidFill>
                          <a:latin typeface="Cambria Math" panose="02040503050406030204" pitchFamily="18" charset="0"/>
                        </a:rPr>
                        <m:t>𝑬</m:t>
                      </m:r>
                      <m:r>
                        <a:rPr lang="en-US" sz="1800" b="1" i="1" baseline="-25000">
                          <a:solidFill>
                            <a:srgbClr val="000000"/>
                          </a:solidFill>
                          <a:latin typeface="Cambria Math" panose="02040503050406030204" pitchFamily="18" charset="0"/>
                        </a:rPr>
                        <m:t>𝑺</m:t>
                      </m:r>
                      <m:r>
                        <a:rPr lang="en-US" sz="1800" b="1" i="1" baseline="-40000" smtClean="0">
                          <a:solidFill>
                            <a:srgbClr val="000000"/>
                          </a:solidFill>
                          <a:latin typeface="Cambria Math" panose="02040503050406030204" pitchFamily="18" charset="0"/>
                        </a:rPr>
                        <m:t>𝑳</m:t>
                      </m:r>
                      <m:r>
                        <a:rPr lang="en-US" sz="1800" b="1" i="1" smtClean="0">
                          <a:solidFill>
                            <a:srgbClr val="000000"/>
                          </a:solidFill>
                          <a:latin typeface="Cambria Math" panose="02040503050406030204" pitchFamily="18" charset="0"/>
                        </a:rPr>
                        <m:t>=</m:t>
                      </m:r>
                      <m:f>
                        <m:fPr>
                          <m:ctrlPr>
                            <a:rPr lang="en-US" sz="1800" b="1" i="1" smtClean="0">
                              <a:solidFill>
                                <a:srgbClr val="000000"/>
                              </a:solidFill>
                              <a:latin typeface="Cambria Math" panose="02040503050406030204" pitchFamily="18" charset="0"/>
                            </a:rPr>
                          </m:ctrlPr>
                        </m:fPr>
                        <m:num>
                          <m:r>
                            <a:rPr lang="en-US" sz="1800" b="1" i="1" smtClean="0">
                              <a:solidFill>
                                <a:srgbClr val="000000"/>
                              </a:solidFill>
                              <a:latin typeface="Cambria Math" panose="02040503050406030204" pitchFamily="18" charset="0"/>
                            </a:rPr>
                            <m:t>𝟏</m:t>
                          </m:r>
                        </m:num>
                        <m:den>
                          <m:r>
                            <a:rPr lang="en-US" sz="1800" b="1" i="1" smtClean="0">
                              <a:solidFill>
                                <a:srgbClr val="000000"/>
                              </a:solidFill>
                              <a:latin typeface="Cambria Math" panose="02040503050406030204" pitchFamily="18" charset="0"/>
                            </a:rPr>
                            <m:t>𝟐</m:t>
                          </m:r>
                        </m:den>
                      </m:f>
                      <m:r>
                        <a:rPr lang="en-US" sz="1800" b="1" i="1">
                          <a:solidFill>
                            <a:srgbClr val="000000"/>
                          </a:solidFill>
                          <a:latin typeface="Cambria Math" panose="02040503050406030204" pitchFamily="18" charset="0"/>
                        </a:rPr>
                        <m:t>∙</m:t>
                      </m:r>
                      <m:r>
                        <a:rPr lang="en-US" sz="1800" b="1" i="1" smtClean="0">
                          <a:solidFill>
                            <a:srgbClr val="000000"/>
                          </a:solidFill>
                          <a:latin typeface="Cambria Math" panose="02040503050406030204" pitchFamily="18" charset="0"/>
                        </a:rPr>
                        <m:t>𝑪</m:t>
                      </m:r>
                      <m:r>
                        <a:rPr lang="en-US" sz="1800" b="1" i="1">
                          <a:solidFill>
                            <a:srgbClr val="000000"/>
                          </a:solidFill>
                          <a:latin typeface="Cambria Math" panose="02040503050406030204" pitchFamily="18" charset="0"/>
                        </a:rPr>
                        <m:t>∙</m:t>
                      </m:r>
                      <m:d>
                        <m:dPr>
                          <m:ctrlPr>
                            <a:rPr lang="en-US" sz="1800" b="1" i="1" smtClean="0">
                              <a:solidFill>
                                <a:srgbClr val="000000"/>
                              </a:solidFill>
                              <a:latin typeface="Cambria Math" panose="02040503050406030204" pitchFamily="18" charset="0"/>
                            </a:rPr>
                          </m:ctrlPr>
                        </m:dPr>
                        <m:e>
                          <m:sSubSup>
                            <m:sSubSupPr>
                              <m:ctrlPr>
                                <a:rPr lang="en-US" sz="1800" b="1" i="1">
                                  <a:solidFill>
                                    <a:srgbClr val="000000"/>
                                  </a:solidFill>
                                  <a:latin typeface="Cambria Math" panose="02040503050406030204" pitchFamily="18" charset="0"/>
                                </a:rPr>
                              </m:ctrlPr>
                            </m:sSubSupPr>
                            <m:e>
                              <m:r>
                                <a:rPr lang="en-US" sz="1800" b="1" i="1">
                                  <a:solidFill>
                                    <a:srgbClr val="000000"/>
                                  </a:solidFill>
                                  <a:latin typeface="Cambria Math" panose="02040503050406030204" pitchFamily="18" charset="0"/>
                                </a:rPr>
                                <m:t>𝑽</m:t>
                              </m:r>
                            </m:e>
                            <m:sub>
                              <m:r>
                                <a:rPr lang="en-US" sz="1800" b="1" i="1">
                                  <a:solidFill>
                                    <a:srgbClr val="000000"/>
                                  </a:solidFill>
                                  <a:latin typeface="Cambria Math" panose="02040503050406030204" pitchFamily="18" charset="0"/>
                                </a:rPr>
                                <m:t>𝑯</m:t>
                              </m:r>
                            </m:sub>
                            <m:sup>
                              <m:r>
                                <a:rPr lang="en-US" sz="1800" b="1" i="1">
                                  <a:solidFill>
                                    <a:srgbClr val="000000"/>
                                  </a:solidFill>
                                  <a:latin typeface="Cambria Math" panose="02040503050406030204" pitchFamily="18" charset="0"/>
                                </a:rPr>
                                <m:t>𝟐</m:t>
                              </m:r>
                            </m:sup>
                          </m:sSubSup>
                          <m:r>
                            <a:rPr lang="en-US" sz="1800" b="1" i="1" smtClean="0">
                              <a:solidFill>
                                <a:srgbClr val="000000"/>
                              </a:solidFill>
                              <a:latin typeface="Cambria Math" panose="02040503050406030204" pitchFamily="18" charset="0"/>
                            </a:rPr>
                            <m:t>−</m:t>
                          </m:r>
                          <m:sSubSup>
                            <m:sSubSupPr>
                              <m:ctrlPr>
                                <a:rPr lang="en-US" sz="1800" b="1" i="1">
                                  <a:solidFill>
                                    <a:srgbClr val="000000"/>
                                  </a:solidFill>
                                  <a:latin typeface="Cambria Math" panose="02040503050406030204" pitchFamily="18" charset="0"/>
                                </a:rPr>
                              </m:ctrlPr>
                            </m:sSubSupPr>
                            <m:e>
                              <m:r>
                                <a:rPr lang="en-US" sz="1800" b="1" i="1">
                                  <a:solidFill>
                                    <a:srgbClr val="000000"/>
                                  </a:solidFill>
                                  <a:latin typeface="Cambria Math" panose="02040503050406030204" pitchFamily="18" charset="0"/>
                                </a:rPr>
                                <m:t>𝑽</m:t>
                              </m:r>
                            </m:e>
                            <m:sub>
                              <m:r>
                                <a:rPr lang="en-US" sz="1800" b="1" i="1" smtClean="0">
                                  <a:solidFill>
                                    <a:srgbClr val="000000"/>
                                  </a:solidFill>
                                  <a:latin typeface="Cambria Math" panose="02040503050406030204" pitchFamily="18" charset="0"/>
                                </a:rPr>
                                <m:t>𝑳</m:t>
                              </m:r>
                            </m:sub>
                            <m:sup>
                              <m:r>
                                <a:rPr lang="en-US" sz="1800" b="1" i="1">
                                  <a:solidFill>
                                    <a:srgbClr val="000000"/>
                                  </a:solidFill>
                                  <a:latin typeface="Cambria Math" panose="02040503050406030204" pitchFamily="18" charset="0"/>
                                </a:rPr>
                                <m:t>𝟐</m:t>
                              </m:r>
                            </m:sup>
                          </m:sSubSup>
                        </m:e>
                      </m:d>
                    </m:oMath>
                  </m:oMathPara>
                </a14:m>
                <a:endParaRPr lang="en-US" sz="1800" b="1" i="1" dirty="0">
                  <a:solidFill>
                    <a:srgbClr val="000000"/>
                  </a:solidFill>
                  <a:latin typeface="Calibri" pitchFamily="34" charset="0"/>
                  <a:ea typeface="宋体" charset="-122"/>
                </a:endParaRPr>
              </a:p>
            </p:txBody>
          </p:sp>
        </mc:Choice>
        <mc:Fallback xmlns="">
          <p:sp>
            <p:nvSpPr>
              <p:cNvPr id="11" name="TextBox 10">
                <a:extLst>
                  <a:ext uri="{FF2B5EF4-FFF2-40B4-BE49-F238E27FC236}">
                    <a16:creationId xmlns:a16="http://schemas.microsoft.com/office/drawing/2014/main" id="{CD8B55B6-CDFC-469B-83E9-B91BAD8DDE58}"/>
                  </a:ext>
                </a:extLst>
              </p:cNvPr>
              <p:cNvSpPr txBox="1">
                <a:spLocks noRot="1" noChangeAspect="1" noMove="1" noResize="1" noEditPoints="1" noAdjustHandles="1" noChangeArrowheads="1" noChangeShapeType="1" noTextEdit="1"/>
              </p:cNvSpPr>
              <p:nvPr/>
            </p:nvSpPr>
            <p:spPr>
              <a:xfrm>
                <a:off x="-168696" y="2002030"/>
                <a:ext cx="8400256" cy="518604"/>
              </a:xfrm>
              <a:prstGeom prst="rect">
                <a:avLst/>
              </a:prstGeom>
              <a:blipFill>
                <a:blip r:embed="rId5"/>
                <a:stretch>
                  <a:fillRect/>
                </a:stretch>
              </a:blipFill>
            </p:spPr>
            <p:txBody>
              <a:bodyPr/>
              <a:lstStyle/>
              <a:p>
                <a:r>
                  <a:rPr lang="en-US">
                    <a:noFill/>
                  </a:rPr>
                  <a:t> </a:t>
                </a:r>
              </a:p>
            </p:txBody>
          </p:sp>
        </mc:Fallback>
      </mc:AlternateContent>
      <p:sp>
        <p:nvSpPr>
          <p:cNvPr id="5" name="Rectangle 4">
            <a:extLst>
              <a:ext uri="{FF2B5EF4-FFF2-40B4-BE49-F238E27FC236}">
                <a16:creationId xmlns:a16="http://schemas.microsoft.com/office/drawing/2014/main" id="{BF9424D9-991F-4C46-8509-BDEEE99E62F8}"/>
              </a:ext>
            </a:extLst>
          </p:cNvPr>
          <p:cNvSpPr/>
          <p:nvPr/>
        </p:nvSpPr>
        <p:spPr>
          <a:xfrm>
            <a:off x="238671" y="2636912"/>
            <a:ext cx="5616624" cy="369332"/>
          </a:xfrm>
          <a:prstGeom prst="rect">
            <a:avLst/>
          </a:prstGeom>
        </p:spPr>
        <p:txBody>
          <a:bodyPr wrap="square">
            <a:spAutoFit/>
          </a:bodyPr>
          <a:lstStyle/>
          <a:p>
            <a:pPr defTabSz="914400" eaLnBrk="1" hangingPunct="1">
              <a:buClrTx/>
              <a:buSzTx/>
              <a:buFontTx/>
              <a:buNone/>
            </a:pPr>
            <a:r>
              <a:rPr lang="en-US" sz="1800" b="1" dirty="0">
                <a:solidFill>
                  <a:srgbClr val="000000"/>
                </a:solidFill>
                <a:latin typeface="Calibri" pitchFamily="34" charset="0"/>
                <a:ea typeface="Calibri" panose="020F0502020204030204" pitchFamily="34" charset="0"/>
              </a:rPr>
              <a:t>Discharge interval </a:t>
            </a:r>
            <a:r>
              <a:rPr lang="en-US" sz="1800" dirty="0">
                <a:solidFill>
                  <a:srgbClr val="000000"/>
                </a:solidFill>
                <a:latin typeface="Calibri" pitchFamily="34" charset="0"/>
                <a:ea typeface="Calibri" panose="020F0502020204030204" pitchFamily="34" charset="0"/>
              </a:rPr>
              <a:t>(assumed for RX+TX) : </a:t>
            </a:r>
            <a:r>
              <a:rPr lang="en-US" sz="1800" b="1" i="1" dirty="0">
                <a:solidFill>
                  <a:srgbClr val="000000"/>
                </a:solidFill>
                <a:latin typeface="Calibri" pitchFamily="34" charset="0"/>
                <a:ea typeface="Calibri" panose="020F0502020204030204" pitchFamily="34" charset="0"/>
              </a:rPr>
              <a:t>T</a:t>
            </a:r>
            <a:r>
              <a:rPr lang="en-US" sz="1800" dirty="0">
                <a:solidFill>
                  <a:srgbClr val="000000"/>
                </a:solidFill>
                <a:latin typeface="Calibri" pitchFamily="34" charset="0"/>
                <a:ea typeface="Calibri" panose="020F0502020204030204" pitchFamily="34" charset="0"/>
              </a:rPr>
              <a:t> </a:t>
            </a:r>
            <a:r>
              <a:rPr lang="en-US" sz="1800" b="1" i="1" dirty="0">
                <a:solidFill>
                  <a:srgbClr val="000000"/>
                </a:solidFill>
                <a:latin typeface="Calibri" pitchFamily="34" charset="0"/>
                <a:ea typeface="Calibri" panose="020F0502020204030204" pitchFamily="34" charset="0"/>
              </a:rPr>
              <a:t>= 2 mSec       </a:t>
            </a:r>
          </a:p>
        </p:txBody>
      </p:sp>
      <p:sp>
        <p:nvSpPr>
          <p:cNvPr id="6" name="Rectangle 5">
            <a:extLst>
              <a:ext uri="{FF2B5EF4-FFF2-40B4-BE49-F238E27FC236}">
                <a16:creationId xmlns:a16="http://schemas.microsoft.com/office/drawing/2014/main" id="{625EA1C4-9758-4B89-A802-4E88A69CCDED}"/>
              </a:ext>
            </a:extLst>
          </p:cNvPr>
          <p:cNvSpPr/>
          <p:nvPr/>
        </p:nvSpPr>
        <p:spPr>
          <a:xfrm>
            <a:off x="238671" y="3231933"/>
            <a:ext cx="7704856" cy="369332"/>
          </a:xfrm>
          <a:prstGeom prst="rect">
            <a:avLst/>
          </a:prstGeom>
        </p:spPr>
        <p:txBody>
          <a:bodyPr wrap="square">
            <a:spAutoFit/>
          </a:bodyPr>
          <a:lstStyle/>
          <a:p>
            <a:pPr defTabSz="914400" eaLnBrk="1" hangingPunct="1">
              <a:spcBef>
                <a:spcPts val="0"/>
              </a:spcBef>
              <a:spcAft>
                <a:spcPts val="0"/>
              </a:spcAft>
              <a:buClrTx/>
              <a:buSzTx/>
              <a:buFontTx/>
              <a:buNone/>
            </a:pPr>
            <a:r>
              <a:rPr lang="en-US" sz="1800" b="1" dirty="0">
                <a:solidFill>
                  <a:srgbClr val="000000"/>
                </a:solidFill>
                <a:latin typeface="Calibri" pitchFamily="34" charset="0"/>
                <a:ea typeface="Calibri" panose="020F0502020204030204" pitchFamily="34" charset="0"/>
              </a:rPr>
              <a:t>STA dissipated power </a:t>
            </a:r>
            <a:r>
              <a:rPr lang="en-US" sz="1800" dirty="0">
                <a:solidFill>
                  <a:srgbClr val="000000"/>
                </a:solidFill>
                <a:latin typeface="Calibri" pitchFamily="34" charset="0"/>
                <a:ea typeface="Calibri" panose="020F0502020204030204" pitchFamily="34" charset="0"/>
              </a:rPr>
              <a:t>assumed on average over RX &amp; TX duration : </a:t>
            </a:r>
            <a:r>
              <a:rPr lang="en-US" sz="1800" b="1" i="1" dirty="0">
                <a:solidFill>
                  <a:srgbClr val="000000"/>
                </a:solidFill>
                <a:latin typeface="Calibri" pitchFamily="34" charset="0"/>
                <a:ea typeface="Calibri" panose="020F0502020204030204" pitchFamily="34" charset="0"/>
              </a:rPr>
              <a:t>P</a:t>
            </a:r>
            <a:r>
              <a:rPr lang="en-US" sz="1800" b="1" i="1" baseline="-25000" dirty="0">
                <a:solidFill>
                  <a:srgbClr val="000000"/>
                </a:solidFill>
                <a:latin typeface="Calibri" pitchFamily="34" charset="0"/>
                <a:ea typeface="Calibri" panose="020F0502020204030204" pitchFamily="34" charset="0"/>
              </a:rPr>
              <a:t>D</a:t>
            </a:r>
            <a:r>
              <a:rPr lang="en-US" sz="1800" dirty="0">
                <a:solidFill>
                  <a:srgbClr val="000000"/>
                </a:solidFill>
                <a:latin typeface="Calibri" pitchFamily="34" charset="0"/>
                <a:ea typeface="Calibri" panose="020F0502020204030204" pitchFamily="34" charset="0"/>
              </a:rPr>
              <a:t>= </a:t>
            </a:r>
            <a:r>
              <a:rPr lang="en-US" sz="1800" b="1" i="1" dirty="0">
                <a:solidFill>
                  <a:srgbClr val="000000"/>
                </a:solidFill>
                <a:latin typeface="Calibri" pitchFamily="34" charset="0"/>
                <a:ea typeface="Calibri" panose="020F0502020204030204" pitchFamily="34" charset="0"/>
              </a:rPr>
              <a:t>10 </a:t>
            </a:r>
            <a:r>
              <a:rPr lang="en-US" sz="1800" b="1" i="1" dirty="0" err="1">
                <a:solidFill>
                  <a:srgbClr val="000000"/>
                </a:solidFill>
                <a:latin typeface="Calibri" pitchFamily="34" charset="0"/>
                <a:ea typeface="Calibri" panose="020F0502020204030204" pitchFamily="34" charset="0"/>
              </a:rPr>
              <a:t>uW</a:t>
            </a:r>
            <a:endParaRPr lang="en-US" sz="1800" b="1" i="1" dirty="0">
              <a:solidFill>
                <a:srgbClr val="000000"/>
              </a:solidFill>
              <a:latin typeface="Calibri" pitchFamily="34" charset="0"/>
              <a:ea typeface="Calibri" panose="020F0502020204030204" pitchFamily="34" charset="0"/>
            </a:endParaRPr>
          </a:p>
        </p:txBody>
      </p:sp>
      <mc:AlternateContent xmlns:mc="http://schemas.openxmlformats.org/markup-compatibility/2006">
        <mc:Choice xmlns:a14="http://schemas.microsoft.com/office/drawing/2010/main" Requires="a14">
          <p:sp>
            <p:nvSpPr>
              <p:cNvPr id="15" name="TextBox 14">
                <a:extLst>
                  <a:ext uri="{FF2B5EF4-FFF2-40B4-BE49-F238E27FC236}">
                    <a16:creationId xmlns:a16="http://schemas.microsoft.com/office/drawing/2014/main" id="{0C739550-B804-4E47-9720-5A08A33DA3A6}"/>
                  </a:ext>
                </a:extLst>
              </p:cNvPr>
              <p:cNvSpPr txBox="1"/>
              <p:nvPr/>
            </p:nvSpPr>
            <p:spPr>
              <a:xfrm>
                <a:off x="170387" y="4218297"/>
                <a:ext cx="8721075" cy="680058"/>
              </a:xfrm>
              <a:prstGeom prst="rect">
                <a:avLst/>
              </a:prstGeom>
              <a:noFill/>
            </p:spPr>
            <p:txBody>
              <a:bodyPr wrap="square" lIns="0" tIns="0" rIns="0" bIns="0" rtlCol="0">
                <a:spAutoFit/>
              </a:bodyPr>
              <a:lstStyle/>
              <a:p>
                <a:pPr algn="ctr" defTabSz="914400" eaLnBrk="1" hangingPunct="1">
                  <a:buClrTx/>
                  <a:buSzTx/>
                  <a:buFontTx/>
                  <a:buNone/>
                </a:pPr>
                <a14:m>
                  <m:oMathPara xmlns:m="http://schemas.openxmlformats.org/officeDocument/2006/math">
                    <m:oMathParaPr>
                      <m:jc m:val="centerGroup"/>
                    </m:oMathParaPr>
                    <m:oMath xmlns:m="http://schemas.openxmlformats.org/officeDocument/2006/math">
                      <m:r>
                        <m:rPr>
                          <m:nor/>
                        </m:rPr>
                        <a:rPr lang="en-US" sz="2000" b="1" i="0" dirty="0" smtClean="0">
                          <a:solidFill>
                            <a:srgbClr val="000000"/>
                          </a:solidFill>
                          <a:latin typeface="Calibri" pitchFamily="34" charset="0"/>
                          <a:ea typeface="Calibri" panose="020F0502020204030204" pitchFamily="34" charset="0"/>
                        </a:rPr>
                        <m:t>Required</m:t>
                      </m:r>
                      <m:r>
                        <m:rPr>
                          <m:nor/>
                        </m:rPr>
                        <a:rPr lang="en-US" sz="2000" b="1" i="0" dirty="0" smtClean="0">
                          <a:solidFill>
                            <a:srgbClr val="000000"/>
                          </a:solidFill>
                          <a:latin typeface="Calibri" pitchFamily="34" charset="0"/>
                          <a:ea typeface="Calibri" panose="020F0502020204030204" pitchFamily="34" charset="0"/>
                        </a:rPr>
                        <m:t> </m:t>
                      </m:r>
                      <m:r>
                        <m:rPr>
                          <m:nor/>
                        </m:rPr>
                        <a:rPr lang="en-US" sz="2000" b="1" i="0" dirty="0" smtClean="0">
                          <a:solidFill>
                            <a:srgbClr val="000000"/>
                          </a:solidFill>
                          <a:latin typeface="Calibri" pitchFamily="34" charset="0"/>
                          <a:ea typeface="Calibri" panose="020F0502020204030204" pitchFamily="34" charset="0"/>
                        </a:rPr>
                        <m:t>Tag</m:t>
                      </m:r>
                      <m:r>
                        <m:rPr>
                          <m:nor/>
                        </m:rPr>
                        <a:rPr lang="en-US" sz="2000" b="1" i="0" dirty="0" smtClean="0">
                          <a:solidFill>
                            <a:srgbClr val="000000"/>
                          </a:solidFill>
                          <a:latin typeface="Calibri" pitchFamily="34" charset="0"/>
                          <a:ea typeface="Calibri" panose="020F0502020204030204" pitchFamily="34" charset="0"/>
                        </a:rPr>
                        <m:t> </m:t>
                      </m:r>
                      <m:r>
                        <m:rPr>
                          <m:nor/>
                        </m:rPr>
                        <a:rPr lang="en-US" sz="2000" b="1" i="0" dirty="0" smtClean="0">
                          <a:solidFill>
                            <a:srgbClr val="000000"/>
                          </a:solidFill>
                          <a:latin typeface="Calibri" pitchFamily="34" charset="0"/>
                          <a:ea typeface="Calibri" panose="020F0502020204030204" pitchFamily="34" charset="0"/>
                        </a:rPr>
                        <m:t>capacitor</m:t>
                      </m:r>
                      <m:r>
                        <m:rPr>
                          <m:nor/>
                        </m:rPr>
                        <a:rPr lang="en-US" sz="2000" b="1" i="0" dirty="0" smtClean="0">
                          <a:solidFill>
                            <a:srgbClr val="000000"/>
                          </a:solidFill>
                          <a:latin typeface="Calibri" pitchFamily="34" charset="0"/>
                          <a:ea typeface="Calibri" panose="020F0502020204030204" pitchFamily="34" charset="0"/>
                        </a:rPr>
                        <m:t> </m:t>
                      </m:r>
                      <m:r>
                        <m:rPr>
                          <m:nor/>
                        </m:rPr>
                        <a:rPr lang="en-US" sz="2000" b="0" i="0" dirty="0" smtClean="0">
                          <a:solidFill>
                            <a:srgbClr val="000000"/>
                          </a:solidFill>
                          <a:latin typeface="Calibri" pitchFamily="34" charset="0"/>
                          <a:ea typeface="Calibri" panose="020F0502020204030204" pitchFamily="34" charset="0"/>
                        </a:rPr>
                        <m:t>for</m:t>
                      </m:r>
                      <m:r>
                        <m:rPr>
                          <m:nor/>
                        </m:rPr>
                        <a:rPr lang="en-US" sz="2000" b="0" i="0" dirty="0" smtClean="0">
                          <a:solidFill>
                            <a:srgbClr val="000000"/>
                          </a:solidFill>
                          <a:latin typeface="Calibri" pitchFamily="34" charset="0"/>
                          <a:ea typeface="Calibri" panose="020F0502020204030204" pitchFamily="34" charset="0"/>
                        </a:rPr>
                        <m:t> </m:t>
                      </m:r>
                      <m:r>
                        <m:rPr>
                          <m:nor/>
                        </m:rPr>
                        <a:rPr lang="en-US" sz="2000" dirty="0" smtClean="0">
                          <a:solidFill>
                            <a:srgbClr val="000000"/>
                          </a:solidFill>
                          <a:latin typeface="Calibri" pitchFamily="34" charset="0"/>
                          <a:ea typeface="Calibri" panose="020F0502020204030204" pitchFamily="34" charset="0"/>
                        </a:rPr>
                        <m:t>V</m:t>
                      </m:r>
                      <m:r>
                        <m:rPr>
                          <m:nor/>
                        </m:rPr>
                        <a:rPr lang="en-US" sz="2000" baseline="-25000" dirty="0" smtClean="0">
                          <a:solidFill>
                            <a:srgbClr val="000000"/>
                          </a:solidFill>
                          <a:latin typeface="Calibri" pitchFamily="34" charset="0"/>
                          <a:ea typeface="Calibri" panose="020F0502020204030204" pitchFamily="34" charset="0"/>
                        </a:rPr>
                        <m:t>H</m:t>
                      </m:r>
                      <m:r>
                        <m:rPr>
                          <m:nor/>
                        </m:rPr>
                        <a:rPr lang="en-US" sz="2000" dirty="0" smtClean="0">
                          <a:solidFill>
                            <a:srgbClr val="000000"/>
                          </a:solidFill>
                          <a:latin typeface="Calibri" pitchFamily="34" charset="0"/>
                          <a:ea typeface="Calibri" panose="020F0502020204030204" pitchFamily="34" charset="0"/>
                        </a:rPr>
                        <m:t>=1.1 </m:t>
                      </m:r>
                      <m:r>
                        <m:rPr>
                          <m:nor/>
                        </m:rPr>
                        <a:rPr lang="en-US" sz="2000" dirty="0" smtClean="0">
                          <a:solidFill>
                            <a:srgbClr val="000000"/>
                          </a:solidFill>
                          <a:latin typeface="Calibri" pitchFamily="34" charset="0"/>
                          <a:ea typeface="Calibri" panose="020F0502020204030204" pitchFamily="34" charset="0"/>
                        </a:rPr>
                        <m:t>v</m:t>
                      </m:r>
                      <m:r>
                        <m:rPr>
                          <m:nor/>
                        </m:rPr>
                        <a:rPr lang="en-US" sz="2000" dirty="0" smtClean="0">
                          <a:solidFill>
                            <a:srgbClr val="000000"/>
                          </a:solidFill>
                          <a:latin typeface="Calibri" pitchFamily="34" charset="0"/>
                          <a:ea typeface="Calibri" panose="020F0502020204030204" pitchFamily="34" charset="0"/>
                        </a:rPr>
                        <m:t>,  </m:t>
                      </m:r>
                      <m:r>
                        <m:rPr>
                          <m:nor/>
                        </m:rPr>
                        <a:rPr lang="en-US" sz="2000" dirty="0" smtClean="0">
                          <a:solidFill>
                            <a:srgbClr val="000000"/>
                          </a:solidFill>
                          <a:latin typeface="Calibri" pitchFamily="34" charset="0"/>
                          <a:ea typeface="Calibri" panose="020F0502020204030204" pitchFamily="34" charset="0"/>
                        </a:rPr>
                        <m:t>VL</m:t>
                      </m:r>
                      <m:r>
                        <m:rPr>
                          <m:nor/>
                        </m:rPr>
                        <a:rPr lang="en-US" sz="2000" dirty="0" smtClean="0">
                          <a:solidFill>
                            <a:srgbClr val="000000"/>
                          </a:solidFill>
                          <a:latin typeface="Calibri" pitchFamily="34" charset="0"/>
                          <a:ea typeface="Calibri" panose="020F0502020204030204" pitchFamily="34" charset="0"/>
                        </a:rPr>
                        <m:t>=0.9 </m:t>
                      </m:r>
                      <m:r>
                        <m:rPr>
                          <m:nor/>
                        </m:rPr>
                        <a:rPr lang="en-US" sz="2000" dirty="0" smtClean="0">
                          <a:solidFill>
                            <a:srgbClr val="000000"/>
                          </a:solidFill>
                          <a:latin typeface="Calibri" pitchFamily="34" charset="0"/>
                          <a:ea typeface="Calibri" panose="020F0502020204030204" pitchFamily="34" charset="0"/>
                        </a:rPr>
                        <m:t>v</m:t>
                      </m:r>
                      <m:r>
                        <m:rPr>
                          <m:nor/>
                        </m:rPr>
                        <a:rPr lang="en-US" sz="2000" b="1" i="1" dirty="0" smtClean="0">
                          <a:solidFill>
                            <a:srgbClr val="000000"/>
                          </a:solidFill>
                          <a:latin typeface="Calibri" pitchFamily="34" charset="0"/>
                          <a:ea typeface="Calibri" panose="020F0502020204030204" pitchFamily="34" charset="0"/>
                        </a:rPr>
                        <m:t> :     </m:t>
                      </m:r>
                      <m:r>
                        <a:rPr lang="en-US" sz="2000" b="1" i="1" smtClean="0">
                          <a:solidFill>
                            <a:srgbClr val="000000"/>
                          </a:solidFill>
                          <a:latin typeface="Cambria Math" panose="02040503050406030204" pitchFamily="18" charset="0"/>
                        </a:rPr>
                        <m:t>𝑪</m:t>
                      </m:r>
                      <m:r>
                        <a:rPr lang="en-US" sz="2000" b="1" i="1" smtClean="0">
                          <a:solidFill>
                            <a:srgbClr val="000000"/>
                          </a:solidFill>
                          <a:latin typeface="Cambria Math" panose="02040503050406030204" pitchFamily="18" charset="0"/>
                        </a:rPr>
                        <m:t>=</m:t>
                      </m:r>
                      <m:r>
                        <a:rPr lang="en-US" sz="2000" b="1" i="1" smtClean="0">
                          <a:solidFill>
                            <a:srgbClr val="000000"/>
                          </a:solidFill>
                          <a:latin typeface="Cambria Math" panose="02040503050406030204" pitchFamily="18" charset="0"/>
                        </a:rPr>
                        <m:t>𝟐</m:t>
                      </m:r>
                      <m:r>
                        <a:rPr lang="en-US" sz="2000" b="1" i="1">
                          <a:solidFill>
                            <a:srgbClr val="000000"/>
                          </a:solidFill>
                          <a:latin typeface="Cambria Math" panose="02040503050406030204" pitchFamily="18" charset="0"/>
                        </a:rPr>
                        <m:t>∙</m:t>
                      </m:r>
                      <m:f>
                        <m:fPr>
                          <m:ctrlPr>
                            <a:rPr lang="en-US" sz="2000" b="1" i="1" smtClean="0">
                              <a:solidFill>
                                <a:srgbClr val="000000"/>
                              </a:solidFill>
                              <a:latin typeface="Cambria Math" panose="02040503050406030204" pitchFamily="18" charset="0"/>
                            </a:rPr>
                          </m:ctrlPr>
                        </m:fPr>
                        <m:num>
                          <m:sSub>
                            <m:sSubPr>
                              <m:ctrlPr>
                                <a:rPr lang="en-US" sz="2000" b="1" i="1">
                                  <a:solidFill>
                                    <a:srgbClr val="000000"/>
                                  </a:solidFill>
                                  <a:latin typeface="Cambria Math" panose="02040503050406030204" pitchFamily="18" charset="0"/>
                                </a:rPr>
                              </m:ctrlPr>
                            </m:sSubPr>
                            <m:e>
                              <m:r>
                                <a:rPr lang="en-US" sz="2000" b="1" i="1">
                                  <a:solidFill>
                                    <a:srgbClr val="000000"/>
                                  </a:solidFill>
                                  <a:latin typeface="Cambria Math" panose="02040503050406030204" pitchFamily="18" charset="0"/>
                                </a:rPr>
                                <m:t>𝑬</m:t>
                              </m:r>
                            </m:e>
                            <m:sub>
                              <m:r>
                                <a:rPr lang="en-US" sz="2000" b="1" i="1">
                                  <a:solidFill>
                                    <a:srgbClr val="000000"/>
                                  </a:solidFill>
                                  <a:latin typeface="Cambria Math" panose="02040503050406030204" pitchFamily="18" charset="0"/>
                                </a:rPr>
                                <m:t>𝑫𝒊𝒔𝒄𝒉</m:t>
                              </m:r>
                            </m:sub>
                          </m:sSub>
                        </m:num>
                        <m:den>
                          <m:d>
                            <m:dPr>
                              <m:ctrlPr>
                                <a:rPr lang="en-US" sz="2000" b="1" i="1" smtClean="0">
                                  <a:solidFill>
                                    <a:srgbClr val="000000"/>
                                  </a:solidFill>
                                  <a:latin typeface="Cambria Math" panose="02040503050406030204" pitchFamily="18" charset="0"/>
                                </a:rPr>
                              </m:ctrlPr>
                            </m:dPr>
                            <m:e>
                              <m:sSubSup>
                                <m:sSubSupPr>
                                  <m:ctrlPr>
                                    <a:rPr lang="en-US" sz="2000" b="1" i="1">
                                      <a:solidFill>
                                        <a:srgbClr val="000000"/>
                                      </a:solidFill>
                                      <a:latin typeface="Cambria Math" panose="02040503050406030204" pitchFamily="18" charset="0"/>
                                    </a:rPr>
                                  </m:ctrlPr>
                                </m:sSubSupPr>
                                <m:e>
                                  <m:r>
                                    <a:rPr lang="en-US" sz="2000" b="1" i="1">
                                      <a:solidFill>
                                        <a:srgbClr val="000000"/>
                                      </a:solidFill>
                                      <a:latin typeface="Cambria Math" panose="02040503050406030204" pitchFamily="18" charset="0"/>
                                    </a:rPr>
                                    <m:t>𝑽</m:t>
                                  </m:r>
                                </m:e>
                                <m:sub>
                                  <m:r>
                                    <a:rPr lang="en-US" sz="2000" b="1" i="1">
                                      <a:solidFill>
                                        <a:srgbClr val="000000"/>
                                      </a:solidFill>
                                      <a:latin typeface="Cambria Math" panose="02040503050406030204" pitchFamily="18" charset="0"/>
                                    </a:rPr>
                                    <m:t>𝑯</m:t>
                                  </m:r>
                                </m:sub>
                                <m:sup>
                                  <m:r>
                                    <a:rPr lang="en-US" sz="2000" b="1" i="1">
                                      <a:solidFill>
                                        <a:srgbClr val="000000"/>
                                      </a:solidFill>
                                      <a:latin typeface="Cambria Math" panose="02040503050406030204" pitchFamily="18" charset="0"/>
                                    </a:rPr>
                                    <m:t>𝟐</m:t>
                                  </m:r>
                                </m:sup>
                              </m:sSubSup>
                              <m:r>
                                <a:rPr lang="en-US" sz="2000" b="1" i="1" smtClean="0">
                                  <a:solidFill>
                                    <a:srgbClr val="000000"/>
                                  </a:solidFill>
                                  <a:latin typeface="Cambria Math" panose="02040503050406030204" pitchFamily="18" charset="0"/>
                                </a:rPr>
                                <m:t>−</m:t>
                              </m:r>
                              <m:sSubSup>
                                <m:sSubSupPr>
                                  <m:ctrlPr>
                                    <a:rPr lang="en-US" sz="2000" b="1" i="1">
                                      <a:solidFill>
                                        <a:srgbClr val="000000"/>
                                      </a:solidFill>
                                      <a:latin typeface="Cambria Math" panose="02040503050406030204" pitchFamily="18" charset="0"/>
                                    </a:rPr>
                                  </m:ctrlPr>
                                </m:sSubSupPr>
                                <m:e>
                                  <m:r>
                                    <a:rPr lang="en-US" sz="2000" b="1" i="1">
                                      <a:solidFill>
                                        <a:srgbClr val="000000"/>
                                      </a:solidFill>
                                      <a:latin typeface="Cambria Math" panose="02040503050406030204" pitchFamily="18" charset="0"/>
                                    </a:rPr>
                                    <m:t>𝑽</m:t>
                                  </m:r>
                                </m:e>
                                <m:sub>
                                  <m:r>
                                    <a:rPr lang="en-US" sz="2000" b="1" i="1" smtClean="0">
                                      <a:solidFill>
                                        <a:srgbClr val="000000"/>
                                      </a:solidFill>
                                      <a:latin typeface="Cambria Math" panose="02040503050406030204" pitchFamily="18" charset="0"/>
                                    </a:rPr>
                                    <m:t>𝑳</m:t>
                                  </m:r>
                                </m:sub>
                                <m:sup>
                                  <m:r>
                                    <a:rPr lang="en-US" sz="2000" b="1" i="1">
                                      <a:solidFill>
                                        <a:srgbClr val="000000"/>
                                      </a:solidFill>
                                      <a:latin typeface="Cambria Math" panose="02040503050406030204" pitchFamily="18" charset="0"/>
                                    </a:rPr>
                                    <m:t>𝟐</m:t>
                                  </m:r>
                                </m:sup>
                              </m:sSubSup>
                            </m:e>
                          </m:d>
                        </m:den>
                      </m:f>
                      <m:r>
                        <a:rPr lang="en-US" sz="2000" b="1" i="1" smtClean="0">
                          <a:solidFill>
                            <a:srgbClr val="000000"/>
                          </a:solidFill>
                          <a:latin typeface="Cambria Math" panose="02040503050406030204" pitchFamily="18" charset="0"/>
                        </a:rPr>
                        <m:t>=</m:t>
                      </m:r>
                      <m:r>
                        <a:rPr lang="en-US" sz="2000" b="1" i="1" smtClean="0">
                          <a:solidFill>
                            <a:srgbClr val="000000"/>
                          </a:solidFill>
                          <a:latin typeface="Cambria Math" panose="02040503050406030204" pitchFamily="18" charset="0"/>
                        </a:rPr>
                        <m:t>𝟏𝟎𝟎</m:t>
                      </m:r>
                      <m:r>
                        <a:rPr lang="en-US" sz="2000" b="1" i="1" smtClean="0">
                          <a:solidFill>
                            <a:srgbClr val="000000"/>
                          </a:solidFill>
                          <a:latin typeface="Cambria Math" panose="02040503050406030204" pitchFamily="18" charset="0"/>
                        </a:rPr>
                        <m:t> </m:t>
                      </m:r>
                      <m:r>
                        <a:rPr lang="en-US" sz="2000" b="1" i="1" smtClean="0">
                          <a:solidFill>
                            <a:srgbClr val="000000"/>
                          </a:solidFill>
                          <a:latin typeface="Cambria Math" panose="02040503050406030204" pitchFamily="18" charset="0"/>
                        </a:rPr>
                        <m:t>𝒏𝑭</m:t>
                      </m:r>
                    </m:oMath>
                  </m:oMathPara>
                </a14:m>
                <a:endParaRPr lang="en-US" sz="2000" b="1" i="1" dirty="0">
                  <a:solidFill>
                    <a:srgbClr val="000000"/>
                  </a:solidFill>
                  <a:latin typeface="Calibri" pitchFamily="34" charset="0"/>
                  <a:ea typeface="宋体" charset="-122"/>
                </a:endParaRPr>
              </a:p>
            </p:txBody>
          </p:sp>
        </mc:Choice>
        <mc:Fallback>
          <p:sp>
            <p:nvSpPr>
              <p:cNvPr id="15" name="TextBox 14">
                <a:extLst>
                  <a:ext uri="{FF2B5EF4-FFF2-40B4-BE49-F238E27FC236}">
                    <a16:creationId xmlns:a16="http://schemas.microsoft.com/office/drawing/2014/main" id="{0C739550-B804-4E47-9720-5A08A33DA3A6}"/>
                  </a:ext>
                </a:extLst>
              </p:cNvPr>
              <p:cNvSpPr txBox="1">
                <a:spLocks noRot="1" noChangeAspect="1" noMove="1" noResize="1" noEditPoints="1" noAdjustHandles="1" noChangeArrowheads="1" noChangeShapeType="1" noTextEdit="1"/>
              </p:cNvSpPr>
              <p:nvPr/>
            </p:nvSpPr>
            <p:spPr>
              <a:xfrm>
                <a:off x="170387" y="4218297"/>
                <a:ext cx="8721075" cy="680058"/>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Rectangle 15">
                <a:extLst>
                  <a:ext uri="{FF2B5EF4-FFF2-40B4-BE49-F238E27FC236}">
                    <a16:creationId xmlns:a16="http://schemas.microsoft.com/office/drawing/2014/main" id="{1F9F3785-A4B8-4F91-A268-38A2CA9E4B36}"/>
                  </a:ext>
                </a:extLst>
              </p:cNvPr>
              <p:cNvSpPr/>
              <p:nvPr/>
            </p:nvSpPr>
            <p:spPr>
              <a:xfrm>
                <a:off x="229791" y="3768367"/>
                <a:ext cx="8400256" cy="369332"/>
              </a:xfrm>
              <a:prstGeom prst="rect">
                <a:avLst/>
              </a:prstGeom>
            </p:spPr>
            <p:txBody>
              <a:bodyPr wrap="square">
                <a:spAutoFit/>
              </a:bodyPr>
              <a:lstStyle/>
              <a:p>
                <a:pPr defTabSz="914400" eaLnBrk="1" hangingPunct="1">
                  <a:buClrTx/>
                  <a:buSzTx/>
                  <a:buFontTx/>
                  <a:buNone/>
                </a:pPr>
                <a:r>
                  <a:rPr lang="en-US" sz="1800" b="1" dirty="0">
                    <a:solidFill>
                      <a:srgbClr val="000000"/>
                    </a:solidFill>
                    <a:latin typeface="Calibri" pitchFamily="34" charset="0"/>
                    <a:ea typeface="Calibri" panose="020F0502020204030204" pitchFamily="34" charset="0"/>
                  </a:rPr>
                  <a:t>Energy consumed </a:t>
                </a:r>
                <a:r>
                  <a:rPr lang="en-US" sz="1800" dirty="0">
                    <a:solidFill>
                      <a:srgbClr val="000000"/>
                    </a:solidFill>
                    <a:latin typeface="Calibri" pitchFamily="34" charset="0"/>
                    <a:ea typeface="Calibri" panose="020F0502020204030204" pitchFamily="34" charset="0"/>
                  </a:rPr>
                  <a:t>during RX+TX : </a:t>
                </a:r>
                <a:r>
                  <a:rPr lang="en-US" sz="1800" b="1" i="1" dirty="0">
                    <a:solidFill>
                      <a:srgbClr val="000000"/>
                    </a:solidFill>
                    <a:latin typeface="Calibri" pitchFamily="34" charset="0"/>
                    <a:ea typeface="Calibri" panose="020F0502020204030204" pitchFamily="34" charset="0"/>
                  </a:rPr>
                  <a:t>E</a:t>
                </a:r>
                <a:r>
                  <a:rPr lang="en-US" sz="1800" b="1" i="1" baseline="-25000" dirty="0">
                    <a:solidFill>
                      <a:srgbClr val="000000"/>
                    </a:solidFill>
                    <a:latin typeface="Calibri" pitchFamily="34" charset="0"/>
                    <a:ea typeface="Calibri" panose="020F0502020204030204" pitchFamily="34" charset="0"/>
                  </a:rPr>
                  <a:t>Con</a:t>
                </a:r>
                <a:r>
                  <a:rPr lang="en-US" sz="1800" dirty="0">
                    <a:solidFill>
                      <a:srgbClr val="000000"/>
                    </a:solidFill>
                    <a:latin typeface="Calibri" pitchFamily="34" charset="0"/>
                    <a:ea typeface="Calibri" panose="020F0502020204030204" pitchFamily="34" charset="0"/>
                  </a:rPr>
                  <a:t> </a:t>
                </a:r>
                <a:r>
                  <a:rPr lang="en-US" sz="1800" b="1" i="1" dirty="0">
                    <a:solidFill>
                      <a:srgbClr val="000000"/>
                    </a:solidFill>
                    <a:latin typeface="Calibri" pitchFamily="34" charset="0"/>
                    <a:ea typeface="Calibri" panose="020F0502020204030204" pitchFamily="34" charset="0"/>
                  </a:rPr>
                  <a:t>= E</a:t>
                </a:r>
                <a:r>
                  <a:rPr lang="en-US" sz="1800" b="1" i="1" baseline="-25000" dirty="0">
                    <a:solidFill>
                      <a:srgbClr val="000000"/>
                    </a:solidFill>
                    <a:latin typeface="Calibri" pitchFamily="34" charset="0"/>
                    <a:ea typeface="Calibri" panose="020F0502020204030204" pitchFamily="34" charset="0"/>
                  </a:rPr>
                  <a:t>Disch</a:t>
                </a:r>
                <a:r>
                  <a:rPr lang="en-US" sz="1800" dirty="0">
                    <a:solidFill>
                      <a:srgbClr val="000000"/>
                    </a:solidFill>
                    <a:latin typeface="Calibri" pitchFamily="34" charset="0"/>
                    <a:ea typeface="Calibri" panose="020F0502020204030204" pitchFamily="34" charset="0"/>
                  </a:rPr>
                  <a:t> </a:t>
                </a:r>
                <a:r>
                  <a:rPr lang="en-US" sz="1800" b="1" i="1" dirty="0">
                    <a:solidFill>
                      <a:srgbClr val="000000"/>
                    </a:solidFill>
                    <a:latin typeface="Calibri" pitchFamily="34" charset="0"/>
                    <a:ea typeface="Calibri" panose="020F0502020204030204" pitchFamily="34" charset="0"/>
                  </a:rPr>
                  <a:t>= T</a:t>
                </a:r>
                <a:r>
                  <a:rPr lang="en-US" sz="1800" b="1" dirty="0">
                    <a:solidFill>
                      <a:srgbClr val="000000"/>
                    </a:solidFill>
                  </a:rPr>
                  <a:t> </a:t>
                </a:r>
                <a14:m>
                  <m:oMath xmlns:m="http://schemas.openxmlformats.org/officeDocument/2006/math">
                    <m:r>
                      <a:rPr lang="en-US" sz="1800" b="1" i="1">
                        <a:solidFill>
                          <a:srgbClr val="000000"/>
                        </a:solidFill>
                        <a:latin typeface="Cambria Math" panose="02040503050406030204" pitchFamily="18" charset="0"/>
                      </a:rPr>
                      <m:t>∙</m:t>
                    </m:r>
                  </m:oMath>
                </a14:m>
                <a:r>
                  <a:rPr lang="en-US" sz="1800" dirty="0">
                    <a:solidFill>
                      <a:srgbClr val="000000"/>
                    </a:solidFill>
                    <a:latin typeface="Calibri" pitchFamily="34" charset="0"/>
                    <a:ea typeface="Calibri" panose="020F0502020204030204" pitchFamily="34" charset="0"/>
                  </a:rPr>
                  <a:t> </a:t>
                </a:r>
                <a:r>
                  <a:rPr lang="en-US" sz="1800" b="1" i="1" dirty="0">
                    <a:solidFill>
                      <a:srgbClr val="000000"/>
                    </a:solidFill>
                    <a:latin typeface="Calibri" pitchFamily="34" charset="0"/>
                    <a:ea typeface="Calibri" panose="020F0502020204030204" pitchFamily="34" charset="0"/>
                  </a:rPr>
                  <a:t>P</a:t>
                </a:r>
                <a:r>
                  <a:rPr lang="en-US" sz="1800" b="1" i="1" baseline="-25000" dirty="0">
                    <a:solidFill>
                      <a:srgbClr val="000000"/>
                    </a:solidFill>
                    <a:latin typeface="Calibri" pitchFamily="34" charset="0"/>
                    <a:ea typeface="Calibri" panose="020F0502020204030204" pitchFamily="34" charset="0"/>
                  </a:rPr>
                  <a:t>D</a:t>
                </a:r>
                <a:r>
                  <a:rPr lang="en-US" sz="1800" b="1" i="1" dirty="0">
                    <a:solidFill>
                      <a:srgbClr val="000000"/>
                    </a:solidFill>
                    <a:latin typeface="Calibri" pitchFamily="34" charset="0"/>
                    <a:ea typeface="Calibri" panose="020F0502020204030204" pitchFamily="34" charset="0"/>
                  </a:rPr>
                  <a:t> = </a:t>
                </a:r>
                <a:r>
                  <a:rPr lang="en-US" sz="1800" dirty="0">
                    <a:solidFill>
                      <a:srgbClr val="000000"/>
                    </a:solidFill>
                    <a:latin typeface="Calibri" pitchFamily="34" charset="0"/>
                    <a:ea typeface="Calibri" panose="020F0502020204030204" pitchFamily="34" charset="0"/>
                  </a:rPr>
                  <a:t>2</a:t>
                </a:r>
                <a14:m>
                  <m:oMath xmlns:m="http://schemas.openxmlformats.org/officeDocument/2006/math">
                    <m:r>
                      <a:rPr lang="en-US" sz="1800" b="1" i="1">
                        <a:solidFill>
                          <a:srgbClr val="000000"/>
                        </a:solidFill>
                        <a:latin typeface="Cambria Math" panose="02040503050406030204" pitchFamily="18" charset="0"/>
                      </a:rPr>
                      <m:t>∙ </m:t>
                    </m:r>
                  </m:oMath>
                </a14:m>
                <a:r>
                  <a:rPr lang="en-US" sz="1800" dirty="0">
                    <a:solidFill>
                      <a:srgbClr val="000000"/>
                    </a:solidFill>
                    <a:latin typeface="Calibri" pitchFamily="34" charset="0"/>
                    <a:ea typeface="Calibri" panose="020F0502020204030204" pitchFamily="34" charset="0"/>
                  </a:rPr>
                  <a:t>10</a:t>
                </a:r>
                <a:r>
                  <a:rPr lang="en-US" sz="1800" baseline="30000" dirty="0">
                    <a:solidFill>
                      <a:srgbClr val="000000"/>
                    </a:solidFill>
                    <a:latin typeface="Calibri" pitchFamily="34" charset="0"/>
                    <a:ea typeface="Calibri" panose="020F0502020204030204" pitchFamily="34" charset="0"/>
                  </a:rPr>
                  <a:t>-8 </a:t>
                </a:r>
                <a:r>
                  <a:rPr lang="en-US" sz="1800" dirty="0">
                    <a:solidFill>
                      <a:srgbClr val="000000"/>
                    </a:solidFill>
                    <a:latin typeface="Calibri" pitchFamily="34" charset="0"/>
                    <a:ea typeface="Calibri" panose="020F0502020204030204" pitchFamily="34" charset="0"/>
                  </a:rPr>
                  <a:t>Joule (W</a:t>
                </a:r>
                <a:r>
                  <a:rPr lang="en-US" sz="1800" b="1" dirty="0">
                    <a:solidFill>
                      <a:srgbClr val="000000"/>
                    </a:solidFill>
                    <a:latin typeface="Calibri" pitchFamily="34" charset="0"/>
                    <a:ea typeface="宋体" charset="-122"/>
                  </a:rPr>
                  <a:t> </a:t>
                </a:r>
                <a14:m>
                  <m:oMath xmlns:m="http://schemas.openxmlformats.org/officeDocument/2006/math">
                    <m:r>
                      <a:rPr lang="en-US" sz="1800" b="1" i="1">
                        <a:solidFill>
                          <a:srgbClr val="000000"/>
                        </a:solidFill>
                        <a:latin typeface="Cambria Math" panose="02040503050406030204" pitchFamily="18" charset="0"/>
                      </a:rPr>
                      <m:t>∙ </m:t>
                    </m:r>
                  </m:oMath>
                </a14:m>
                <a:r>
                  <a:rPr lang="en-US" sz="1800" dirty="0">
                    <a:solidFill>
                      <a:srgbClr val="000000"/>
                    </a:solidFill>
                    <a:latin typeface="Calibri" pitchFamily="34" charset="0"/>
                    <a:ea typeface="Calibri" panose="020F0502020204030204" pitchFamily="34" charset="0"/>
                  </a:rPr>
                  <a:t>Sec)</a:t>
                </a:r>
                <a:endParaRPr lang="en-US" sz="1800" b="1" i="1" dirty="0">
                  <a:solidFill>
                    <a:srgbClr val="000000"/>
                  </a:solidFill>
                  <a:latin typeface="Calibri" pitchFamily="34" charset="0"/>
                  <a:ea typeface="Calibri" panose="020F0502020204030204" pitchFamily="34" charset="0"/>
                </a:endParaRPr>
              </a:p>
            </p:txBody>
          </p:sp>
        </mc:Choice>
        <mc:Fallback xmlns="">
          <p:sp>
            <p:nvSpPr>
              <p:cNvPr id="16" name="Rectangle 15">
                <a:extLst>
                  <a:ext uri="{FF2B5EF4-FFF2-40B4-BE49-F238E27FC236}">
                    <a16:creationId xmlns:a16="http://schemas.microsoft.com/office/drawing/2014/main" id="{1F9F3785-A4B8-4F91-A268-38A2CA9E4B36}"/>
                  </a:ext>
                </a:extLst>
              </p:cNvPr>
              <p:cNvSpPr>
                <a:spLocks noRot="1" noChangeAspect="1" noMove="1" noResize="1" noEditPoints="1" noAdjustHandles="1" noChangeArrowheads="1" noChangeShapeType="1" noTextEdit="1"/>
              </p:cNvSpPr>
              <p:nvPr/>
            </p:nvSpPr>
            <p:spPr>
              <a:xfrm>
                <a:off x="229791" y="3768367"/>
                <a:ext cx="8400256" cy="369332"/>
              </a:xfrm>
              <a:prstGeom prst="rect">
                <a:avLst/>
              </a:prstGeom>
              <a:blipFill>
                <a:blip r:embed="rId7"/>
                <a:stretch>
                  <a:fillRect l="-653" t="-8197" b="-24590"/>
                </a:stretch>
              </a:blipFill>
            </p:spPr>
            <p:txBody>
              <a:bodyPr/>
              <a:lstStyle/>
              <a:p>
                <a:r>
                  <a:rPr lang="en-US">
                    <a:noFill/>
                  </a:rPr>
                  <a:t> </a:t>
                </a:r>
              </a:p>
            </p:txBody>
          </p:sp>
        </mc:Fallback>
      </mc:AlternateContent>
      <p:sp>
        <p:nvSpPr>
          <p:cNvPr id="18" name="Rectangle 17">
            <a:extLst>
              <a:ext uri="{FF2B5EF4-FFF2-40B4-BE49-F238E27FC236}">
                <a16:creationId xmlns:a16="http://schemas.microsoft.com/office/drawing/2014/main" id="{232AC96B-5D9C-4D0B-BF9B-1193B0C484AF}"/>
              </a:ext>
            </a:extLst>
          </p:cNvPr>
          <p:cNvSpPr/>
          <p:nvPr/>
        </p:nvSpPr>
        <p:spPr>
          <a:xfrm>
            <a:off x="220501" y="4848998"/>
            <a:ext cx="11047843" cy="646331"/>
          </a:xfrm>
          <a:prstGeom prst="rect">
            <a:avLst/>
          </a:prstGeom>
        </p:spPr>
        <p:txBody>
          <a:bodyPr wrap="square">
            <a:spAutoFit/>
          </a:bodyPr>
          <a:lstStyle/>
          <a:p>
            <a:pPr defTabSz="914400" eaLnBrk="1" hangingPunct="1">
              <a:spcBef>
                <a:spcPts val="0"/>
              </a:spcBef>
              <a:spcAft>
                <a:spcPts val="0"/>
              </a:spcAft>
              <a:buClrTx/>
              <a:buSzTx/>
              <a:buFontTx/>
              <a:buNone/>
            </a:pPr>
            <a:r>
              <a:rPr lang="en-US" sz="1800" b="1" dirty="0">
                <a:solidFill>
                  <a:srgbClr val="000000"/>
                </a:solidFill>
                <a:latin typeface="Calibri" pitchFamily="34" charset="0"/>
                <a:ea typeface="Calibri" panose="020F0502020204030204" pitchFamily="34" charset="0"/>
              </a:rPr>
              <a:t>Initial charging - </a:t>
            </a:r>
            <a:r>
              <a:rPr lang="en-US" sz="1800" b="1" i="1" dirty="0">
                <a:solidFill>
                  <a:srgbClr val="000000"/>
                </a:solidFill>
                <a:latin typeface="Calibri" pitchFamily="34" charset="0"/>
                <a:ea typeface="Calibri" panose="020F0502020204030204" pitchFamily="34" charset="0"/>
              </a:rPr>
              <a:t>T</a:t>
            </a:r>
            <a:r>
              <a:rPr lang="en-US" sz="1800" b="1" i="1" baseline="-25000" dirty="0">
                <a:solidFill>
                  <a:srgbClr val="000000"/>
                </a:solidFill>
                <a:latin typeface="Calibri" pitchFamily="34" charset="0"/>
                <a:ea typeface="Calibri" panose="020F0502020204030204" pitchFamily="34" charset="0"/>
              </a:rPr>
              <a:t>Store</a:t>
            </a:r>
            <a:r>
              <a:rPr lang="en-US" sz="1800" b="1" dirty="0">
                <a:solidFill>
                  <a:srgbClr val="000000"/>
                </a:solidFill>
                <a:latin typeface="Calibri" pitchFamily="34" charset="0"/>
                <a:ea typeface="Calibri" panose="020F0502020204030204" pitchFamily="34" charset="0"/>
              </a:rPr>
              <a:t> </a:t>
            </a:r>
            <a:r>
              <a:rPr lang="en-US" sz="1800" dirty="0">
                <a:solidFill>
                  <a:srgbClr val="000000"/>
                </a:solidFill>
                <a:latin typeface="Calibri" pitchFamily="34" charset="0"/>
                <a:ea typeface="Calibri" panose="020F0502020204030204" pitchFamily="34" charset="0"/>
              </a:rPr>
              <a:t>[1] : for DC</a:t>
            </a:r>
            <a:r>
              <a:rPr lang="en-US" sz="1800" baseline="-25000" dirty="0">
                <a:solidFill>
                  <a:srgbClr val="000000"/>
                </a:solidFill>
                <a:latin typeface="Calibri" pitchFamily="34" charset="0"/>
                <a:ea typeface="Calibri" panose="020F0502020204030204" pitchFamily="34" charset="0"/>
              </a:rPr>
              <a:t>Eff</a:t>
            </a:r>
            <a:r>
              <a:rPr lang="en-US" sz="1800" baseline="-40000" dirty="0">
                <a:solidFill>
                  <a:srgbClr val="000000"/>
                </a:solidFill>
                <a:latin typeface="Calibri" pitchFamily="34" charset="0"/>
                <a:ea typeface="Calibri" panose="020F0502020204030204" pitchFamily="34" charset="0"/>
              </a:rPr>
              <a:t>0</a:t>
            </a:r>
            <a:r>
              <a:rPr lang="en-US" sz="1800" dirty="0">
                <a:solidFill>
                  <a:srgbClr val="000000"/>
                </a:solidFill>
                <a:latin typeface="Calibri" pitchFamily="34" charset="0"/>
                <a:ea typeface="Calibri" panose="020F0502020204030204" pitchFamily="34" charset="0"/>
              </a:rPr>
              <a:t> =0.1 (10%) overall efficiency and EH power P</a:t>
            </a:r>
            <a:r>
              <a:rPr lang="en-US" sz="1800" baseline="-25000" dirty="0">
                <a:solidFill>
                  <a:srgbClr val="000000"/>
                </a:solidFill>
                <a:latin typeface="Calibri" pitchFamily="34" charset="0"/>
                <a:ea typeface="Calibri" panose="020F0502020204030204" pitchFamily="34" charset="0"/>
              </a:rPr>
              <a:t>EH </a:t>
            </a:r>
            <a:r>
              <a:rPr lang="en-US" sz="1800" dirty="0">
                <a:solidFill>
                  <a:srgbClr val="000000"/>
                </a:solidFill>
                <a:latin typeface="Calibri" pitchFamily="34" charset="0"/>
                <a:ea typeface="Calibri" panose="020F0502020204030204" pitchFamily="34" charset="0"/>
              </a:rPr>
              <a:t>= -26 dBm (2.5uW) </a:t>
            </a:r>
            <a:r>
              <a:rPr lang="en-US" sz="2000" b="1" i="1" dirty="0">
                <a:solidFill>
                  <a:srgbClr val="000000"/>
                </a:solidFill>
                <a:latin typeface="Calibri" pitchFamily="34" charset="0"/>
                <a:ea typeface="Calibri" panose="020F0502020204030204" pitchFamily="34" charset="0"/>
              </a:rPr>
              <a:t>= 240 mSec</a:t>
            </a:r>
            <a:endParaRPr lang="en-US" sz="1600" i="1" dirty="0">
              <a:solidFill>
                <a:srgbClr val="000000"/>
              </a:solidFill>
              <a:latin typeface="Calibri" pitchFamily="34" charset="0"/>
              <a:ea typeface="Calibri" panose="020F0502020204030204" pitchFamily="34" charset="0"/>
            </a:endParaRPr>
          </a:p>
          <a:p>
            <a:pPr defTabSz="914400" eaLnBrk="1" hangingPunct="1">
              <a:buClrTx/>
              <a:buSzTx/>
              <a:buFontTx/>
              <a:buNone/>
            </a:pPr>
            <a:endParaRPr lang="en-US" sz="1600" i="1" dirty="0">
              <a:solidFill>
                <a:srgbClr val="000000"/>
              </a:solidFill>
              <a:latin typeface="Calibri" pitchFamily="34" charset="0"/>
              <a:ea typeface="宋体" charset="-122"/>
            </a:endParaRPr>
          </a:p>
        </p:txBody>
      </p:sp>
      <p:sp>
        <p:nvSpPr>
          <p:cNvPr id="19" name="Rectangle 18">
            <a:extLst>
              <a:ext uri="{FF2B5EF4-FFF2-40B4-BE49-F238E27FC236}">
                <a16:creationId xmlns:a16="http://schemas.microsoft.com/office/drawing/2014/main" id="{2FEF3DDA-0B0C-40CF-A988-6416B88DEC4D}"/>
              </a:ext>
            </a:extLst>
          </p:cNvPr>
          <p:cNvSpPr/>
          <p:nvPr/>
        </p:nvSpPr>
        <p:spPr>
          <a:xfrm>
            <a:off x="229791" y="5355196"/>
            <a:ext cx="11047843" cy="646331"/>
          </a:xfrm>
          <a:prstGeom prst="rect">
            <a:avLst/>
          </a:prstGeom>
        </p:spPr>
        <p:txBody>
          <a:bodyPr wrap="square">
            <a:spAutoFit/>
          </a:bodyPr>
          <a:lstStyle/>
          <a:p>
            <a:pPr defTabSz="914400" eaLnBrk="1" hangingPunct="1">
              <a:spcBef>
                <a:spcPts val="0"/>
              </a:spcBef>
              <a:spcAft>
                <a:spcPts val="0"/>
              </a:spcAft>
              <a:buClrTx/>
              <a:buSzTx/>
              <a:buFontTx/>
              <a:buNone/>
            </a:pPr>
            <a:r>
              <a:rPr lang="en-US" sz="1800" b="1" dirty="0">
                <a:solidFill>
                  <a:srgbClr val="000000"/>
                </a:solidFill>
                <a:latin typeface="Calibri" pitchFamily="34" charset="0"/>
                <a:ea typeface="Calibri" panose="020F0502020204030204" pitchFamily="34" charset="0"/>
              </a:rPr>
              <a:t>Re-charging – </a:t>
            </a:r>
            <a:r>
              <a:rPr lang="en-US" sz="1800" b="1" i="1" dirty="0">
                <a:solidFill>
                  <a:srgbClr val="000000"/>
                </a:solidFill>
                <a:latin typeface="Calibri" pitchFamily="34" charset="0"/>
                <a:ea typeface="Calibri" panose="020F0502020204030204" pitchFamily="34" charset="0"/>
              </a:rPr>
              <a:t>T</a:t>
            </a:r>
            <a:r>
              <a:rPr lang="en-US" sz="1800" b="1" i="1" baseline="-25000" dirty="0">
                <a:solidFill>
                  <a:srgbClr val="000000"/>
                </a:solidFill>
                <a:latin typeface="Calibri" pitchFamily="34" charset="0"/>
                <a:ea typeface="Calibri" panose="020F0502020204030204" pitchFamily="34" charset="0"/>
              </a:rPr>
              <a:t>re-ch</a:t>
            </a:r>
            <a:r>
              <a:rPr lang="en-US" sz="1800" b="1" dirty="0">
                <a:solidFill>
                  <a:srgbClr val="000000"/>
                </a:solidFill>
                <a:latin typeface="Calibri" pitchFamily="34" charset="0"/>
                <a:ea typeface="Calibri" panose="020F0502020204030204" pitchFamily="34" charset="0"/>
              </a:rPr>
              <a:t> </a:t>
            </a:r>
            <a:r>
              <a:rPr lang="en-US" sz="1800" dirty="0">
                <a:solidFill>
                  <a:srgbClr val="000000"/>
                </a:solidFill>
                <a:latin typeface="Calibri" pitchFamily="34" charset="0"/>
                <a:ea typeface="Calibri" panose="020F0502020204030204" pitchFamily="34" charset="0"/>
              </a:rPr>
              <a:t>[1] : for DC</a:t>
            </a:r>
            <a:r>
              <a:rPr lang="en-US" sz="1800" baseline="-25000" dirty="0">
                <a:solidFill>
                  <a:srgbClr val="000000"/>
                </a:solidFill>
                <a:latin typeface="Calibri" pitchFamily="34" charset="0"/>
                <a:ea typeface="Calibri" panose="020F0502020204030204" pitchFamily="34" charset="0"/>
              </a:rPr>
              <a:t>Eff</a:t>
            </a:r>
            <a:r>
              <a:rPr lang="en-US" sz="1800" baseline="-40000" dirty="0">
                <a:solidFill>
                  <a:srgbClr val="000000"/>
                </a:solidFill>
                <a:latin typeface="Calibri" pitchFamily="34" charset="0"/>
                <a:ea typeface="Calibri" panose="020F0502020204030204" pitchFamily="34" charset="0"/>
              </a:rPr>
              <a:t>0</a:t>
            </a:r>
            <a:r>
              <a:rPr lang="en-US" sz="1800" dirty="0">
                <a:solidFill>
                  <a:srgbClr val="000000"/>
                </a:solidFill>
                <a:latin typeface="Calibri" pitchFamily="34" charset="0"/>
                <a:ea typeface="Calibri" panose="020F0502020204030204" pitchFamily="34" charset="0"/>
              </a:rPr>
              <a:t> =0.1 (10%) overall efficiency and EH power P</a:t>
            </a:r>
            <a:r>
              <a:rPr lang="en-US" sz="1800" baseline="-25000" dirty="0">
                <a:solidFill>
                  <a:srgbClr val="000000"/>
                </a:solidFill>
                <a:latin typeface="Calibri" pitchFamily="34" charset="0"/>
                <a:ea typeface="Calibri" panose="020F0502020204030204" pitchFamily="34" charset="0"/>
              </a:rPr>
              <a:t>EH </a:t>
            </a:r>
            <a:r>
              <a:rPr lang="en-US" sz="1800" dirty="0">
                <a:solidFill>
                  <a:srgbClr val="000000"/>
                </a:solidFill>
                <a:latin typeface="Calibri" pitchFamily="34" charset="0"/>
                <a:ea typeface="Calibri" panose="020F0502020204030204" pitchFamily="34" charset="0"/>
              </a:rPr>
              <a:t>= -26 dBm (2.5uW) </a:t>
            </a:r>
            <a:r>
              <a:rPr lang="en-US" sz="2000" b="1" i="1" dirty="0">
                <a:solidFill>
                  <a:srgbClr val="000000"/>
                </a:solidFill>
                <a:latin typeface="Calibri" pitchFamily="34" charset="0"/>
                <a:ea typeface="Calibri" panose="020F0502020204030204" pitchFamily="34" charset="0"/>
              </a:rPr>
              <a:t>~ 80 mSec</a:t>
            </a:r>
            <a:endParaRPr lang="en-US" sz="1600" i="1" dirty="0">
              <a:solidFill>
                <a:srgbClr val="000000"/>
              </a:solidFill>
              <a:latin typeface="Calibri" pitchFamily="34" charset="0"/>
              <a:ea typeface="Calibri" panose="020F0502020204030204" pitchFamily="34" charset="0"/>
            </a:endParaRPr>
          </a:p>
          <a:p>
            <a:pPr defTabSz="914400" eaLnBrk="1" hangingPunct="1">
              <a:buClrTx/>
              <a:buSzTx/>
              <a:buFontTx/>
              <a:buNone/>
            </a:pPr>
            <a:endParaRPr lang="en-US" sz="1600" i="1" dirty="0">
              <a:solidFill>
                <a:srgbClr val="000000"/>
              </a:solidFill>
              <a:latin typeface="Calibri" pitchFamily="34" charset="0"/>
              <a:ea typeface="宋体" charset="-122"/>
            </a:endParaRPr>
          </a:p>
        </p:txBody>
      </p:sp>
    </p:spTree>
    <p:extLst>
      <p:ext uri="{BB962C8B-B14F-4D97-AF65-F5344CB8AC3E}">
        <p14:creationId xmlns:p14="http://schemas.microsoft.com/office/powerpoint/2010/main" val="9366748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839416" y="404986"/>
            <a:ext cx="10151025" cy="1065213"/>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Further Discussion:</a:t>
            </a:r>
            <a:endParaRPr lang="en-GB" dirty="0"/>
          </a:p>
        </p:txBody>
      </p:sp>
      <p:sp>
        <p:nvSpPr>
          <p:cNvPr id="4" name="Date Placeholder 3"/>
          <p:cNvSpPr>
            <a:spLocks noGrp="1"/>
          </p:cNvSpPr>
          <p:nvPr>
            <p:ph type="dt" idx="15"/>
          </p:nvPr>
        </p:nvSpPr>
        <p:spPr/>
        <p:txBody>
          <a:bodyPr/>
          <a:lstStyle/>
          <a:p>
            <a:r>
              <a:rPr lang="en-US"/>
              <a:t>Jan. 2025</a:t>
            </a:r>
            <a:endParaRPr lang="en-GB" dirty="0"/>
          </a:p>
        </p:txBody>
      </p:sp>
      <p:sp>
        <p:nvSpPr>
          <p:cNvPr id="196" name="Footer Placeholder 4">
            <a:extLst>
              <a:ext uri="{FF2B5EF4-FFF2-40B4-BE49-F238E27FC236}">
                <a16:creationId xmlns:a16="http://schemas.microsoft.com/office/drawing/2014/main" id="{B22D0CAB-2981-4E78-B000-3E4DD4850A3D}"/>
              </a:ext>
            </a:extLst>
          </p:cNvPr>
          <p:cNvSpPr>
            <a:spLocks noGrp="1"/>
          </p:cNvSpPr>
          <p:nvPr>
            <p:ph type="ftr" idx="14"/>
          </p:nvPr>
        </p:nvSpPr>
        <p:spPr>
          <a:xfrm>
            <a:off x="7178565" y="6475414"/>
            <a:ext cx="4246027" cy="180975"/>
          </a:xfrm>
        </p:spPr>
        <p:txBody>
          <a:bodyPr/>
          <a:lstStyle/>
          <a:p>
            <a:r>
              <a:rPr lang="en-GB" dirty="0"/>
              <a:t>Dror Regev, Huawei</a:t>
            </a:r>
          </a:p>
        </p:txBody>
      </p:sp>
      <p:sp>
        <p:nvSpPr>
          <p:cNvPr id="17" name="Rectangle 16">
            <a:extLst>
              <a:ext uri="{FF2B5EF4-FFF2-40B4-BE49-F238E27FC236}">
                <a16:creationId xmlns:a16="http://schemas.microsoft.com/office/drawing/2014/main" id="{0060A891-62FD-4784-80D0-0AA10D410073}"/>
              </a:ext>
            </a:extLst>
          </p:cNvPr>
          <p:cNvSpPr/>
          <p:nvPr/>
        </p:nvSpPr>
        <p:spPr>
          <a:xfrm>
            <a:off x="781146" y="1512195"/>
            <a:ext cx="10643446" cy="4513030"/>
          </a:xfrm>
          <a:prstGeom prst="rect">
            <a:avLst/>
          </a:prstGeom>
        </p:spPr>
        <p:txBody>
          <a:bodyPr wrap="square">
            <a:spAutoFit/>
          </a:bodyPr>
          <a:lstStyle/>
          <a:p>
            <a:pPr marL="342900" indent="-342900" eaLnBrk="1" hangingPunct="1">
              <a:lnSpc>
                <a:spcPct val="90000"/>
              </a:lnSpc>
              <a:spcBef>
                <a:spcPts val="600"/>
              </a:spcBef>
              <a:buFont typeface="Arial" panose="020B0604020202020204" pitchFamily="34" charset="0"/>
              <a:buChar char="•"/>
            </a:pPr>
            <a:r>
              <a:rPr lang="en-US" sz="2200" dirty="0">
                <a:solidFill>
                  <a:srgbClr val="000000"/>
                </a:solidFill>
              </a:rPr>
              <a:t>DL and UL PPDU lengths dictate a minimum capacitor discharge duration to be supported by the AMP tag</a:t>
            </a:r>
          </a:p>
          <a:p>
            <a:pPr marL="342900" indent="-342900" eaLnBrk="1" hangingPunct="1">
              <a:lnSpc>
                <a:spcPct val="90000"/>
              </a:lnSpc>
              <a:spcBef>
                <a:spcPts val="600"/>
              </a:spcBef>
              <a:buFont typeface="Arial" panose="020B0604020202020204" pitchFamily="34" charset="0"/>
              <a:buChar char="•"/>
            </a:pPr>
            <a:r>
              <a:rPr lang="en-US" sz="2200" dirty="0">
                <a:solidFill>
                  <a:srgbClr val="000000"/>
                </a:solidFill>
              </a:rPr>
              <a:t>Discharge duration and operation voltage require a minimum tag capacitance </a:t>
            </a:r>
          </a:p>
          <a:p>
            <a:pPr marL="342900" indent="-342900" eaLnBrk="1" hangingPunct="1">
              <a:lnSpc>
                <a:spcPct val="90000"/>
              </a:lnSpc>
              <a:spcBef>
                <a:spcPts val="600"/>
              </a:spcBef>
              <a:buFont typeface="Arial" panose="020B0604020202020204" pitchFamily="34" charset="0"/>
              <a:buChar char="•"/>
            </a:pPr>
            <a:r>
              <a:rPr lang="en-US" sz="2200" dirty="0">
                <a:solidFill>
                  <a:srgbClr val="000000"/>
                </a:solidFill>
              </a:rPr>
              <a:t>Supporting mono-static EH range of 20 cm and bi-static of 2 m @ 2.4 GHz requires initial charging and re-charging of the capacitor with minimum P</a:t>
            </a:r>
            <a:r>
              <a:rPr lang="en-US" sz="2200" baseline="-25000" dirty="0">
                <a:solidFill>
                  <a:srgbClr val="000000"/>
                </a:solidFill>
              </a:rPr>
              <a:t>EH </a:t>
            </a:r>
            <a:r>
              <a:rPr lang="en-US" sz="2200" dirty="0">
                <a:solidFill>
                  <a:srgbClr val="000000"/>
                </a:solidFill>
              </a:rPr>
              <a:t> of -26 dBm </a:t>
            </a:r>
          </a:p>
          <a:p>
            <a:pPr marL="342900" indent="-342900" eaLnBrk="1" hangingPunct="1">
              <a:lnSpc>
                <a:spcPct val="90000"/>
              </a:lnSpc>
              <a:spcBef>
                <a:spcPts val="600"/>
              </a:spcBef>
              <a:buFont typeface="Arial" panose="020B0604020202020204" pitchFamily="34" charset="0"/>
              <a:buChar char="•"/>
            </a:pPr>
            <a:r>
              <a:rPr lang="en-US" sz="2200" dirty="0">
                <a:solidFill>
                  <a:srgbClr val="000000"/>
                </a:solidFill>
              </a:rPr>
              <a:t>Initial tag charging and recharging durations at any P</a:t>
            </a:r>
            <a:r>
              <a:rPr lang="en-US" sz="2200" baseline="-25000" dirty="0">
                <a:solidFill>
                  <a:srgbClr val="000000"/>
                </a:solidFill>
              </a:rPr>
              <a:t>EH  </a:t>
            </a:r>
            <a:r>
              <a:rPr lang="en-US" sz="2200" dirty="0">
                <a:solidFill>
                  <a:srgbClr val="000000"/>
                </a:solidFill>
              </a:rPr>
              <a:t>level are inversely proportional to the overall EH efficiency at this power </a:t>
            </a:r>
          </a:p>
          <a:p>
            <a:pPr marL="342900" indent="-342900" eaLnBrk="1" hangingPunct="1">
              <a:lnSpc>
                <a:spcPct val="90000"/>
              </a:lnSpc>
              <a:spcBef>
                <a:spcPts val="600"/>
              </a:spcBef>
              <a:buFont typeface="Arial" panose="020B0604020202020204" pitchFamily="34" charset="0"/>
              <a:buChar char="•"/>
            </a:pPr>
            <a:r>
              <a:rPr lang="en-US" sz="2200" dirty="0">
                <a:solidFill>
                  <a:srgbClr val="000000"/>
                </a:solidFill>
              </a:rPr>
              <a:t>Calculations from the previous slide indicate that multiple DL+UL tag operations can reach and possibly exceed 1 sec even for short BS ranges</a:t>
            </a:r>
          </a:p>
          <a:p>
            <a:pPr marL="342900" indent="-342900" eaLnBrk="1" hangingPunct="1">
              <a:lnSpc>
                <a:spcPct val="90000"/>
              </a:lnSpc>
              <a:spcBef>
                <a:spcPts val="600"/>
              </a:spcBef>
              <a:buFont typeface="Arial" panose="020B0604020202020204" pitchFamily="34" charset="0"/>
              <a:buChar char="•"/>
            </a:pPr>
            <a:r>
              <a:rPr lang="en-US" sz="2200" dirty="0">
                <a:solidFill>
                  <a:srgbClr val="000000"/>
                </a:solidFill>
              </a:rPr>
              <a:t>P</a:t>
            </a:r>
            <a:r>
              <a:rPr lang="en-US" sz="2200" baseline="-25000" dirty="0">
                <a:solidFill>
                  <a:srgbClr val="000000"/>
                </a:solidFill>
              </a:rPr>
              <a:t>EH</a:t>
            </a:r>
            <a:r>
              <a:rPr lang="en-US" sz="2200" dirty="0">
                <a:solidFill>
                  <a:srgbClr val="000000"/>
                </a:solidFill>
              </a:rPr>
              <a:t> sensitivity in RFID [4]: Read sensitivity: -24 dBm, Write sensitivity: -22 dBm</a:t>
            </a:r>
          </a:p>
          <a:p>
            <a:pPr marL="342900" indent="-342900" eaLnBrk="1" hangingPunct="1">
              <a:lnSpc>
                <a:spcPct val="90000"/>
              </a:lnSpc>
              <a:spcBef>
                <a:spcPts val="600"/>
              </a:spcBef>
              <a:buFont typeface="Arial" panose="020B0604020202020204" pitchFamily="34" charset="0"/>
              <a:buChar char="•"/>
            </a:pPr>
            <a:endParaRPr lang="en-US" sz="2200" dirty="0">
              <a:solidFill>
                <a:srgbClr val="000000"/>
              </a:solidFill>
            </a:endParaRPr>
          </a:p>
          <a:p>
            <a:pPr marL="342900" indent="-342900" eaLnBrk="1" hangingPunct="1">
              <a:lnSpc>
                <a:spcPct val="90000"/>
              </a:lnSpc>
              <a:spcBef>
                <a:spcPts val="600"/>
              </a:spcBef>
              <a:buFont typeface="Arial" panose="020B0604020202020204" pitchFamily="34" charset="0"/>
              <a:buChar char="•"/>
            </a:pPr>
            <a:endParaRPr lang="en-US" sz="2200" dirty="0">
              <a:solidFill>
                <a:srgbClr val="000000"/>
              </a:solidFill>
            </a:endParaRPr>
          </a:p>
          <a:p>
            <a:pPr defTabSz="914400" eaLnBrk="1" hangingPunct="1">
              <a:buClrTx/>
              <a:buSzTx/>
            </a:pPr>
            <a:endParaRPr lang="en-US" sz="2200" i="1" baseline="-25000" dirty="0">
              <a:solidFill>
                <a:srgbClr val="000000"/>
              </a:solidFill>
              <a:latin typeface="Cambria Math" panose="02040503050406030204" pitchFamily="18" charset="0"/>
              <a:ea typeface="宋体" charset="-122"/>
            </a:endParaRPr>
          </a:p>
        </p:txBody>
      </p:sp>
      <p:sp>
        <p:nvSpPr>
          <p:cNvPr id="7" name="Slide Number Placeholder 5">
            <a:extLst>
              <a:ext uri="{FF2B5EF4-FFF2-40B4-BE49-F238E27FC236}">
                <a16:creationId xmlns:a16="http://schemas.microsoft.com/office/drawing/2014/main" id="{E678CD79-B274-4C2E-8402-41EBD0CC02EC}"/>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351F4386-A5E2-41A1-B4D0-BE653C929E06}" type="slidenum">
              <a:rPr lang="en-GB" smtClean="0"/>
              <a:pPr/>
              <a:t>8</a:t>
            </a:fld>
            <a:endParaRPr lang="en-GB" dirty="0"/>
          </a:p>
        </p:txBody>
      </p:sp>
      <p:sp>
        <p:nvSpPr>
          <p:cNvPr id="2" name="Slide Number Placeholder 1">
            <a:extLst>
              <a:ext uri="{FF2B5EF4-FFF2-40B4-BE49-F238E27FC236}">
                <a16:creationId xmlns:a16="http://schemas.microsoft.com/office/drawing/2014/main" id="{68BB02EA-A84B-4509-BD0B-3EDB903C193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9048800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839416" y="481860"/>
            <a:ext cx="10151025" cy="1065213"/>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Summary</a:t>
            </a:r>
            <a:endParaRPr lang="en-GB" dirty="0"/>
          </a:p>
        </p:txBody>
      </p:sp>
      <p:sp>
        <p:nvSpPr>
          <p:cNvPr id="4" name="Date Placeholder 3"/>
          <p:cNvSpPr>
            <a:spLocks noGrp="1"/>
          </p:cNvSpPr>
          <p:nvPr>
            <p:ph type="dt" idx="15"/>
          </p:nvPr>
        </p:nvSpPr>
        <p:spPr/>
        <p:txBody>
          <a:bodyPr/>
          <a:lstStyle/>
          <a:p>
            <a:r>
              <a:rPr lang="en-US"/>
              <a:t>Jan. 2025</a:t>
            </a:r>
            <a:endParaRPr lang="en-GB" dirty="0"/>
          </a:p>
        </p:txBody>
      </p:sp>
      <p:sp>
        <p:nvSpPr>
          <p:cNvPr id="196" name="Footer Placeholder 4">
            <a:extLst>
              <a:ext uri="{FF2B5EF4-FFF2-40B4-BE49-F238E27FC236}">
                <a16:creationId xmlns:a16="http://schemas.microsoft.com/office/drawing/2014/main" id="{B22D0CAB-2981-4E78-B000-3E4DD4850A3D}"/>
              </a:ext>
            </a:extLst>
          </p:cNvPr>
          <p:cNvSpPr>
            <a:spLocks noGrp="1"/>
          </p:cNvSpPr>
          <p:nvPr>
            <p:ph type="ftr" idx="14"/>
          </p:nvPr>
        </p:nvSpPr>
        <p:spPr>
          <a:xfrm>
            <a:off x="7178565" y="6475414"/>
            <a:ext cx="4246027" cy="180975"/>
          </a:xfrm>
        </p:spPr>
        <p:txBody>
          <a:bodyPr/>
          <a:lstStyle/>
          <a:p>
            <a:r>
              <a:rPr lang="en-GB" dirty="0"/>
              <a:t>Dror Regev, Huawei</a:t>
            </a:r>
          </a:p>
        </p:txBody>
      </p:sp>
      <p:sp>
        <p:nvSpPr>
          <p:cNvPr id="17" name="Rectangle 16">
            <a:extLst>
              <a:ext uri="{FF2B5EF4-FFF2-40B4-BE49-F238E27FC236}">
                <a16:creationId xmlns:a16="http://schemas.microsoft.com/office/drawing/2014/main" id="{0060A891-62FD-4784-80D0-0AA10D410073}"/>
              </a:ext>
            </a:extLst>
          </p:cNvPr>
          <p:cNvSpPr/>
          <p:nvPr/>
        </p:nvSpPr>
        <p:spPr>
          <a:xfrm>
            <a:off x="767408" y="1310662"/>
            <a:ext cx="10739701" cy="5275290"/>
          </a:xfrm>
          <a:prstGeom prst="rect">
            <a:avLst/>
          </a:prstGeom>
        </p:spPr>
        <p:txBody>
          <a:bodyPr wrap="square">
            <a:spAutoFit/>
          </a:bodyPr>
          <a:lstStyle/>
          <a:p>
            <a:pPr marL="342900" indent="-342900" eaLnBrk="1" hangingPunct="1">
              <a:lnSpc>
                <a:spcPct val="90000"/>
              </a:lnSpc>
              <a:spcBef>
                <a:spcPts val="600"/>
              </a:spcBef>
              <a:buFont typeface="Arial" panose="020B0604020202020204" pitchFamily="34" charset="0"/>
              <a:buChar char="•"/>
            </a:pPr>
            <a:r>
              <a:rPr lang="en-US" dirty="0">
                <a:solidFill>
                  <a:srgbClr val="000000"/>
                </a:solidFill>
              </a:rPr>
              <a:t>AMP RF EH sensitivity thresholds depend on the tag-energizer distance, deployment environment scenario and the EH frequency</a:t>
            </a:r>
          </a:p>
          <a:p>
            <a:pPr marL="342900" indent="-342900" eaLnBrk="1" hangingPunct="1">
              <a:lnSpc>
                <a:spcPct val="90000"/>
              </a:lnSpc>
              <a:spcBef>
                <a:spcPts val="600"/>
              </a:spcBef>
              <a:buFont typeface="Arial" panose="020B0604020202020204" pitchFamily="34" charset="0"/>
              <a:buChar char="•"/>
            </a:pPr>
            <a:endParaRPr lang="en-US" dirty="0">
              <a:solidFill>
                <a:srgbClr val="000000"/>
              </a:solidFill>
            </a:endParaRPr>
          </a:p>
          <a:p>
            <a:pPr marL="342900" indent="-342900" eaLnBrk="1" hangingPunct="1">
              <a:lnSpc>
                <a:spcPct val="90000"/>
              </a:lnSpc>
              <a:spcBef>
                <a:spcPts val="600"/>
              </a:spcBef>
              <a:buFont typeface="Arial" panose="020B0604020202020204" pitchFamily="34" charset="0"/>
              <a:buChar char="•"/>
            </a:pPr>
            <a:r>
              <a:rPr lang="en-US" dirty="0">
                <a:solidFill>
                  <a:srgbClr val="000000"/>
                </a:solidFill>
              </a:rPr>
              <a:t>RF EH sensitivity thresholds determine maximum tag operation range</a:t>
            </a:r>
          </a:p>
          <a:p>
            <a:pPr marL="342900" indent="-342900" eaLnBrk="1" hangingPunct="1">
              <a:lnSpc>
                <a:spcPct val="90000"/>
              </a:lnSpc>
              <a:spcBef>
                <a:spcPts val="600"/>
              </a:spcBef>
              <a:buFont typeface="Arial" panose="020B0604020202020204" pitchFamily="34" charset="0"/>
              <a:buChar char="•"/>
            </a:pPr>
            <a:endParaRPr lang="en-US" dirty="0">
              <a:solidFill>
                <a:srgbClr val="000000"/>
              </a:solidFill>
            </a:endParaRPr>
          </a:p>
          <a:p>
            <a:pPr marL="342900" indent="-342900" eaLnBrk="1" hangingPunct="1">
              <a:lnSpc>
                <a:spcPct val="90000"/>
              </a:lnSpc>
              <a:spcBef>
                <a:spcPts val="600"/>
              </a:spcBef>
              <a:buFont typeface="Arial" panose="020B0604020202020204" pitchFamily="34" charset="0"/>
              <a:buChar char="•"/>
            </a:pPr>
            <a:r>
              <a:rPr lang="en-US" dirty="0">
                <a:solidFill>
                  <a:srgbClr val="000000"/>
                </a:solidFill>
              </a:rPr>
              <a:t>EH efficiency at the threshold and above determine the tag charging and recharging durations</a:t>
            </a:r>
          </a:p>
          <a:p>
            <a:pPr marL="342900" indent="-342900" eaLnBrk="1" hangingPunct="1">
              <a:lnSpc>
                <a:spcPct val="90000"/>
              </a:lnSpc>
              <a:spcBef>
                <a:spcPts val="600"/>
              </a:spcBef>
              <a:buFont typeface="Arial" panose="020B0604020202020204" pitchFamily="34" charset="0"/>
              <a:buChar char="•"/>
            </a:pPr>
            <a:endParaRPr lang="en-US" dirty="0">
              <a:solidFill>
                <a:srgbClr val="000000"/>
              </a:solidFill>
            </a:endParaRPr>
          </a:p>
          <a:p>
            <a:pPr marL="342900" indent="-342900" eaLnBrk="1" hangingPunct="1">
              <a:lnSpc>
                <a:spcPct val="90000"/>
              </a:lnSpc>
              <a:spcBef>
                <a:spcPts val="600"/>
              </a:spcBef>
              <a:buFont typeface="Arial" panose="020B0604020202020204" pitchFamily="34" charset="0"/>
              <a:buChar char="•"/>
            </a:pPr>
            <a:r>
              <a:rPr lang="en-US" dirty="0">
                <a:solidFill>
                  <a:srgbClr val="000000"/>
                </a:solidFill>
              </a:rPr>
              <a:t>BS AMP tags for both mono-static and bi-static use cases share very similar EH sensitivity threshold requirements that dictate EH, RX and TX operation ranges.</a:t>
            </a:r>
          </a:p>
          <a:p>
            <a:pPr marL="342900" indent="-342900" eaLnBrk="1" hangingPunct="1">
              <a:lnSpc>
                <a:spcPct val="90000"/>
              </a:lnSpc>
              <a:spcBef>
                <a:spcPts val="600"/>
              </a:spcBef>
              <a:buFont typeface="Arial" panose="020B0604020202020204" pitchFamily="34" charset="0"/>
              <a:buChar char="•"/>
            </a:pPr>
            <a:endParaRPr lang="en-US" dirty="0">
              <a:solidFill>
                <a:srgbClr val="000000"/>
              </a:solidFill>
            </a:endParaRPr>
          </a:p>
          <a:p>
            <a:pPr marL="342900" indent="-342900" eaLnBrk="1" hangingPunct="1">
              <a:lnSpc>
                <a:spcPct val="90000"/>
              </a:lnSpc>
              <a:spcBef>
                <a:spcPts val="600"/>
              </a:spcBef>
              <a:buFont typeface="Arial" panose="020B0604020202020204" pitchFamily="34" charset="0"/>
              <a:buChar char="•"/>
            </a:pPr>
            <a:r>
              <a:rPr lang="en-US" dirty="0">
                <a:solidFill>
                  <a:srgbClr val="000000"/>
                </a:solidFill>
              </a:rPr>
              <a:t>Based on the analysis in previous slides we find -26 dBm to full recharge as a practical sensitivity threshold that is critical for passive AMP BS deployment. </a:t>
            </a:r>
          </a:p>
          <a:p>
            <a:pPr defTabSz="914400" eaLnBrk="1" hangingPunct="1">
              <a:buClrTx/>
              <a:buSzTx/>
            </a:pPr>
            <a:endParaRPr lang="en-US" i="1" baseline="-25000" dirty="0">
              <a:solidFill>
                <a:srgbClr val="000000"/>
              </a:solidFill>
              <a:latin typeface="Cambria Math" panose="02040503050406030204" pitchFamily="18" charset="0"/>
              <a:ea typeface="宋体" charset="-122"/>
            </a:endParaRPr>
          </a:p>
        </p:txBody>
      </p:sp>
      <p:sp>
        <p:nvSpPr>
          <p:cNvPr id="7" name="Slide Number Placeholder 5">
            <a:extLst>
              <a:ext uri="{FF2B5EF4-FFF2-40B4-BE49-F238E27FC236}">
                <a16:creationId xmlns:a16="http://schemas.microsoft.com/office/drawing/2014/main" id="{E678CD79-B274-4C2E-8402-41EBD0CC02EC}"/>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351F4386-A5E2-41A1-B4D0-BE653C929E06}" type="slidenum">
              <a:rPr lang="en-GB" smtClean="0"/>
              <a:pPr/>
              <a:t>9</a:t>
            </a:fld>
            <a:endParaRPr lang="en-GB" dirty="0"/>
          </a:p>
        </p:txBody>
      </p:sp>
      <p:sp>
        <p:nvSpPr>
          <p:cNvPr id="2" name="Slide Number Placeholder 1">
            <a:extLst>
              <a:ext uri="{FF2B5EF4-FFF2-40B4-BE49-F238E27FC236}">
                <a16:creationId xmlns:a16="http://schemas.microsoft.com/office/drawing/2014/main" id="{68BB02EA-A84B-4509-BD0B-3EDB903C193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0572513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(3)</Template>
  <TotalTime>140116</TotalTime>
  <Words>1298</Words>
  <Application>Microsoft Office PowerPoint</Application>
  <PresentationFormat>Widescreen</PresentationFormat>
  <Paragraphs>208</Paragraphs>
  <Slides>12</Slides>
  <Notes>7</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4" baseType="lpstr">
      <vt:lpstr>Microsoft YaHei</vt:lpstr>
      <vt:lpstr>MS Gothic</vt:lpstr>
      <vt:lpstr>SimSun</vt:lpstr>
      <vt:lpstr>Aptos Narrow</vt:lpstr>
      <vt:lpstr>Arial</vt:lpstr>
      <vt:lpstr>Arial Unicode MS</vt:lpstr>
      <vt:lpstr>Calibri</vt:lpstr>
      <vt:lpstr>Cambria Math</vt:lpstr>
      <vt:lpstr>Times New Roman</vt:lpstr>
      <vt:lpstr>Wingdings</vt:lpstr>
      <vt:lpstr>Office Theme</vt:lpstr>
      <vt:lpstr>Document</vt:lpstr>
      <vt:lpstr>Passive AMP STA RF Power Harvesting Sensitivity Threshold</vt:lpstr>
      <vt:lpstr>Abstract</vt:lpstr>
      <vt:lpstr>Recap [1]:STA Power Charging / Discharging Timing Profile</vt:lpstr>
      <vt:lpstr>Recap [2]: 2.4 GHz Mono-Static Backscattering Example</vt:lpstr>
      <vt:lpstr>Recap [3]: 2.4 GHz Bi-Static Backscattering Example</vt:lpstr>
      <vt:lpstr>Discussion:</vt:lpstr>
      <vt:lpstr>Passive BS AMP STA Operation Example (simplified) [1] </vt:lpstr>
      <vt:lpstr>Further Discussion:</vt:lpstr>
      <vt:lpstr>Summary</vt:lpstr>
      <vt:lpstr>Straw Poll #1</vt:lpstr>
      <vt:lpstr>Straw Poll #2</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Solomon Trainin</dc:creator>
  <cp:keywords/>
  <cp:lastModifiedBy>Dror Regev (A)</cp:lastModifiedBy>
  <cp:revision>859</cp:revision>
  <cp:lastPrinted>1601-01-01T00:00:00Z</cp:lastPrinted>
  <dcterms:created xsi:type="dcterms:W3CDTF">2024-04-23T10:05:01Z</dcterms:created>
  <dcterms:modified xsi:type="dcterms:W3CDTF">2025-01-09T15:34:28Z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(2)6Hsy3w7rQ0T/nlkfxIqdX9/ndL/bBUoQP214+sgcX3la0uNEopbTpUicZw1DopvvDI2T3Yon
tIcCS5m9pUosiRKiSSpW7J2Oc3aFoacf3ukwL7EVmThHVODYDGawSJcytI2aIOwaZUiDrcgq
EaVeYJEMShsv67NXNAfeOLeB8chgSMETKXC4NipHEWKufQcI9h4EgdoNjen3wUS2gBPdeas6
MBSHZrjWMmT3PA/G8X</vt:lpwstr>
  </property>
  <property fmtid="{D5CDD505-2E9C-101B-9397-08002B2CF9AE}" pid="3" name="_2015_ms_pID_7253431">
    <vt:lpwstr>2I5/F/05Vv2yOGgfKZStjB9fUXEyv3HQd2qhoD6M8H4tyPkcLOlHRR
/TB1P6w5j1d0ATCqY/+nXwRRSh8w4uceuXMe94lEz2s+vyjgkD2KhyHwVTVxbQtoUrq1KX6t
/ZUIxoAWkCD+FGgFaPImzeaMDqXdrsLtjHwOiO1fV2bDrYb2W+ZMeY4s03oI+krMOXLQghpU
PQgfvfNPjW6jcab0</vt:lpwstr>
  </property>
</Properties>
</file>