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85" r:id="rId3"/>
    <p:sldId id="286" r:id="rId4"/>
    <p:sldId id="279" r:id="rId5"/>
    <p:sldId id="278" r:id="rId6"/>
    <p:sldId id="281" r:id="rId7"/>
    <p:sldId id="265" r:id="rId8"/>
    <p:sldId id="274" r:id="rId9"/>
    <p:sldId id="262" r:id="rId10"/>
    <p:sldId id="264" r:id="rId11"/>
    <p:sldId id="267" r:id="rId12"/>
    <p:sldId id="269" r:id="rId13"/>
    <p:sldId id="283"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包占京" initials="包占京" lastIdx="1" clrIdx="0">
    <p:extLst>
      <p:ext uri="{19B8F6BF-5375-455C-9EA6-DF929625EA0E}">
        <p15:presenceInfo xmlns:p15="http://schemas.microsoft.com/office/powerpoint/2012/main" userId="S-1-5-21-1495940435-1635398450-2130403006-845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5" autoAdjust="0"/>
    <p:restoredTop sz="93808" autoAdjust="0"/>
  </p:normalViewPr>
  <p:slideViewPr>
    <p:cSldViewPr>
      <p:cViewPr varScale="1">
        <p:scale>
          <a:sx n="63" d="100"/>
          <a:sy n="63" d="100"/>
        </p:scale>
        <p:origin x="612" y="4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123" d="100"/>
          <a:sy n="123" d="100"/>
        </p:scale>
        <p:origin x="494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zh-CN" b="0" dirty="0"/>
              <a:t>AMP-assisted devices tend to achieve compatibility and coexistence with legacy STAs, and further reduce power consumption through environmental energy harvesting,</a:t>
            </a:r>
            <a:r>
              <a:rPr lang="zh-CN" altLang="en-US" b="0" dirty="0"/>
              <a:t> </a:t>
            </a:r>
            <a:r>
              <a:rPr lang="en-US" altLang="zh-CN" b="0" dirty="0"/>
              <a:t>while AMP-only devices may have active transmitters or just transmit through backscatter</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15338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11ah AID</a:t>
            </a:r>
            <a:r>
              <a:rPr lang="zh-CN" altLang="en-US" dirty="0"/>
              <a:t>：</a:t>
            </a:r>
            <a:r>
              <a:rPr lang="en-US" altLang="zh-CN" dirty="0"/>
              <a:t>page</a:t>
            </a:r>
            <a:r>
              <a:rPr lang="zh-CN" altLang="en-US" dirty="0"/>
              <a:t>、</a:t>
            </a:r>
            <a:r>
              <a:rPr lang="en-US" altLang="zh-CN" dirty="0"/>
              <a:t>block</a:t>
            </a:r>
            <a:r>
              <a:rPr lang="zh-CN" altLang="en-US" dirty="0"/>
              <a:t>、</a:t>
            </a:r>
            <a:r>
              <a:rPr lang="en-US" altLang="zh-CN" dirty="0"/>
              <a:t>sub-block</a:t>
            </a:r>
            <a:r>
              <a:rPr lang="zh-CN" altLang="en-US" dirty="0"/>
              <a:t>。。。。。</a:t>
            </a:r>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092043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69806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39754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September 2024</a:t>
            </a:r>
            <a:endParaRPr lang="en-GB" altLang="zh-CN"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041</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76697" y="666958"/>
            <a:ext cx="10714805"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Follow up on </a:t>
            </a:r>
            <a:r>
              <a:rPr lang="en-US" dirty="0"/>
              <a:t>AMP </a:t>
            </a:r>
            <a:r>
              <a:rPr lang="en-US" altLang="zh-CN" dirty="0"/>
              <a:t>identification</a:t>
            </a:r>
            <a:endParaRPr lang="en-GB" dirty="0"/>
          </a:p>
        </p:txBody>
      </p:sp>
      <p:sp>
        <p:nvSpPr>
          <p:cNvPr id="3074" name="Rectangle 2"/>
          <p:cNvSpPr>
            <a:spLocks noGrp="1" noChangeArrowheads="1"/>
          </p:cNvSpPr>
          <p:nvPr>
            <p:ph type="subTitle" idx="1"/>
          </p:nvPr>
        </p:nvSpPr>
        <p:spPr>
          <a:xfrm>
            <a:off x="1828800" y="186857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2025-01-06</a:t>
            </a:r>
          </a:p>
        </p:txBody>
      </p:sp>
      <p:sp>
        <p:nvSpPr>
          <p:cNvPr id="6" name="Date Placeholder 3"/>
          <p:cNvSpPr>
            <a:spLocks noGrp="1"/>
          </p:cNvSpPr>
          <p:nvPr>
            <p:ph type="dt" idx="10"/>
          </p:nvPr>
        </p:nvSpPr>
        <p:spPr/>
        <p:txBody>
          <a:bodyPr/>
          <a:lstStyle/>
          <a:p>
            <a:r>
              <a:rPr lang="en-GB" dirty="0">
                <a:solidFill>
                  <a:schemeClr val="tx1"/>
                </a:solidFill>
              </a:rPr>
              <a:t>January 2025</a:t>
            </a:r>
          </a:p>
        </p:txBody>
      </p:sp>
      <p:sp>
        <p:nvSpPr>
          <p:cNvPr id="7" name="Footer Placeholder 4"/>
          <p:cNvSpPr>
            <a:spLocks noGrp="1"/>
          </p:cNvSpPr>
          <p:nvPr>
            <p:ph type="ftr" idx="11"/>
          </p:nvPr>
        </p:nvSpPr>
        <p:spPr/>
        <p:txBody>
          <a:bodyPr/>
          <a:lstStyle/>
          <a:p>
            <a:r>
              <a:rPr lang="en-GB" dirty="0" err="1"/>
              <a:t>Zhanjing</a:t>
            </a:r>
            <a:r>
              <a:rPr lang="en-GB" dirty="0"/>
              <a:t> Bao,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69932858"/>
              </p:ext>
            </p:extLst>
          </p:nvPr>
        </p:nvGraphicFramePr>
        <p:xfrm>
          <a:off x="995363" y="2869387"/>
          <a:ext cx="10221912" cy="2479675"/>
        </p:xfrm>
        <a:graphic>
          <a:graphicData uri="http://schemas.openxmlformats.org/presentationml/2006/ole">
            <mc:AlternateContent xmlns:mc="http://schemas.openxmlformats.org/markup-compatibility/2006">
              <mc:Choice xmlns:v="urn:schemas-microsoft-com:vml" Requires="v">
                <p:oleObj name="Document" r:id="rId3" imgW="10534840" imgH="2871150" progId="Word.Document.8">
                  <p:embed/>
                </p:oleObj>
              </mc:Choice>
              <mc:Fallback>
                <p:oleObj name="Document" r:id="rId3" imgW="10534840" imgH="2871150" progId="Word.Document.8">
                  <p:embed/>
                  <p:pic>
                    <p:nvPicPr>
                      <p:cNvPr id="0" name="Picture 3"/>
                      <p:cNvPicPr>
                        <a:picLocks noChangeAspect="1" noChangeArrowheads="1"/>
                      </p:cNvPicPr>
                      <p:nvPr/>
                    </p:nvPicPr>
                    <p:blipFill>
                      <a:blip r:embed="rId4"/>
                      <a:srcRect/>
                      <a:stretch>
                        <a:fillRect/>
                      </a:stretch>
                    </p:blipFill>
                    <p:spPr bwMode="auto">
                      <a:xfrm>
                        <a:off x="995363" y="2869387"/>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5363" y="2488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95400" y="1484784"/>
            <a:ext cx="10361084" cy="4990630"/>
          </a:xfrm>
        </p:spPr>
        <p:txBody>
          <a:bodyPr/>
          <a:lstStyle/>
          <a:p>
            <a:r>
              <a:rPr lang="en-US" sz="1800" dirty="0"/>
              <a:t>[1] 11-24-1194-00-00bp-capability-report-for-AMP-STA</a:t>
            </a:r>
          </a:p>
          <a:p>
            <a:r>
              <a:rPr lang="en-US" sz="1800" dirty="0"/>
              <a:t>[2] 11-24-1560-00-00bp-Follow-up-on-capability-report-and-ID-allocation-for-AMP-STA</a:t>
            </a:r>
          </a:p>
          <a:p>
            <a:r>
              <a:rPr lang="en-US" altLang="zh-CN" sz="1800" dirty="0"/>
              <a:t>[3] 11-24-0867-00-00bp-thoughts-and-questions-on-amp-phy</a:t>
            </a:r>
          </a:p>
          <a:p>
            <a:r>
              <a:rPr lang="en-US" altLang="zh-CN" sz="1800" dirty="0"/>
              <a:t>[4] 11-24-0853-00-00bp-design-target-and-device-capabilities-for-amp-iot</a:t>
            </a:r>
          </a:p>
          <a:p>
            <a:r>
              <a:rPr lang="en-US" altLang="zh-CN" sz="1800" dirty="0"/>
              <a:t>[5] 11-24-1794-00-00bp-Robust Method for AMP Active Uplink Multiple Data Rate Support</a:t>
            </a:r>
          </a:p>
          <a:p>
            <a:r>
              <a:rPr lang="en-US" altLang="zh-CN" sz="1800" dirty="0"/>
              <a:t>[6] 11-25-33-01-00bp-UL Data Rates for AMP	</a:t>
            </a:r>
          </a:p>
          <a:p>
            <a:r>
              <a:rPr lang="en-GB" altLang="zh-CN" sz="1800" dirty="0"/>
              <a:t>[7] 11-24-1767-</a:t>
            </a:r>
            <a:r>
              <a:rPr lang="en-US" altLang="zh-CN" sz="1800" dirty="0"/>
              <a:t>00-00bp-AMP Energizer</a:t>
            </a:r>
          </a:p>
          <a:p>
            <a:r>
              <a:rPr lang="en-US" altLang="zh-CN" sz="1800" dirty="0"/>
              <a:t>[8] 11-24-1805-00-00bp-AMP Time-based channel access discussions</a:t>
            </a:r>
          </a:p>
          <a:p>
            <a:r>
              <a:rPr lang="en-US" altLang="zh-CN" sz="1800" dirty="0"/>
              <a:t>[9] 11-24-1806</a:t>
            </a:r>
            <a:r>
              <a:rPr lang="en-GB" altLang="zh-CN" sz="1800" dirty="0"/>
              <a:t>-</a:t>
            </a:r>
            <a:r>
              <a:rPr lang="en-US" altLang="zh-CN" sz="1800" dirty="0"/>
              <a:t>00-00bp-AMP Time-based channel access for active tags</a:t>
            </a:r>
          </a:p>
          <a:p>
            <a:r>
              <a:rPr lang="en-US" altLang="zh-CN" sz="1800" dirty="0"/>
              <a:t>[10] 11-25-45-00-00bp-Channel access for Backscatter non-AP AMP STAs</a:t>
            </a:r>
          </a:p>
          <a:p>
            <a:r>
              <a:rPr lang="en-US" altLang="zh-CN" sz="1800" dirty="0"/>
              <a:t>[11] 11-25-46-00-00bp-Channel access for Active Tx non-AP AMP STAs</a:t>
            </a:r>
          </a:p>
          <a:p>
            <a:r>
              <a:rPr lang="en-US" altLang="zh-CN" sz="1800" dirty="0"/>
              <a:t>[12] 11-24-1775-01-00bp-Duty-cycle AMP operation</a:t>
            </a:r>
          </a:p>
          <a:p>
            <a:r>
              <a:rPr lang="en-US" altLang="zh-CN" sz="1800" dirty="0"/>
              <a:t>[13] 11-24-1774-01-00bp-Details of AMP trigger procedure</a:t>
            </a:r>
          </a:p>
          <a:p>
            <a:r>
              <a:rPr lang="en-US" altLang="zh-CN" sz="1800" dirty="0"/>
              <a:t>...</a:t>
            </a:r>
            <a:endParaRPr lang="en-GB" altLang="zh-CN" sz="1800" dirty="0"/>
          </a:p>
          <a:p>
            <a:endParaRPr lang="en-GB" altLang="zh-CN" sz="1800" dirty="0"/>
          </a:p>
          <a:p>
            <a:endParaRPr lang="en-GB" sz="1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7" name="页脚占位符 4">
            <a:extLst>
              <a:ext uri="{FF2B5EF4-FFF2-40B4-BE49-F238E27FC236}">
                <a16:creationId xmlns:a16="http://schemas.microsoft.com/office/drawing/2014/main" id="{72A762C1-753F-E520-FB53-428DFB8B349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FC62B926-BC53-0713-5911-9A8254C3FCA7}"/>
              </a:ext>
            </a:extLst>
          </p:cNvPr>
          <p:cNvSpPr>
            <a:spLocks noGrp="1"/>
          </p:cNvSpPr>
          <p:nvPr/>
        </p:nvSpPr>
        <p:spPr bwMode="auto">
          <a:xfrm>
            <a:off x="911424" y="319089"/>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05A01-41D3-3528-E8AF-710CBAB27AF0}"/>
              </a:ext>
            </a:extLst>
          </p:cNvPr>
          <p:cNvSpPr>
            <a:spLocks noGrp="1"/>
          </p:cNvSpPr>
          <p:nvPr>
            <p:ph type="title"/>
          </p:nvPr>
        </p:nvSpPr>
        <p:spPr/>
        <p:txBody>
          <a:bodyPr/>
          <a:lstStyle/>
          <a:p>
            <a:r>
              <a:rPr lang="en-US" altLang="zh-CN" dirty="0"/>
              <a:t>Appendix(1/3): AP as reader-ID allocation method a &amp; b</a:t>
            </a:r>
            <a:endParaRPr lang="zh-CN" altLang="en-US" dirty="0"/>
          </a:p>
        </p:txBody>
      </p:sp>
      <p:sp>
        <p:nvSpPr>
          <p:cNvPr id="4" name="灯片编号占位符 3">
            <a:extLst>
              <a:ext uri="{FF2B5EF4-FFF2-40B4-BE49-F238E27FC236}">
                <a16:creationId xmlns:a16="http://schemas.microsoft.com/office/drawing/2014/main" id="{DF3C4FB3-ED92-F2E4-2E3E-0AA83D6237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9" name="文本框 18">
            <a:extLst>
              <a:ext uri="{FF2B5EF4-FFF2-40B4-BE49-F238E27FC236}">
                <a16:creationId xmlns:a16="http://schemas.microsoft.com/office/drawing/2014/main" id="{B5F76E9C-6C7F-7429-F1EE-99E827FC4E63}"/>
              </a:ext>
            </a:extLst>
          </p:cNvPr>
          <p:cNvSpPr txBox="1"/>
          <p:nvPr/>
        </p:nvSpPr>
        <p:spPr>
          <a:xfrm>
            <a:off x="522311" y="1612049"/>
            <a:ext cx="6264695" cy="4832092"/>
          </a:xfrm>
          <a:prstGeom prst="rect">
            <a:avLst/>
          </a:prstGeom>
          <a:noFill/>
        </p:spPr>
        <p:txBody>
          <a:bodyPr wrap="square">
            <a:spAutoFit/>
          </a:bodyPr>
          <a:lstStyle/>
          <a:p>
            <a:r>
              <a:rPr lang="en-US" altLang="zh-CN" sz="1600" b="1" dirty="0">
                <a:solidFill>
                  <a:schemeClr val="tx1"/>
                </a:solidFill>
              </a:rPr>
              <a:t>When AMP AP acts as a reader, there are two options for further ID allocation based on the identification of AMP STAs</a:t>
            </a:r>
          </a:p>
          <a:p>
            <a:pPr marL="285750" indent="-285750">
              <a:buFont typeface="Arial" panose="020B0604020202020204" pitchFamily="34" charset="0"/>
              <a:buChar char="•"/>
            </a:pPr>
            <a:r>
              <a:rPr lang="en-US" altLang="zh-CN" sz="1600" dirty="0">
                <a:solidFill>
                  <a:schemeClr val="tx1"/>
                </a:solidFill>
              </a:rPr>
              <a:t>AMP AP or reader can immediately assign an ID to AMP non-AP STA upon receiving its response (</a:t>
            </a:r>
            <a:r>
              <a:rPr lang="en-US" altLang="zh-CN" sz="1600" i="1" dirty="0">
                <a:solidFill>
                  <a:schemeClr val="tx1"/>
                </a:solidFill>
              </a:rPr>
              <a:t>method a</a:t>
            </a:r>
            <a:r>
              <a:rPr lang="en-US" altLang="zh-CN" sz="1600" dirty="0">
                <a:solidFill>
                  <a:schemeClr val="tx1"/>
                </a:solidFill>
              </a:rPr>
              <a:t>),</a:t>
            </a:r>
          </a:p>
          <a:p>
            <a:pPr marL="285750" indent="-285750">
              <a:buFont typeface="Arial" panose="020B0604020202020204" pitchFamily="34" charset="0"/>
              <a:buChar char="•"/>
            </a:pPr>
            <a:r>
              <a:rPr lang="en-US" altLang="zh-CN" sz="1600" dirty="0">
                <a:solidFill>
                  <a:schemeClr val="tx1"/>
                </a:solidFill>
              </a:rPr>
              <a:t>or it can assign IDs upon receiving multiple responses (</a:t>
            </a:r>
            <a:r>
              <a:rPr lang="en-US" altLang="zh-CN" sz="1600" i="1" dirty="0">
                <a:solidFill>
                  <a:schemeClr val="tx1"/>
                </a:solidFill>
              </a:rPr>
              <a:t>method b</a:t>
            </a:r>
            <a:r>
              <a:rPr lang="en-US" altLang="zh-CN" sz="1600" dirty="0">
                <a:solidFill>
                  <a:schemeClr val="tx1"/>
                </a:solidFill>
              </a:rPr>
              <a:t>).</a:t>
            </a:r>
          </a:p>
          <a:p>
            <a:endParaRPr lang="en-US" altLang="zh-CN" sz="1600" dirty="0">
              <a:solidFill>
                <a:schemeClr val="tx1"/>
              </a:solidFill>
            </a:endParaRPr>
          </a:p>
          <a:p>
            <a:r>
              <a:rPr lang="en-US" altLang="zh-CN" sz="1600" b="1" dirty="0">
                <a:solidFill>
                  <a:schemeClr val="tx1"/>
                </a:solidFill>
              </a:rPr>
              <a:t>AMP STAs that receive ACK or ID should not respond to subsequent Trigger frames.</a:t>
            </a:r>
          </a:p>
          <a:p>
            <a:pPr marL="285750" indent="-285750">
              <a:buFont typeface="Arial" panose="020B0604020202020204" pitchFamily="34" charset="0"/>
              <a:buChar char="•"/>
            </a:pPr>
            <a:r>
              <a:rPr lang="en-US" altLang="zh-CN" sz="1600" dirty="0">
                <a:solidFill>
                  <a:schemeClr val="tx1"/>
                </a:solidFill>
              </a:rPr>
              <a:t>Energy-sensitive devices can switch to PS mode within the remaining protection window</a:t>
            </a:r>
          </a:p>
          <a:p>
            <a:pPr marL="285750" indent="-285750">
              <a:buFont typeface="Arial" panose="020B0604020202020204" pitchFamily="34" charset="0"/>
              <a:buChar char="•"/>
            </a:pPr>
            <a:r>
              <a:rPr lang="en-US" altLang="zh-CN" sz="1600" dirty="0">
                <a:solidFill>
                  <a:schemeClr val="tx1"/>
                </a:solidFill>
              </a:rPr>
              <a:t>Reduce the collision probability of subsequent response frames sent by other AMP STAs</a:t>
            </a:r>
          </a:p>
          <a:p>
            <a:endParaRPr lang="en-US" altLang="zh-CN" sz="1600" dirty="0">
              <a:solidFill>
                <a:schemeClr val="tx1"/>
              </a:solidFill>
            </a:endParaRPr>
          </a:p>
          <a:p>
            <a:r>
              <a:rPr lang="en-US" altLang="zh-CN" sz="1600" b="1" dirty="0">
                <a:solidFill>
                  <a:schemeClr val="tx1"/>
                </a:solidFill>
              </a:rPr>
              <a:t>If there are multiple readers,</a:t>
            </a:r>
            <a:r>
              <a:rPr lang="en-US" altLang="zh-CN" sz="1600" dirty="0">
                <a:solidFill>
                  <a:schemeClr val="tx1"/>
                </a:solidFill>
              </a:rPr>
              <a:t> </a:t>
            </a:r>
            <a:r>
              <a:rPr lang="en-US" altLang="zh-CN" sz="1600" b="1" dirty="0">
                <a:solidFill>
                  <a:schemeClr val="tx1"/>
                </a:solidFill>
              </a:rPr>
              <a:t>there are two options for the assigned ID</a:t>
            </a:r>
          </a:p>
          <a:p>
            <a:pPr marL="285750" indent="-285750">
              <a:buFont typeface="Arial" panose="020B0604020202020204" pitchFamily="34" charset="0"/>
              <a:buChar char="•"/>
            </a:pPr>
            <a:r>
              <a:rPr lang="en-US" altLang="zh-CN" sz="1400" i="1" dirty="0">
                <a:solidFill>
                  <a:schemeClr val="tx1"/>
                </a:solidFill>
              </a:rPr>
              <a:t>Independent ID</a:t>
            </a:r>
            <a:r>
              <a:rPr lang="en-US" altLang="zh-CN" sz="1400" dirty="0">
                <a:solidFill>
                  <a:schemeClr val="tx1"/>
                </a:solidFill>
              </a:rPr>
              <a:t>: To avoid ID conflicts,</a:t>
            </a:r>
            <a:r>
              <a:rPr lang="zh-CN" altLang="en-US" sz="1400" dirty="0">
                <a:solidFill>
                  <a:schemeClr val="tx1"/>
                </a:solidFill>
              </a:rPr>
              <a:t> </a:t>
            </a:r>
            <a:r>
              <a:rPr lang="en-US" altLang="zh-CN" sz="1400" dirty="0">
                <a:solidFill>
                  <a:schemeClr val="tx1"/>
                </a:solidFill>
              </a:rPr>
              <a:t>AMP STA stores the ID and its source information( such as the reader‘s MAC address or BSS ID). When the reader changes, it can obtain a new ID from a new reader</a:t>
            </a:r>
          </a:p>
          <a:p>
            <a:pPr marL="285750" indent="-285750">
              <a:buFont typeface="Arial" panose="020B0604020202020204" pitchFamily="34" charset="0"/>
              <a:buChar char="•"/>
            </a:pPr>
            <a:r>
              <a:rPr lang="en-US" altLang="zh-CN" sz="1400" i="1" dirty="0">
                <a:solidFill>
                  <a:schemeClr val="tx1"/>
                </a:solidFill>
              </a:rPr>
              <a:t>Global ID</a:t>
            </a:r>
            <a:r>
              <a:rPr lang="en-US" altLang="zh-CN" sz="1400" dirty="0">
                <a:solidFill>
                  <a:schemeClr val="tx1"/>
                </a:solidFill>
              </a:rPr>
              <a:t>: when the reader changes, AMP STA will indicate the existing ID through a response frame,</a:t>
            </a:r>
            <a:r>
              <a:rPr lang="zh-CN" altLang="en-US" sz="1400" dirty="0">
                <a:solidFill>
                  <a:schemeClr val="tx1"/>
                </a:solidFill>
              </a:rPr>
              <a:t> </a:t>
            </a:r>
            <a:r>
              <a:rPr lang="en-US" altLang="zh-CN" sz="1400" dirty="0">
                <a:solidFill>
                  <a:schemeClr val="tx1"/>
                </a:solidFill>
              </a:rPr>
              <a:t>while</a:t>
            </a:r>
            <a:r>
              <a:rPr lang="zh-CN" altLang="en-US" sz="1400" dirty="0">
                <a:solidFill>
                  <a:schemeClr val="tx1"/>
                </a:solidFill>
              </a:rPr>
              <a:t> </a:t>
            </a:r>
            <a:r>
              <a:rPr lang="en-US" altLang="zh-CN" sz="1400" dirty="0">
                <a:solidFill>
                  <a:schemeClr val="tx1"/>
                </a:solidFill>
              </a:rPr>
              <a:t>AMP AP and AMP STA can negotiate whether existing IDs need to be modified</a:t>
            </a:r>
            <a:endParaRPr lang="en-US" altLang="zh-CN" sz="1600" dirty="0">
              <a:solidFill>
                <a:schemeClr val="tx1"/>
              </a:solidFill>
            </a:endParaRPr>
          </a:p>
        </p:txBody>
      </p:sp>
      <p:sp>
        <p:nvSpPr>
          <p:cNvPr id="20" name="页脚占位符 4">
            <a:extLst>
              <a:ext uri="{FF2B5EF4-FFF2-40B4-BE49-F238E27FC236}">
                <a16:creationId xmlns:a16="http://schemas.microsoft.com/office/drawing/2014/main" id="{1C1D15AD-D28D-16A4-D248-F27C64EB031F}"/>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Date Placeholder 3">
            <a:extLst>
              <a:ext uri="{FF2B5EF4-FFF2-40B4-BE49-F238E27FC236}">
                <a16:creationId xmlns:a16="http://schemas.microsoft.com/office/drawing/2014/main" id="{2510EEE5-4DFC-C617-DAE3-235684DE793B}"/>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
        <p:nvSpPr>
          <p:cNvPr id="5" name="文本框 4">
            <a:extLst>
              <a:ext uri="{FF2B5EF4-FFF2-40B4-BE49-F238E27FC236}">
                <a16:creationId xmlns:a16="http://schemas.microsoft.com/office/drawing/2014/main" id="{8F76B070-1395-F705-0CAF-1C651468A437}"/>
              </a:ext>
            </a:extLst>
          </p:cNvPr>
          <p:cNvSpPr txBox="1"/>
          <p:nvPr/>
        </p:nvSpPr>
        <p:spPr>
          <a:xfrm>
            <a:off x="8904312" y="3492592"/>
            <a:ext cx="1944216" cy="276999"/>
          </a:xfrm>
          <a:prstGeom prst="rect">
            <a:avLst/>
          </a:prstGeom>
          <a:noFill/>
        </p:spPr>
        <p:txBody>
          <a:bodyPr wrap="square">
            <a:spAutoFit/>
          </a:bodyPr>
          <a:lstStyle/>
          <a:p>
            <a:r>
              <a:rPr lang="en-US" altLang="zh-CN" sz="1200" dirty="0">
                <a:solidFill>
                  <a:schemeClr val="tx1"/>
                </a:solidFill>
              </a:rPr>
              <a:t>Method a</a:t>
            </a:r>
            <a:endParaRPr lang="zh-CN" altLang="en-US" sz="1200" dirty="0">
              <a:solidFill>
                <a:schemeClr val="tx1"/>
              </a:solidFill>
            </a:endParaRPr>
          </a:p>
        </p:txBody>
      </p:sp>
      <p:sp>
        <p:nvSpPr>
          <p:cNvPr id="7" name="文本框 6">
            <a:extLst>
              <a:ext uri="{FF2B5EF4-FFF2-40B4-BE49-F238E27FC236}">
                <a16:creationId xmlns:a16="http://schemas.microsoft.com/office/drawing/2014/main" id="{3F95D254-118E-54F8-4218-12A70C1491BE}"/>
              </a:ext>
            </a:extLst>
          </p:cNvPr>
          <p:cNvSpPr txBox="1"/>
          <p:nvPr/>
        </p:nvSpPr>
        <p:spPr>
          <a:xfrm>
            <a:off x="8904312" y="5744294"/>
            <a:ext cx="1944216" cy="276999"/>
          </a:xfrm>
          <a:prstGeom prst="rect">
            <a:avLst/>
          </a:prstGeom>
          <a:noFill/>
        </p:spPr>
        <p:txBody>
          <a:bodyPr wrap="square">
            <a:spAutoFit/>
          </a:bodyPr>
          <a:lstStyle/>
          <a:p>
            <a:r>
              <a:rPr lang="en-US" altLang="zh-CN" sz="1200" dirty="0">
                <a:solidFill>
                  <a:schemeClr val="tx1"/>
                </a:solidFill>
              </a:rPr>
              <a:t>Method b</a:t>
            </a:r>
            <a:endParaRPr lang="zh-CN" altLang="en-US" sz="1200" dirty="0">
              <a:solidFill>
                <a:schemeClr val="tx1"/>
              </a:solidFill>
            </a:endParaRPr>
          </a:p>
        </p:txBody>
      </p:sp>
      <p:pic>
        <p:nvPicPr>
          <p:cNvPr id="8" name="图片 7">
            <a:extLst>
              <a:ext uri="{FF2B5EF4-FFF2-40B4-BE49-F238E27FC236}">
                <a16:creationId xmlns:a16="http://schemas.microsoft.com/office/drawing/2014/main" id="{7B54B289-9520-230D-4C78-8ACCFB6576DC}"/>
              </a:ext>
            </a:extLst>
          </p:cNvPr>
          <p:cNvPicPr>
            <a:picLocks noChangeAspect="1"/>
          </p:cNvPicPr>
          <p:nvPr/>
        </p:nvPicPr>
        <p:blipFill>
          <a:blip r:embed="rId3"/>
          <a:stretch>
            <a:fillRect/>
          </a:stretch>
        </p:blipFill>
        <p:spPr>
          <a:xfrm>
            <a:off x="7034661" y="4030553"/>
            <a:ext cx="4533947" cy="1654288"/>
          </a:xfrm>
          <a:prstGeom prst="rect">
            <a:avLst/>
          </a:prstGeom>
        </p:spPr>
      </p:pic>
      <p:pic>
        <p:nvPicPr>
          <p:cNvPr id="10" name="图片 9">
            <a:extLst>
              <a:ext uri="{FF2B5EF4-FFF2-40B4-BE49-F238E27FC236}">
                <a16:creationId xmlns:a16="http://schemas.microsoft.com/office/drawing/2014/main" id="{D4B48EA9-B731-D324-85C0-E8264DD7B754}"/>
              </a:ext>
            </a:extLst>
          </p:cNvPr>
          <p:cNvPicPr>
            <a:picLocks noChangeAspect="1"/>
          </p:cNvPicPr>
          <p:nvPr/>
        </p:nvPicPr>
        <p:blipFill>
          <a:blip r:embed="rId4"/>
          <a:stretch>
            <a:fillRect/>
          </a:stretch>
        </p:blipFill>
        <p:spPr>
          <a:xfrm>
            <a:off x="6876829" y="1884184"/>
            <a:ext cx="4792860" cy="1654288"/>
          </a:xfrm>
          <a:prstGeom prst="rect">
            <a:avLst/>
          </a:prstGeom>
        </p:spPr>
      </p:pic>
    </p:spTree>
    <p:extLst>
      <p:ext uri="{BB962C8B-B14F-4D97-AF65-F5344CB8AC3E}">
        <p14:creationId xmlns:p14="http://schemas.microsoft.com/office/powerpoint/2010/main" val="2703557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Appendix(2/3): </a:t>
            </a:r>
            <a:br>
              <a:rPr lang="en-US" altLang="zh-CN" dirty="0"/>
            </a:br>
            <a:r>
              <a:rPr lang="en-US" altLang="zh-CN" dirty="0"/>
              <a:t>non-AP STA as reader-ID allocation method c</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pic>
        <p:nvPicPr>
          <p:cNvPr id="17" name="图片 16">
            <a:extLst>
              <a:ext uri="{FF2B5EF4-FFF2-40B4-BE49-F238E27FC236}">
                <a16:creationId xmlns:a16="http://schemas.microsoft.com/office/drawing/2014/main" id="{52A6B590-0B9B-92DF-305A-9E4F371A5A4F}"/>
              </a:ext>
            </a:extLst>
          </p:cNvPr>
          <p:cNvPicPr>
            <a:picLocks noChangeAspect="1"/>
          </p:cNvPicPr>
          <p:nvPr/>
        </p:nvPicPr>
        <p:blipFill>
          <a:blip r:embed="rId3"/>
          <a:stretch>
            <a:fillRect/>
          </a:stretch>
        </p:blipFill>
        <p:spPr>
          <a:xfrm>
            <a:off x="7536160" y="2060848"/>
            <a:ext cx="3966475" cy="2452340"/>
          </a:xfrm>
          <a:prstGeom prst="rect">
            <a:avLst/>
          </a:prstGeom>
        </p:spPr>
      </p:pic>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
        <p:nvSpPr>
          <p:cNvPr id="7" name="文本框 18">
            <a:extLst>
              <a:ext uri="{FF2B5EF4-FFF2-40B4-BE49-F238E27FC236}">
                <a16:creationId xmlns:a16="http://schemas.microsoft.com/office/drawing/2014/main" id="{B5F76E9C-6C7F-7429-F1EE-99E827FC4E63}"/>
              </a:ext>
            </a:extLst>
          </p:cNvPr>
          <p:cNvSpPr txBox="1"/>
          <p:nvPr/>
        </p:nvSpPr>
        <p:spPr>
          <a:xfrm>
            <a:off x="839416" y="2060848"/>
            <a:ext cx="6264696" cy="2308324"/>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A non-AP STA acts as a reader, similar to a relay node.</a:t>
            </a:r>
          </a:p>
          <a:p>
            <a:endParaRPr lang="en-US" altLang="zh-CN" sz="1600" b="1" dirty="0">
              <a:solidFill>
                <a:schemeClr val="tx1"/>
              </a:solidFill>
            </a:endParaRPr>
          </a:p>
          <a:p>
            <a:pPr marL="285750" indent="-285750">
              <a:buFont typeface="Arial" panose="020B0604020202020204" pitchFamily="34" charset="0"/>
              <a:buChar char="•"/>
            </a:pPr>
            <a:r>
              <a:rPr lang="en-US" altLang="zh-CN" sz="1600" dirty="0">
                <a:solidFill>
                  <a:schemeClr val="tx1"/>
                </a:solidFill>
              </a:rPr>
              <a:t>Capability collection can be initiated by the reader or AP.</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After receiving multiple responses, the reader can forward the information of AMP STA to AP for ID allocation.</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Due to the </a:t>
            </a:r>
            <a:r>
              <a:rPr lang="en-US" altLang="zh-CN" sz="1600" b="1" dirty="0">
                <a:solidFill>
                  <a:schemeClr val="tx1"/>
                </a:solidFill>
              </a:rPr>
              <a:t>unified allocation of IDs by AMP AP</a:t>
            </a:r>
            <a:r>
              <a:rPr lang="en-US" altLang="zh-CN" sz="1600" dirty="0">
                <a:solidFill>
                  <a:schemeClr val="tx1"/>
                </a:solidFill>
              </a:rPr>
              <a:t>, even if multiple readers exist, there will be no ID conflicts.</a:t>
            </a:r>
          </a:p>
        </p:txBody>
      </p:sp>
      <p:sp>
        <p:nvSpPr>
          <p:cNvPr id="8" name="文本框 18">
            <a:extLst>
              <a:ext uri="{FF2B5EF4-FFF2-40B4-BE49-F238E27FC236}">
                <a16:creationId xmlns:a16="http://schemas.microsoft.com/office/drawing/2014/main" id="{EA95A555-0161-F0AE-B6BB-5C7ADAAC7702}"/>
              </a:ext>
            </a:extLst>
          </p:cNvPr>
          <p:cNvSpPr txBox="1"/>
          <p:nvPr/>
        </p:nvSpPr>
        <p:spPr>
          <a:xfrm>
            <a:off x="839416" y="4797152"/>
            <a:ext cx="10282000" cy="1032975"/>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Referring to .11 association procedure, there is also a limit to the number of IDs allocated by readers or AMP APs.</a:t>
            </a:r>
          </a:p>
          <a:p>
            <a:pPr marL="285750" indent="-285750">
              <a:lnSpc>
                <a:spcPct val="150000"/>
              </a:lnSpc>
              <a:buFont typeface="Arial" panose="020B0604020202020204" pitchFamily="34" charset="0"/>
              <a:buChar char="•"/>
            </a:pPr>
            <a:r>
              <a:rPr lang="en-US" altLang="zh-CN" sz="1600" dirty="0">
                <a:solidFill>
                  <a:schemeClr val="tx1"/>
                </a:solidFill>
              </a:rPr>
              <a:t>AMP AP should be able to update and reassign IDs</a:t>
            </a:r>
          </a:p>
          <a:p>
            <a:pPr marL="285750" indent="-285750">
              <a:lnSpc>
                <a:spcPct val="150000"/>
              </a:lnSpc>
              <a:buFont typeface="Arial" panose="020B0604020202020204" pitchFamily="34" charset="0"/>
              <a:buChar char="•"/>
            </a:pPr>
            <a:r>
              <a:rPr lang="en-US" altLang="zh-CN" sz="1600" dirty="0">
                <a:solidFill>
                  <a:schemeClr val="tx1"/>
                </a:solidFill>
              </a:rPr>
              <a:t>AMP STA should be able to determine whether the assigned ID is still valid </a:t>
            </a:r>
          </a:p>
        </p:txBody>
      </p:sp>
    </p:spTree>
    <p:extLst>
      <p:ext uri="{BB962C8B-B14F-4D97-AF65-F5344CB8AC3E}">
        <p14:creationId xmlns:p14="http://schemas.microsoft.com/office/powerpoint/2010/main" val="1249065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Appendix(3/3): ID update</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
        <p:nvSpPr>
          <p:cNvPr id="7" name="文本框 18">
            <a:extLst>
              <a:ext uri="{FF2B5EF4-FFF2-40B4-BE49-F238E27FC236}">
                <a16:creationId xmlns:a16="http://schemas.microsoft.com/office/drawing/2014/main" id="{B5F76E9C-6C7F-7429-F1EE-99E827FC4E63}"/>
              </a:ext>
            </a:extLst>
          </p:cNvPr>
          <p:cNvSpPr txBox="1"/>
          <p:nvPr/>
        </p:nvSpPr>
        <p:spPr>
          <a:xfrm>
            <a:off x="838359" y="1772816"/>
            <a:ext cx="10513168" cy="4031873"/>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just"/>
            <a:r>
              <a:rPr lang="en-US" altLang="zh-CN" sz="1600" dirty="0">
                <a:solidFill>
                  <a:schemeClr val="tx1"/>
                </a:solidFill>
              </a:rPr>
              <a:t>Due to some AMP STAs being unable to actively send association requests, we have designed a trigger based identification method in our contribution. </a:t>
            </a:r>
            <a:r>
              <a:rPr lang="en-US" altLang="zh-CN" sz="1600" b="1" dirty="0">
                <a:solidFill>
                  <a:schemeClr val="tx1"/>
                </a:solidFill>
              </a:rPr>
              <a:t>Similarly, referring to the disassociation procedure</a:t>
            </a:r>
            <a:r>
              <a:rPr lang="en-US" altLang="zh-CN" sz="1600" dirty="0">
                <a:solidFill>
                  <a:schemeClr val="tx1"/>
                </a:solidFill>
              </a:rPr>
              <a:t>, AMP STA may not be able to actively send disassociation request frame and may directly leave the transmission area of the current reader.</a:t>
            </a:r>
          </a:p>
          <a:p>
            <a:pPr algn="just"/>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AP or reader:</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The ID assigned to AMP STA can be lifetime or short-term valid</a:t>
            </a:r>
          </a:p>
          <a:p>
            <a:pPr marL="285750" indent="-285750" algn="just">
              <a:buFont typeface="Arial" panose="020B0604020202020204" pitchFamily="34" charset="0"/>
              <a:buChar char="•"/>
            </a:pPr>
            <a:r>
              <a:rPr lang="en-US" altLang="zh-CN" sz="1600" dirty="0">
                <a:solidFill>
                  <a:schemeClr val="tx1"/>
                </a:solidFill>
              </a:rPr>
              <a:t>The identification and polling of AMP STA should be periodic</a:t>
            </a:r>
          </a:p>
          <a:p>
            <a:pPr marL="285750" indent="-285750" algn="just">
              <a:buFont typeface="Arial" panose="020B0604020202020204" pitchFamily="34" charset="0"/>
              <a:buChar char="•"/>
            </a:pPr>
            <a:r>
              <a:rPr lang="en-US" altLang="zh-CN" sz="1600" dirty="0">
                <a:solidFill>
                  <a:schemeClr val="tx1"/>
                </a:solidFill>
              </a:rPr>
              <a:t>If the AMP AP unicast control frames to a AMP STA multiple times based on the assigned ID but does not receive a response, the AMP AP will reclaim and reassign this ID</a:t>
            </a:r>
          </a:p>
          <a:p>
            <a:pPr marL="285750" indent="-285750" algn="just">
              <a:buFont typeface="Arial" panose="020B0604020202020204" pitchFamily="34" charset="0"/>
              <a:buChar char="•"/>
            </a:pPr>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non-AP STA:</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When the ID becomes invalid or be reassigned, the AMP STA should respond to the identification initiated by the AMP AP again to reacquire the ID</a:t>
            </a:r>
          </a:p>
          <a:p>
            <a:pPr algn="just"/>
            <a:endParaRPr lang="en-US" altLang="zh-CN" sz="1600" dirty="0">
              <a:solidFill>
                <a:schemeClr val="tx1"/>
              </a:solidFill>
            </a:endParaRPr>
          </a:p>
        </p:txBody>
      </p:sp>
    </p:spTree>
    <p:extLst>
      <p:ext uri="{BB962C8B-B14F-4D97-AF65-F5344CB8AC3E}">
        <p14:creationId xmlns:p14="http://schemas.microsoft.com/office/powerpoint/2010/main" val="3513512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CE161E-1A8E-975C-0E1B-42909DEF9AB3}"/>
              </a:ext>
            </a:extLst>
          </p:cNvPr>
          <p:cNvSpPr>
            <a:spLocks noGrp="1"/>
          </p:cNvSpPr>
          <p:nvPr>
            <p:ph type="title"/>
          </p:nvPr>
        </p:nvSpPr>
        <p:spPr>
          <a:xfrm>
            <a:off x="915458" y="622173"/>
            <a:ext cx="10361084" cy="1065213"/>
          </a:xfrm>
        </p:spPr>
        <p:txBody>
          <a:bodyPr/>
          <a:lstStyle/>
          <a:p>
            <a:r>
              <a:rPr lang="en-US" altLang="zh-CN" dirty="0"/>
              <a:t>Motivation</a:t>
            </a:r>
            <a:endParaRPr lang="zh-CN" altLang="en-US" dirty="0"/>
          </a:p>
        </p:txBody>
      </p:sp>
      <p:sp>
        <p:nvSpPr>
          <p:cNvPr id="4" name="灯片编号占位符 3">
            <a:extLst>
              <a:ext uri="{FF2B5EF4-FFF2-40B4-BE49-F238E27FC236}">
                <a16:creationId xmlns:a16="http://schemas.microsoft.com/office/drawing/2014/main" id="{0B8ACFA8-6699-5FDC-79FF-F41BF5BDB73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F1E2D969-F12E-08F5-1119-011BEAED27AE}"/>
              </a:ext>
            </a:extLst>
          </p:cNvPr>
          <p:cNvSpPr>
            <a:spLocks noGrp="1"/>
          </p:cNvSpPr>
          <p:nvPr>
            <p:ph type="ftr" idx="14"/>
          </p:nvPr>
        </p:nvSpPr>
        <p:spPr/>
        <p:txBody>
          <a:bodyPr/>
          <a:lstStyle/>
          <a:p>
            <a:r>
              <a:rPr lang="en-GB" altLang="zh-CN" dirty="0" err="1"/>
              <a:t>Zhanjing</a:t>
            </a:r>
            <a:r>
              <a:rPr lang="en-GB" altLang="zh-CN" dirty="0"/>
              <a:t> Bao, TCL</a:t>
            </a:r>
          </a:p>
          <a:p>
            <a:endParaRPr lang="en-GB" dirty="0"/>
          </a:p>
        </p:txBody>
      </p:sp>
      <p:sp>
        <p:nvSpPr>
          <p:cNvPr id="6" name="日期占位符 5">
            <a:extLst>
              <a:ext uri="{FF2B5EF4-FFF2-40B4-BE49-F238E27FC236}">
                <a16:creationId xmlns:a16="http://schemas.microsoft.com/office/drawing/2014/main" id="{ED7FD7BC-C045-1121-09FD-F490D82674FB}"/>
              </a:ext>
            </a:extLst>
          </p:cNvPr>
          <p:cNvSpPr>
            <a:spLocks noGrp="1"/>
          </p:cNvSpPr>
          <p:nvPr>
            <p:ph type="dt" idx="15"/>
          </p:nvPr>
        </p:nvSpPr>
        <p:spPr/>
        <p:txBody>
          <a:bodyPr/>
          <a:lstStyle/>
          <a:p>
            <a:r>
              <a:rPr lang="en-GB" dirty="0"/>
              <a:t>January 2025</a:t>
            </a:r>
          </a:p>
        </p:txBody>
      </p:sp>
      <p:sp>
        <p:nvSpPr>
          <p:cNvPr id="10" name="内容占位符 2">
            <a:extLst>
              <a:ext uri="{FF2B5EF4-FFF2-40B4-BE49-F238E27FC236}">
                <a16:creationId xmlns:a16="http://schemas.microsoft.com/office/drawing/2014/main" id="{D4758569-3239-E26E-2007-E6D355285D19}"/>
              </a:ext>
            </a:extLst>
          </p:cNvPr>
          <p:cNvSpPr>
            <a:spLocks noGrp="1"/>
          </p:cNvSpPr>
          <p:nvPr>
            <p:ph idx="1"/>
          </p:nvPr>
        </p:nvSpPr>
        <p:spPr>
          <a:xfrm>
            <a:off x="839416" y="1484783"/>
            <a:ext cx="10361083" cy="5039841"/>
          </a:xfrm>
        </p:spPr>
        <p:txBody>
          <a:bodyPr/>
          <a:lstStyle/>
          <a:p>
            <a:pPr marL="285750" indent="-285750" algn="just">
              <a:buFont typeface="Wingdings" panose="05000000000000000000" pitchFamily="2" charset="2"/>
              <a:buChar char="Ø"/>
            </a:pPr>
            <a:r>
              <a:rPr lang="en-US" altLang="zh-CN" sz="1800" b="0" dirty="0"/>
              <a:t>During the study group stage, we discussed different AMP device types, AMP-only devices and AMP- assisted devices. Correspondingly, four transmission methods have been proposed,</a:t>
            </a:r>
          </a:p>
          <a:p>
            <a:pPr algn="just">
              <a:buFont typeface="Arial" panose="020B0604020202020204" pitchFamily="34" charset="0"/>
              <a:buChar char="•"/>
            </a:pPr>
            <a:r>
              <a:rPr lang="en-US" altLang="zh-CN" sz="1800" b="0" dirty="0"/>
              <a:t>Backscatter-close range</a:t>
            </a:r>
          </a:p>
          <a:p>
            <a:pPr algn="just">
              <a:buFont typeface="Arial" panose="020B0604020202020204" pitchFamily="34" charset="0"/>
              <a:buChar char="•"/>
            </a:pPr>
            <a:r>
              <a:rPr lang="en-US" altLang="zh-CN" sz="1800" b="0" dirty="0"/>
              <a:t>Backscatter-long range</a:t>
            </a:r>
          </a:p>
          <a:p>
            <a:pPr algn="just">
              <a:buFont typeface="Arial" panose="020B0604020202020204" pitchFamily="34" charset="0"/>
              <a:buChar char="•"/>
            </a:pPr>
            <a:r>
              <a:rPr lang="en-US" altLang="zh-CN" sz="1800" b="0" dirty="0"/>
              <a:t>Active TX</a:t>
            </a:r>
          </a:p>
          <a:p>
            <a:pPr algn="just">
              <a:buFont typeface="Arial" panose="020B0604020202020204" pitchFamily="34" charset="0"/>
              <a:buChar char="•"/>
            </a:pPr>
            <a:r>
              <a:rPr lang="en-US" altLang="zh-CN" sz="1800" b="0" dirty="0">
                <a:solidFill>
                  <a:schemeClr val="tx1"/>
                </a:solidFill>
              </a:rPr>
              <a:t>Legacy enhanced</a:t>
            </a:r>
          </a:p>
          <a:p>
            <a:pPr marL="0" indent="0" algn="just"/>
            <a:r>
              <a:rPr lang="en-US" altLang="zh-CN" sz="1800" b="0" dirty="0"/>
              <a:t>Based on this,</a:t>
            </a:r>
            <a:r>
              <a:rPr lang="zh-CN" altLang="en-US" sz="1800" b="0" dirty="0"/>
              <a:t> </a:t>
            </a:r>
            <a:r>
              <a:rPr lang="en-US" altLang="zh-CN" sz="1800" b="0" dirty="0"/>
              <a:t>many contributions[3]-[7] are discussing the different PHY/MAC/energizing capabilities supported by AMP functional entities.</a:t>
            </a:r>
          </a:p>
          <a:p>
            <a:pPr marL="0" indent="0" algn="just"/>
            <a:r>
              <a:rPr lang="en-US" altLang="zh-CN" sz="1800" b="0" dirty="0"/>
              <a:t>For AMP functional entities with different capabilities, different transmission methods and channel access methods[8]-[13] are required. Based on the ‘identification’ of AMP STA, AMP APs or readers obtaining the capability information of AMP STAs can help implement more effective scheduling and management.</a:t>
            </a:r>
          </a:p>
          <a:p>
            <a:pPr marL="0" indent="0" algn="just"/>
            <a:endParaRPr lang="en-US" altLang="zh-CN" sz="1800" b="0" dirty="0"/>
          </a:p>
          <a:p>
            <a:pPr algn="just">
              <a:buFont typeface="Wingdings" panose="05000000000000000000" pitchFamily="2" charset="2"/>
              <a:buChar char="Ø"/>
            </a:pPr>
            <a:r>
              <a:rPr lang="en-US" altLang="zh-CN" sz="2000" b="0" dirty="0">
                <a:solidFill>
                  <a:schemeClr val="tx1"/>
                </a:solidFill>
              </a:rPr>
              <a:t>To enable coexistence, flexible </a:t>
            </a:r>
            <a:r>
              <a:rPr lang="en-US" altLang="zh-CN" sz="2000" b="0" dirty="0"/>
              <a:t>scheduling and management, </a:t>
            </a:r>
            <a:r>
              <a:rPr lang="en-US" altLang="zh-CN" sz="2000" b="0" dirty="0">
                <a:solidFill>
                  <a:schemeClr val="tx1"/>
                </a:solidFill>
              </a:rPr>
              <a:t>AMP recognition can include</a:t>
            </a:r>
          </a:p>
          <a:p>
            <a:pPr marL="285750" indent="-285750" algn="just">
              <a:buFont typeface="Arial" panose="020B0604020202020204" pitchFamily="34" charset="0"/>
              <a:buChar char="•"/>
            </a:pPr>
            <a:r>
              <a:rPr lang="en-US" altLang="zh-CN" sz="1600" b="0" dirty="0">
                <a:solidFill>
                  <a:schemeClr val="tx1"/>
                </a:solidFill>
              </a:rPr>
              <a:t>Identify AMP devices (distinguished from legacy STAs)</a:t>
            </a:r>
          </a:p>
          <a:p>
            <a:pPr marL="285750" indent="-285750" algn="just">
              <a:buFont typeface="Arial" panose="020B0604020202020204" pitchFamily="34" charset="0"/>
              <a:buChar char="•"/>
            </a:pPr>
            <a:r>
              <a:rPr lang="en-US" altLang="zh-CN" sz="1600" b="0" dirty="0">
                <a:solidFill>
                  <a:schemeClr val="tx1"/>
                </a:solidFill>
              </a:rPr>
              <a:t>Identify different types of AMP devices</a:t>
            </a:r>
          </a:p>
          <a:p>
            <a:pPr marL="0" indent="0" algn="just"/>
            <a:endParaRPr lang="en-US" altLang="zh-CN" sz="1800" b="0" dirty="0"/>
          </a:p>
          <a:p>
            <a:pPr marL="0" indent="0" algn="just"/>
            <a:endParaRPr lang="en-US" altLang="zh-CN" sz="1800" dirty="0"/>
          </a:p>
          <a:p>
            <a:pPr marL="285750" indent="-285750" algn="just">
              <a:buFont typeface="Wingdings" panose="05000000000000000000" pitchFamily="2" charset="2"/>
              <a:buChar char="Ø"/>
            </a:pPr>
            <a:endParaRPr lang="en-US" altLang="zh-CN" sz="1800" dirty="0">
              <a:solidFill>
                <a:srgbClr val="FF0000"/>
              </a:solidFill>
            </a:endParaRPr>
          </a:p>
          <a:p>
            <a:pPr algn="just"/>
            <a:endParaRPr lang="en-US" altLang="zh-CN" sz="1800" b="0" dirty="0"/>
          </a:p>
          <a:p>
            <a:pPr algn="just"/>
            <a:endParaRPr lang="en-US" altLang="zh-CN" sz="1800" b="0" dirty="0"/>
          </a:p>
          <a:p>
            <a:pPr algn="just"/>
            <a:endParaRPr lang="en-US" altLang="zh-CN" sz="1800" dirty="0"/>
          </a:p>
          <a:p>
            <a:pPr algn="just"/>
            <a:endParaRPr lang="en-US" altLang="zh-CN" sz="1800" dirty="0"/>
          </a:p>
          <a:p>
            <a:pPr algn="just"/>
            <a:endParaRPr lang="en-US" altLang="zh-CN" sz="1800" dirty="0"/>
          </a:p>
          <a:p>
            <a:pPr algn="just"/>
            <a:endParaRPr lang="zh-CN" altLang="en-US" sz="1800" dirty="0"/>
          </a:p>
        </p:txBody>
      </p:sp>
    </p:spTree>
    <p:extLst>
      <p:ext uri="{BB962C8B-B14F-4D97-AF65-F5344CB8AC3E}">
        <p14:creationId xmlns:p14="http://schemas.microsoft.com/office/powerpoint/2010/main" val="2286736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F44ECA3F-F90C-508D-2F84-1039986E07E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2E40CFB1-4D78-A6EF-4B74-319438D69224}"/>
              </a:ext>
            </a:extLst>
          </p:cNvPr>
          <p:cNvSpPr>
            <a:spLocks noGrp="1"/>
          </p:cNvSpPr>
          <p:nvPr>
            <p:ph type="ftr" idx="14"/>
          </p:nvPr>
        </p:nvSpPr>
        <p:spPr/>
        <p:txBody>
          <a:bodyPr/>
          <a:lstStyle/>
          <a:p>
            <a:r>
              <a:rPr lang="en-GB" altLang="zh-CN" dirty="0" err="1"/>
              <a:t>Zhanjing</a:t>
            </a:r>
            <a:r>
              <a:rPr lang="en-GB" altLang="zh-CN" dirty="0"/>
              <a:t> Bao, TCL</a:t>
            </a:r>
          </a:p>
          <a:p>
            <a:endParaRPr lang="en-GB" dirty="0"/>
          </a:p>
        </p:txBody>
      </p:sp>
      <p:sp>
        <p:nvSpPr>
          <p:cNvPr id="6" name="日期占位符 5">
            <a:extLst>
              <a:ext uri="{FF2B5EF4-FFF2-40B4-BE49-F238E27FC236}">
                <a16:creationId xmlns:a16="http://schemas.microsoft.com/office/drawing/2014/main" id="{E94DDA74-1D32-3EC2-BDAC-FD7AE701EFB7}"/>
              </a:ext>
            </a:extLst>
          </p:cNvPr>
          <p:cNvSpPr>
            <a:spLocks noGrp="1"/>
          </p:cNvSpPr>
          <p:nvPr>
            <p:ph type="dt" idx="15"/>
          </p:nvPr>
        </p:nvSpPr>
        <p:spPr/>
        <p:txBody>
          <a:bodyPr/>
          <a:lstStyle/>
          <a:p>
            <a:r>
              <a:rPr lang="en-GB" dirty="0"/>
              <a:t>January 2025</a:t>
            </a:r>
          </a:p>
        </p:txBody>
      </p:sp>
      <p:sp>
        <p:nvSpPr>
          <p:cNvPr id="7" name="标题 1">
            <a:extLst>
              <a:ext uri="{FF2B5EF4-FFF2-40B4-BE49-F238E27FC236}">
                <a16:creationId xmlns:a16="http://schemas.microsoft.com/office/drawing/2014/main" id="{4DA9F906-3691-2BB4-033F-E18CFB5A1F22}"/>
              </a:ext>
            </a:extLst>
          </p:cNvPr>
          <p:cNvSpPr>
            <a:spLocks noGrp="1"/>
          </p:cNvSpPr>
          <p:nvPr>
            <p:ph type="title"/>
          </p:nvPr>
        </p:nvSpPr>
        <p:spPr>
          <a:xfrm>
            <a:off x="929217" y="488020"/>
            <a:ext cx="10361613" cy="1065213"/>
          </a:xfrm>
        </p:spPr>
        <p:txBody>
          <a:bodyPr/>
          <a:lstStyle/>
          <a:p>
            <a:r>
              <a:rPr lang="en-US" altLang="zh-CN" dirty="0"/>
              <a:t>AMP STA identification</a:t>
            </a:r>
            <a:endParaRPr lang="zh-CN" altLang="en-US" dirty="0"/>
          </a:p>
        </p:txBody>
      </p:sp>
      <p:sp>
        <p:nvSpPr>
          <p:cNvPr id="10" name="内容占位符 2">
            <a:extLst>
              <a:ext uri="{FF2B5EF4-FFF2-40B4-BE49-F238E27FC236}">
                <a16:creationId xmlns:a16="http://schemas.microsoft.com/office/drawing/2014/main" id="{737245EF-3BE7-ED6F-E9AA-E5DAE43EC334}"/>
              </a:ext>
            </a:extLst>
          </p:cNvPr>
          <p:cNvSpPr>
            <a:spLocks noGrp="1"/>
          </p:cNvSpPr>
          <p:nvPr>
            <p:ph idx="1"/>
          </p:nvPr>
        </p:nvSpPr>
        <p:spPr>
          <a:xfrm>
            <a:off x="521927" y="1962366"/>
            <a:ext cx="5256583" cy="3587430"/>
          </a:xfrm>
        </p:spPr>
        <p:txBody>
          <a:bodyPr/>
          <a:lstStyle/>
          <a:p>
            <a:pPr marL="285750" indent="-285750" algn="just">
              <a:buFont typeface="Arial" panose="020B0604020202020204" pitchFamily="34" charset="0"/>
              <a:buChar char="•"/>
            </a:pPr>
            <a:r>
              <a:rPr lang="en-US" altLang="zh-CN" sz="1600" b="1" dirty="0">
                <a:solidFill>
                  <a:schemeClr val="tx1"/>
                </a:solidFill>
              </a:rPr>
              <a:t>For AMP STAs which are unable to initiate transmission through EDCA, the AMP STA capability collection should be initiated by the AMP AP or reader. </a:t>
            </a:r>
            <a:r>
              <a:rPr lang="en-US" altLang="zh-CN" sz="1600" b="0" dirty="0">
                <a:solidFill>
                  <a:schemeClr val="tx1"/>
                </a:solidFill>
              </a:rPr>
              <a:t>AMP STAs which can obtain transmission opportunities on their own can follow the existing association way.</a:t>
            </a:r>
          </a:p>
          <a:p>
            <a:pPr marL="0" indent="0" algn="just"/>
            <a:endParaRPr lang="en-US" altLang="zh-CN" sz="1600" dirty="0"/>
          </a:p>
          <a:p>
            <a:pPr marL="285750" indent="-285750" algn="just">
              <a:buFont typeface="Arial" panose="020B0604020202020204" pitchFamily="34" charset="0"/>
              <a:buChar char="•"/>
            </a:pPr>
            <a:r>
              <a:rPr lang="en-US" altLang="zh-CN" sz="1600" b="0" dirty="0">
                <a:solidFill>
                  <a:srgbClr val="000000"/>
                </a:solidFill>
                <a:latin typeface="TimesNewRoman"/>
              </a:rPr>
              <a:t>The capability reporting can be used for AMP STA identification, which allows the reader to learn about the AMP STA’s existence and capabilities</a:t>
            </a:r>
          </a:p>
          <a:p>
            <a:pPr marL="685800" lvl="1" algn="just">
              <a:buFont typeface="Wingdings" panose="05000000000000000000" pitchFamily="2" charset="2"/>
              <a:buChar char="p"/>
            </a:pPr>
            <a:r>
              <a:rPr lang="en-US" altLang="zh-CN" sz="1600" b="0" dirty="0">
                <a:solidFill>
                  <a:srgbClr val="000000"/>
                </a:solidFill>
                <a:latin typeface="TimesNewRoman"/>
              </a:rPr>
              <a:t>For devices that cannot/do not require capability reporting, it is only necessary to </a:t>
            </a:r>
            <a:r>
              <a:rPr lang="en-US" altLang="zh-CN" sz="1600" i="1" dirty="0">
                <a:solidFill>
                  <a:srgbClr val="000000"/>
                </a:solidFill>
                <a:latin typeface="TimesNewRoman"/>
              </a:rPr>
              <a:t>declare their existence </a:t>
            </a:r>
            <a:r>
              <a:rPr lang="en-US" altLang="zh-CN" sz="1600" b="0" dirty="0">
                <a:solidFill>
                  <a:srgbClr val="000000"/>
                </a:solidFill>
                <a:latin typeface="TimesNewRoman"/>
              </a:rPr>
              <a:t>to achieve identification – </a:t>
            </a:r>
            <a:r>
              <a:rPr lang="en-US" altLang="zh-CN" sz="1600" b="1" dirty="0">
                <a:solidFill>
                  <a:srgbClr val="000000"/>
                </a:solidFill>
                <a:latin typeface="TimesNewRoman"/>
              </a:rPr>
              <a:t>just a simple response</a:t>
            </a:r>
          </a:p>
          <a:p>
            <a:pPr algn="just"/>
            <a:endParaRPr lang="en-US" altLang="zh-CN" sz="1800" b="0" dirty="0"/>
          </a:p>
          <a:p>
            <a:pPr algn="just"/>
            <a:endParaRPr lang="en-US" altLang="zh-CN" sz="1800" dirty="0"/>
          </a:p>
          <a:p>
            <a:pPr algn="just"/>
            <a:endParaRPr lang="en-US" altLang="zh-CN" sz="1800" dirty="0"/>
          </a:p>
          <a:p>
            <a:pPr algn="just"/>
            <a:endParaRPr lang="en-US" altLang="zh-CN" sz="1800" dirty="0"/>
          </a:p>
          <a:p>
            <a:pPr algn="just"/>
            <a:endParaRPr lang="zh-CN" altLang="en-US" sz="1800" dirty="0"/>
          </a:p>
        </p:txBody>
      </p:sp>
      <p:pic>
        <p:nvPicPr>
          <p:cNvPr id="11" name="图片 10">
            <a:extLst>
              <a:ext uri="{FF2B5EF4-FFF2-40B4-BE49-F238E27FC236}">
                <a16:creationId xmlns:a16="http://schemas.microsoft.com/office/drawing/2014/main" id="{0E25FA03-2D05-4DFB-F411-D4AFAF14E1AD}"/>
              </a:ext>
            </a:extLst>
          </p:cNvPr>
          <p:cNvPicPr>
            <a:picLocks noChangeAspect="1"/>
          </p:cNvPicPr>
          <p:nvPr/>
        </p:nvPicPr>
        <p:blipFill>
          <a:blip r:embed="rId2"/>
          <a:stretch>
            <a:fillRect/>
          </a:stretch>
        </p:blipFill>
        <p:spPr>
          <a:xfrm>
            <a:off x="6096000" y="2204864"/>
            <a:ext cx="5400599" cy="2908300"/>
          </a:xfrm>
          <a:prstGeom prst="rect">
            <a:avLst/>
          </a:prstGeom>
        </p:spPr>
      </p:pic>
    </p:spTree>
    <p:extLst>
      <p:ext uri="{BB962C8B-B14F-4D97-AF65-F5344CB8AC3E}">
        <p14:creationId xmlns:p14="http://schemas.microsoft.com/office/powerpoint/2010/main" val="23628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a:xfrm>
            <a:off x="914401" y="606425"/>
            <a:ext cx="10361084" cy="1065213"/>
          </a:xfrm>
        </p:spPr>
        <p:txBody>
          <a:bodyPr/>
          <a:lstStyle/>
          <a:p>
            <a:r>
              <a:rPr lang="en-US" altLang="zh-CN" dirty="0"/>
              <a:t>AMP capabilities to report</a:t>
            </a:r>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内容占位符 2">
            <a:extLst>
              <a:ext uri="{FF2B5EF4-FFF2-40B4-BE49-F238E27FC236}">
                <a16:creationId xmlns:a16="http://schemas.microsoft.com/office/drawing/2014/main" id="{6C14F0F6-89DE-8BB4-AD74-BDABBCF04573}"/>
              </a:ext>
            </a:extLst>
          </p:cNvPr>
          <p:cNvSpPr txBox="1">
            <a:spLocks/>
          </p:cNvSpPr>
          <p:nvPr/>
        </p:nvSpPr>
        <p:spPr bwMode="auto">
          <a:xfrm>
            <a:off x="1055440" y="1541378"/>
            <a:ext cx="9860480" cy="50245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just"/>
            <a:r>
              <a:rPr lang="en-US" altLang="zh-CN" sz="1800" kern="0" dirty="0"/>
              <a:t>For the AMP STA</a:t>
            </a:r>
            <a:r>
              <a:rPr lang="zh-CN" altLang="en-US" sz="1800" kern="0" dirty="0"/>
              <a:t>，</a:t>
            </a:r>
            <a:r>
              <a:rPr lang="en-US" altLang="zh-CN" sz="1800" kern="0" dirty="0"/>
              <a:t>the capability to report to AMP AP or readers may include</a:t>
            </a:r>
          </a:p>
          <a:p>
            <a:pPr marL="685800" lvl="1" algn="just">
              <a:buFont typeface="Arial" panose="020B0604020202020204" pitchFamily="34" charset="0"/>
              <a:buChar char="•"/>
            </a:pPr>
            <a:r>
              <a:rPr lang="en-US" altLang="zh-CN" sz="1400" kern="0" dirty="0">
                <a:latin typeface="TimesNewRoman"/>
              </a:rPr>
              <a:t>WPT capability info</a:t>
            </a:r>
          </a:p>
          <a:p>
            <a:pPr marL="1085850" lvl="2" algn="just">
              <a:buFont typeface="Arial" panose="020B0604020202020204" pitchFamily="34" charset="0"/>
              <a:buChar char="•"/>
            </a:pPr>
            <a:r>
              <a:rPr lang="en-US" altLang="zh-CN" sz="1400" kern="0" dirty="0">
                <a:latin typeface="TimesNewRoman"/>
              </a:rPr>
              <a:t>WPT negotiation supported</a:t>
            </a:r>
          </a:p>
          <a:p>
            <a:pPr marL="1085850" lvl="2" algn="just">
              <a:buFont typeface="Arial" panose="020B0604020202020204" pitchFamily="34" charset="0"/>
              <a:buChar char="•"/>
            </a:pPr>
            <a:r>
              <a:rPr lang="en-US" altLang="zh-CN" sz="1400" kern="0" dirty="0">
                <a:latin typeface="TimesNewRoman"/>
              </a:rPr>
              <a:t>Capability as an energizer</a:t>
            </a:r>
          </a:p>
          <a:p>
            <a:pPr marL="1085850" lvl="2" algn="just">
              <a:buFont typeface="Arial" panose="020B0604020202020204" pitchFamily="34" charset="0"/>
              <a:buChar char="•"/>
            </a:pPr>
            <a:r>
              <a:rPr lang="en-US" altLang="zh-CN" sz="1400" kern="0" dirty="0">
                <a:latin typeface="TimesNewRoman"/>
              </a:rPr>
              <a:t>Energizing frequency band, energy capacity, power level…</a:t>
            </a:r>
          </a:p>
          <a:p>
            <a:pPr marL="685800" lvl="1" algn="just">
              <a:buFont typeface="Arial" panose="020B0604020202020204" pitchFamily="34" charset="0"/>
              <a:buChar char="•"/>
            </a:pPr>
            <a:r>
              <a:rPr lang="en-US" altLang="zh-CN" sz="1400" kern="0" dirty="0">
                <a:latin typeface="TimesNewRoman"/>
              </a:rPr>
              <a:t>PHY capability info</a:t>
            </a:r>
          </a:p>
          <a:p>
            <a:pPr marL="1085850" lvl="2" algn="just">
              <a:buFont typeface="Arial" panose="020B0604020202020204" pitchFamily="34" charset="0"/>
              <a:buChar char="•"/>
            </a:pPr>
            <a:r>
              <a:rPr lang="en-US" altLang="zh-CN" sz="1400" kern="0" dirty="0">
                <a:latin typeface="TimesNewRoman"/>
              </a:rPr>
              <a:t>Supported MCS </a:t>
            </a:r>
          </a:p>
          <a:p>
            <a:pPr marL="1085850" lvl="2" algn="just">
              <a:buFont typeface="Arial" panose="020B0604020202020204" pitchFamily="34" charset="0"/>
              <a:buChar char="•"/>
            </a:pPr>
            <a:r>
              <a:rPr lang="en-US" altLang="zh-CN" sz="1400" kern="0" dirty="0">
                <a:latin typeface="TimesNewRoman"/>
              </a:rPr>
              <a:t>Supported channel width </a:t>
            </a:r>
          </a:p>
          <a:p>
            <a:pPr marL="1085850" lvl="2" algn="just">
              <a:buFont typeface="Arial" panose="020B0604020202020204" pitchFamily="34" charset="0"/>
              <a:buChar char="•"/>
            </a:pPr>
            <a:r>
              <a:rPr lang="en-US" altLang="zh-CN" sz="1400" kern="0" dirty="0">
                <a:latin typeface="TimesNewRoman"/>
              </a:rPr>
              <a:t>Supported </a:t>
            </a:r>
            <a:r>
              <a:rPr lang="en-US" altLang="zh-CN" sz="1400" kern="0" dirty="0" err="1">
                <a:latin typeface="TimesNewRoman"/>
              </a:rPr>
              <a:t>Nss</a:t>
            </a:r>
            <a:r>
              <a:rPr lang="en-US" altLang="zh-CN" sz="1400" kern="0" dirty="0">
                <a:latin typeface="TimesNewRoman"/>
              </a:rPr>
              <a:t> </a:t>
            </a:r>
          </a:p>
          <a:p>
            <a:pPr marL="1085850" lvl="2" algn="just">
              <a:buFont typeface="Arial" panose="020B0604020202020204" pitchFamily="34" charset="0"/>
              <a:buChar char="•"/>
            </a:pPr>
            <a:r>
              <a:rPr lang="en-US" altLang="zh-CN" sz="1400" kern="0" dirty="0">
                <a:latin typeface="TimesNewRoman"/>
              </a:rPr>
              <a:t>Supported data rate</a:t>
            </a:r>
          </a:p>
          <a:p>
            <a:pPr marL="1085850" lvl="2" algn="just">
              <a:buFont typeface="Arial" panose="020B0604020202020204" pitchFamily="34" charset="0"/>
              <a:buChar char="•"/>
            </a:pPr>
            <a:r>
              <a:rPr lang="en-US" altLang="zh-CN" sz="1400" kern="0" dirty="0">
                <a:latin typeface="TimesNewRoman"/>
              </a:rPr>
              <a:t>clock accuracy…</a:t>
            </a:r>
          </a:p>
          <a:p>
            <a:pPr marL="685800" lvl="1" algn="just">
              <a:buFont typeface="Arial" panose="020B0604020202020204" pitchFamily="34" charset="0"/>
              <a:buChar char="•"/>
            </a:pPr>
            <a:r>
              <a:rPr lang="en-US" altLang="zh-CN" sz="1400" kern="0" dirty="0">
                <a:latin typeface="TimesNewRoman"/>
              </a:rPr>
              <a:t>Power saving capability info</a:t>
            </a:r>
          </a:p>
          <a:p>
            <a:pPr marL="1085850" lvl="2" algn="just">
              <a:buFont typeface="Arial" panose="020B0604020202020204" pitchFamily="34" charset="0"/>
              <a:buChar char="•"/>
            </a:pPr>
            <a:r>
              <a:rPr lang="en-US" altLang="zh-CN" sz="1400" kern="0" dirty="0">
                <a:latin typeface="TimesNewRoman"/>
              </a:rPr>
              <a:t>PS mode supported</a:t>
            </a:r>
          </a:p>
          <a:p>
            <a:pPr marL="1085850" lvl="2" algn="just">
              <a:buFont typeface="Arial" panose="020B0604020202020204" pitchFamily="34" charset="0"/>
              <a:buChar char="•"/>
            </a:pPr>
            <a:r>
              <a:rPr lang="en-US" altLang="zh-CN" sz="1400" kern="0" dirty="0">
                <a:latin typeface="TimesNewRoman"/>
              </a:rPr>
              <a:t>TWT supported …</a:t>
            </a:r>
          </a:p>
          <a:p>
            <a:pPr marL="685800" lvl="1" algn="just">
              <a:buFont typeface="Arial" panose="020B0604020202020204" pitchFamily="34" charset="0"/>
              <a:buChar char="•"/>
            </a:pPr>
            <a:r>
              <a:rPr lang="en-US" altLang="zh-CN" sz="1400" kern="0" dirty="0">
                <a:latin typeface="TimesNewRoman"/>
              </a:rPr>
              <a:t>RAW supported</a:t>
            </a:r>
          </a:p>
          <a:p>
            <a:pPr marL="685800" lvl="1" algn="just">
              <a:buFont typeface="Arial" panose="020B0604020202020204" pitchFamily="34" charset="0"/>
              <a:buChar char="•"/>
            </a:pPr>
            <a:r>
              <a:rPr lang="en-US" altLang="zh-CN" sz="1400" kern="0" dirty="0">
                <a:latin typeface="TimesNewRoman"/>
              </a:rPr>
              <a:t>Memory capability</a:t>
            </a:r>
          </a:p>
          <a:p>
            <a:pPr marL="685800" lvl="1" algn="just">
              <a:buFont typeface="Arial" panose="020B0604020202020204" pitchFamily="34" charset="0"/>
              <a:buChar char="•"/>
            </a:pPr>
            <a:r>
              <a:rPr lang="en-US" altLang="zh-CN" sz="1400" kern="0" dirty="0">
                <a:latin typeface="TimesNewRoman"/>
              </a:rPr>
              <a:t>Positioning or sensing related capabilities…</a:t>
            </a:r>
          </a:p>
          <a:p>
            <a:pPr marL="685800" lvl="1" algn="just">
              <a:buFont typeface="Arial" panose="020B0604020202020204" pitchFamily="34" charset="0"/>
              <a:buChar char="•"/>
            </a:pPr>
            <a:endParaRPr lang="en-US" altLang="zh-CN" sz="1400" kern="0" dirty="0">
              <a:latin typeface="TimesNewRoman"/>
            </a:endParaRPr>
          </a:p>
          <a:p>
            <a:pPr marL="685800" lvl="1" algn="just">
              <a:buFont typeface="Arial" panose="020B0604020202020204" pitchFamily="34" charset="0"/>
              <a:buChar char="•"/>
            </a:pPr>
            <a:endParaRPr lang="en-US" altLang="zh-CN" sz="1400" kern="0" dirty="0">
              <a:latin typeface="TimesNewRoman"/>
            </a:endParaRPr>
          </a:p>
          <a:p>
            <a:pPr marL="1085850" lvl="2" algn="just">
              <a:buFont typeface="Arial" panose="020B0604020202020204" pitchFamily="34" charset="0"/>
              <a:buChar char="•"/>
            </a:pPr>
            <a:endParaRPr lang="en-US" altLang="zh-CN" sz="1800" kern="0" dirty="0">
              <a:latin typeface="TimesNewRoman"/>
            </a:endParaRPr>
          </a:p>
        </p:txBody>
      </p:sp>
      <p:sp>
        <p:nvSpPr>
          <p:cNvPr id="8" name="Date Placeholder 3">
            <a:extLst>
              <a:ext uri="{FF2B5EF4-FFF2-40B4-BE49-F238E27FC236}">
                <a16:creationId xmlns:a16="http://schemas.microsoft.com/office/drawing/2014/main" id="{4FD4D67D-FEA0-33F1-3019-BD043312FC04}"/>
              </a:ext>
            </a:extLst>
          </p:cNvPr>
          <p:cNvSpPr>
            <a:spLocks noGrp="1"/>
          </p:cNvSpPr>
          <p:nvPr/>
        </p:nvSpPr>
        <p:spPr bwMode="auto">
          <a:xfrm>
            <a:off x="914401" y="326312"/>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45026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C954D5-42B3-2574-085B-19DC15DF50DB}"/>
              </a:ext>
            </a:extLst>
          </p:cNvPr>
          <p:cNvSpPr>
            <a:spLocks noGrp="1"/>
          </p:cNvSpPr>
          <p:nvPr>
            <p:ph type="title"/>
          </p:nvPr>
        </p:nvSpPr>
        <p:spPr/>
        <p:txBody>
          <a:bodyPr/>
          <a:lstStyle/>
          <a:p>
            <a:r>
              <a:rPr lang="en-US" altLang="zh-CN" dirty="0"/>
              <a:t>Identification vs. Association</a:t>
            </a:r>
            <a:br>
              <a:rPr lang="en-US" altLang="zh-CN" b="1" i="0" dirty="0">
                <a:effectLst/>
                <a:latin typeface="Microsoft Yahei" panose="020B0503020204020204" pitchFamily="34" charset="-122"/>
                <a:ea typeface="Microsoft Yahei" panose="020B0503020204020204" pitchFamily="34" charset="-122"/>
              </a:rPr>
            </a:br>
            <a:endParaRPr lang="zh-CN" altLang="en-US" dirty="0"/>
          </a:p>
        </p:txBody>
      </p:sp>
      <p:sp>
        <p:nvSpPr>
          <p:cNvPr id="4" name="灯片编号占位符 3">
            <a:extLst>
              <a:ext uri="{FF2B5EF4-FFF2-40B4-BE49-F238E27FC236}">
                <a16:creationId xmlns:a16="http://schemas.microsoft.com/office/drawing/2014/main" id="{4F891823-6952-9DB4-C73E-A27CC1B0509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页脚占位符 4">
            <a:extLst>
              <a:ext uri="{FF2B5EF4-FFF2-40B4-BE49-F238E27FC236}">
                <a16:creationId xmlns:a16="http://schemas.microsoft.com/office/drawing/2014/main" id="{8D4065BA-5FEB-D214-B01C-9E42A742E521}"/>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20" name="内容占位符 2">
            <a:extLst>
              <a:ext uri="{FF2B5EF4-FFF2-40B4-BE49-F238E27FC236}">
                <a16:creationId xmlns:a16="http://schemas.microsoft.com/office/drawing/2014/main" id="{E1CFC1B1-8301-F3FB-9BF2-C50AAE57988A}"/>
              </a:ext>
            </a:extLst>
          </p:cNvPr>
          <p:cNvSpPr>
            <a:spLocks noGrp="1"/>
          </p:cNvSpPr>
          <p:nvPr>
            <p:ph idx="1"/>
          </p:nvPr>
        </p:nvSpPr>
        <p:spPr>
          <a:xfrm>
            <a:off x="488504" y="1228830"/>
            <a:ext cx="5391472" cy="1506220"/>
          </a:xfrm>
        </p:spPr>
        <p:txBody>
          <a:bodyPr/>
          <a:lstStyle/>
          <a:p>
            <a:pPr>
              <a:buFont typeface="Wingdings" panose="05000000000000000000" pitchFamily="2" charset="2"/>
              <a:buChar char="Ø"/>
            </a:pPr>
            <a:r>
              <a:rPr lang="en-US" altLang="zh-CN" sz="1600" dirty="0"/>
              <a:t>For the .11 association, in general</a:t>
            </a:r>
          </a:p>
          <a:p>
            <a:pPr marL="685800" lvl="1">
              <a:buFont typeface="Arial" panose="020B0604020202020204" pitchFamily="34" charset="0"/>
              <a:buChar char="•"/>
            </a:pPr>
            <a:r>
              <a:rPr lang="en-US" altLang="zh-CN" sz="1400" b="0" dirty="0"/>
              <a:t>AP and STAs exchange capabilities</a:t>
            </a:r>
          </a:p>
          <a:p>
            <a:pPr marL="685800" lvl="1">
              <a:buFont typeface="Arial" panose="020B0604020202020204" pitchFamily="34" charset="0"/>
              <a:buChar char="•"/>
            </a:pPr>
            <a:r>
              <a:rPr lang="en-US" altLang="zh-CN" sz="1400" b="0" dirty="0"/>
              <a:t>AP assigns AID to STA</a:t>
            </a:r>
          </a:p>
          <a:p>
            <a:pPr marL="685800" lvl="1" algn="just">
              <a:buFont typeface="Arial" panose="020B0604020202020204" pitchFamily="34" charset="0"/>
              <a:buChar char="•"/>
            </a:pPr>
            <a:r>
              <a:rPr lang="en-US" altLang="zh-CN" sz="1400" b="0" i="0" dirty="0">
                <a:solidFill>
                  <a:srgbClr val="000000"/>
                </a:solidFill>
                <a:effectLst/>
                <a:latin typeface="TimesNewRoman"/>
              </a:rPr>
              <a:t>Association is always initiated by the non-AP STA, not the AP</a:t>
            </a:r>
            <a:r>
              <a:rPr lang="en-US" altLang="zh-CN" sz="1400" dirty="0"/>
              <a:t> </a:t>
            </a:r>
            <a:br>
              <a:rPr lang="en-US" altLang="zh-CN" sz="1000" dirty="0"/>
            </a:br>
            <a:endParaRPr lang="en-US" altLang="zh-CN" sz="1400" b="0" dirty="0"/>
          </a:p>
        </p:txBody>
      </p:sp>
      <p:sp>
        <p:nvSpPr>
          <p:cNvPr id="25" name="内容占位符 2">
            <a:extLst>
              <a:ext uri="{FF2B5EF4-FFF2-40B4-BE49-F238E27FC236}">
                <a16:creationId xmlns:a16="http://schemas.microsoft.com/office/drawing/2014/main" id="{044B1332-C641-B162-BE2A-B6DDDC301799}"/>
              </a:ext>
            </a:extLst>
          </p:cNvPr>
          <p:cNvSpPr txBox="1">
            <a:spLocks/>
          </p:cNvSpPr>
          <p:nvPr/>
        </p:nvSpPr>
        <p:spPr bwMode="auto">
          <a:xfrm>
            <a:off x="484082" y="2301074"/>
            <a:ext cx="5049688"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600" kern="0" dirty="0"/>
              <a:t>For the AMP STA capability report, </a:t>
            </a:r>
          </a:p>
          <a:p>
            <a:pPr marL="685800" lvl="1" algn="just">
              <a:buFont typeface="Arial" panose="020B0604020202020204" pitchFamily="34" charset="0"/>
              <a:buChar char="•"/>
            </a:pPr>
            <a:r>
              <a:rPr lang="en-US" altLang="zh-CN" sz="1400" dirty="0">
                <a:latin typeface="TimesNewRoman"/>
              </a:rPr>
              <a:t>AMP Non-AP STAs perform capability or existence reporting, and </a:t>
            </a:r>
            <a:r>
              <a:rPr lang="en-US" altLang="zh-CN" sz="1400" i="1" dirty="0">
                <a:latin typeface="TimesNewRoman"/>
              </a:rPr>
              <a:t>AP capability exchange is not necessary</a:t>
            </a:r>
          </a:p>
          <a:p>
            <a:pPr marL="685800" lvl="1" algn="just">
              <a:buFont typeface="Arial" panose="020B0604020202020204" pitchFamily="34" charset="0"/>
              <a:buChar char="•"/>
            </a:pPr>
            <a:r>
              <a:rPr lang="en-US" altLang="zh-CN" sz="1400" dirty="0">
                <a:latin typeface="TimesNewRoman"/>
              </a:rPr>
              <a:t>The allocation of identifiers is </a:t>
            </a:r>
            <a:r>
              <a:rPr lang="en-US" altLang="zh-CN" sz="1400" i="1" dirty="0">
                <a:latin typeface="TimesNewRoman"/>
              </a:rPr>
              <a:t>optional</a:t>
            </a:r>
            <a:endParaRPr lang="en-US" altLang="zh-CN" sz="1400" dirty="0">
              <a:latin typeface="TimesNewRoman"/>
            </a:endParaRPr>
          </a:p>
          <a:p>
            <a:pPr marL="685800" lvl="1" algn="just">
              <a:buFont typeface="Arial" panose="020B0604020202020204" pitchFamily="34" charset="0"/>
              <a:buChar char="•"/>
            </a:pPr>
            <a:r>
              <a:rPr lang="en-US" altLang="zh-CN" sz="1400" dirty="0">
                <a:latin typeface="TimesNewRoman"/>
              </a:rPr>
              <a:t>Capability collection </a:t>
            </a:r>
            <a:r>
              <a:rPr lang="en-US" altLang="zh-CN" sz="1400" i="1" dirty="0">
                <a:latin typeface="TimesNewRoman"/>
              </a:rPr>
              <a:t>is initiated by the AMP AP / reader</a:t>
            </a:r>
          </a:p>
          <a:p>
            <a:pPr lvl="2" indent="-285750" algn="just">
              <a:buFont typeface="Wingdings" panose="05000000000000000000" pitchFamily="2" charset="2"/>
              <a:buChar char="p"/>
            </a:pPr>
            <a:r>
              <a:rPr lang="en-US" altLang="zh-CN" sz="1400" dirty="0">
                <a:latin typeface="TimesNewRoman"/>
              </a:rPr>
              <a:t>AP sends a control frame or a management frame to indicate the protection window for capability reporting to AMP STA</a:t>
            </a:r>
          </a:p>
          <a:p>
            <a:pPr marL="285750" indent="-285750" algn="just">
              <a:buFont typeface="Arial" panose="020B0604020202020204" pitchFamily="34" charset="0"/>
              <a:buChar char="•"/>
            </a:pPr>
            <a:r>
              <a:rPr lang="en-US" altLang="zh-CN" sz="1400" dirty="0">
                <a:latin typeface="TimesNewRoman"/>
              </a:rPr>
              <a:t>Within an identification protection window, multiple capability collections of AMP STA can be conducted.</a:t>
            </a:r>
          </a:p>
          <a:p>
            <a:pPr lvl="1" algn="just">
              <a:buFont typeface="Wingdings" panose="05000000000000000000" pitchFamily="2" charset="2"/>
              <a:buChar char="n"/>
            </a:pPr>
            <a:r>
              <a:rPr lang="en-US" altLang="zh-CN" sz="1400" dirty="0">
                <a:solidFill>
                  <a:srgbClr val="000000"/>
                </a:solidFill>
                <a:latin typeface="TimesNewRoman"/>
              </a:rPr>
              <a:t>AP or reader can decide the number of times to trigger capability reporting within the protection window, and can also terminate the protection window in advance when no response is received from AMP STA after multiple triggers</a:t>
            </a:r>
          </a:p>
          <a:p>
            <a:pPr marL="285750" indent="-285750" algn="just">
              <a:buFont typeface="Arial" panose="020B0604020202020204" pitchFamily="34" charset="0"/>
              <a:buChar char="•"/>
            </a:pPr>
            <a:r>
              <a:rPr lang="en-US" altLang="zh-CN" sz="1400" dirty="0">
                <a:solidFill>
                  <a:srgbClr val="000000"/>
                </a:solidFill>
                <a:latin typeface="TimesNewRoman"/>
              </a:rPr>
              <a:t>Periodic identification can be scheduled based on broadcast TWT or r-TWT, </a:t>
            </a:r>
            <a:r>
              <a:rPr lang="en-US" altLang="zh-CN" sz="1400" dirty="0" err="1">
                <a:solidFill>
                  <a:srgbClr val="000000"/>
                </a:solidFill>
                <a:latin typeface="TimesNewRoman"/>
              </a:rPr>
              <a:t>etc</a:t>
            </a:r>
            <a:endParaRPr lang="en-US" altLang="zh-CN" sz="1400" dirty="0">
              <a:solidFill>
                <a:srgbClr val="000000"/>
              </a:solidFill>
              <a:latin typeface="TimesNewRoman"/>
            </a:endParaRPr>
          </a:p>
        </p:txBody>
      </p:sp>
      <p:sp>
        <p:nvSpPr>
          <p:cNvPr id="3" name="Date Placeholder 3">
            <a:extLst>
              <a:ext uri="{FF2B5EF4-FFF2-40B4-BE49-F238E27FC236}">
                <a16:creationId xmlns:a16="http://schemas.microsoft.com/office/drawing/2014/main" id="{6FE52F06-5491-BC4B-E4C8-7FAE07DF99EF}"/>
              </a:ext>
            </a:extLst>
          </p:cNvPr>
          <p:cNvSpPr>
            <a:spLocks noGrp="1"/>
          </p:cNvSpPr>
          <p:nvPr/>
        </p:nvSpPr>
        <p:spPr bwMode="auto">
          <a:xfrm>
            <a:off x="92596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pic>
        <p:nvPicPr>
          <p:cNvPr id="9" name="图片 8">
            <a:extLst>
              <a:ext uri="{FF2B5EF4-FFF2-40B4-BE49-F238E27FC236}">
                <a16:creationId xmlns:a16="http://schemas.microsoft.com/office/drawing/2014/main" id="{FDEEF3BC-68D8-7BE4-9A09-E9BCBC35733F}"/>
              </a:ext>
            </a:extLst>
          </p:cNvPr>
          <p:cNvPicPr>
            <a:picLocks noChangeAspect="1"/>
          </p:cNvPicPr>
          <p:nvPr/>
        </p:nvPicPr>
        <p:blipFill>
          <a:blip r:embed="rId2"/>
          <a:stretch>
            <a:fillRect/>
          </a:stretch>
        </p:blipFill>
        <p:spPr>
          <a:xfrm>
            <a:off x="6392320" y="4757009"/>
            <a:ext cx="5303534" cy="1292585"/>
          </a:xfrm>
          <a:prstGeom prst="rect">
            <a:avLst/>
          </a:prstGeom>
        </p:spPr>
      </p:pic>
      <p:pic>
        <p:nvPicPr>
          <p:cNvPr id="10" name="图片 9">
            <a:extLst>
              <a:ext uri="{FF2B5EF4-FFF2-40B4-BE49-F238E27FC236}">
                <a16:creationId xmlns:a16="http://schemas.microsoft.com/office/drawing/2014/main" id="{407C1139-74A4-EF7C-4DFB-AC6740C2BD21}"/>
              </a:ext>
            </a:extLst>
          </p:cNvPr>
          <p:cNvPicPr>
            <a:picLocks noChangeAspect="1"/>
          </p:cNvPicPr>
          <p:nvPr/>
        </p:nvPicPr>
        <p:blipFill>
          <a:blip r:embed="rId3"/>
          <a:stretch>
            <a:fillRect/>
          </a:stretch>
        </p:blipFill>
        <p:spPr>
          <a:xfrm>
            <a:off x="5951984" y="1857209"/>
            <a:ext cx="5948363" cy="2112345"/>
          </a:xfrm>
          <a:prstGeom prst="rect">
            <a:avLst/>
          </a:prstGeom>
        </p:spPr>
      </p:pic>
      <p:sp>
        <p:nvSpPr>
          <p:cNvPr id="11" name="文本框 10">
            <a:extLst>
              <a:ext uri="{FF2B5EF4-FFF2-40B4-BE49-F238E27FC236}">
                <a16:creationId xmlns:a16="http://schemas.microsoft.com/office/drawing/2014/main" id="{29F00878-6D73-A7A5-1F7A-87473F403690}"/>
              </a:ext>
            </a:extLst>
          </p:cNvPr>
          <p:cNvSpPr txBox="1"/>
          <p:nvPr/>
        </p:nvSpPr>
        <p:spPr>
          <a:xfrm>
            <a:off x="8926304" y="3937249"/>
            <a:ext cx="2930336" cy="276999"/>
          </a:xfrm>
          <a:prstGeom prst="rect">
            <a:avLst/>
          </a:prstGeom>
          <a:noFill/>
        </p:spPr>
        <p:txBody>
          <a:bodyPr wrap="square">
            <a:spAutoFit/>
          </a:bodyPr>
          <a:lstStyle/>
          <a:p>
            <a:pPr algn="just"/>
            <a:r>
              <a:rPr lang="en-US" altLang="zh-CN" sz="1200" dirty="0">
                <a:solidFill>
                  <a:schemeClr val="tx1"/>
                </a:solidFill>
                <a:latin typeface="TimesNewRoman"/>
              </a:rPr>
              <a:t>*Taking trigger frames as an example here</a:t>
            </a:r>
          </a:p>
        </p:txBody>
      </p:sp>
    </p:spTree>
    <p:extLst>
      <p:ext uri="{BB962C8B-B14F-4D97-AF65-F5344CB8AC3E}">
        <p14:creationId xmlns:p14="http://schemas.microsoft.com/office/powerpoint/2010/main" val="299366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a:xfrm>
            <a:off x="965200" y="380067"/>
            <a:ext cx="10361084" cy="1065213"/>
          </a:xfrm>
        </p:spPr>
        <p:txBody>
          <a:bodyPr/>
          <a:lstStyle/>
          <a:p>
            <a:r>
              <a:rPr lang="en-US" altLang="zh-CN" dirty="0"/>
              <a:t>ID allocation for AMP STA </a:t>
            </a:r>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文本框 4">
            <a:extLst>
              <a:ext uri="{FF2B5EF4-FFF2-40B4-BE49-F238E27FC236}">
                <a16:creationId xmlns:a16="http://schemas.microsoft.com/office/drawing/2014/main" id="{DC2EC6F3-CC15-55DB-14A0-6D04D02A8143}"/>
              </a:ext>
            </a:extLst>
          </p:cNvPr>
          <p:cNvSpPr txBox="1"/>
          <p:nvPr/>
        </p:nvSpPr>
        <p:spPr>
          <a:xfrm>
            <a:off x="742081" y="2273876"/>
            <a:ext cx="10102474" cy="2310248"/>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i="0" dirty="0">
                <a:solidFill>
                  <a:srgbClr val="000000"/>
                </a:solidFill>
                <a:effectLst/>
                <a:latin typeface="TimesNewRoman"/>
              </a:rPr>
              <a:t>Conditions for ID allocation to AMP STA</a:t>
            </a:r>
          </a:p>
          <a:p>
            <a:pPr marL="1028700" lvl="1">
              <a:lnSpc>
                <a:spcPct val="150000"/>
              </a:lnSpc>
              <a:buFont typeface="Arial" panose="020B0604020202020204" pitchFamily="34" charset="0"/>
              <a:buChar char="•"/>
            </a:pPr>
            <a:r>
              <a:rPr lang="en-US" altLang="zh-CN" sz="1600" dirty="0">
                <a:solidFill>
                  <a:srgbClr val="000000"/>
                </a:solidFill>
                <a:latin typeface="TimesNewRoman"/>
              </a:rPr>
              <a:t> AMP STA can store assigned ID(s),</a:t>
            </a:r>
            <a:r>
              <a:rPr lang="zh-CN" altLang="en-US" sz="1600" dirty="0">
                <a:solidFill>
                  <a:srgbClr val="000000"/>
                </a:solidFill>
                <a:latin typeface="TimesNewRoman"/>
              </a:rPr>
              <a:t> </a:t>
            </a:r>
            <a:r>
              <a:rPr lang="en-US" altLang="zh-CN" sz="1600" dirty="0">
                <a:solidFill>
                  <a:srgbClr val="000000"/>
                </a:solidFill>
                <a:latin typeface="TimesNewRoman"/>
              </a:rPr>
              <a:t>i.e. with memory capability</a:t>
            </a:r>
          </a:p>
          <a:p>
            <a:pPr marL="1028700" lvl="1">
              <a:lnSpc>
                <a:spcPct val="150000"/>
              </a:lnSpc>
              <a:buFont typeface="Arial" panose="020B0604020202020204" pitchFamily="34" charset="0"/>
              <a:buChar char="•"/>
            </a:pPr>
            <a:r>
              <a:rPr lang="en-US" altLang="zh-CN" sz="1600" dirty="0">
                <a:solidFill>
                  <a:srgbClr val="000000"/>
                </a:solidFill>
                <a:latin typeface="TimesNewRoman"/>
              </a:rPr>
              <a:t>AMP STA has a unique identifier</a:t>
            </a:r>
            <a:r>
              <a:rPr lang="zh-CN" altLang="en-US" sz="1600" dirty="0">
                <a:solidFill>
                  <a:srgbClr val="000000"/>
                </a:solidFill>
                <a:latin typeface="TimesNewRoman"/>
              </a:rPr>
              <a:t> </a:t>
            </a:r>
            <a:r>
              <a:rPr lang="en-US" altLang="zh-CN" sz="1600" dirty="0">
                <a:solidFill>
                  <a:srgbClr val="000000"/>
                </a:solidFill>
                <a:latin typeface="TimesNewRoman"/>
              </a:rPr>
              <a:t>(device code\MAC address)…</a:t>
            </a:r>
            <a:r>
              <a:rPr lang="en-US" altLang="zh-CN" sz="1600" dirty="0">
                <a:solidFill>
                  <a:srgbClr val="000000"/>
                </a:solidFill>
                <a:latin typeface="Times New Roman" panose="02020603050405020304" pitchFamily="18" charset="0"/>
                <a:cs typeface="Times New Roman" panose="02020603050405020304" pitchFamily="18" charset="0"/>
              </a:rPr>
              <a:t>→Map with the ID assigned by AP</a:t>
            </a:r>
            <a:endParaRPr lang="en-US" altLang="zh-CN" sz="1600" dirty="0">
              <a:solidFill>
                <a:srgbClr val="000000"/>
              </a:solidFill>
              <a:latin typeface="TimesNewRoman"/>
            </a:endParaRPr>
          </a:p>
          <a:p>
            <a:pPr marL="1028700" lvl="1">
              <a:lnSpc>
                <a:spcPct val="150000"/>
              </a:lnSpc>
              <a:buFont typeface="Arial" panose="020B0604020202020204" pitchFamily="34" charset="0"/>
              <a:buChar char="•"/>
            </a:pPr>
            <a:r>
              <a:rPr lang="en-US" altLang="zh-CN" sz="1600" dirty="0">
                <a:solidFill>
                  <a:srgbClr val="000000"/>
                </a:solidFill>
                <a:latin typeface="TimesNewRoman"/>
              </a:rPr>
              <a:t>One to many</a:t>
            </a:r>
          </a:p>
          <a:p>
            <a:pPr marL="1028700" lvl="1">
              <a:lnSpc>
                <a:spcPct val="150000"/>
              </a:lnSpc>
              <a:buFont typeface="Arial" panose="020B0604020202020204" pitchFamily="34" charset="0"/>
              <a:buChar char="•"/>
            </a:pPr>
            <a:r>
              <a:rPr lang="en-US" altLang="zh-CN" sz="1600" dirty="0">
                <a:solidFill>
                  <a:srgbClr val="000000"/>
                </a:solidFill>
                <a:latin typeface="TimesNewRoman"/>
              </a:rPr>
              <a:t>Long term communication scenarios that require maintenance or detection of link status</a:t>
            </a:r>
          </a:p>
          <a:p>
            <a:pPr marL="1028700" lvl="1">
              <a:lnSpc>
                <a:spcPct val="150000"/>
              </a:lnSpc>
              <a:buFont typeface="Arial" panose="020B0604020202020204" pitchFamily="34" charset="0"/>
              <a:buChar char="•"/>
            </a:pPr>
            <a:r>
              <a:rPr lang="en-US" altLang="zh-CN" sz="1600" dirty="0">
                <a:solidFill>
                  <a:srgbClr val="000000"/>
                </a:solidFill>
                <a:latin typeface="TimesNewRoman"/>
              </a:rPr>
              <a:t>other conditions could be further discussed</a:t>
            </a:r>
          </a:p>
        </p:txBody>
      </p:sp>
      <p:sp>
        <p:nvSpPr>
          <p:cNvPr id="10" name="文本框 9">
            <a:extLst>
              <a:ext uri="{FF2B5EF4-FFF2-40B4-BE49-F238E27FC236}">
                <a16:creationId xmlns:a16="http://schemas.microsoft.com/office/drawing/2014/main" id="{C0864BC3-DCB0-AD11-660F-534C99986B53}"/>
              </a:ext>
            </a:extLst>
          </p:cNvPr>
          <p:cNvSpPr txBox="1"/>
          <p:nvPr/>
        </p:nvSpPr>
        <p:spPr>
          <a:xfrm>
            <a:off x="742081" y="4472178"/>
            <a:ext cx="10153128" cy="1940916"/>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 assigned ID can be used for device grouping and access restrictions, which is beneficial for</a:t>
            </a:r>
          </a:p>
          <a:p>
            <a:pPr marL="1028700" lvl="1">
              <a:lnSpc>
                <a:spcPct val="150000"/>
              </a:lnSpc>
              <a:buFont typeface="Arial" panose="020B0604020202020204" pitchFamily="34" charset="0"/>
              <a:buChar char="•"/>
            </a:pPr>
            <a:r>
              <a:rPr lang="en-US" altLang="zh-CN" sz="1600" dirty="0">
                <a:solidFill>
                  <a:schemeClr val="tx1"/>
                </a:solidFill>
              </a:rPr>
              <a:t>Improving the </a:t>
            </a:r>
            <a:r>
              <a:rPr lang="en-US" altLang="zh-CN" sz="1600" i="1" dirty="0">
                <a:solidFill>
                  <a:schemeClr val="tx1"/>
                </a:solidFill>
              </a:rPr>
              <a:t>reliability </a:t>
            </a:r>
            <a:r>
              <a:rPr lang="en-US" altLang="zh-CN" sz="1600" dirty="0">
                <a:solidFill>
                  <a:schemeClr val="tx1"/>
                </a:solidFill>
              </a:rPr>
              <a:t>of AMP IoT    </a:t>
            </a:r>
          </a:p>
          <a:p>
            <a:pPr marL="1485900" lvl="2" indent="-285750">
              <a:lnSpc>
                <a:spcPct val="150000"/>
              </a:lnSpc>
              <a:buFont typeface="Wingdings" panose="05000000000000000000" pitchFamily="2" charset="2"/>
              <a:buChar char="n"/>
            </a:pPr>
            <a:r>
              <a:rPr lang="en-US" altLang="zh-CN" sz="1600" dirty="0">
                <a:solidFill>
                  <a:schemeClr val="tx1"/>
                </a:solidFill>
              </a:rPr>
              <a:t>More precise scheduling, control and management</a:t>
            </a:r>
            <a:endParaRPr lang="en-US" altLang="zh-CN" sz="1600" i="1" dirty="0">
              <a:solidFill>
                <a:schemeClr val="tx1"/>
              </a:solidFill>
            </a:endParaRPr>
          </a:p>
          <a:p>
            <a:pPr marL="1485900" lvl="2" indent="-285750">
              <a:lnSpc>
                <a:spcPct val="150000"/>
              </a:lnSpc>
              <a:buFont typeface="Wingdings" panose="05000000000000000000" pitchFamily="2" charset="2"/>
              <a:buChar char="n"/>
            </a:pPr>
            <a:r>
              <a:rPr lang="en-US" altLang="zh-CN" sz="1600" dirty="0">
                <a:solidFill>
                  <a:schemeClr val="tx1"/>
                </a:solidFill>
              </a:rPr>
              <a:t>Maintenance and updating of device information and link status</a:t>
            </a:r>
          </a:p>
          <a:p>
            <a:pPr marL="1028700" lvl="1">
              <a:lnSpc>
                <a:spcPct val="150000"/>
              </a:lnSpc>
              <a:buFont typeface="Arial" panose="020B0604020202020204" pitchFamily="34" charset="0"/>
              <a:buChar char="•"/>
            </a:pPr>
            <a:r>
              <a:rPr lang="en-US" altLang="zh-CN" sz="1600" dirty="0">
                <a:solidFill>
                  <a:schemeClr val="tx1"/>
                </a:solidFill>
              </a:rPr>
              <a:t>Improving </a:t>
            </a:r>
            <a:r>
              <a:rPr lang="en-US" altLang="zh-CN" sz="1600" i="1" dirty="0">
                <a:solidFill>
                  <a:schemeClr val="tx1"/>
                </a:solidFill>
              </a:rPr>
              <a:t>transmission efficiency</a:t>
            </a:r>
          </a:p>
        </p:txBody>
      </p:sp>
      <p:sp>
        <p:nvSpPr>
          <p:cNvPr id="12" name="文本框 11">
            <a:extLst>
              <a:ext uri="{FF2B5EF4-FFF2-40B4-BE49-F238E27FC236}">
                <a16:creationId xmlns:a16="http://schemas.microsoft.com/office/drawing/2014/main" id="{13FB4CFA-3B93-4A3A-D63D-C7513550B5A3}"/>
              </a:ext>
            </a:extLst>
          </p:cNvPr>
          <p:cNvSpPr txBox="1"/>
          <p:nvPr/>
        </p:nvSpPr>
        <p:spPr>
          <a:xfrm>
            <a:off x="742081" y="1171319"/>
            <a:ext cx="10153128" cy="1571584"/>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 assigned ID is featured by</a:t>
            </a:r>
          </a:p>
          <a:p>
            <a:pPr marL="1028700" lvl="1">
              <a:lnSpc>
                <a:spcPct val="150000"/>
              </a:lnSpc>
              <a:buFont typeface="Arial" panose="020B0604020202020204" pitchFamily="34" charset="0"/>
              <a:buChar char="•"/>
            </a:pPr>
            <a:r>
              <a:rPr lang="en-US" altLang="zh-CN" sz="1600" dirty="0">
                <a:solidFill>
                  <a:schemeClr val="tx1"/>
                </a:solidFill>
              </a:rPr>
              <a:t>Shorter length than AMP STA’s own </a:t>
            </a:r>
            <a:r>
              <a:rPr lang="fr-FR" altLang="zh-CN" sz="1600" dirty="0">
                <a:solidFill>
                  <a:schemeClr val="tx1"/>
                </a:solidFill>
              </a:rPr>
              <a:t>identifier (device code\MAC address)…</a:t>
            </a:r>
            <a:endParaRPr lang="en-US" altLang="zh-CN" sz="1600" dirty="0">
              <a:solidFill>
                <a:schemeClr val="tx1"/>
              </a:solidFill>
            </a:endParaRPr>
          </a:p>
          <a:p>
            <a:pPr marL="1028700" lvl="1">
              <a:lnSpc>
                <a:spcPct val="150000"/>
              </a:lnSpc>
              <a:buFont typeface="Arial" panose="020B0604020202020204" pitchFamily="34" charset="0"/>
              <a:buChar char="•"/>
            </a:pPr>
            <a:r>
              <a:rPr lang="en-US" altLang="zh-CN" sz="1600" dirty="0">
                <a:solidFill>
                  <a:schemeClr val="tx1"/>
                </a:solidFill>
              </a:rPr>
              <a:t>usage within the scope of AP</a:t>
            </a:r>
          </a:p>
          <a:p>
            <a:pPr marL="1143000" lvl="1" indent="-400050">
              <a:lnSpc>
                <a:spcPct val="150000"/>
              </a:lnSpc>
              <a:buFont typeface="+mj-lt"/>
              <a:buAutoNum type="romanUcPeriod"/>
            </a:pPr>
            <a:endParaRPr lang="en-US" altLang="zh-CN" sz="1600" dirty="0">
              <a:solidFill>
                <a:schemeClr val="tx1"/>
              </a:solidFill>
            </a:endParaRPr>
          </a:p>
        </p:txBody>
      </p:sp>
      <p:sp>
        <p:nvSpPr>
          <p:cNvPr id="3" name="Date Placeholder 3">
            <a:extLst>
              <a:ext uri="{FF2B5EF4-FFF2-40B4-BE49-F238E27FC236}">
                <a16:creationId xmlns:a16="http://schemas.microsoft.com/office/drawing/2014/main" id="{5AAC971E-F70B-DCE3-82FF-A8A3B2B1DC98}"/>
              </a:ext>
            </a:extLst>
          </p:cNvPr>
          <p:cNvSpPr>
            <a:spLocks noGrp="1"/>
          </p:cNvSpPr>
          <p:nvPr/>
        </p:nvSpPr>
        <p:spPr bwMode="auto">
          <a:xfrm>
            <a:off x="914401" y="32374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extLst>
      <p:ext uri="{BB962C8B-B14F-4D97-AF65-F5344CB8AC3E}">
        <p14:creationId xmlns:p14="http://schemas.microsoft.com/office/powerpoint/2010/main" val="108274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16732" y="1685902"/>
            <a:ext cx="10361084" cy="4695426"/>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In [1], we have a preliminary discussion on the necessity and methods of capability reporting and ID allocation for AMP STAs.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In [2], we further discussed </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Details of the capability reporting for AMP STA</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Details of the ID allocation for AMP STA</a:t>
            </a:r>
          </a:p>
          <a:p>
            <a:pPr lvl="1">
              <a:buFont typeface="Wingdings" panose="05000000000000000000"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ID conflict </a:t>
            </a:r>
            <a:r>
              <a:rPr lang="en-US" sz="1800" dirty="0"/>
              <a:t>a</a:t>
            </a:r>
            <a:r>
              <a:rPr lang="en-US" sz="1800" b="0" dirty="0"/>
              <a:t>voidance and ID update</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In this contribution, we have clarified and summarized the motivation, methods, and benefits of AMP </a:t>
            </a:r>
            <a:r>
              <a:rPr lang="en-US" altLang="zh-CN" b="0" dirty="0"/>
              <a:t>identification</a:t>
            </a:r>
            <a:r>
              <a:rPr lang="en-US" b="0" dirty="0"/>
              <a:t>, and proposed relevant SPs.</a:t>
            </a:r>
            <a:endParaRPr lang="en-US" altLang="zh-CN"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2" name="页脚占位符 4">
            <a:extLst>
              <a:ext uri="{FF2B5EF4-FFF2-40B4-BE49-F238E27FC236}">
                <a16:creationId xmlns:a16="http://schemas.microsoft.com/office/drawing/2014/main" id="{C17B5625-C6F0-1270-EA51-E83CAF185672}"/>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Title 1">
            <a:extLst>
              <a:ext uri="{FF2B5EF4-FFF2-40B4-BE49-F238E27FC236}">
                <a16:creationId xmlns:a16="http://schemas.microsoft.com/office/drawing/2014/main" id="{C1FBF95E-7E84-4E3D-8DB3-29B749B16EC3}"/>
              </a:ext>
            </a:extLst>
          </p:cNvPr>
          <p:cNvSpPr>
            <a:spLocks noGrp="1"/>
          </p:cNvSpPr>
          <p:nvPr>
            <p:ph type="title"/>
          </p:nvPr>
        </p:nvSpPr>
        <p:spPr bwMode="auto">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Summary</a:t>
            </a:r>
          </a:p>
        </p:txBody>
      </p:sp>
      <p:sp>
        <p:nvSpPr>
          <p:cNvPr id="5" name="Date Placeholder 3">
            <a:extLst>
              <a:ext uri="{FF2B5EF4-FFF2-40B4-BE49-F238E27FC236}">
                <a16:creationId xmlns:a16="http://schemas.microsoft.com/office/drawing/2014/main" id="{74667DCA-ED1A-4B61-18FE-B5AEA6FFE359}"/>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3E79CE-3902-BDCD-8902-E8AAC67B7FFC}"/>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F33E524C-301D-5D4D-7577-37FB7B10055F}"/>
              </a:ext>
            </a:extLst>
          </p:cNvPr>
          <p:cNvSpPr>
            <a:spLocks noGrp="1"/>
          </p:cNvSpPr>
          <p:nvPr>
            <p:ph idx="1"/>
          </p:nvPr>
        </p:nvSpPr>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r>
              <a:rPr lang="en-US" altLang="zh-CN" b="0" dirty="0"/>
              <a:t>11bp supports a MAC mechanism to enable AMP STAs to report their existence and/or capabilities if needed.</a:t>
            </a:r>
          </a:p>
          <a:p>
            <a:pPr lvl="1">
              <a:buFont typeface="Arial" panose="020B0604020202020204" pitchFamily="34" charset="0"/>
              <a:buChar char="•"/>
            </a:pPr>
            <a:r>
              <a:rPr lang="en-US" altLang="zh-CN" b="0" dirty="0"/>
              <a:t>The detailed capability information is TBD.</a:t>
            </a:r>
          </a:p>
          <a:p>
            <a:pPr marL="0" indent="0"/>
            <a:endParaRPr lang="en-US" altLang="zh-CN" dirty="0"/>
          </a:p>
          <a:p>
            <a:pPr marL="0" indent="0"/>
            <a:r>
              <a:rPr lang="en-US" altLang="zh-CN" dirty="0"/>
              <a:t>Y/N/A</a:t>
            </a:r>
          </a:p>
          <a:p>
            <a:endParaRPr lang="zh-CN" altLang="en-US" dirty="0"/>
          </a:p>
        </p:txBody>
      </p:sp>
      <p:sp>
        <p:nvSpPr>
          <p:cNvPr id="4" name="灯片编号占位符 3">
            <a:extLst>
              <a:ext uri="{FF2B5EF4-FFF2-40B4-BE49-F238E27FC236}">
                <a16:creationId xmlns:a16="http://schemas.microsoft.com/office/drawing/2014/main" id="{95E8E3ED-96A2-4163-DB42-135961D8132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 name="页脚占位符 4">
            <a:extLst>
              <a:ext uri="{FF2B5EF4-FFF2-40B4-BE49-F238E27FC236}">
                <a16:creationId xmlns:a16="http://schemas.microsoft.com/office/drawing/2014/main" id="{B2AB50A5-61B1-11EA-B931-675AC212A390}"/>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Date Placeholder 3">
            <a:extLst>
              <a:ext uri="{FF2B5EF4-FFF2-40B4-BE49-F238E27FC236}">
                <a16:creationId xmlns:a16="http://schemas.microsoft.com/office/drawing/2014/main" id="{81F3ED70-D9CB-E924-9E96-BC50129C1A3D}"/>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extLst>
      <p:ext uri="{BB962C8B-B14F-4D97-AF65-F5344CB8AC3E}">
        <p14:creationId xmlns:p14="http://schemas.microsoft.com/office/powerpoint/2010/main" val="3079537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pPr marL="0" indent="0"/>
            <a:r>
              <a:rPr lang="en-US" altLang="zh-CN" b="0" dirty="0"/>
              <a:t>11bp supports a MAC mechanism to enable an ID to be assigned to an AMP STA based on its reported existence or capabilities.</a:t>
            </a:r>
          </a:p>
          <a:p>
            <a:pPr lvl="1">
              <a:buFont typeface="Arial" panose="020B0604020202020204" pitchFamily="34" charset="0"/>
              <a:buChar char="•"/>
            </a:pPr>
            <a:r>
              <a:rPr lang="en-US" b="0" dirty="0"/>
              <a:t> Conditions for ID allocation are TBD.</a:t>
            </a:r>
          </a:p>
          <a:p>
            <a:pPr marL="0" indent="0"/>
            <a:endParaRPr lang="en-US" dirty="0"/>
          </a:p>
          <a:p>
            <a:pPr marL="0" indent="0"/>
            <a:r>
              <a:rPr lang="en-US" dirty="0"/>
              <a:t>Y/N/A</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7" name="页脚占位符 4">
            <a:extLst>
              <a:ext uri="{FF2B5EF4-FFF2-40B4-BE49-F238E27FC236}">
                <a16:creationId xmlns:a16="http://schemas.microsoft.com/office/drawing/2014/main" id="{A349C644-0197-8AF3-AA4B-2E78FFB02383}"/>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CEE639BA-91B8-89A5-1244-7605FA434BEF}"/>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January 2025</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32786</TotalTime>
  <Words>1710</Words>
  <Application>Microsoft Office PowerPoint</Application>
  <PresentationFormat>宽屏</PresentationFormat>
  <Paragraphs>224</Paragraphs>
  <Slides>13</Slides>
  <Notes>8</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1" baseType="lpstr">
      <vt:lpstr>Arial Unicode MS</vt:lpstr>
      <vt:lpstr>TimesNewRoman</vt:lpstr>
      <vt:lpstr>Microsoft Yahei</vt:lpstr>
      <vt:lpstr>Arial</vt:lpstr>
      <vt:lpstr>Times New Roman</vt:lpstr>
      <vt:lpstr>Wingdings</vt:lpstr>
      <vt:lpstr>Office 主题​​</vt:lpstr>
      <vt:lpstr>Document</vt:lpstr>
      <vt:lpstr>Follow up on AMP identification</vt:lpstr>
      <vt:lpstr>Motivation</vt:lpstr>
      <vt:lpstr>AMP STA identification</vt:lpstr>
      <vt:lpstr>AMP capabilities to report</vt:lpstr>
      <vt:lpstr>Identification vs. Association </vt:lpstr>
      <vt:lpstr>ID allocation for AMP STA </vt:lpstr>
      <vt:lpstr>Summary</vt:lpstr>
      <vt:lpstr>SP1</vt:lpstr>
      <vt:lpstr>SP2</vt:lpstr>
      <vt:lpstr>References</vt:lpstr>
      <vt:lpstr>Appendix(1/3): AP as reader-ID allocation method a &amp; b</vt:lpstr>
      <vt:lpstr>Appendix(2/3):  non-AP STA as reader-ID allocation method c</vt:lpstr>
      <vt:lpstr>Appendix(3/3): ID update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report for AMP STA</dc:title>
  <dc:creator>包占京</dc:creator>
  <cp:keywords/>
  <cp:lastModifiedBy>包占京</cp:lastModifiedBy>
  <cp:revision>195</cp:revision>
  <cp:lastPrinted>1601-01-01T00:00:00Z</cp:lastPrinted>
  <dcterms:created xsi:type="dcterms:W3CDTF">2024-07-05T02:28:50Z</dcterms:created>
  <dcterms:modified xsi:type="dcterms:W3CDTF">2025-01-14T07:41:50Z</dcterms:modified>
  <cp:category>Zhanjing Bao, TCL</cp:category>
</cp:coreProperties>
</file>