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363" r:id="rId2"/>
    <p:sldId id="2523" r:id="rId3"/>
    <p:sldId id="2535" r:id="rId4"/>
    <p:sldId id="2532" r:id="rId5"/>
    <p:sldId id="2530" r:id="rId6"/>
    <p:sldId id="2513" r:id="rId7"/>
    <p:sldId id="2527" r:id="rId8"/>
    <p:sldId id="2538" r:id="rId9"/>
    <p:sldId id="2469" r:id="rId10"/>
    <p:sldId id="2537" r:id="rId11"/>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A7E6FF"/>
    <a:srgbClr val="FF8B8B"/>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70" d="100"/>
          <a:sy n="70" d="100"/>
        </p:scale>
        <p:origin x="468"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kern="1200" dirty="0">
              <a:solidFill>
                <a:schemeClr val="tx1"/>
              </a:solidFill>
              <a:latin typeface="Times New Roman" charset="0"/>
              <a:ea typeface="MS PGothic" panose="020B0600070205080204" pitchFamily="34" charset="-128"/>
              <a:cs typeface="ＭＳ Ｐゴシック" charset="0"/>
            </a:endParaRPr>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3</a:t>
            </a:fld>
            <a:endParaRPr lang="en-US" altLang="en-US" dirty="0"/>
          </a:p>
        </p:txBody>
      </p:sp>
    </p:spTree>
    <p:extLst>
      <p:ext uri="{BB962C8B-B14F-4D97-AF65-F5344CB8AC3E}">
        <p14:creationId xmlns:p14="http://schemas.microsoft.com/office/powerpoint/2010/main" val="32732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kern="1200" dirty="0">
              <a:solidFill>
                <a:schemeClr val="tx1"/>
              </a:solidFill>
              <a:latin typeface="Times New Roman" charset="0"/>
              <a:ea typeface="MS PGothic" panose="020B0600070205080204" pitchFamily="34" charset="-128"/>
              <a:cs typeface="ＭＳ Ｐゴシック" charset="0"/>
            </a:endParaRPr>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10</a:t>
            </a:fld>
            <a:endParaRPr lang="en-US" altLang="en-US" dirty="0"/>
          </a:p>
        </p:txBody>
      </p:sp>
    </p:spTree>
    <p:extLst>
      <p:ext uri="{BB962C8B-B14F-4D97-AF65-F5344CB8AC3E}">
        <p14:creationId xmlns:p14="http://schemas.microsoft.com/office/powerpoint/2010/main" val="370744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802.11-25/0039r0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January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8"/>
            <a:ext cx="4951866" cy="309958"/>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a:t>
            </a:r>
            <a:r>
              <a:rPr lang="en-SG" sz="1400" dirty="0">
                <a:latin typeface="Times New Roman" panose="02020603050405020304" pitchFamily="18" charset="0"/>
                <a:cs typeface="Times New Roman" panose="02020603050405020304" pitchFamily="18" charset="0"/>
              </a:rPr>
              <a:t>ei)</a:t>
            </a:r>
            <a:endParaRPr lang="en-GB" sz="1400" dirty="0">
              <a:latin typeface="Times New Roman" panose="02020603050405020304" pitchFamily="18" charset="0"/>
              <a:cs typeface="Times New Roman" panose="02020603050405020304" pitchFamily="18" charset="0"/>
            </a:endParaRP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1758871049"/>
              </p:ext>
            </p:extLst>
          </p:nvPr>
        </p:nvGraphicFramePr>
        <p:xfrm>
          <a:off x="875420" y="2708920"/>
          <a:ext cx="10441160" cy="167640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a:solidFill>
                            <a:schemeClr val="tx1"/>
                          </a:solidFill>
                          <a:latin typeface="Times New Roman" panose="02020603050405020304" pitchFamily="18" charset="0"/>
                          <a:cs typeface="Times New Roman" panose="02020603050405020304" pitchFamily="18" charset="0"/>
                        </a:rPr>
                        <a:t>Huawei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r h="264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Times New Roman"/>
                          <a:ea typeface="+mn-ea"/>
                          <a:cs typeface="+mn-cs"/>
                        </a:rPr>
                        <a:t>Yaron Ben-Arie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Times New Roman"/>
                          <a:ea typeface="+mn-ea"/>
                          <a:cs typeface="+mn-cs"/>
                        </a:rPr>
                        <a:t>Israel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526393964"/>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1702396" y="615636"/>
            <a:ext cx="8494712"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AMP Open Service Period</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a:t>
            </a:r>
            <a:r>
              <a:rPr lang="en-US" sz="2000">
                <a:solidFill>
                  <a:srgbClr val="000000"/>
                </a:solidFill>
                <a:latin typeface="Times New Roman"/>
              </a:rPr>
              <a:t>: 13 </a:t>
            </a:r>
            <a:r>
              <a:rPr lang="en-US" sz="2000" dirty="0">
                <a:solidFill>
                  <a:srgbClr val="000000"/>
                </a:solidFill>
                <a:latin typeface="Times New Roman"/>
              </a:rPr>
              <a:t>Jan 2025</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E3A33-13C7-48D6-B755-45D83954C662}"/>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10</a:t>
            </a:fld>
            <a:endParaRPr lang="en-US" altLang="en-US" dirty="0"/>
          </a:p>
        </p:txBody>
      </p:sp>
      <p:sp>
        <p:nvSpPr>
          <p:cNvPr id="7" name="Title 1">
            <a:extLst>
              <a:ext uri="{FF2B5EF4-FFF2-40B4-BE49-F238E27FC236}">
                <a16:creationId xmlns:a16="http://schemas.microsoft.com/office/drawing/2014/main" id="{3B2DADB0-19E7-47AC-87BB-66E18E80E7FA}"/>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Analysis of Power Saving with AMP SP</a:t>
            </a:r>
          </a:p>
        </p:txBody>
      </p:sp>
      <p:sp>
        <p:nvSpPr>
          <p:cNvPr id="19" name="TextBox 18">
            <a:extLst>
              <a:ext uri="{FF2B5EF4-FFF2-40B4-BE49-F238E27FC236}">
                <a16:creationId xmlns:a16="http://schemas.microsoft.com/office/drawing/2014/main" id="{BCB51A01-AB5A-4A1F-AC25-6A22AFD8E46A}"/>
              </a:ext>
            </a:extLst>
          </p:cNvPr>
          <p:cNvSpPr txBox="1"/>
          <p:nvPr/>
        </p:nvSpPr>
        <p:spPr>
          <a:xfrm>
            <a:off x="795923" y="1462057"/>
            <a:ext cx="5878935" cy="2111347"/>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1800" u="sng" dirty="0">
                <a:solidFill>
                  <a:schemeClr val="tx1"/>
                </a:solidFill>
                <a:latin typeface="+mj-lt"/>
                <a:ea typeface="+mn-ea"/>
              </a:rPr>
              <a:t>Simulation Parameters</a:t>
            </a:r>
            <a:r>
              <a:rPr lang="en-US" sz="1800" dirty="0">
                <a:solidFill>
                  <a:schemeClr val="tx1"/>
                </a:solidFill>
                <a:latin typeface="+mj-lt"/>
                <a:ea typeface="+mn-ea"/>
              </a:rPr>
              <a:t>:</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Clock power consumption: 510pW</a:t>
            </a:r>
            <a:r>
              <a:rPr lang="en-US" sz="1700" baseline="30000" dirty="0">
                <a:solidFill>
                  <a:schemeClr val="tx1"/>
                </a:solidFill>
                <a:latin typeface="+mj-lt"/>
                <a:ea typeface="+mn-ea"/>
              </a:rPr>
              <a:t>[2][3]</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Idle Power consumption: </a:t>
            </a:r>
            <a:r>
              <a:rPr lang="en-US" sz="1700" b="1" dirty="0">
                <a:solidFill>
                  <a:schemeClr val="tx1"/>
                </a:solidFill>
                <a:latin typeface="+mj-lt"/>
                <a:ea typeface="+mn-ea"/>
              </a:rPr>
              <a:t>1uW</a:t>
            </a:r>
            <a:r>
              <a:rPr lang="en-US" sz="1700" dirty="0">
                <a:solidFill>
                  <a:schemeClr val="tx1"/>
                </a:solidFill>
                <a:latin typeface="+mj-lt"/>
                <a:ea typeface="+mn-ea"/>
              </a:rPr>
              <a:t> </a:t>
            </a:r>
            <a:r>
              <a:rPr lang="en-US" sz="1700" baseline="30000" dirty="0">
                <a:solidFill>
                  <a:schemeClr val="tx1"/>
                </a:solidFill>
                <a:latin typeface="+mj-lt"/>
              </a:rPr>
              <a:t>[4]</a:t>
            </a:r>
            <a:endParaRPr lang="en-US" sz="1700" dirty="0">
              <a:solidFill>
                <a:schemeClr val="tx1"/>
              </a:solidFill>
              <a:latin typeface="+mj-lt"/>
              <a:ea typeface="+mn-ea"/>
            </a:endParaRP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Channel sensing (CS) power consumption: 10uW </a:t>
            </a:r>
            <a:r>
              <a:rPr lang="en-US" sz="1700" baseline="30000" dirty="0">
                <a:solidFill>
                  <a:schemeClr val="tx1"/>
                </a:solidFill>
                <a:latin typeface="+mj-lt"/>
              </a:rPr>
              <a:t>[4]</a:t>
            </a:r>
            <a:endParaRPr lang="en-US" sz="1700" dirty="0">
              <a:solidFill>
                <a:schemeClr val="tx1"/>
              </a:solidFill>
              <a:latin typeface="+mj-lt"/>
              <a:ea typeface="+mn-ea"/>
            </a:endParaRP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Channel sensing on/off duration: 5ms/100ms</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Minimum wake duration in SP: 5ms</a:t>
            </a:r>
          </a:p>
        </p:txBody>
      </p:sp>
      <p:pic>
        <p:nvPicPr>
          <p:cNvPr id="12" name="Picture 11">
            <a:extLst>
              <a:ext uri="{FF2B5EF4-FFF2-40B4-BE49-F238E27FC236}">
                <a16:creationId xmlns:a16="http://schemas.microsoft.com/office/drawing/2014/main" id="{E8A387E2-3F45-4A7F-A69E-5FA5B9B08C28}"/>
              </a:ext>
            </a:extLst>
          </p:cNvPr>
          <p:cNvPicPr>
            <a:picLocks noChangeAspect="1"/>
          </p:cNvPicPr>
          <p:nvPr/>
        </p:nvPicPr>
        <p:blipFill>
          <a:blip r:embed="rId3"/>
          <a:stretch>
            <a:fillRect/>
          </a:stretch>
        </p:blipFill>
        <p:spPr>
          <a:xfrm>
            <a:off x="4007768" y="4632565"/>
            <a:ext cx="8173234" cy="1701407"/>
          </a:xfrm>
          <a:prstGeom prst="rect">
            <a:avLst/>
          </a:prstGeom>
        </p:spPr>
      </p:pic>
      <p:sp>
        <p:nvSpPr>
          <p:cNvPr id="13" name="Rectangle 12">
            <a:extLst>
              <a:ext uri="{FF2B5EF4-FFF2-40B4-BE49-F238E27FC236}">
                <a16:creationId xmlns:a16="http://schemas.microsoft.com/office/drawing/2014/main" id="{45055775-4FDB-4E1A-AB6C-D1885E2D6735}"/>
              </a:ext>
            </a:extLst>
          </p:cNvPr>
          <p:cNvSpPr/>
          <p:nvPr/>
        </p:nvSpPr>
        <p:spPr>
          <a:xfrm>
            <a:off x="795923" y="4652364"/>
            <a:ext cx="3219218" cy="1748171"/>
          </a:xfrm>
          <a:prstGeom prst="rect">
            <a:avLst/>
          </a:prstGeom>
        </p:spPr>
        <p:txBody>
          <a:bodyPr wrap="square">
            <a:spAutoFit/>
          </a:bodyPr>
          <a:lstStyle/>
          <a:p>
            <a:pPr defTabSz="1187323" eaLnBrk="1" fontAlgn="auto" hangingPunct="1">
              <a:lnSpc>
                <a:spcPct val="90000"/>
              </a:lnSpc>
              <a:spcBef>
                <a:spcPts val="600"/>
              </a:spcBef>
              <a:spcAft>
                <a:spcPts val="0"/>
              </a:spcAft>
              <a:tabLst>
                <a:tab pos="1207937" algn="ctr"/>
              </a:tabLst>
            </a:pPr>
            <a:r>
              <a:rPr lang="en-US" sz="1800" u="sng" dirty="0">
                <a:solidFill>
                  <a:schemeClr val="tx1"/>
                </a:solidFill>
                <a:latin typeface="+mj-lt"/>
              </a:rPr>
              <a:t>Analysis:</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Duty-cycled AMP STAs benefit from power savings in the order of </a:t>
            </a:r>
            <a:r>
              <a:rPr lang="en-US" sz="1600" dirty="0" err="1">
                <a:solidFill>
                  <a:schemeClr val="tx1"/>
                </a:solidFill>
                <a:latin typeface="+mj-lt"/>
              </a:rPr>
              <a:t>mJs</a:t>
            </a:r>
            <a:r>
              <a:rPr lang="en-US" sz="1600" dirty="0">
                <a:solidFill>
                  <a:schemeClr val="tx1"/>
                </a:solidFill>
                <a:latin typeface="+mj-lt"/>
              </a:rPr>
              <a:t> operating in a scheduled AMP SP for a duty-cycle ratio greater than that random CS AMP STAs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D2D1D7-8DA5-4622-874F-5E1CA7CF82E4}"/>
                  </a:ext>
                </a:extLst>
              </p:cNvPr>
              <p:cNvSpPr txBox="1"/>
              <p:nvPr/>
            </p:nvSpPr>
            <p:spPr>
              <a:xfrm>
                <a:off x="823965" y="3593081"/>
                <a:ext cx="5228774" cy="986745"/>
              </a:xfrm>
              <a:prstGeom prst="rect">
                <a:avLst/>
              </a:prstGeom>
              <a:solidFill>
                <a:schemeClr val="accent3">
                  <a:lumMod val="95000"/>
                </a:schemeClr>
              </a:solidFill>
              <a:ln>
                <a:solidFill>
                  <a:schemeClr val="tx1"/>
                </a:solidFill>
              </a:ln>
            </p:spPr>
            <p:txBody>
              <a:bodyPr wrap="square" rtlCol="0">
                <a:spAutoFit/>
              </a:bodyPr>
              <a:lstStyle/>
              <a:p>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SG" sz="1400" b="0" i="1" smtClean="0">
                            <a:solidFill>
                              <a:schemeClr val="tx1"/>
                            </a:solidFill>
                            <a:latin typeface="Cambria Math" panose="02040503050406030204" pitchFamily="18" charset="0"/>
                          </a:rPr>
                          <m:t>𝑆𝑃</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m:t>
                        </m:r>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𝑐𝑙𝑘</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𝑖𝑑𝑙𝑒</m:t>
                        </m:r>
                      </m:sub>
                    </m:sSub>
                    <m:r>
                      <a:rPr lang="en-SG" sz="1400" b="0" i="1" smtClean="0">
                        <a:solidFill>
                          <a:schemeClr val="tx1"/>
                        </a:solidFill>
                        <a:latin typeface="Cambria Math" panose="02040503050406030204" pitchFamily="18" charset="0"/>
                      </a:rPr>
                      <m:t>)∗</m:t>
                    </m:r>
                    <m:r>
                      <a:rPr lang="en-SG" sz="1400" b="0" i="1" smtClean="0">
                        <a:solidFill>
                          <a:schemeClr val="tx1"/>
                        </a:solidFill>
                        <a:latin typeface="Cambria Math" panose="02040503050406030204" pitchFamily="18" charset="0"/>
                      </a:rPr>
                      <m:t>𝐷</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𝐶</m:t>
                        </m:r>
                      </m:e>
                      <m:sub>
                        <m:r>
                          <a:rPr lang="en-SG" sz="1400" b="0" i="1" smtClean="0">
                            <a:solidFill>
                              <a:schemeClr val="tx1"/>
                            </a:solidFill>
                            <a:latin typeface="Cambria Math" panose="02040503050406030204" pitchFamily="18" charset="0"/>
                          </a:rPr>
                          <m:t>𝑟𝑎𝑡𝑖𝑜</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𝑤𝑎𝑘𝑒</m:t>
                        </m:r>
                      </m:sub>
                    </m:sSub>
                  </m:oMath>
                </a14:m>
                <a:r>
                  <a:rPr lang="en-SG" sz="1400" dirty="0">
                    <a:solidFill>
                      <a:schemeClr val="tx1"/>
                    </a:solidFill>
                  </a:rPr>
                  <a:t> </a:t>
                </a:r>
              </a:p>
              <a:p>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SG" sz="1400" b="0" i="1" smtClean="0">
                            <a:solidFill>
                              <a:schemeClr val="tx1"/>
                            </a:solidFill>
                            <a:latin typeface="Cambria Math" panose="02040503050406030204" pitchFamily="18" charset="0"/>
                          </a:rPr>
                          <m:t>𝐶𝑆</m:t>
                        </m:r>
                      </m:sub>
                    </m:sSub>
                    <m:r>
                      <a:rPr lang="en-SG" sz="1400" b="0" i="1" smtClean="0">
                        <a:solidFill>
                          <a:schemeClr val="tx1"/>
                        </a:solidFill>
                        <a:latin typeface="Cambria Math" panose="02040503050406030204" pitchFamily="18" charset="0"/>
                      </a:rPr>
                      <m:t>=</m:t>
                    </m:r>
                    <m:d>
                      <m:dPr>
                        <m:begChr m:val="["/>
                        <m:endChr m:val="]"/>
                        <m:ctrlPr>
                          <a:rPr lang="en-SG" sz="1400" b="0" i="1" smtClean="0">
                            <a:solidFill>
                              <a:schemeClr val="tx1"/>
                            </a:solidFill>
                            <a:latin typeface="Cambria Math" panose="02040503050406030204" pitchFamily="18" charset="0"/>
                          </a:rPr>
                        </m:ctrlPr>
                      </m:dPr>
                      <m:e>
                        <m:d>
                          <m:dPr>
                            <m:ctrlPr>
                              <a:rPr lang="en-SG" sz="1400" b="0" i="1" smtClean="0">
                                <a:solidFill>
                                  <a:schemeClr val="tx1"/>
                                </a:solidFill>
                                <a:latin typeface="Cambria Math" panose="02040503050406030204" pitchFamily="18" charset="0"/>
                              </a:rPr>
                            </m:ctrlPr>
                          </m:dPr>
                          <m:e>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𝐶𝑆</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𝑜𝑛</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𝑖𝑑𝑙𝑒</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𝑜𝑓𝑓</m:t>
                                </m:r>
                              </m:sub>
                            </m:sSub>
                          </m:e>
                        </m:d>
                        <m:r>
                          <a:rPr lang="en-SG" sz="1400" b="0" i="1" smtClean="0">
                            <a:solidFill>
                              <a:schemeClr val="tx1"/>
                            </a:solidFill>
                            <a:latin typeface="Cambria Math" panose="02040503050406030204" pitchFamily="18" charset="0"/>
                          </a:rPr>
                          <m:t>∗</m:t>
                        </m:r>
                        <m:r>
                          <a:rPr lang="en-SG" sz="1400" i="1">
                            <a:solidFill>
                              <a:schemeClr val="tx1"/>
                            </a:solidFill>
                            <a:latin typeface="Cambria Math" panose="02040503050406030204" pitchFamily="18" charset="0"/>
                          </a:rPr>
                          <m:t>𝐷</m:t>
                        </m:r>
                        <m:sSub>
                          <m:sSubPr>
                            <m:ctrlPr>
                              <a:rPr lang="en-SG" sz="1400" i="1">
                                <a:solidFill>
                                  <a:schemeClr val="tx1"/>
                                </a:solidFill>
                                <a:latin typeface="Cambria Math" panose="02040503050406030204" pitchFamily="18" charset="0"/>
                              </a:rPr>
                            </m:ctrlPr>
                          </m:sSubPr>
                          <m:e>
                            <m:r>
                              <a:rPr lang="en-SG" sz="1400" i="1">
                                <a:solidFill>
                                  <a:schemeClr val="tx1"/>
                                </a:solidFill>
                                <a:latin typeface="Cambria Math" panose="02040503050406030204" pitchFamily="18" charset="0"/>
                              </a:rPr>
                              <m:t>𝐶</m:t>
                            </m:r>
                          </m:e>
                          <m:sub>
                            <m:r>
                              <a:rPr lang="en-SG" sz="1400" i="1">
                                <a:solidFill>
                                  <a:schemeClr val="tx1"/>
                                </a:solidFill>
                                <a:latin typeface="Cambria Math" panose="02040503050406030204" pitchFamily="18" charset="0"/>
                              </a:rPr>
                              <m:t>𝑟𝑎𝑡𝑖𝑜</m:t>
                            </m:r>
                          </m:sub>
                        </m:sSub>
                        <m:r>
                          <a:rPr lang="en-SG" sz="1400" i="1">
                            <a:solidFill>
                              <a:schemeClr val="tx1"/>
                            </a:solidFill>
                            <a:latin typeface="Cambria Math" panose="02040503050406030204" pitchFamily="18" charset="0"/>
                          </a:rPr>
                          <m:t>∗</m:t>
                        </m:r>
                        <m:sSub>
                          <m:sSubPr>
                            <m:ctrlPr>
                              <a:rPr lang="en-SG" sz="1400" i="1">
                                <a:solidFill>
                                  <a:schemeClr val="tx1"/>
                                </a:solidFill>
                                <a:latin typeface="Cambria Math" panose="02040503050406030204" pitchFamily="18" charset="0"/>
                              </a:rPr>
                            </m:ctrlPr>
                          </m:sSubPr>
                          <m:e>
                            <m:r>
                              <a:rPr lang="en-SG" sz="1400" i="1">
                                <a:solidFill>
                                  <a:schemeClr val="tx1"/>
                                </a:solidFill>
                                <a:latin typeface="Cambria Math" panose="02040503050406030204" pitchFamily="18" charset="0"/>
                              </a:rPr>
                              <m:t>𝑡</m:t>
                            </m:r>
                          </m:e>
                          <m:sub>
                            <m:r>
                              <a:rPr lang="en-SG" sz="1400" i="1">
                                <a:solidFill>
                                  <a:schemeClr val="tx1"/>
                                </a:solidFill>
                                <a:latin typeface="Cambria Math" panose="02040503050406030204" pitchFamily="18" charset="0"/>
                              </a:rPr>
                              <m:t>𝑤𝑎𝑘𝑒</m:t>
                            </m:r>
                          </m:sub>
                        </m:sSub>
                      </m:e>
                    </m:d>
                    <m:r>
                      <a:rPr lang="en-SG" sz="1400" b="0" i="0"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𝑜𝑛</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𝑜𝑓𝑓</m:t>
                        </m:r>
                      </m:sub>
                    </m:sSub>
                    <m:r>
                      <a:rPr lang="en-SG" sz="1400" b="0" i="1" smtClean="0">
                        <a:solidFill>
                          <a:schemeClr val="tx1"/>
                        </a:solidFill>
                        <a:latin typeface="Cambria Math" panose="02040503050406030204" pitchFamily="18" charset="0"/>
                      </a:rPr>
                      <m:t>)</m:t>
                    </m:r>
                  </m:oMath>
                </a14:m>
                <a:r>
                  <a:rPr lang="en-SG" sz="1400" dirty="0">
                    <a:solidFill>
                      <a:schemeClr val="tx1"/>
                    </a:solidFill>
                  </a:rPr>
                  <a:t> </a:t>
                </a:r>
              </a:p>
              <a:p>
                <a14:m>
                  <m:oMath xmlns:m="http://schemas.openxmlformats.org/officeDocument/2006/math">
                    <m:r>
                      <a:rPr lang="en-SG" sz="1400" b="0" i="1" smtClean="0">
                        <a:solidFill>
                          <a:schemeClr val="tx1"/>
                        </a:solidFill>
                        <a:latin typeface="Cambria Math" panose="02040503050406030204" pitchFamily="18" charset="0"/>
                      </a:rPr>
                      <m:t>𝐷</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𝐶</m:t>
                        </m:r>
                      </m:e>
                      <m:sub>
                        <m:r>
                          <a:rPr lang="en-SG" sz="1400" b="0" i="1" smtClean="0">
                            <a:solidFill>
                              <a:schemeClr val="tx1"/>
                            </a:solidFill>
                            <a:latin typeface="Cambria Math" panose="02040503050406030204" pitchFamily="18" charset="0"/>
                          </a:rPr>
                          <m:t>𝑟𝑎𝑡𝑖𝑜</m:t>
                        </m:r>
                      </m:sub>
                    </m:sSub>
                  </m:oMath>
                </a14:m>
                <a:r>
                  <a:rPr lang="en-SG" sz="1400" dirty="0">
                    <a:solidFill>
                      <a:schemeClr val="tx1"/>
                    </a:solidFill>
                  </a:rPr>
                  <a:t>: duty cycle ratio, </a:t>
                </a:r>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SG" sz="1400" b="0" i="1" smtClean="0">
                            <a:solidFill>
                              <a:schemeClr val="tx1"/>
                            </a:solidFill>
                            <a:latin typeface="Cambria Math" panose="02040503050406030204" pitchFamily="18" charset="0"/>
                          </a:rPr>
                          <m:t>𝑆𝑃</m:t>
                        </m:r>
                      </m:sub>
                    </m:sSub>
                  </m:oMath>
                </a14:m>
                <a:r>
                  <a:rPr lang="en-SG" sz="1400" dirty="0">
                    <a:solidFill>
                      <a:schemeClr val="tx1"/>
                    </a:solidFill>
                  </a:rPr>
                  <a:t>: energy consumed by AMP STA in SP, </a:t>
                </a:r>
                <a14:m>
                  <m:oMath xmlns:m="http://schemas.openxmlformats.org/officeDocument/2006/math">
                    <m:sSub>
                      <m:sSubPr>
                        <m:ctrlPr>
                          <a:rPr lang="en-SG" sz="1400" i="1">
                            <a:solidFill>
                              <a:schemeClr val="tx1"/>
                            </a:solidFill>
                            <a:latin typeface="Cambria Math" panose="02040503050406030204" pitchFamily="18" charset="0"/>
                          </a:rPr>
                        </m:ctrlPr>
                      </m:sSubPr>
                      <m:e>
                        <m:r>
                          <a:rPr lang="en-SG" sz="1400" i="1">
                            <a:solidFill>
                              <a:schemeClr val="tx1"/>
                            </a:solidFill>
                            <a:latin typeface="Cambria Math" panose="02040503050406030204" pitchFamily="18" charset="0"/>
                          </a:rPr>
                          <m:t>𝐸</m:t>
                        </m:r>
                      </m:e>
                      <m:sub>
                        <m:r>
                          <a:rPr lang="en-SG" sz="1400" i="1">
                            <a:solidFill>
                              <a:schemeClr val="tx1"/>
                            </a:solidFill>
                            <a:latin typeface="Cambria Math" panose="02040503050406030204" pitchFamily="18" charset="0"/>
                          </a:rPr>
                          <m:t>𝐶𝑆</m:t>
                        </m:r>
                      </m:sub>
                    </m:sSub>
                  </m:oMath>
                </a14:m>
                <a:r>
                  <a:rPr lang="en-SG" sz="1400" dirty="0">
                    <a:solidFill>
                      <a:schemeClr val="tx1"/>
                    </a:solidFill>
                  </a:rPr>
                  <a:t>: energy consumed by AMP STA performing CS</a:t>
                </a:r>
              </a:p>
            </p:txBody>
          </p:sp>
        </mc:Choice>
        <mc:Fallback xmlns="">
          <p:sp>
            <p:nvSpPr>
              <p:cNvPr id="31" name="TextBox 30">
                <a:extLst>
                  <a:ext uri="{FF2B5EF4-FFF2-40B4-BE49-F238E27FC236}">
                    <a16:creationId xmlns:a16="http://schemas.microsoft.com/office/drawing/2014/main" id="{62D2D1D7-8DA5-4622-874F-5E1CA7CF82E4}"/>
                  </a:ext>
                </a:extLst>
              </p:cNvPr>
              <p:cNvSpPr txBox="1">
                <a:spLocks noRot="1" noChangeAspect="1" noMove="1" noResize="1" noEditPoints="1" noAdjustHandles="1" noChangeArrowheads="1" noChangeShapeType="1" noTextEdit="1"/>
              </p:cNvSpPr>
              <p:nvPr/>
            </p:nvSpPr>
            <p:spPr>
              <a:xfrm>
                <a:off x="823965" y="3593081"/>
                <a:ext cx="5228774" cy="986745"/>
              </a:xfrm>
              <a:prstGeom prst="rect">
                <a:avLst/>
              </a:prstGeom>
              <a:blipFill>
                <a:blip r:embed="rId4"/>
                <a:stretch>
                  <a:fillRect b="-4878"/>
                </a:stretch>
              </a:blipFill>
              <a:ln>
                <a:solidFill>
                  <a:schemeClr val="tx1"/>
                </a:solid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4CB2EF7-E6CE-43B7-8418-350FE145598D}"/>
                  </a:ext>
                </a:extLst>
              </p:cNvPr>
              <p:cNvSpPr/>
              <p:nvPr/>
            </p:nvSpPr>
            <p:spPr>
              <a:xfrm>
                <a:off x="244832" y="2098493"/>
                <a:ext cx="579133"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i="1">
                              <a:solidFill>
                                <a:schemeClr val="bg2"/>
                              </a:solidFill>
                              <a:latin typeface="Cambria Math" panose="02040503050406030204" pitchFamily="18" charset="0"/>
                            </a:rPr>
                            <m:t>𝑖𝑑𝑙𝑒</m:t>
                          </m:r>
                        </m:sub>
                      </m:sSub>
                    </m:oMath>
                  </m:oMathPara>
                </a14:m>
                <a:endParaRPr lang="en-SG" sz="1400" dirty="0">
                  <a:solidFill>
                    <a:schemeClr val="bg2"/>
                  </a:solidFill>
                </a:endParaRPr>
              </a:p>
            </p:txBody>
          </p:sp>
        </mc:Choice>
        <mc:Fallback xmlns="">
          <p:sp>
            <p:nvSpPr>
              <p:cNvPr id="32" name="Rectangle 31">
                <a:extLst>
                  <a:ext uri="{FF2B5EF4-FFF2-40B4-BE49-F238E27FC236}">
                    <a16:creationId xmlns:a16="http://schemas.microsoft.com/office/drawing/2014/main" id="{64CB2EF7-E6CE-43B7-8418-350FE145598D}"/>
                  </a:ext>
                </a:extLst>
              </p:cNvPr>
              <p:cNvSpPr>
                <a:spLocks noRot="1" noChangeAspect="1" noMove="1" noResize="1" noEditPoints="1" noAdjustHandles="1" noChangeArrowheads="1" noChangeShapeType="1" noTextEdit="1"/>
              </p:cNvSpPr>
              <p:nvPr/>
            </p:nvSpPr>
            <p:spPr>
              <a:xfrm>
                <a:off x="244832" y="2098493"/>
                <a:ext cx="579133" cy="307777"/>
              </a:xfrm>
              <a:prstGeom prst="rect">
                <a:avLst/>
              </a:prstGeom>
              <a:blipFill>
                <a:blip r:embed="rId7"/>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AE1D2FE-55E7-498B-BAA7-9AD6B7B971D9}"/>
                  </a:ext>
                </a:extLst>
              </p:cNvPr>
              <p:cNvSpPr/>
              <p:nvPr/>
            </p:nvSpPr>
            <p:spPr>
              <a:xfrm>
                <a:off x="244832" y="1763898"/>
                <a:ext cx="522900"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b="0" i="1" smtClean="0">
                              <a:solidFill>
                                <a:schemeClr val="bg2"/>
                              </a:solidFill>
                              <a:latin typeface="Cambria Math" panose="02040503050406030204" pitchFamily="18" charset="0"/>
                            </a:rPr>
                            <m:t>𝑐𝑙𝑘</m:t>
                          </m:r>
                        </m:sub>
                      </m:sSub>
                    </m:oMath>
                  </m:oMathPara>
                </a14:m>
                <a:endParaRPr lang="en-SG" sz="1400" dirty="0">
                  <a:solidFill>
                    <a:schemeClr val="bg2"/>
                  </a:solidFill>
                </a:endParaRPr>
              </a:p>
            </p:txBody>
          </p:sp>
        </mc:Choice>
        <mc:Fallback xmlns="">
          <p:sp>
            <p:nvSpPr>
              <p:cNvPr id="33" name="Rectangle 32">
                <a:extLst>
                  <a:ext uri="{FF2B5EF4-FFF2-40B4-BE49-F238E27FC236}">
                    <a16:creationId xmlns:a16="http://schemas.microsoft.com/office/drawing/2014/main" id="{AAE1D2FE-55E7-498B-BAA7-9AD6B7B971D9}"/>
                  </a:ext>
                </a:extLst>
              </p:cNvPr>
              <p:cNvSpPr>
                <a:spLocks noRot="1" noChangeAspect="1" noMove="1" noResize="1" noEditPoints="1" noAdjustHandles="1" noChangeArrowheads="1" noChangeShapeType="1" noTextEdit="1"/>
              </p:cNvSpPr>
              <p:nvPr/>
            </p:nvSpPr>
            <p:spPr>
              <a:xfrm>
                <a:off x="244832" y="1763898"/>
                <a:ext cx="522900" cy="307777"/>
              </a:xfrm>
              <a:prstGeom prst="rect">
                <a:avLst/>
              </a:prstGeom>
              <a:blipFill>
                <a:blip r:embed="rId8"/>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A6C9D20B-C0F3-4571-BC9B-D273E838A781}"/>
                  </a:ext>
                </a:extLst>
              </p:cNvPr>
              <p:cNvSpPr/>
              <p:nvPr/>
            </p:nvSpPr>
            <p:spPr>
              <a:xfrm>
                <a:off x="290540" y="2420888"/>
                <a:ext cx="445058"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b="0" i="1" smtClean="0">
                              <a:solidFill>
                                <a:schemeClr val="bg2"/>
                              </a:solidFill>
                              <a:latin typeface="Cambria Math" panose="02040503050406030204" pitchFamily="18" charset="0"/>
                            </a:rPr>
                            <m:t>𝑐𝑠</m:t>
                          </m:r>
                        </m:sub>
                      </m:sSub>
                    </m:oMath>
                  </m:oMathPara>
                </a14:m>
                <a:endParaRPr lang="en-SG" sz="1400" dirty="0">
                  <a:solidFill>
                    <a:schemeClr val="bg2"/>
                  </a:solidFill>
                </a:endParaRPr>
              </a:p>
            </p:txBody>
          </p:sp>
        </mc:Choice>
        <mc:Fallback xmlns="">
          <p:sp>
            <p:nvSpPr>
              <p:cNvPr id="34" name="Rectangle 33">
                <a:extLst>
                  <a:ext uri="{FF2B5EF4-FFF2-40B4-BE49-F238E27FC236}">
                    <a16:creationId xmlns:a16="http://schemas.microsoft.com/office/drawing/2014/main" id="{A6C9D20B-C0F3-4571-BC9B-D273E838A781}"/>
                  </a:ext>
                </a:extLst>
              </p:cNvPr>
              <p:cNvSpPr>
                <a:spLocks noRot="1" noChangeAspect="1" noMove="1" noResize="1" noEditPoints="1" noAdjustHandles="1" noChangeArrowheads="1" noChangeShapeType="1" noTextEdit="1"/>
              </p:cNvSpPr>
              <p:nvPr/>
            </p:nvSpPr>
            <p:spPr>
              <a:xfrm>
                <a:off x="290540" y="2420888"/>
                <a:ext cx="445058" cy="307777"/>
              </a:xfrm>
              <a:prstGeom prst="rect">
                <a:avLst/>
              </a:prstGeom>
              <a:blipFill>
                <a:blip r:embed="rId9"/>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886D25B-F1F1-4F12-B53E-3E479B353586}"/>
                  </a:ext>
                </a:extLst>
              </p:cNvPr>
              <p:cNvSpPr/>
              <p:nvPr/>
            </p:nvSpPr>
            <p:spPr>
              <a:xfrm>
                <a:off x="65435" y="2780928"/>
                <a:ext cx="848758" cy="325025"/>
              </a:xfrm>
              <a:prstGeom prst="rect">
                <a:avLst/>
              </a:prstGeom>
            </p:spPr>
            <p:txBody>
              <a:bodyPr wrap="none">
                <a:spAutoFit/>
              </a:bodyPr>
              <a:lstStyle/>
              <a:p>
                <a:pPr algn="r"/>
                <a14:m>
                  <m:oMathPara xmlns:m="http://schemas.openxmlformats.org/officeDocument/2006/math">
                    <m:oMathParaPr>
                      <m:jc m:val="centerGroup"/>
                    </m:oMathParaPr>
                    <m:oMath xmlns:m="http://schemas.openxmlformats.org/officeDocument/2006/math">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SG" sz="1400" b="0" i="1" smtClean="0">
                              <a:solidFill>
                                <a:schemeClr val="bg2"/>
                              </a:solidFill>
                              <a:latin typeface="Cambria Math" panose="02040503050406030204" pitchFamily="18" charset="0"/>
                            </a:rPr>
                            <m:t>𝑜𝑛</m:t>
                          </m:r>
                        </m:sub>
                      </m:sSub>
                      <m:r>
                        <a:rPr lang="en-SG" sz="1400" b="0" i="1" smtClean="0">
                          <a:solidFill>
                            <a:schemeClr val="bg2"/>
                          </a:solidFill>
                          <a:latin typeface="Cambria Math" panose="02040503050406030204" pitchFamily="18" charset="0"/>
                        </a:rPr>
                        <m:t>,</m:t>
                      </m:r>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SG" sz="1400" b="0" i="1" smtClean="0">
                              <a:solidFill>
                                <a:schemeClr val="bg2"/>
                              </a:solidFill>
                              <a:latin typeface="Cambria Math" panose="02040503050406030204" pitchFamily="18" charset="0"/>
                            </a:rPr>
                            <m:t>𝑜𝑓𝑓</m:t>
                          </m:r>
                        </m:sub>
                      </m:sSub>
                    </m:oMath>
                  </m:oMathPara>
                </a14:m>
                <a:endParaRPr lang="en-SG" sz="1400" dirty="0">
                  <a:solidFill>
                    <a:schemeClr val="bg2"/>
                  </a:solidFill>
                </a:endParaRPr>
              </a:p>
            </p:txBody>
          </p:sp>
        </mc:Choice>
        <mc:Fallback xmlns="">
          <p:sp>
            <p:nvSpPr>
              <p:cNvPr id="35" name="Rectangle 34">
                <a:extLst>
                  <a:ext uri="{FF2B5EF4-FFF2-40B4-BE49-F238E27FC236}">
                    <a16:creationId xmlns:a16="http://schemas.microsoft.com/office/drawing/2014/main" id="{0886D25B-F1F1-4F12-B53E-3E479B353586}"/>
                  </a:ext>
                </a:extLst>
              </p:cNvPr>
              <p:cNvSpPr>
                <a:spLocks noRot="1" noChangeAspect="1" noMove="1" noResize="1" noEditPoints="1" noAdjustHandles="1" noChangeArrowheads="1" noChangeShapeType="1" noTextEdit="1"/>
              </p:cNvSpPr>
              <p:nvPr/>
            </p:nvSpPr>
            <p:spPr>
              <a:xfrm>
                <a:off x="65435" y="2780928"/>
                <a:ext cx="848758" cy="325025"/>
              </a:xfrm>
              <a:prstGeom prst="rect">
                <a:avLst/>
              </a:prstGeom>
              <a:blipFill>
                <a:blip r:embed="rId10"/>
                <a:stretch>
                  <a:fillRect b="-1852"/>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632B6C9-4952-4B6C-AB3C-DF4265B6E89E}"/>
                  </a:ext>
                </a:extLst>
              </p:cNvPr>
              <p:cNvSpPr/>
              <p:nvPr/>
            </p:nvSpPr>
            <p:spPr>
              <a:xfrm>
                <a:off x="202981" y="3140968"/>
                <a:ext cx="647100"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SG" sz="1400" b="0" i="1" smtClean="0">
                              <a:solidFill>
                                <a:schemeClr val="bg2"/>
                              </a:solidFill>
                              <a:latin typeface="Cambria Math" panose="02040503050406030204" pitchFamily="18" charset="0"/>
                            </a:rPr>
                            <m:t>𝑤𝑎𝑘𝑒</m:t>
                          </m:r>
                        </m:sub>
                      </m:sSub>
                    </m:oMath>
                  </m:oMathPara>
                </a14:m>
                <a:endParaRPr lang="en-SG" sz="1400" dirty="0">
                  <a:solidFill>
                    <a:schemeClr val="bg2"/>
                  </a:solidFill>
                </a:endParaRPr>
              </a:p>
            </p:txBody>
          </p:sp>
        </mc:Choice>
        <mc:Fallback xmlns="">
          <p:sp>
            <p:nvSpPr>
              <p:cNvPr id="36" name="Rectangle 35">
                <a:extLst>
                  <a:ext uri="{FF2B5EF4-FFF2-40B4-BE49-F238E27FC236}">
                    <a16:creationId xmlns:a16="http://schemas.microsoft.com/office/drawing/2014/main" id="{1632B6C9-4952-4B6C-AB3C-DF4265B6E89E}"/>
                  </a:ext>
                </a:extLst>
              </p:cNvPr>
              <p:cNvSpPr>
                <a:spLocks noRot="1" noChangeAspect="1" noMove="1" noResize="1" noEditPoints="1" noAdjustHandles="1" noChangeArrowheads="1" noChangeShapeType="1" noTextEdit="1"/>
              </p:cNvSpPr>
              <p:nvPr/>
            </p:nvSpPr>
            <p:spPr>
              <a:xfrm>
                <a:off x="202981" y="3140968"/>
                <a:ext cx="647100" cy="307777"/>
              </a:xfrm>
              <a:prstGeom prst="rect">
                <a:avLst/>
              </a:prstGeom>
              <a:blipFill>
                <a:blip r:embed="rId11"/>
                <a:stretch>
                  <a:fillRect/>
                </a:stretch>
              </a:blipFill>
            </p:spPr>
            <p:txBody>
              <a:bodyPr/>
              <a:lstStyle/>
              <a:p>
                <a:r>
                  <a:rPr lang="en-SG">
                    <a:noFill/>
                  </a:rPr>
                  <a:t> </a:t>
                </a:r>
              </a:p>
            </p:txBody>
          </p:sp>
        </mc:Fallback>
      </mc:AlternateContent>
      <p:grpSp>
        <p:nvGrpSpPr>
          <p:cNvPr id="30" name="Group 29">
            <a:extLst>
              <a:ext uri="{FF2B5EF4-FFF2-40B4-BE49-F238E27FC236}">
                <a16:creationId xmlns:a16="http://schemas.microsoft.com/office/drawing/2014/main" id="{597D4F0D-D7C6-4118-99C2-C3103F13C56E}"/>
              </a:ext>
            </a:extLst>
          </p:cNvPr>
          <p:cNvGrpSpPr/>
          <p:nvPr/>
        </p:nvGrpSpPr>
        <p:grpSpPr>
          <a:xfrm>
            <a:off x="6384032" y="1260647"/>
            <a:ext cx="5954075" cy="3295131"/>
            <a:chOff x="6256442" y="1260647"/>
            <a:chExt cx="5954075" cy="3295131"/>
          </a:xfrm>
        </p:grpSpPr>
        <p:pic>
          <p:nvPicPr>
            <p:cNvPr id="3" name="Picture 2">
              <a:extLst>
                <a:ext uri="{FF2B5EF4-FFF2-40B4-BE49-F238E27FC236}">
                  <a16:creationId xmlns:a16="http://schemas.microsoft.com/office/drawing/2014/main" id="{E3B7148F-F6CE-4EC1-8348-17AE254F8724}"/>
                </a:ext>
              </a:extLst>
            </p:cNvPr>
            <p:cNvPicPr>
              <a:picLocks noChangeAspect="1"/>
            </p:cNvPicPr>
            <p:nvPr/>
          </p:nvPicPr>
          <p:blipFill>
            <a:blip r:embed="rId12"/>
            <a:stretch>
              <a:fillRect/>
            </a:stretch>
          </p:blipFill>
          <p:spPr>
            <a:xfrm>
              <a:off x="6256442" y="1260647"/>
              <a:ext cx="4551400" cy="3295131"/>
            </a:xfrm>
            <a:prstGeom prst="rect">
              <a:avLst/>
            </a:prstGeom>
          </p:spPr>
        </p:pic>
        <p:sp>
          <p:nvSpPr>
            <p:cNvPr id="20" name="TextBox 19">
              <a:extLst>
                <a:ext uri="{FF2B5EF4-FFF2-40B4-BE49-F238E27FC236}">
                  <a16:creationId xmlns:a16="http://schemas.microsoft.com/office/drawing/2014/main" id="{41033F3E-2D3C-479B-BC2D-A0505C47AF23}"/>
                </a:ext>
              </a:extLst>
            </p:cNvPr>
            <p:cNvSpPr txBox="1"/>
            <p:nvPr/>
          </p:nvSpPr>
          <p:spPr>
            <a:xfrm>
              <a:off x="10694435" y="3101143"/>
              <a:ext cx="1516082" cy="338554"/>
            </a:xfrm>
            <a:prstGeom prst="rect">
              <a:avLst/>
            </a:prstGeom>
            <a:noFill/>
          </p:spPr>
          <p:txBody>
            <a:bodyPr wrap="square" rtlCol="0">
              <a:spAutoFit/>
            </a:bodyPr>
            <a:lstStyle/>
            <a:p>
              <a:pPr algn="ctr"/>
              <a:r>
                <a:rPr lang="en-SG" sz="1600" i="1" dirty="0">
                  <a:solidFill>
                    <a:schemeClr val="bg2"/>
                  </a:solidFill>
                  <a:latin typeface="+mj-lt"/>
                </a:rPr>
                <a:t>SP Interval</a:t>
              </a:r>
            </a:p>
          </p:txBody>
        </p:sp>
        <p:cxnSp>
          <p:nvCxnSpPr>
            <p:cNvPr id="6" name="Straight Arrow Connector 5">
              <a:extLst>
                <a:ext uri="{FF2B5EF4-FFF2-40B4-BE49-F238E27FC236}">
                  <a16:creationId xmlns:a16="http://schemas.microsoft.com/office/drawing/2014/main" id="{8421DEDB-30DE-4D97-8C27-0ADE7D7E666F}"/>
                </a:ext>
              </a:extLst>
            </p:cNvPr>
            <p:cNvCxnSpPr>
              <a:cxnSpLocks/>
            </p:cNvCxnSpPr>
            <p:nvPr/>
          </p:nvCxnSpPr>
          <p:spPr bwMode="auto">
            <a:xfrm>
              <a:off x="10263717" y="3820583"/>
              <a:ext cx="4233" cy="237067"/>
            </a:xfrm>
            <a:prstGeom prst="straightConnector1">
              <a:avLst/>
            </a:prstGeom>
            <a:solidFill>
              <a:srgbClr val="00B8FF"/>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33588673-366B-4997-AB04-56F18AC2AF3A}"/>
                </a:ext>
              </a:extLst>
            </p:cNvPr>
            <p:cNvSpPr txBox="1"/>
            <p:nvPr/>
          </p:nvSpPr>
          <p:spPr>
            <a:xfrm>
              <a:off x="10748261" y="3677313"/>
              <a:ext cx="1400081" cy="523220"/>
            </a:xfrm>
            <a:prstGeom prst="rect">
              <a:avLst/>
            </a:prstGeom>
            <a:noFill/>
          </p:spPr>
          <p:txBody>
            <a:bodyPr wrap="square" rtlCol="0">
              <a:spAutoFit/>
            </a:bodyPr>
            <a:lstStyle/>
            <a:p>
              <a:r>
                <a:rPr lang="en-SG" sz="1400" i="1" dirty="0">
                  <a:solidFill>
                    <a:srgbClr val="FF0000"/>
                  </a:solidFill>
                  <a:latin typeface="+mj-lt"/>
                </a:rPr>
                <a:t>Power Saving: 1.54mJ</a:t>
              </a:r>
            </a:p>
          </p:txBody>
        </p:sp>
        <p:cxnSp>
          <p:nvCxnSpPr>
            <p:cNvPr id="24" name="Straight Connector 23">
              <a:extLst>
                <a:ext uri="{FF2B5EF4-FFF2-40B4-BE49-F238E27FC236}">
                  <a16:creationId xmlns:a16="http://schemas.microsoft.com/office/drawing/2014/main" id="{70A58C09-E64E-4147-BF42-181DA4908A9D}"/>
                </a:ext>
              </a:extLst>
            </p:cNvPr>
            <p:cNvCxnSpPr/>
            <p:nvPr/>
          </p:nvCxnSpPr>
          <p:spPr bwMode="auto">
            <a:xfrm>
              <a:off x="7643600" y="3411127"/>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36EDFE42-A583-46C1-867F-7DFB3428A4D7}"/>
                </a:ext>
              </a:extLst>
            </p:cNvPr>
            <p:cNvCxnSpPr/>
            <p:nvPr/>
          </p:nvCxnSpPr>
          <p:spPr bwMode="auto">
            <a:xfrm>
              <a:off x="8284061" y="3409984"/>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a:extLst>
                <a:ext uri="{FF2B5EF4-FFF2-40B4-BE49-F238E27FC236}">
                  <a16:creationId xmlns:a16="http://schemas.microsoft.com/office/drawing/2014/main" id="{F01CA0E8-0DE2-4763-9042-00CA71CD33A6}"/>
                </a:ext>
              </a:extLst>
            </p:cNvPr>
            <p:cNvCxnSpPr/>
            <p:nvPr/>
          </p:nvCxnSpPr>
          <p:spPr bwMode="auto">
            <a:xfrm>
              <a:off x="9390104" y="3383695"/>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id="{1D484DF3-B190-41CA-8131-31DAB55E9B93}"/>
                </a:ext>
              </a:extLst>
            </p:cNvPr>
            <p:cNvCxnSpPr/>
            <p:nvPr/>
          </p:nvCxnSpPr>
          <p:spPr bwMode="auto">
            <a:xfrm>
              <a:off x="10021040" y="3374551"/>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a:extLst>
                <a:ext uri="{FF2B5EF4-FFF2-40B4-BE49-F238E27FC236}">
                  <a16:creationId xmlns:a16="http://schemas.microsoft.com/office/drawing/2014/main" id="{D23F4531-2F0B-450A-B2B7-3EC687CE652E}"/>
                </a:ext>
              </a:extLst>
            </p:cNvPr>
            <p:cNvCxnSpPr/>
            <p:nvPr/>
          </p:nvCxnSpPr>
          <p:spPr bwMode="auto">
            <a:xfrm>
              <a:off x="10514816" y="3383695"/>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id="{6178BA9A-7B4B-485A-B668-C1346260001C}"/>
                </a:ext>
              </a:extLst>
            </p:cNvPr>
            <p:cNvSpPr txBox="1"/>
            <p:nvPr/>
          </p:nvSpPr>
          <p:spPr>
            <a:xfrm>
              <a:off x="7315319" y="3116533"/>
              <a:ext cx="747190" cy="307777"/>
            </a:xfrm>
            <a:prstGeom prst="rect">
              <a:avLst/>
            </a:prstGeom>
            <a:noFill/>
          </p:spPr>
          <p:txBody>
            <a:bodyPr wrap="square" rtlCol="0">
              <a:spAutoFit/>
            </a:bodyPr>
            <a:lstStyle/>
            <a:p>
              <a:r>
                <a:rPr lang="en-SG" sz="1400" i="1" dirty="0">
                  <a:solidFill>
                    <a:schemeClr val="bg2"/>
                  </a:solidFill>
                  <a:latin typeface="+mj-lt"/>
                </a:rPr>
                <a:t>100ms</a:t>
              </a:r>
            </a:p>
          </p:txBody>
        </p:sp>
        <p:sp>
          <p:nvSpPr>
            <p:cNvPr id="42" name="TextBox 41">
              <a:extLst>
                <a:ext uri="{FF2B5EF4-FFF2-40B4-BE49-F238E27FC236}">
                  <a16:creationId xmlns:a16="http://schemas.microsoft.com/office/drawing/2014/main" id="{D97AB27B-554C-4F23-94C9-3B188517F8F1}"/>
                </a:ext>
              </a:extLst>
            </p:cNvPr>
            <p:cNvSpPr txBox="1"/>
            <p:nvPr/>
          </p:nvSpPr>
          <p:spPr>
            <a:xfrm>
              <a:off x="8086539" y="3116533"/>
              <a:ext cx="511124" cy="307777"/>
            </a:xfrm>
            <a:prstGeom prst="rect">
              <a:avLst/>
            </a:prstGeom>
            <a:noFill/>
          </p:spPr>
          <p:txBody>
            <a:bodyPr wrap="square" rtlCol="0">
              <a:spAutoFit/>
            </a:bodyPr>
            <a:lstStyle/>
            <a:p>
              <a:r>
                <a:rPr lang="en-SG" sz="1400" i="1" dirty="0">
                  <a:solidFill>
                    <a:schemeClr val="bg2"/>
                  </a:solidFill>
                  <a:latin typeface="+mj-lt"/>
                </a:rPr>
                <a:t>1s</a:t>
              </a:r>
            </a:p>
          </p:txBody>
        </p:sp>
        <p:sp>
          <p:nvSpPr>
            <p:cNvPr id="43" name="TextBox 42">
              <a:extLst>
                <a:ext uri="{FF2B5EF4-FFF2-40B4-BE49-F238E27FC236}">
                  <a16:creationId xmlns:a16="http://schemas.microsoft.com/office/drawing/2014/main" id="{725C478A-C2D0-49CB-8706-628C62C2E7D2}"/>
                </a:ext>
              </a:extLst>
            </p:cNvPr>
            <p:cNvSpPr txBox="1"/>
            <p:nvPr/>
          </p:nvSpPr>
          <p:spPr>
            <a:xfrm>
              <a:off x="9091438" y="3116532"/>
              <a:ext cx="603897" cy="307777"/>
            </a:xfrm>
            <a:prstGeom prst="rect">
              <a:avLst/>
            </a:prstGeom>
            <a:noFill/>
          </p:spPr>
          <p:txBody>
            <a:bodyPr wrap="square" rtlCol="0">
              <a:spAutoFit/>
            </a:bodyPr>
            <a:lstStyle/>
            <a:p>
              <a:r>
                <a:rPr lang="en-SG" sz="1400" i="1" dirty="0">
                  <a:solidFill>
                    <a:schemeClr val="bg2"/>
                  </a:solidFill>
                  <a:latin typeface="+mj-lt"/>
                </a:rPr>
                <a:t>1min</a:t>
              </a:r>
            </a:p>
          </p:txBody>
        </p:sp>
        <p:sp>
          <p:nvSpPr>
            <p:cNvPr id="44" name="TextBox 43">
              <a:extLst>
                <a:ext uri="{FF2B5EF4-FFF2-40B4-BE49-F238E27FC236}">
                  <a16:creationId xmlns:a16="http://schemas.microsoft.com/office/drawing/2014/main" id="{B9DBEFB0-C7BA-47B1-9785-1EB794CB4A81}"/>
                </a:ext>
              </a:extLst>
            </p:cNvPr>
            <p:cNvSpPr txBox="1"/>
            <p:nvPr/>
          </p:nvSpPr>
          <p:spPr>
            <a:xfrm>
              <a:off x="9695335" y="3116532"/>
              <a:ext cx="742955" cy="307777"/>
            </a:xfrm>
            <a:prstGeom prst="rect">
              <a:avLst/>
            </a:prstGeom>
            <a:noFill/>
          </p:spPr>
          <p:txBody>
            <a:bodyPr wrap="square" rtlCol="0">
              <a:spAutoFit/>
            </a:bodyPr>
            <a:lstStyle/>
            <a:p>
              <a:r>
                <a:rPr lang="en-SG" sz="1400" i="1" dirty="0">
                  <a:solidFill>
                    <a:schemeClr val="bg2"/>
                  </a:solidFill>
                  <a:latin typeface="+mj-lt"/>
                </a:rPr>
                <a:t>10min</a:t>
              </a:r>
            </a:p>
          </p:txBody>
        </p:sp>
        <p:sp>
          <p:nvSpPr>
            <p:cNvPr id="45" name="TextBox 44">
              <a:extLst>
                <a:ext uri="{FF2B5EF4-FFF2-40B4-BE49-F238E27FC236}">
                  <a16:creationId xmlns:a16="http://schemas.microsoft.com/office/drawing/2014/main" id="{AAD6EE14-382A-4B45-B9A7-DAC78F28C42F}"/>
                </a:ext>
              </a:extLst>
            </p:cNvPr>
            <p:cNvSpPr txBox="1"/>
            <p:nvPr/>
          </p:nvSpPr>
          <p:spPr>
            <a:xfrm>
              <a:off x="10282718" y="3116532"/>
              <a:ext cx="489166" cy="307777"/>
            </a:xfrm>
            <a:prstGeom prst="rect">
              <a:avLst/>
            </a:prstGeom>
            <a:noFill/>
          </p:spPr>
          <p:txBody>
            <a:bodyPr wrap="square" rtlCol="0">
              <a:spAutoFit/>
            </a:bodyPr>
            <a:lstStyle/>
            <a:p>
              <a:r>
                <a:rPr lang="en-SG" sz="1400" i="1" dirty="0">
                  <a:solidFill>
                    <a:schemeClr val="bg2"/>
                  </a:solidFill>
                  <a:latin typeface="+mj-lt"/>
                </a:rPr>
                <a:t>1hr</a:t>
              </a:r>
            </a:p>
          </p:txBody>
        </p:sp>
        <p:sp>
          <p:nvSpPr>
            <p:cNvPr id="29" name="Arrow: Left 28">
              <a:extLst>
                <a:ext uri="{FF2B5EF4-FFF2-40B4-BE49-F238E27FC236}">
                  <a16:creationId xmlns:a16="http://schemas.microsoft.com/office/drawing/2014/main" id="{9BC82554-6B20-4AB0-8B19-1E410E1D4EB1}"/>
                </a:ext>
              </a:extLst>
            </p:cNvPr>
            <p:cNvSpPr/>
            <p:nvPr/>
          </p:nvSpPr>
          <p:spPr bwMode="auto">
            <a:xfrm>
              <a:off x="10690510" y="3201049"/>
              <a:ext cx="198707" cy="153888"/>
            </a:xfrm>
            <a:prstGeom prst="leftArrow">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46" name="Arrow: Left 45">
              <a:extLst>
                <a:ext uri="{FF2B5EF4-FFF2-40B4-BE49-F238E27FC236}">
                  <a16:creationId xmlns:a16="http://schemas.microsoft.com/office/drawing/2014/main" id="{E2FA4FAF-FF45-4B62-AFD9-23CCBD23B8F6}"/>
                </a:ext>
              </a:extLst>
            </p:cNvPr>
            <p:cNvSpPr/>
            <p:nvPr/>
          </p:nvSpPr>
          <p:spPr bwMode="auto">
            <a:xfrm>
              <a:off x="10573177" y="3861979"/>
              <a:ext cx="198707" cy="153888"/>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Tree>
    <p:extLst>
      <p:ext uri="{BB962C8B-B14F-4D97-AF65-F5344CB8AC3E}">
        <p14:creationId xmlns:p14="http://schemas.microsoft.com/office/powerpoint/2010/main" val="354430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Background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298346"/>
            <a:ext cx="10448629" cy="533069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Several power management schemes describing duty-cycled operations for legacy STAs, such as PS-Poll, Beacon-based, TWT may not be applicable for AMP STAs as:</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AMP STAs cannot decode 802.11 frames</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Heavy MAC procedures or several frame exchanges required for setup, that do not apply to energy constraint AMP STAs</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AMP STAs may not have an Active mode, i.e. they cannot guarantee transmission at a specific time (without a battery source), and may always be in a power save mode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Duty cycle operation for AMP STAs have been presented in [1] to represent windows that the AMP STA will receive DL AMP trigger from an AP, and otherwise sleep.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In this contribution, an AMP Service Period (SP) refers to the time window where an AMP STA listens for AP DL and/or transmits UL packets to an AP. This may be considered as an AMP adaptation of TWT.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The purpose of this contribution is to provide a simple means to enable AMP STAs to save significant power when operating in an agreed SP.</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Benefits of an AMP SP:</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Conservation of harvested energy at the AMP STA</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Resource scheduling at the AP</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Deterministic control of Energizers to supply RF EH to AMP STAs to support the duty cycle of the agreed SPs</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928C07-44C0-4331-BCF4-91A824BB7A0B}"/>
              </a:ext>
            </a:extLst>
          </p:cNvPr>
          <p:cNvGrpSpPr/>
          <p:nvPr/>
        </p:nvGrpSpPr>
        <p:grpSpPr>
          <a:xfrm>
            <a:off x="6371080" y="1235155"/>
            <a:ext cx="5967027" cy="3295131"/>
            <a:chOff x="6371080" y="1235155"/>
            <a:chExt cx="5967027" cy="3295131"/>
          </a:xfrm>
        </p:grpSpPr>
        <p:pic>
          <p:nvPicPr>
            <p:cNvPr id="5" name="Picture 4">
              <a:extLst>
                <a:ext uri="{FF2B5EF4-FFF2-40B4-BE49-F238E27FC236}">
                  <a16:creationId xmlns:a16="http://schemas.microsoft.com/office/drawing/2014/main" id="{35D90D0E-FEEE-4AF5-98C4-CFF64E50EC92}"/>
                </a:ext>
              </a:extLst>
            </p:cNvPr>
            <p:cNvPicPr>
              <a:picLocks noChangeAspect="1"/>
            </p:cNvPicPr>
            <p:nvPr/>
          </p:nvPicPr>
          <p:blipFill>
            <a:blip r:embed="rId3"/>
            <a:stretch>
              <a:fillRect/>
            </a:stretch>
          </p:blipFill>
          <p:spPr>
            <a:xfrm>
              <a:off x="6371080" y="1235155"/>
              <a:ext cx="4568836" cy="3295131"/>
            </a:xfrm>
            <a:prstGeom prst="rect">
              <a:avLst/>
            </a:prstGeom>
          </p:spPr>
        </p:pic>
        <p:sp>
          <p:nvSpPr>
            <p:cNvPr id="20" name="TextBox 19">
              <a:extLst>
                <a:ext uri="{FF2B5EF4-FFF2-40B4-BE49-F238E27FC236}">
                  <a16:creationId xmlns:a16="http://schemas.microsoft.com/office/drawing/2014/main" id="{41033F3E-2D3C-479B-BC2D-A0505C47AF23}"/>
                </a:ext>
              </a:extLst>
            </p:cNvPr>
            <p:cNvSpPr txBox="1"/>
            <p:nvPr/>
          </p:nvSpPr>
          <p:spPr>
            <a:xfrm>
              <a:off x="10822025" y="3101143"/>
              <a:ext cx="1516082" cy="338554"/>
            </a:xfrm>
            <a:prstGeom prst="rect">
              <a:avLst/>
            </a:prstGeom>
            <a:noFill/>
          </p:spPr>
          <p:txBody>
            <a:bodyPr wrap="square" rtlCol="0">
              <a:spAutoFit/>
            </a:bodyPr>
            <a:lstStyle/>
            <a:p>
              <a:pPr algn="ctr"/>
              <a:r>
                <a:rPr lang="en-SG" sz="1600" i="1" dirty="0">
                  <a:solidFill>
                    <a:schemeClr val="bg2"/>
                  </a:solidFill>
                  <a:latin typeface="+mj-lt"/>
                </a:rPr>
                <a:t>SP Interval</a:t>
              </a:r>
            </a:p>
          </p:txBody>
        </p:sp>
        <p:cxnSp>
          <p:nvCxnSpPr>
            <p:cNvPr id="6" name="Straight Arrow Connector 5">
              <a:extLst>
                <a:ext uri="{FF2B5EF4-FFF2-40B4-BE49-F238E27FC236}">
                  <a16:creationId xmlns:a16="http://schemas.microsoft.com/office/drawing/2014/main" id="{8421DEDB-30DE-4D97-8C27-0ADE7D7E666F}"/>
                </a:ext>
              </a:extLst>
            </p:cNvPr>
            <p:cNvCxnSpPr>
              <a:cxnSpLocks/>
            </p:cNvCxnSpPr>
            <p:nvPr/>
          </p:nvCxnSpPr>
          <p:spPr bwMode="auto">
            <a:xfrm>
              <a:off x="10391307" y="3820583"/>
              <a:ext cx="4233" cy="237067"/>
            </a:xfrm>
            <a:prstGeom prst="straightConnector1">
              <a:avLst/>
            </a:prstGeom>
            <a:solidFill>
              <a:srgbClr val="00B8FF"/>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33588673-366B-4997-AB04-56F18AC2AF3A}"/>
                </a:ext>
              </a:extLst>
            </p:cNvPr>
            <p:cNvSpPr txBox="1"/>
            <p:nvPr/>
          </p:nvSpPr>
          <p:spPr>
            <a:xfrm>
              <a:off x="10875851" y="3677313"/>
              <a:ext cx="1400081" cy="523220"/>
            </a:xfrm>
            <a:prstGeom prst="rect">
              <a:avLst/>
            </a:prstGeom>
            <a:noFill/>
          </p:spPr>
          <p:txBody>
            <a:bodyPr wrap="square" rtlCol="0">
              <a:spAutoFit/>
            </a:bodyPr>
            <a:lstStyle/>
            <a:p>
              <a:r>
                <a:rPr lang="en-SG" sz="1400" i="1" dirty="0">
                  <a:solidFill>
                    <a:srgbClr val="FF0000"/>
                  </a:solidFill>
                  <a:latin typeface="+mj-lt"/>
                </a:rPr>
                <a:t>Power Saving: 1.7mJ</a:t>
              </a:r>
            </a:p>
          </p:txBody>
        </p:sp>
        <p:cxnSp>
          <p:nvCxnSpPr>
            <p:cNvPr id="24" name="Straight Connector 23">
              <a:extLst>
                <a:ext uri="{FF2B5EF4-FFF2-40B4-BE49-F238E27FC236}">
                  <a16:creationId xmlns:a16="http://schemas.microsoft.com/office/drawing/2014/main" id="{70A58C09-E64E-4147-BF42-181DA4908A9D}"/>
                </a:ext>
              </a:extLst>
            </p:cNvPr>
            <p:cNvCxnSpPr/>
            <p:nvPr/>
          </p:nvCxnSpPr>
          <p:spPr bwMode="auto">
            <a:xfrm>
              <a:off x="7771190" y="3411127"/>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36EDFE42-A583-46C1-867F-7DFB3428A4D7}"/>
                </a:ext>
              </a:extLst>
            </p:cNvPr>
            <p:cNvCxnSpPr/>
            <p:nvPr/>
          </p:nvCxnSpPr>
          <p:spPr bwMode="auto">
            <a:xfrm>
              <a:off x="8411651" y="3409984"/>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a:extLst>
                <a:ext uri="{FF2B5EF4-FFF2-40B4-BE49-F238E27FC236}">
                  <a16:creationId xmlns:a16="http://schemas.microsoft.com/office/drawing/2014/main" id="{F01CA0E8-0DE2-4763-9042-00CA71CD33A6}"/>
                </a:ext>
              </a:extLst>
            </p:cNvPr>
            <p:cNvCxnSpPr/>
            <p:nvPr/>
          </p:nvCxnSpPr>
          <p:spPr bwMode="auto">
            <a:xfrm>
              <a:off x="9517694" y="3383695"/>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id="{1D484DF3-B190-41CA-8131-31DAB55E9B93}"/>
                </a:ext>
              </a:extLst>
            </p:cNvPr>
            <p:cNvCxnSpPr/>
            <p:nvPr/>
          </p:nvCxnSpPr>
          <p:spPr bwMode="auto">
            <a:xfrm>
              <a:off x="10148630" y="3374551"/>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a:extLst>
                <a:ext uri="{FF2B5EF4-FFF2-40B4-BE49-F238E27FC236}">
                  <a16:creationId xmlns:a16="http://schemas.microsoft.com/office/drawing/2014/main" id="{D23F4531-2F0B-450A-B2B7-3EC687CE652E}"/>
                </a:ext>
              </a:extLst>
            </p:cNvPr>
            <p:cNvCxnSpPr/>
            <p:nvPr/>
          </p:nvCxnSpPr>
          <p:spPr bwMode="auto">
            <a:xfrm>
              <a:off x="10642406" y="3383695"/>
              <a:ext cx="0" cy="794780"/>
            </a:xfrm>
            <a:prstGeom prst="line">
              <a:avLst/>
            </a:prstGeom>
            <a:solidFill>
              <a:srgbClr val="00B8FF"/>
            </a:solidFill>
            <a:ln w="9525"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id="{6178BA9A-7B4B-485A-B668-C1346260001C}"/>
                </a:ext>
              </a:extLst>
            </p:cNvPr>
            <p:cNvSpPr txBox="1"/>
            <p:nvPr/>
          </p:nvSpPr>
          <p:spPr>
            <a:xfrm>
              <a:off x="7442909" y="3116533"/>
              <a:ext cx="747190" cy="307777"/>
            </a:xfrm>
            <a:prstGeom prst="rect">
              <a:avLst/>
            </a:prstGeom>
            <a:noFill/>
          </p:spPr>
          <p:txBody>
            <a:bodyPr wrap="square" rtlCol="0">
              <a:spAutoFit/>
            </a:bodyPr>
            <a:lstStyle/>
            <a:p>
              <a:r>
                <a:rPr lang="en-SG" sz="1400" i="1" dirty="0">
                  <a:solidFill>
                    <a:schemeClr val="bg2"/>
                  </a:solidFill>
                  <a:latin typeface="+mj-lt"/>
                </a:rPr>
                <a:t>100ms</a:t>
              </a:r>
            </a:p>
          </p:txBody>
        </p:sp>
        <p:sp>
          <p:nvSpPr>
            <p:cNvPr id="42" name="TextBox 41">
              <a:extLst>
                <a:ext uri="{FF2B5EF4-FFF2-40B4-BE49-F238E27FC236}">
                  <a16:creationId xmlns:a16="http://schemas.microsoft.com/office/drawing/2014/main" id="{D97AB27B-554C-4F23-94C9-3B188517F8F1}"/>
                </a:ext>
              </a:extLst>
            </p:cNvPr>
            <p:cNvSpPr txBox="1"/>
            <p:nvPr/>
          </p:nvSpPr>
          <p:spPr>
            <a:xfrm>
              <a:off x="8214129" y="3116533"/>
              <a:ext cx="511124" cy="307777"/>
            </a:xfrm>
            <a:prstGeom prst="rect">
              <a:avLst/>
            </a:prstGeom>
            <a:noFill/>
          </p:spPr>
          <p:txBody>
            <a:bodyPr wrap="square" rtlCol="0">
              <a:spAutoFit/>
            </a:bodyPr>
            <a:lstStyle/>
            <a:p>
              <a:r>
                <a:rPr lang="en-SG" sz="1400" i="1" dirty="0">
                  <a:solidFill>
                    <a:schemeClr val="bg2"/>
                  </a:solidFill>
                  <a:latin typeface="+mj-lt"/>
                </a:rPr>
                <a:t>1s</a:t>
              </a:r>
            </a:p>
          </p:txBody>
        </p:sp>
        <p:sp>
          <p:nvSpPr>
            <p:cNvPr id="43" name="TextBox 42">
              <a:extLst>
                <a:ext uri="{FF2B5EF4-FFF2-40B4-BE49-F238E27FC236}">
                  <a16:creationId xmlns:a16="http://schemas.microsoft.com/office/drawing/2014/main" id="{725C478A-C2D0-49CB-8706-628C62C2E7D2}"/>
                </a:ext>
              </a:extLst>
            </p:cNvPr>
            <p:cNvSpPr txBox="1"/>
            <p:nvPr/>
          </p:nvSpPr>
          <p:spPr>
            <a:xfrm>
              <a:off x="9219028" y="3116532"/>
              <a:ext cx="603897" cy="307777"/>
            </a:xfrm>
            <a:prstGeom prst="rect">
              <a:avLst/>
            </a:prstGeom>
            <a:noFill/>
          </p:spPr>
          <p:txBody>
            <a:bodyPr wrap="square" rtlCol="0">
              <a:spAutoFit/>
            </a:bodyPr>
            <a:lstStyle/>
            <a:p>
              <a:r>
                <a:rPr lang="en-SG" sz="1400" i="1" dirty="0">
                  <a:solidFill>
                    <a:schemeClr val="bg2"/>
                  </a:solidFill>
                  <a:latin typeface="+mj-lt"/>
                </a:rPr>
                <a:t>1min</a:t>
              </a:r>
            </a:p>
          </p:txBody>
        </p:sp>
        <p:sp>
          <p:nvSpPr>
            <p:cNvPr id="44" name="TextBox 43">
              <a:extLst>
                <a:ext uri="{FF2B5EF4-FFF2-40B4-BE49-F238E27FC236}">
                  <a16:creationId xmlns:a16="http://schemas.microsoft.com/office/drawing/2014/main" id="{B9DBEFB0-C7BA-47B1-9785-1EB794CB4A81}"/>
                </a:ext>
              </a:extLst>
            </p:cNvPr>
            <p:cNvSpPr txBox="1"/>
            <p:nvPr/>
          </p:nvSpPr>
          <p:spPr>
            <a:xfrm>
              <a:off x="9822925" y="3116532"/>
              <a:ext cx="742955" cy="307777"/>
            </a:xfrm>
            <a:prstGeom prst="rect">
              <a:avLst/>
            </a:prstGeom>
            <a:noFill/>
          </p:spPr>
          <p:txBody>
            <a:bodyPr wrap="square" rtlCol="0">
              <a:spAutoFit/>
            </a:bodyPr>
            <a:lstStyle/>
            <a:p>
              <a:r>
                <a:rPr lang="en-SG" sz="1400" i="1" dirty="0">
                  <a:solidFill>
                    <a:schemeClr val="bg2"/>
                  </a:solidFill>
                  <a:latin typeface="+mj-lt"/>
                </a:rPr>
                <a:t>10min</a:t>
              </a:r>
            </a:p>
          </p:txBody>
        </p:sp>
        <p:sp>
          <p:nvSpPr>
            <p:cNvPr id="45" name="TextBox 44">
              <a:extLst>
                <a:ext uri="{FF2B5EF4-FFF2-40B4-BE49-F238E27FC236}">
                  <a16:creationId xmlns:a16="http://schemas.microsoft.com/office/drawing/2014/main" id="{AAD6EE14-382A-4B45-B9A7-DAC78F28C42F}"/>
                </a:ext>
              </a:extLst>
            </p:cNvPr>
            <p:cNvSpPr txBox="1"/>
            <p:nvPr/>
          </p:nvSpPr>
          <p:spPr>
            <a:xfrm>
              <a:off x="10410308" y="3116532"/>
              <a:ext cx="489166" cy="307777"/>
            </a:xfrm>
            <a:prstGeom prst="rect">
              <a:avLst/>
            </a:prstGeom>
            <a:noFill/>
          </p:spPr>
          <p:txBody>
            <a:bodyPr wrap="square" rtlCol="0">
              <a:spAutoFit/>
            </a:bodyPr>
            <a:lstStyle/>
            <a:p>
              <a:r>
                <a:rPr lang="en-SG" sz="1400" i="1" dirty="0">
                  <a:solidFill>
                    <a:schemeClr val="bg2"/>
                  </a:solidFill>
                  <a:latin typeface="+mj-lt"/>
                </a:rPr>
                <a:t>1hr</a:t>
              </a:r>
            </a:p>
          </p:txBody>
        </p:sp>
        <p:sp>
          <p:nvSpPr>
            <p:cNvPr id="29" name="Arrow: Left 28">
              <a:extLst>
                <a:ext uri="{FF2B5EF4-FFF2-40B4-BE49-F238E27FC236}">
                  <a16:creationId xmlns:a16="http://schemas.microsoft.com/office/drawing/2014/main" id="{9BC82554-6B20-4AB0-8B19-1E410E1D4EB1}"/>
                </a:ext>
              </a:extLst>
            </p:cNvPr>
            <p:cNvSpPr/>
            <p:nvPr/>
          </p:nvSpPr>
          <p:spPr bwMode="auto">
            <a:xfrm>
              <a:off x="10818100" y="3201049"/>
              <a:ext cx="198707" cy="153888"/>
            </a:xfrm>
            <a:prstGeom prst="leftArrow">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46" name="Arrow: Left 45">
              <a:extLst>
                <a:ext uri="{FF2B5EF4-FFF2-40B4-BE49-F238E27FC236}">
                  <a16:creationId xmlns:a16="http://schemas.microsoft.com/office/drawing/2014/main" id="{E2FA4FAF-FF45-4B62-AFD9-23CCBD23B8F6}"/>
                </a:ext>
              </a:extLst>
            </p:cNvPr>
            <p:cNvSpPr/>
            <p:nvPr/>
          </p:nvSpPr>
          <p:spPr bwMode="auto">
            <a:xfrm>
              <a:off x="10700767" y="3861979"/>
              <a:ext cx="198707" cy="153888"/>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
        <p:nvSpPr>
          <p:cNvPr id="2" name="Slide Number Placeholder 1">
            <a:extLst>
              <a:ext uri="{FF2B5EF4-FFF2-40B4-BE49-F238E27FC236}">
                <a16:creationId xmlns:a16="http://schemas.microsoft.com/office/drawing/2014/main" id="{10EE3A33-13C7-48D6-B755-45D83954C662}"/>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7" name="Title 1">
            <a:extLst>
              <a:ext uri="{FF2B5EF4-FFF2-40B4-BE49-F238E27FC236}">
                <a16:creationId xmlns:a16="http://schemas.microsoft.com/office/drawing/2014/main" id="{3B2DADB0-19E7-47AC-87BB-66E18E80E7FA}"/>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Analysis of Power Saving with AMP SP</a:t>
            </a:r>
          </a:p>
        </p:txBody>
      </p:sp>
      <p:sp>
        <p:nvSpPr>
          <p:cNvPr id="19" name="TextBox 18">
            <a:extLst>
              <a:ext uri="{FF2B5EF4-FFF2-40B4-BE49-F238E27FC236}">
                <a16:creationId xmlns:a16="http://schemas.microsoft.com/office/drawing/2014/main" id="{BCB51A01-AB5A-4A1F-AC25-6A22AFD8E46A}"/>
              </a:ext>
            </a:extLst>
          </p:cNvPr>
          <p:cNvSpPr txBox="1"/>
          <p:nvPr/>
        </p:nvSpPr>
        <p:spPr>
          <a:xfrm>
            <a:off x="795923" y="1462057"/>
            <a:ext cx="5878935" cy="2111347"/>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1800" u="sng" dirty="0">
                <a:solidFill>
                  <a:schemeClr val="tx1"/>
                </a:solidFill>
                <a:latin typeface="+mj-lt"/>
                <a:ea typeface="+mn-ea"/>
              </a:rPr>
              <a:t>Simulation Parameters</a:t>
            </a:r>
            <a:r>
              <a:rPr lang="en-US" sz="1800" dirty="0">
                <a:solidFill>
                  <a:schemeClr val="tx1"/>
                </a:solidFill>
                <a:latin typeface="+mj-lt"/>
                <a:ea typeface="+mn-ea"/>
              </a:rPr>
              <a:t>:</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Clock power consumption: 510pW</a:t>
            </a:r>
            <a:r>
              <a:rPr lang="en-US" sz="1700" baseline="30000" dirty="0">
                <a:solidFill>
                  <a:schemeClr val="tx1"/>
                </a:solidFill>
                <a:latin typeface="+mj-lt"/>
                <a:ea typeface="+mn-ea"/>
              </a:rPr>
              <a:t>[2][3]</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Idle Power consumption: 0.1uW </a:t>
            </a:r>
            <a:r>
              <a:rPr lang="en-US" sz="1700" baseline="30000" dirty="0">
                <a:solidFill>
                  <a:schemeClr val="tx1"/>
                </a:solidFill>
                <a:latin typeface="+mj-lt"/>
              </a:rPr>
              <a:t>[4]</a:t>
            </a:r>
            <a:endParaRPr lang="en-US" sz="1700" dirty="0">
              <a:solidFill>
                <a:schemeClr val="tx1"/>
              </a:solidFill>
              <a:latin typeface="+mj-lt"/>
              <a:ea typeface="+mn-ea"/>
            </a:endParaRP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Channel sensing (CS) power consumption: 10uW </a:t>
            </a:r>
            <a:r>
              <a:rPr lang="en-US" sz="1700" baseline="30000" dirty="0">
                <a:solidFill>
                  <a:schemeClr val="tx1"/>
                </a:solidFill>
                <a:latin typeface="+mj-lt"/>
              </a:rPr>
              <a:t>[4]</a:t>
            </a:r>
            <a:endParaRPr lang="en-US" sz="1700" dirty="0">
              <a:solidFill>
                <a:schemeClr val="tx1"/>
              </a:solidFill>
              <a:latin typeface="+mj-lt"/>
              <a:ea typeface="+mn-ea"/>
            </a:endParaRP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Channel sensing on/off duration: 5ms/100ms</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Minimum wake duration in SP: 5ms</a:t>
            </a:r>
          </a:p>
        </p:txBody>
      </p:sp>
      <p:pic>
        <p:nvPicPr>
          <p:cNvPr id="12" name="Picture 11">
            <a:extLst>
              <a:ext uri="{FF2B5EF4-FFF2-40B4-BE49-F238E27FC236}">
                <a16:creationId xmlns:a16="http://schemas.microsoft.com/office/drawing/2014/main" id="{E8A387E2-3F45-4A7F-A69E-5FA5B9B08C28}"/>
              </a:ext>
            </a:extLst>
          </p:cNvPr>
          <p:cNvPicPr>
            <a:picLocks noChangeAspect="1"/>
          </p:cNvPicPr>
          <p:nvPr/>
        </p:nvPicPr>
        <p:blipFill>
          <a:blip r:embed="rId4"/>
          <a:stretch>
            <a:fillRect/>
          </a:stretch>
        </p:blipFill>
        <p:spPr>
          <a:xfrm>
            <a:off x="4007768" y="4632565"/>
            <a:ext cx="8173234" cy="1701407"/>
          </a:xfrm>
          <a:prstGeom prst="rect">
            <a:avLst/>
          </a:prstGeom>
        </p:spPr>
      </p:pic>
      <p:sp>
        <p:nvSpPr>
          <p:cNvPr id="13" name="Rectangle 12">
            <a:extLst>
              <a:ext uri="{FF2B5EF4-FFF2-40B4-BE49-F238E27FC236}">
                <a16:creationId xmlns:a16="http://schemas.microsoft.com/office/drawing/2014/main" id="{45055775-4FDB-4E1A-AB6C-D1885E2D6735}"/>
              </a:ext>
            </a:extLst>
          </p:cNvPr>
          <p:cNvSpPr/>
          <p:nvPr/>
        </p:nvSpPr>
        <p:spPr>
          <a:xfrm>
            <a:off x="795923" y="4652364"/>
            <a:ext cx="3219218" cy="1748171"/>
          </a:xfrm>
          <a:prstGeom prst="rect">
            <a:avLst/>
          </a:prstGeom>
        </p:spPr>
        <p:txBody>
          <a:bodyPr wrap="square">
            <a:spAutoFit/>
          </a:bodyPr>
          <a:lstStyle/>
          <a:p>
            <a:pPr defTabSz="1187323" eaLnBrk="1" fontAlgn="auto" hangingPunct="1">
              <a:lnSpc>
                <a:spcPct val="90000"/>
              </a:lnSpc>
              <a:spcBef>
                <a:spcPts val="600"/>
              </a:spcBef>
              <a:spcAft>
                <a:spcPts val="0"/>
              </a:spcAft>
              <a:tabLst>
                <a:tab pos="1207937" algn="ctr"/>
              </a:tabLst>
            </a:pPr>
            <a:r>
              <a:rPr lang="en-US" sz="1800" u="sng" dirty="0">
                <a:solidFill>
                  <a:schemeClr val="tx1"/>
                </a:solidFill>
                <a:latin typeface="+mj-lt"/>
              </a:rPr>
              <a:t>Analysis:</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Duty-cycled AMP STAs benefit from power savings in the order of </a:t>
            </a:r>
            <a:r>
              <a:rPr lang="en-US" sz="1600" dirty="0" err="1">
                <a:solidFill>
                  <a:schemeClr val="tx1"/>
                </a:solidFill>
                <a:latin typeface="+mj-lt"/>
              </a:rPr>
              <a:t>mJs</a:t>
            </a:r>
            <a:r>
              <a:rPr lang="en-US" sz="1600" dirty="0">
                <a:solidFill>
                  <a:schemeClr val="tx1"/>
                </a:solidFill>
                <a:latin typeface="+mj-lt"/>
              </a:rPr>
              <a:t> operating in a scheduled AMP SP for a duty-cycle ratio greater than that random CS AMP STAs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D2D1D7-8DA5-4622-874F-5E1CA7CF82E4}"/>
                  </a:ext>
                </a:extLst>
              </p:cNvPr>
              <p:cNvSpPr txBox="1"/>
              <p:nvPr/>
            </p:nvSpPr>
            <p:spPr>
              <a:xfrm>
                <a:off x="823965" y="3593081"/>
                <a:ext cx="5228774" cy="986745"/>
              </a:xfrm>
              <a:prstGeom prst="rect">
                <a:avLst/>
              </a:prstGeom>
              <a:solidFill>
                <a:schemeClr val="accent3">
                  <a:lumMod val="95000"/>
                </a:schemeClr>
              </a:solidFill>
              <a:ln>
                <a:solidFill>
                  <a:schemeClr val="tx1"/>
                </a:solidFill>
              </a:ln>
            </p:spPr>
            <p:txBody>
              <a:bodyPr wrap="square" rtlCol="0">
                <a:spAutoFit/>
              </a:bodyPr>
              <a:lstStyle/>
              <a:p>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SG" sz="1400" b="0" i="1" smtClean="0">
                            <a:solidFill>
                              <a:schemeClr val="tx1"/>
                            </a:solidFill>
                            <a:latin typeface="Cambria Math" panose="02040503050406030204" pitchFamily="18" charset="0"/>
                          </a:rPr>
                          <m:t>𝑆𝑃</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m:t>
                        </m:r>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𝑐𝑙𝑘</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𝑖𝑑𝑙𝑒</m:t>
                        </m:r>
                      </m:sub>
                    </m:sSub>
                    <m:r>
                      <a:rPr lang="en-SG" sz="1400" b="0" i="1" smtClean="0">
                        <a:solidFill>
                          <a:schemeClr val="tx1"/>
                        </a:solidFill>
                        <a:latin typeface="Cambria Math" panose="02040503050406030204" pitchFamily="18" charset="0"/>
                      </a:rPr>
                      <m:t>)∗</m:t>
                    </m:r>
                    <m:r>
                      <a:rPr lang="en-SG" sz="1400" b="0" i="1" smtClean="0">
                        <a:solidFill>
                          <a:schemeClr val="tx1"/>
                        </a:solidFill>
                        <a:latin typeface="Cambria Math" panose="02040503050406030204" pitchFamily="18" charset="0"/>
                      </a:rPr>
                      <m:t>𝐷</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𝐶</m:t>
                        </m:r>
                      </m:e>
                      <m:sub>
                        <m:r>
                          <a:rPr lang="en-SG" sz="1400" b="0" i="1" smtClean="0">
                            <a:solidFill>
                              <a:schemeClr val="tx1"/>
                            </a:solidFill>
                            <a:latin typeface="Cambria Math" panose="02040503050406030204" pitchFamily="18" charset="0"/>
                          </a:rPr>
                          <m:t>𝑟𝑎𝑡𝑖𝑜</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𝑤𝑎𝑘𝑒</m:t>
                        </m:r>
                      </m:sub>
                    </m:sSub>
                  </m:oMath>
                </a14:m>
                <a:r>
                  <a:rPr lang="en-SG" sz="1400" dirty="0">
                    <a:solidFill>
                      <a:schemeClr val="tx1"/>
                    </a:solidFill>
                  </a:rPr>
                  <a:t> </a:t>
                </a:r>
              </a:p>
              <a:p>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SG" sz="1400" b="0" i="1" smtClean="0">
                            <a:solidFill>
                              <a:schemeClr val="tx1"/>
                            </a:solidFill>
                            <a:latin typeface="Cambria Math" panose="02040503050406030204" pitchFamily="18" charset="0"/>
                          </a:rPr>
                          <m:t>𝐶𝑆</m:t>
                        </m:r>
                      </m:sub>
                    </m:sSub>
                    <m:r>
                      <a:rPr lang="en-SG" sz="1400" b="0" i="1" smtClean="0">
                        <a:solidFill>
                          <a:schemeClr val="tx1"/>
                        </a:solidFill>
                        <a:latin typeface="Cambria Math" panose="02040503050406030204" pitchFamily="18" charset="0"/>
                      </a:rPr>
                      <m:t>=</m:t>
                    </m:r>
                    <m:d>
                      <m:dPr>
                        <m:begChr m:val="["/>
                        <m:endChr m:val="]"/>
                        <m:ctrlPr>
                          <a:rPr lang="en-SG" sz="1400" b="0" i="1" smtClean="0">
                            <a:solidFill>
                              <a:schemeClr val="tx1"/>
                            </a:solidFill>
                            <a:latin typeface="Cambria Math" panose="02040503050406030204" pitchFamily="18" charset="0"/>
                          </a:rPr>
                        </m:ctrlPr>
                      </m:dPr>
                      <m:e>
                        <m:d>
                          <m:dPr>
                            <m:ctrlPr>
                              <a:rPr lang="en-SG" sz="1400" b="0" i="1" smtClean="0">
                                <a:solidFill>
                                  <a:schemeClr val="tx1"/>
                                </a:solidFill>
                                <a:latin typeface="Cambria Math" panose="02040503050406030204" pitchFamily="18" charset="0"/>
                              </a:rPr>
                            </m:ctrlPr>
                          </m:dPr>
                          <m:e>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𝐶𝑆</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𝑜𝑛</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𝑃</m:t>
                                </m:r>
                              </m:e>
                              <m:sub>
                                <m:r>
                                  <a:rPr lang="en-SG" sz="1400" b="0" i="1" smtClean="0">
                                    <a:solidFill>
                                      <a:schemeClr val="tx1"/>
                                    </a:solidFill>
                                    <a:latin typeface="Cambria Math" panose="02040503050406030204" pitchFamily="18" charset="0"/>
                                  </a:rPr>
                                  <m:t>𝑖𝑑𝑙𝑒</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𝑜𝑓𝑓</m:t>
                                </m:r>
                              </m:sub>
                            </m:sSub>
                          </m:e>
                        </m:d>
                        <m:r>
                          <a:rPr lang="en-SG" sz="1400" b="0" i="1" smtClean="0">
                            <a:solidFill>
                              <a:schemeClr val="tx1"/>
                            </a:solidFill>
                            <a:latin typeface="Cambria Math" panose="02040503050406030204" pitchFamily="18" charset="0"/>
                          </a:rPr>
                          <m:t>∗</m:t>
                        </m:r>
                        <m:r>
                          <a:rPr lang="en-SG" sz="1400" i="1">
                            <a:solidFill>
                              <a:schemeClr val="tx1"/>
                            </a:solidFill>
                            <a:latin typeface="Cambria Math" panose="02040503050406030204" pitchFamily="18" charset="0"/>
                          </a:rPr>
                          <m:t>𝐷</m:t>
                        </m:r>
                        <m:sSub>
                          <m:sSubPr>
                            <m:ctrlPr>
                              <a:rPr lang="en-SG" sz="1400" i="1">
                                <a:solidFill>
                                  <a:schemeClr val="tx1"/>
                                </a:solidFill>
                                <a:latin typeface="Cambria Math" panose="02040503050406030204" pitchFamily="18" charset="0"/>
                              </a:rPr>
                            </m:ctrlPr>
                          </m:sSubPr>
                          <m:e>
                            <m:r>
                              <a:rPr lang="en-SG" sz="1400" i="1">
                                <a:solidFill>
                                  <a:schemeClr val="tx1"/>
                                </a:solidFill>
                                <a:latin typeface="Cambria Math" panose="02040503050406030204" pitchFamily="18" charset="0"/>
                              </a:rPr>
                              <m:t>𝐶</m:t>
                            </m:r>
                          </m:e>
                          <m:sub>
                            <m:r>
                              <a:rPr lang="en-SG" sz="1400" i="1">
                                <a:solidFill>
                                  <a:schemeClr val="tx1"/>
                                </a:solidFill>
                                <a:latin typeface="Cambria Math" panose="02040503050406030204" pitchFamily="18" charset="0"/>
                              </a:rPr>
                              <m:t>𝑟𝑎𝑡𝑖𝑜</m:t>
                            </m:r>
                          </m:sub>
                        </m:sSub>
                        <m:r>
                          <a:rPr lang="en-SG" sz="1400" i="1">
                            <a:solidFill>
                              <a:schemeClr val="tx1"/>
                            </a:solidFill>
                            <a:latin typeface="Cambria Math" panose="02040503050406030204" pitchFamily="18" charset="0"/>
                          </a:rPr>
                          <m:t>∗</m:t>
                        </m:r>
                        <m:sSub>
                          <m:sSubPr>
                            <m:ctrlPr>
                              <a:rPr lang="en-SG" sz="1400" i="1">
                                <a:solidFill>
                                  <a:schemeClr val="tx1"/>
                                </a:solidFill>
                                <a:latin typeface="Cambria Math" panose="02040503050406030204" pitchFamily="18" charset="0"/>
                              </a:rPr>
                            </m:ctrlPr>
                          </m:sSubPr>
                          <m:e>
                            <m:r>
                              <a:rPr lang="en-SG" sz="1400" i="1">
                                <a:solidFill>
                                  <a:schemeClr val="tx1"/>
                                </a:solidFill>
                                <a:latin typeface="Cambria Math" panose="02040503050406030204" pitchFamily="18" charset="0"/>
                              </a:rPr>
                              <m:t>𝑡</m:t>
                            </m:r>
                          </m:e>
                          <m:sub>
                            <m:r>
                              <a:rPr lang="en-SG" sz="1400" i="1">
                                <a:solidFill>
                                  <a:schemeClr val="tx1"/>
                                </a:solidFill>
                                <a:latin typeface="Cambria Math" panose="02040503050406030204" pitchFamily="18" charset="0"/>
                              </a:rPr>
                              <m:t>𝑤𝑎𝑘𝑒</m:t>
                            </m:r>
                          </m:sub>
                        </m:sSub>
                      </m:e>
                    </m:d>
                    <m:r>
                      <a:rPr lang="en-SG" sz="1400" b="0" i="0"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𝑜𝑛</m:t>
                        </m:r>
                      </m:sub>
                    </m:sSub>
                    <m:r>
                      <a:rPr lang="en-SG" sz="1400" b="0" i="1" smtClean="0">
                        <a:solidFill>
                          <a:schemeClr val="tx1"/>
                        </a:solidFill>
                        <a:latin typeface="Cambria Math" panose="02040503050406030204" pitchFamily="18" charset="0"/>
                      </a:rPr>
                      <m:t>+</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𝑡</m:t>
                        </m:r>
                      </m:e>
                      <m:sub>
                        <m:r>
                          <a:rPr lang="en-SG" sz="1400" b="0" i="1" smtClean="0">
                            <a:solidFill>
                              <a:schemeClr val="tx1"/>
                            </a:solidFill>
                            <a:latin typeface="Cambria Math" panose="02040503050406030204" pitchFamily="18" charset="0"/>
                          </a:rPr>
                          <m:t>𝑜𝑓𝑓</m:t>
                        </m:r>
                      </m:sub>
                    </m:sSub>
                    <m:r>
                      <a:rPr lang="en-SG" sz="1400" b="0" i="1" smtClean="0">
                        <a:solidFill>
                          <a:schemeClr val="tx1"/>
                        </a:solidFill>
                        <a:latin typeface="Cambria Math" panose="02040503050406030204" pitchFamily="18" charset="0"/>
                      </a:rPr>
                      <m:t>)</m:t>
                    </m:r>
                  </m:oMath>
                </a14:m>
                <a:r>
                  <a:rPr lang="en-SG" sz="1400" dirty="0">
                    <a:solidFill>
                      <a:schemeClr val="tx1"/>
                    </a:solidFill>
                  </a:rPr>
                  <a:t> </a:t>
                </a:r>
              </a:p>
              <a:p>
                <a14:m>
                  <m:oMath xmlns:m="http://schemas.openxmlformats.org/officeDocument/2006/math">
                    <m:r>
                      <a:rPr lang="en-SG" sz="1400" b="0" i="1" smtClean="0">
                        <a:solidFill>
                          <a:schemeClr val="tx1"/>
                        </a:solidFill>
                        <a:latin typeface="Cambria Math" panose="02040503050406030204" pitchFamily="18" charset="0"/>
                      </a:rPr>
                      <m:t>𝐷</m:t>
                    </m:r>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𝐶</m:t>
                        </m:r>
                      </m:e>
                      <m:sub>
                        <m:r>
                          <a:rPr lang="en-SG" sz="1400" b="0" i="1" smtClean="0">
                            <a:solidFill>
                              <a:schemeClr val="tx1"/>
                            </a:solidFill>
                            <a:latin typeface="Cambria Math" panose="02040503050406030204" pitchFamily="18" charset="0"/>
                          </a:rPr>
                          <m:t>𝑟𝑎𝑡𝑖𝑜</m:t>
                        </m:r>
                      </m:sub>
                    </m:sSub>
                  </m:oMath>
                </a14:m>
                <a:r>
                  <a:rPr lang="en-SG" sz="1400" dirty="0">
                    <a:solidFill>
                      <a:schemeClr val="tx1"/>
                    </a:solidFill>
                  </a:rPr>
                  <a:t>: duty cycle ratio, </a:t>
                </a:r>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SG" sz="1400" b="0" i="1" smtClean="0">
                            <a:solidFill>
                              <a:schemeClr val="tx1"/>
                            </a:solidFill>
                            <a:latin typeface="Cambria Math" panose="02040503050406030204" pitchFamily="18" charset="0"/>
                          </a:rPr>
                          <m:t>𝑆𝑃</m:t>
                        </m:r>
                      </m:sub>
                    </m:sSub>
                  </m:oMath>
                </a14:m>
                <a:r>
                  <a:rPr lang="en-SG" sz="1400" dirty="0">
                    <a:solidFill>
                      <a:schemeClr val="tx1"/>
                    </a:solidFill>
                  </a:rPr>
                  <a:t>: energy consumed by AMP STA in SP, </a:t>
                </a:r>
                <a14:m>
                  <m:oMath xmlns:m="http://schemas.openxmlformats.org/officeDocument/2006/math">
                    <m:sSub>
                      <m:sSubPr>
                        <m:ctrlPr>
                          <a:rPr lang="en-SG" sz="1400" i="1">
                            <a:solidFill>
                              <a:schemeClr val="tx1"/>
                            </a:solidFill>
                            <a:latin typeface="Cambria Math" panose="02040503050406030204" pitchFamily="18" charset="0"/>
                          </a:rPr>
                        </m:ctrlPr>
                      </m:sSubPr>
                      <m:e>
                        <m:r>
                          <a:rPr lang="en-SG" sz="1400" i="1">
                            <a:solidFill>
                              <a:schemeClr val="tx1"/>
                            </a:solidFill>
                            <a:latin typeface="Cambria Math" panose="02040503050406030204" pitchFamily="18" charset="0"/>
                          </a:rPr>
                          <m:t>𝐸</m:t>
                        </m:r>
                      </m:e>
                      <m:sub>
                        <m:r>
                          <a:rPr lang="en-SG" sz="1400" i="1">
                            <a:solidFill>
                              <a:schemeClr val="tx1"/>
                            </a:solidFill>
                            <a:latin typeface="Cambria Math" panose="02040503050406030204" pitchFamily="18" charset="0"/>
                          </a:rPr>
                          <m:t>𝐶𝑆</m:t>
                        </m:r>
                      </m:sub>
                    </m:sSub>
                  </m:oMath>
                </a14:m>
                <a:r>
                  <a:rPr lang="en-SG" sz="1400" dirty="0">
                    <a:solidFill>
                      <a:schemeClr val="tx1"/>
                    </a:solidFill>
                  </a:rPr>
                  <a:t>: energy consumed by AMP STA performing CS</a:t>
                </a:r>
              </a:p>
            </p:txBody>
          </p:sp>
        </mc:Choice>
        <mc:Fallback xmlns="">
          <p:sp>
            <p:nvSpPr>
              <p:cNvPr id="31" name="TextBox 30">
                <a:extLst>
                  <a:ext uri="{FF2B5EF4-FFF2-40B4-BE49-F238E27FC236}">
                    <a16:creationId xmlns:a16="http://schemas.microsoft.com/office/drawing/2014/main" id="{62D2D1D7-8DA5-4622-874F-5E1CA7CF82E4}"/>
                  </a:ext>
                </a:extLst>
              </p:cNvPr>
              <p:cNvSpPr txBox="1">
                <a:spLocks noRot="1" noChangeAspect="1" noMove="1" noResize="1" noEditPoints="1" noAdjustHandles="1" noChangeArrowheads="1" noChangeShapeType="1" noTextEdit="1"/>
              </p:cNvSpPr>
              <p:nvPr/>
            </p:nvSpPr>
            <p:spPr>
              <a:xfrm>
                <a:off x="823965" y="3593081"/>
                <a:ext cx="5228774" cy="986745"/>
              </a:xfrm>
              <a:prstGeom prst="rect">
                <a:avLst/>
              </a:prstGeom>
              <a:blipFill>
                <a:blip r:embed="rId5"/>
                <a:stretch>
                  <a:fillRect b="-4878"/>
                </a:stretch>
              </a:blipFill>
              <a:ln>
                <a:solidFill>
                  <a:schemeClr val="tx1"/>
                </a:solid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4CB2EF7-E6CE-43B7-8418-350FE145598D}"/>
                  </a:ext>
                </a:extLst>
              </p:cNvPr>
              <p:cNvSpPr/>
              <p:nvPr/>
            </p:nvSpPr>
            <p:spPr>
              <a:xfrm>
                <a:off x="244832" y="2098493"/>
                <a:ext cx="579133"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i="1">
                              <a:solidFill>
                                <a:schemeClr val="bg2"/>
                              </a:solidFill>
                              <a:latin typeface="Cambria Math" panose="02040503050406030204" pitchFamily="18" charset="0"/>
                            </a:rPr>
                            <m:t>𝑖𝑑𝑙𝑒</m:t>
                          </m:r>
                        </m:sub>
                      </m:sSub>
                    </m:oMath>
                  </m:oMathPara>
                </a14:m>
                <a:endParaRPr lang="en-SG" sz="1400" dirty="0">
                  <a:solidFill>
                    <a:schemeClr val="bg2"/>
                  </a:solidFill>
                </a:endParaRPr>
              </a:p>
            </p:txBody>
          </p:sp>
        </mc:Choice>
        <mc:Fallback xmlns="">
          <p:sp>
            <p:nvSpPr>
              <p:cNvPr id="32" name="Rectangle 31">
                <a:extLst>
                  <a:ext uri="{FF2B5EF4-FFF2-40B4-BE49-F238E27FC236}">
                    <a16:creationId xmlns:a16="http://schemas.microsoft.com/office/drawing/2014/main" id="{64CB2EF7-E6CE-43B7-8418-350FE145598D}"/>
                  </a:ext>
                </a:extLst>
              </p:cNvPr>
              <p:cNvSpPr>
                <a:spLocks noRot="1" noChangeAspect="1" noMove="1" noResize="1" noEditPoints="1" noAdjustHandles="1" noChangeArrowheads="1" noChangeShapeType="1" noTextEdit="1"/>
              </p:cNvSpPr>
              <p:nvPr/>
            </p:nvSpPr>
            <p:spPr>
              <a:xfrm>
                <a:off x="244832" y="2098493"/>
                <a:ext cx="579133" cy="307777"/>
              </a:xfrm>
              <a:prstGeom prst="rect">
                <a:avLst/>
              </a:prstGeom>
              <a:blipFill>
                <a:blip r:embed="rId7"/>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AE1D2FE-55E7-498B-BAA7-9AD6B7B971D9}"/>
                  </a:ext>
                </a:extLst>
              </p:cNvPr>
              <p:cNvSpPr/>
              <p:nvPr/>
            </p:nvSpPr>
            <p:spPr>
              <a:xfrm>
                <a:off x="244832" y="1763898"/>
                <a:ext cx="522900"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b="0" i="1" smtClean="0">
                              <a:solidFill>
                                <a:schemeClr val="bg2"/>
                              </a:solidFill>
                              <a:latin typeface="Cambria Math" panose="02040503050406030204" pitchFamily="18" charset="0"/>
                            </a:rPr>
                            <m:t>𝑐𝑙𝑘</m:t>
                          </m:r>
                        </m:sub>
                      </m:sSub>
                    </m:oMath>
                  </m:oMathPara>
                </a14:m>
                <a:endParaRPr lang="en-SG" sz="1400" dirty="0">
                  <a:solidFill>
                    <a:schemeClr val="bg2"/>
                  </a:solidFill>
                </a:endParaRPr>
              </a:p>
            </p:txBody>
          </p:sp>
        </mc:Choice>
        <mc:Fallback xmlns="">
          <p:sp>
            <p:nvSpPr>
              <p:cNvPr id="33" name="Rectangle 32">
                <a:extLst>
                  <a:ext uri="{FF2B5EF4-FFF2-40B4-BE49-F238E27FC236}">
                    <a16:creationId xmlns:a16="http://schemas.microsoft.com/office/drawing/2014/main" id="{AAE1D2FE-55E7-498B-BAA7-9AD6B7B971D9}"/>
                  </a:ext>
                </a:extLst>
              </p:cNvPr>
              <p:cNvSpPr>
                <a:spLocks noRot="1" noChangeAspect="1" noMove="1" noResize="1" noEditPoints="1" noAdjustHandles="1" noChangeArrowheads="1" noChangeShapeType="1" noTextEdit="1"/>
              </p:cNvSpPr>
              <p:nvPr/>
            </p:nvSpPr>
            <p:spPr>
              <a:xfrm>
                <a:off x="244832" y="1763898"/>
                <a:ext cx="522900" cy="307777"/>
              </a:xfrm>
              <a:prstGeom prst="rect">
                <a:avLst/>
              </a:prstGeom>
              <a:blipFill>
                <a:blip r:embed="rId8"/>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A6C9D20B-C0F3-4571-BC9B-D273E838A781}"/>
                  </a:ext>
                </a:extLst>
              </p:cNvPr>
              <p:cNvSpPr/>
              <p:nvPr/>
            </p:nvSpPr>
            <p:spPr>
              <a:xfrm>
                <a:off x="290540" y="2420888"/>
                <a:ext cx="445058"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b="0" i="1" smtClean="0">
                              <a:solidFill>
                                <a:schemeClr val="bg2"/>
                              </a:solidFill>
                              <a:latin typeface="Cambria Math" panose="02040503050406030204" pitchFamily="18" charset="0"/>
                            </a:rPr>
                            <m:t>𝑐𝑠</m:t>
                          </m:r>
                        </m:sub>
                      </m:sSub>
                    </m:oMath>
                  </m:oMathPara>
                </a14:m>
                <a:endParaRPr lang="en-SG" sz="1400" dirty="0">
                  <a:solidFill>
                    <a:schemeClr val="bg2"/>
                  </a:solidFill>
                </a:endParaRPr>
              </a:p>
            </p:txBody>
          </p:sp>
        </mc:Choice>
        <mc:Fallback xmlns="">
          <p:sp>
            <p:nvSpPr>
              <p:cNvPr id="34" name="Rectangle 33">
                <a:extLst>
                  <a:ext uri="{FF2B5EF4-FFF2-40B4-BE49-F238E27FC236}">
                    <a16:creationId xmlns:a16="http://schemas.microsoft.com/office/drawing/2014/main" id="{A6C9D20B-C0F3-4571-BC9B-D273E838A781}"/>
                  </a:ext>
                </a:extLst>
              </p:cNvPr>
              <p:cNvSpPr>
                <a:spLocks noRot="1" noChangeAspect="1" noMove="1" noResize="1" noEditPoints="1" noAdjustHandles="1" noChangeArrowheads="1" noChangeShapeType="1" noTextEdit="1"/>
              </p:cNvSpPr>
              <p:nvPr/>
            </p:nvSpPr>
            <p:spPr>
              <a:xfrm>
                <a:off x="290540" y="2420888"/>
                <a:ext cx="445058" cy="307777"/>
              </a:xfrm>
              <a:prstGeom prst="rect">
                <a:avLst/>
              </a:prstGeom>
              <a:blipFill>
                <a:blip r:embed="rId9"/>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886D25B-F1F1-4F12-B53E-3E479B353586}"/>
                  </a:ext>
                </a:extLst>
              </p:cNvPr>
              <p:cNvSpPr/>
              <p:nvPr/>
            </p:nvSpPr>
            <p:spPr>
              <a:xfrm>
                <a:off x="65435" y="2780928"/>
                <a:ext cx="848758" cy="325025"/>
              </a:xfrm>
              <a:prstGeom prst="rect">
                <a:avLst/>
              </a:prstGeom>
            </p:spPr>
            <p:txBody>
              <a:bodyPr wrap="none">
                <a:spAutoFit/>
              </a:bodyPr>
              <a:lstStyle/>
              <a:p>
                <a:pPr algn="r"/>
                <a14:m>
                  <m:oMathPara xmlns:m="http://schemas.openxmlformats.org/officeDocument/2006/math">
                    <m:oMathParaPr>
                      <m:jc m:val="centerGroup"/>
                    </m:oMathParaPr>
                    <m:oMath xmlns:m="http://schemas.openxmlformats.org/officeDocument/2006/math">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SG" sz="1400" b="0" i="1" smtClean="0">
                              <a:solidFill>
                                <a:schemeClr val="bg2"/>
                              </a:solidFill>
                              <a:latin typeface="Cambria Math" panose="02040503050406030204" pitchFamily="18" charset="0"/>
                            </a:rPr>
                            <m:t>𝑜𝑛</m:t>
                          </m:r>
                        </m:sub>
                      </m:sSub>
                      <m:r>
                        <a:rPr lang="en-SG" sz="1400" b="0" i="1" smtClean="0">
                          <a:solidFill>
                            <a:schemeClr val="bg2"/>
                          </a:solidFill>
                          <a:latin typeface="Cambria Math" panose="02040503050406030204" pitchFamily="18" charset="0"/>
                        </a:rPr>
                        <m:t>,</m:t>
                      </m:r>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SG" sz="1400" b="0" i="1" smtClean="0">
                              <a:solidFill>
                                <a:schemeClr val="bg2"/>
                              </a:solidFill>
                              <a:latin typeface="Cambria Math" panose="02040503050406030204" pitchFamily="18" charset="0"/>
                            </a:rPr>
                            <m:t>𝑜𝑓𝑓</m:t>
                          </m:r>
                        </m:sub>
                      </m:sSub>
                    </m:oMath>
                  </m:oMathPara>
                </a14:m>
                <a:endParaRPr lang="en-SG" sz="1400" dirty="0">
                  <a:solidFill>
                    <a:schemeClr val="bg2"/>
                  </a:solidFill>
                </a:endParaRPr>
              </a:p>
            </p:txBody>
          </p:sp>
        </mc:Choice>
        <mc:Fallback xmlns="">
          <p:sp>
            <p:nvSpPr>
              <p:cNvPr id="35" name="Rectangle 34">
                <a:extLst>
                  <a:ext uri="{FF2B5EF4-FFF2-40B4-BE49-F238E27FC236}">
                    <a16:creationId xmlns:a16="http://schemas.microsoft.com/office/drawing/2014/main" id="{0886D25B-F1F1-4F12-B53E-3E479B353586}"/>
                  </a:ext>
                </a:extLst>
              </p:cNvPr>
              <p:cNvSpPr>
                <a:spLocks noRot="1" noChangeAspect="1" noMove="1" noResize="1" noEditPoints="1" noAdjustHandles="1" noChangeArrowheads="1" noChangeShapeType="1" noTextEdit="1"/>
              </p:cNvSpPr>
              <p:nvPr/>
            </p:nvSpPr>
            <p:spPr>
              <a:xfrm>
                <a:off x="65435" y="2780928"/>
                <a:ext cx="848758" cy="325025"/>
              </a:xfrm>
              <a:prstGeom prst="rect">
                <a:avLst/>
              </a:prstGeom>
              <a:blipFill>
                <a:blip r:embed="rId10"/>
                <a:stretch>
                  <a:fillRect b="-1852"/>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632B6C9-4952-4B6C-AB3C-DF4265B6E89E}"/>
                  </a:ext>
                </a:extLst>
              </p:cNvPr>
              <p:cNvSpPr/>
              <p:nvPr/>
            </p:nvSpPr>
            <p:spPr>
              <a:xfrm>
                <a:off x="202981" y="3140968"/>
                <a:ext cx="647100"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SG" sz="1400" b="0" i="1" smtClean="0">
                              <a:solidFill>
                                <a:schemeClr val="bg2"/>
                              </a:solidFill>
                              <a:latin typeface="Cambria Math" panose="02040503050406030204" pitchFamily="18" charset="0"/>
                            </a:rPr>
                            <m:t>𝑤𝑎𝑘𝑒</m:t>
                          </m:r>
                        </m:sub>
                      </m:sSub>
                    </m:oMath>
                  </m:oMathPara>
                </a14:m>
                <a:endParaRPr lang="en-SG" sz="1400" dirty="0">
                  <a:solidFill>
                    <a:schemeClr val="bg2"/>
                  </a:solidFill>
                </a:endParaRPr>
              </a:p>
            </p:txBody>
          </p:sp>
        </mc:Choice>
        <mc:Fallback xmlns="">
          <p:sp>
            <p:nvSpPr>
              <p:cNvPr id="36" name="Rectangle 35">
                <a:extLst>
                  <a:ext uri="{FF2B5EF4-FFF2-40B4-BE49-F238E27FC236}">
                    <a16:creationId xmlns:a16="http://schemas.microsoft.com/office/drawing/2014/main" id="{1632B6C9-4952-4B6C-AB3C-DF4265B6E89E}"/>
                  </a:ext>
                </a:extLst>
              </p:cNvPr>
              <p:cNvSpPr>
                <a:spLocks noRot="1" noChangeAspect="1" noMove="1" noResize="1" noEditPoints="1" noAdjustHandles="1" noChangeArrowheads="1" noChangeShapeType="1" noTextEdit="1"/>
              </p:cNvSpPr>
              <p:nvPr/>
            </p:nvSpPr>
            <p:spPr>
              <a:xfrm>
                <a:off x="202981" y="3140968"/>
                <a:ext cx="647100" cy="307777"/>
              </a:xfrm>
              <a:prstGeom prst="rect">
                <a:avLst/>
              </a:prstGeom>
              <a:blipFill>
                <a:blip r:embed="rId11"/>
                <a:stretch>
                  <a:fillRect/>
                </a:stretch>
              </a:blipFill>
            </p:spPr>
            <p:txBody>
              <a:bodyPr/>
              <a:lstStyle/>
              <a:p>
                <a:r>
                  <a:rPr lang="en-SG">
                    <a:noFill/>
                  </a:rPr>
                  <a:t> </a:t>
                </a:r>
              </a:p>
            </p:txBody>
          </p:sp>
        </mc:Fallback>
      </mc:AlternateContent>
    </p:spTree>
    <p:extLst>
      <p:ext uri="{BB962C8B-B14F-4D97-AF65-F5344CB8AC3E}">
        <p14:creationId xmlns:p14="http://schemas.microsoft.com/office/powerpoint/2010/main" val="128933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0A9852-E1D0-4621-B7DD-067C32860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4" y="3899441"/>
            <a:ext cx="10448629" cy="2385378"/>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Open Service Period (1/2)</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484784"/>
            <a:ext cx="10513168" cy="239450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An AP can define an Open Service Period (O-SP) that indicates pre-determined windows that the AP will gain a TXOP for any AMP STAs in its BSS, </a:t>
            </a:r>
            <a:r>
              <a:rPr lang="en-US" sz="1800" u="sng" dirty="0">
                <a:solidFill>
                  <a:schemeClr val="tx1"/>
                </a:solidFill>
                <a:latin typeface="+mj-lt"/>
                <a:ea typeface="+mn-ea"/>
              </a:rPr>
              <a:t>regardless of association</a:t>
            </a:r>
            <a:r>
              <a:rPr lang="en-US" sz="1800" dirty="0">
                <a:solidFill>
                  <a:schemeClr val="tx1"/>
                </a:solidFill>
                <a:latin typeface="+mj-lt"/>
                <a:ea typeface="+mn-ea"/>
              </a:rPr>
              <a: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This may be for initial channel access for unassociated AMP STAs to enable association and future scheduled channel access, or for AMP STAs that maintain an unassociated state with an AP for contention-based channel access in all communication with the AP.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An AMP SP Info frame can broadcast the SP settings which can include: the start time (absolute/relative), a minimum wake duration, and an SP interval. The set of SPs may also have an identifier to distinguish it from other ongoing SPs.</a:t>
            </a:r>
          </a:p>
        </p:txBody>
      </p:sp>
    </p:spTree>
    <p:extLst>
      <p:ext uri="{BB962C8B-B14F-4D97-AF65-F5344CB8AC3E}">
        <p14:creationId xmlns:p14="http://schemas.microsoft.com/office/powerpoint/2010/main" val="331910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E3A33-13C7-48D6-B755-45D83954C662}"/>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pic>
        <p:nvPicPr>
          <p:cNvPr id="3" name="Picture 2">
            <a:extLst>
              <a:ext uri="{FF2B5EF4-FFF2-40B4-BE49-F238E27FC236}">
                <a16:creationId xmlns:a16="http://schemas.microsoft.com/office/drawing/2014/main" id="{D88CC3EB-E3EC-4FA6-8A02-221BE767C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89" y="4790943"/>
            <a:ext cx="10452822" cy="1611009"/>
          </a:xfrm>
          <a:prstGeom prst="rect">
            <a:avLst/>
          </a:prstGeom>
        </p:spPr>
      </p:pic>
      <p:sp>
        <p:nvSpPr>
          <p:cNvPr id="5" name="TextBox 4">
            <a:extLst>
              <a:ext uri="{FF2B5EF4-FFF2-40B4-BE49-F238E27FC236}">
                <a16:creationId xmlns:a16="http://schemas.microsoft.com/office/drawing/2014/main" id="{E42BD3EB-4454-4633-88B2-793DFCE0904C}"/>
              </a:ext>
            </a:extLst>
          </p:cNvPr>
          <p:cNvSpPr txBox="1"/>
          <p:nvPr/>
        </p:nvSpPr>
        <p:spPr>
          <a:xfrm>
            <a:off x="911424" y="1340768"/>
            <a:ext cx="10513168" cy="3450175"/>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Absolute start time of an SP may only be applicable to AMP STAs that can maintain synchronization with TSF. A periodic AMP Beacon can carry the LSB of the AP TSF for synchronization.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 relative start time maybe updated with every subsequent AMP SP Info frame prior to the start of the SP, to allow free running clocks to make necessary corrections to their drift.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minimum wake duration corresponds to the time period an AMP STA needs to monitor the channel from the start of the SP for any AP initiated trigger. If the AMP STA does not receive any frames in this period, it will return to an idle mode and resume channel sensing at the start of the subsequent 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AP may send out the AMP SP Info frame at a fixed periodic interval as determined by the AP</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SP information can also be carried by AMP Poll (or AMP Trigger), AMP Beacon, etc.</a:t>
            </a:r>
          </a:p>
        </p:txBody>
      </p:sp>
      <p:sp>
        <p:nvSpPr>
          <p:cNvPr id="7" name="Title 1">
            <a:extLst>
              <a:ext uri="{FF2B5EF4-FFF2-40B4-BE49-F238E27FC236}">
                <a16:creationId xmlns:a16="http://schemas.microsoft.com/office/drawing/2014/main" id="{3B2DADB0-19E7-47AC-87BB-66E18E80E7FA}"/>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Open Service Period (2/2)</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94551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40927"/>
            <a:ext cx="10448688" cy="329628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AMP Open Service Period (O-SP) was defined to support duty cycle operation for AMP STAs regardless of state of association.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benefits of AMP SP for energy conservation at the AMP STA, and in allowing scheduling of resources at the AP were discussed.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An AMP frame can broadcast SP timing information to synchronize or reset the AMP STAs clocks to wake up at the intended start of the 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Analysis was carried out to support the claim that AMP STAs in a scheduled SP may see significant power savings in the order of </a:t>
            </a:r>
            <a:r>
              <a:rPr lang="en-US" sz="2200" dirty="0" err="1">
                <a:solidFill>
                  <a:schemeClr val="tx1"/>
                </a:solidFill>
                <a:latin typeface="+mj-lt"/>
              </a:rPr>
              <a:t>mJ</a:t>
            </a:r>
            <a:r>
              <a:rPr lang="en-US" sz="2200" dirty="0">
                <a:solidFill>
                  <a:schemeClr val="tx1"/>
                </a:solidFill>
                <a:latin typeface="+mj-lt"/>
              </a:rPr>
              <a:t> with a duty cycle ratio greater than random channel sensing AMP STAs.</a:t>
            </a:r>
          </a:p>
        </p:txBody>
      </p:sp>
    </p:spTree>
    <p:extLst>
      <p:ext uri="{BB962C8B-B14F-4D97-AF65-F5344CB8AC3E}">
        <p14:creationId xmlns:p14="http://schemas.microsoft.com/office/powerpoint/2010/main" val="107312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700808"/>
            <a:ext cx="10424625" cy="172970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IEEE 802.11bp defines a mechanism that allows AMP STAs to listen for AMP DL frames in a duty cycle manner.</a:t>
            </a:r>
          </a:p>
          <a:p>
            <a:pPr marL="357188" lvl="0" defTabSz="1187323" eaLnBrk="1" fontAlgn="auto" hangingPunct="1">
              <a:lnSpc>
                <a:spcPct val="90000"/>
              </a:lnSpc>
              <a:spcBef>
                <a:spcPts val="1200"/>
              </a:spcBef>
              <a:spcAft>
                <a:spcPts val="0"/>
              </a:spcAft>
              <a:tabLst>
                <a:tab pos="1207937" algn="ctr"/>
              </a:tabLst>
            </a:pPr>
            <a:r>
              <a:rPr lang="en-US" sz="2400" i="1" dirty="0">
                <a:solidFill>
                  <a:schemeClr val="tx1"/>
                </a:solidFill>
                <a:latin typeface="+mj-lt"/>
                <a:ea typeface="ＭＳ Ｐゴシック"/>
                <a:cs typeface="Arial" panose="020B0604020202020204" pitchFamily="34" charset="0"/>
              </a:rPr>
              <a:t>[Reference: 11-25/0039r0]</a:t>
            </a:r>
          </a:p>
        </p:txBody>
      </p:sp>
    </p:spTree>
    <p:extLst>
      <p:ext uri="{BB962C8B-B14F-4D97-AF65-F5344CB8AC3E}">
        <p14:creationId xmlns:p14="http://schemas.microsoft.com/office/powerpoint/2010/main" val="74802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SP2</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700808"/>
            <a:ext cx="10424625" cy="272690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IEEE 802.11bp defines a mechanism that allows an AMP STA to respond to AMP DL frames when in an awake state, and otherwise doze, based on the control signaling with an AP. The control signaling method is TBD. This is applicable to all AMP STAs regardless of their state of association with an AP. </a:t>
            </a:r>
          </a:p>
          <a:p>
            <a:pPr marL="357188" lvl="0" defTabSz="1187323" eaLnBrk="1" fontAlgn="auto" hangingPunct="1">
              <a:lnSpc>
                <a:spcPct val="90000"/>
              </a:lnSpc>
              <a:spcBef>
                <a:spcPts val="1200"/>
              </a:spcBef>
              <a:spcAft>
                <a:spcPts val="0"/>
              </a:spcAft>
              <a:tabLst>
                <a:tab pos="1207937" algn="ctr"/>
              </a:tabLst>
            </a:pPr>
            <a:r>
              <a:rPr lang="en-US" sz="2400" i="1" dirty="0">
                <a:solidFill>
                  <a:schemeClr val="tx1"/>
                </a:solidFill>
                <a:latin typeface="+mj-lt"/>
                <a:ea typeface="ＭＳ Ｐゴシック"/>
                <a:cs typeface="Arial" panose="020B0604020202020204" pitchFamily="34" charset="0"/>
              </a:rPr>
              <a:t>[Reference: 11-25/0039r0]</a:t>
            </a:r>
          </a:p>
        </p:txBody>
      </p:sp>
    </p:spTree>
    <p:extLst>
      <p:ext uri="{BB962C8B-B14F-4D97-AF65-F5344CB8AC3E}">
        <p14:creationId xmlns:p14="http://schemas.microsoft.com/office/powerpoint/2010/main" val="36153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2382191"/>
          </a:xfrm>
          <a:prstGeom prst="rect">
            <a:avLst/>
          </a:prstGeom>
          <a:noFill/>
        </p:spPr>
        <p:txBody>
          <a:bodyPr vert="horz" wrap="square" rtlCol="0">
            <a:spAutoFit/>
          </a:bodyPr>
          <a:lstStyle/>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11-24/1775r1, Duty-cycle AMP operation</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L. Xu et. al., "A 510-pW 32-kHz Crystal Oscillator With High Energy-to-Noise-Ratio Pulse Injection," in IEEE Journal of Solid-State Circuits, vol. 57, no. 2, pp. 434-451, Feb. 2022.</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11-24/1475r2, Discussion on ultra-low power timing clock</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11-23/2203r1, Technical Report on support of AMP IoT devices in WLAN</a:t>
            </a:r>
          </a:p>
        </p:txBody>
      </p:sp>
    </p:spTree>
    <p:extLst>
      <p:ext uri="{BB962C8B-B14F-4D97-AF65-F5344CB8AC3E}">
        <p14:creationId xmlns:p14="http://schemas.microsoft.com/office/powerpoint/2010/main" val="188557026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117912</TotalTime>
  <Words>1220</Words>
  <Application>Microsoft Office PowerPoint</Application>
  <PresentationFormat>Widescreen</PresentationFormat>
  <Paragraphs>120</Paragraphs>
  <Slides>10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SP1</vt:lpstr>
      <vt:lpstr>SP2</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ian.bajaj@huawei.com</dc:creator>
  <cp:keywords/>
  <dc:description/>
  <cp:lastModifiedBy>Ian Bajaj</cp:lastModifiedBy>
  <cp:revision>1481</cp:revision>
  <cp:lastPrinted>2000-03-07T00:55:37Z</cp:lastPrinted>
  <dcterms:created xsi:type="dcterms:W3CDTF">2016-01-17T22:48:36Z</dcterms:created>
  <dcterms:modified xsi:type="dcterms:W3CDTF">2025-01-10T09:58:13Z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