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4"/>
  </p:notesMasterIdLst>
  <p:sldIdLst>
    <p:sldId id="363" r:id="rId2"/>
    <p:sldId id="2523" r:id="rId3"/>
    <p:sldId id="2542" r:id="rId4"/>
    <p:sldId id="2543" r:id="rId5"/>
    <p:sldId id="2551" r:id="rId6"/>
    <p:sldId id="2546" r:id="rId7"/>
    <p:sldId id="2555" r:id="rId8"/>
    <p:sldId id="2554" r:id="rId9"/>
    <p:sldId id="2544" r:id="rId10"/>
    <p:sldId id="2513" r:id="rId11"/>
    <p:sldId id="2527" r:id="rId12"/>
    <p:sldId id="2469" r:id="rId13"/>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 id="2" name="Rojan Chitrakar" initials="RC" lastIdx="4" clrIdx="1">
    <p:extLst>
      <p:ext uri="{19B8F6BF-5375-455C-9EA6-DF929625EA0E}">
        <p15:presenceInfo xmlns:p15="http://schemas.microsoft.com/office/powerpoint/2012/main" userId="S-1-5-21-147214757-305610072-1517763936-9659282" providerId="AD"/>
      </p:ext>
    </p:extLst>
  </p:cmAuthor>
  <p:cmAuthor id="3" name="Ian Bajaj" initials="IB" lastIdx="10" clrIdx="2">
    <p:extLst>
      <p:ext uri="{19B8F6BF-5375-455C-9EA6-DF929625EA0E}">
        <p15:presenceInfo xmlns:p15="http://schemas.microsoft.com/office/powerpoint/2012/main" userId="S-1-5-21-147214757-305610072-1517763936-106135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8FAEC"/>
    <a:srgbClr val="0000FF"/>
    <a:srgbClr val="A7E6FF"/>
    <a:srgbClr val="FF8B8B"/>
    <a:srgbClr val="FAEE98"/>
    <a:srgbClr val="C3EC8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51" autoAdjust="0"/>
  </p:normalViewPr>
  <p:slideViewPr>
    <p:cSldViewPr>
      <p:cViewPr varScale="1">
        <p:scale>
          <a:sx n="70" d="100"/>
          <a:sy n="70" d="100"/>
        </p:scale>
        <p:origin x="468" y="60"/>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100" d="100"/>
          <a:sy n="100" d="100"/>
        </p:scale>
        <p:origin x="4371" y="4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dirty="0"/>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dirty="0"/>
              <a:t>Page </a:t>
            </a:r>
            <a:fld id="{AF55197A-4911-4ED0-BBAA-82A1653DF638}" type="slidenum">
              <a:rPr lang="en-US" altLang="en-US" smtClean="0"/>
              <a:pPr>
                <a:defRPr/>
              </a:pPr>
              <a:t>‹#›</a:t>
            </a:fld>
            <a:endParaRPr lang="en-US" altLang="en-US" dirty="0"/>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dirty="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dirty="0"/>
              <a:t>Page </a:t>
            </a:r>
            <a:fld id="{2A02BA22-F607-40B6-B650-89B025089CA0}" type="slidenum">
              <a:rPr lang="en-US" altLang="en-US" sz="2400" smtClean="0"/>
              <a:pPr>
                <a:spcBef>
                  <a:spcPct val="0"/>
                </a:spcBef>
                <a:buClrTx/>
                <a:buFontTx/>
                <a:buNone/>
              </a:pPr>
              <a:t>1</a:t>
            </a:fld>
            <a:endParaRPr lang="en-US" altLang="en-US" sz="2400" dirty="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dirty="0"/>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dirty="0"/>
              <a:t>Page </a:t>
            </a:r>
            <a:fld id="{B08E7645-705B-4ADD-B5B6-F7EFEFDE2AD9}" type="slidenum">
              <a:rPr lang="en-US" altLang="en-US"/>
              <a:pPr algn="r" eaLnBrk="1" hangingPunct="1">
                <a:spcBef>
                  <a:spcPct val="0"/>
                </a:spcBef>
                <a:buClrTx/>
                <a:buFontTx/>
                <a:buNone/>
              </a:pPr>
              <a:t>1</a:t>
            </a:fld>
            <a:endParaRPr lang="en-US" altLang="en-US" dirty="0"/>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dirty="0"/>
              <a:t>Slide </a:t>
            </a:r>
            <a:fld id="{CAA2C270-03FA-43C7-AEFB-067184F3C062}" type="slidenum">
              <a:rPr lang="en-US" altLang="en-US" smtClean="0"/>
              <a:pPr>
                <a:defRPr/>
              </a:pPr>
              <a:t>‹#›</a:t>
            </a:fld>
            <a:endParaRPr lang="en-US" altLang="en-US" dirty="0"/>
          </a:p>
        </p:txBody>
      </p:sp>
    </p:spTree>
    <p:extLst>
      <p:ext uri="{BB962C8B-B14F-4D97-AF65-F5344CB8AC3E}">
        <p14:creationId xmlns:p14="http://schemas.microsoft.com/office/powerpoint/2010/main" val="10873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dirty="0"/>
              <a:t>Slide </a:t>
            </a:r>
            <a:fld id="{5DD27314-9434-4B6F-80C2-AAC402118CDA}" type="slidenum">
              <a:rPr lang="en-US" altLang="en-US" smtClean="0"/>
              <a:pPr>
                <a:defRPr/>
              </a:pPr>
              <a:t>‹#›</a:t>
            </a:fld>
            <a:endParaRPr lang="en-US" altLang="en-US" dirty="0"/>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dirty="0"/>
              <a:t>Slide </a:t>
            </a:r>
            <a:fld id="{3D266AC6-DD33-448D-B445-2628016ADA7D}" type="slidenum">
              <a:rPr lang="en-US" altLang="en-US" smtClean="0"/>
              <a:pPr>
                <a:defRPr/>
              </a:pPr>
              <a:t>‹#›</a:t>
            </a:fld>
            <a:endParaRPr lang="en-US" altLang="en-US" dirty="0"/>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dirty="0"/>
              <a:t>Slide </a:t>
            </a:r>
            <a:fld id="{1F551F72-38F2-479C-990C-DF0D2C0B1F2C}" type="slidenum">
              <a:rPr lang="en-US" altLang="en-US" smtClean="0"/>
              <a:pPr>
                <a:defRPr/>
              </a:pPr>
              <a:t>‹#›</a:t>
            </a:fld>
            <a:endParaRPr lang="en-US" altLang="en-US" dirty="0"/>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dirty="0"/>
              <a:t>Slide </a:t>
            </a:r>
            <a:fld id="{07143AE2-8961-49C4-80E3-5346A3EB4C4A}" type="slidenum">
              <a:rPr lang="en-US" altLang="en-US" smtClean="0"/>
              <a:pPr>
                <a:defRPr/>
              </a:pPr>
              <a:t>‹#›</a:t>
            </a:fld>
            <a:endParaRPr lang="en-US" altLang="en-US" dirty="0"/>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dirty="0"/>
              <a:t>Slide </a:t>
            </a:r>
            <a:fld id="{49DFBF5E-CB2C-45B5-BBB9-429FD974229E}" type="slidenum">
              <a:rPr lang="en-US" altLang="en-US" smtClean="0"/>
              <a:pPr>
                <a:defRPr/>
              </a:pPr>
              <a:t>‹#›</a:t>
            </a:fld>
            <a:endParaRPr lang="en-US" altLang="en-US" dirty="0"/>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9">
            <a:extLst>
              <a:ext uri="{FF2B5EF4-FFF2-40B4-BE49-F238E27FC236}">
                <a16:creationId xmlns:a16="http://schemas.microsoft.com/office/drawing/2014/main" id="{A41F80D5-87FE-483F-B143-B248F0A4A38A}"/>
              </a:ext>
            </a:extLst>
          </p:cNvPr>
          <p:cNvSpPr>
            <a:spLocks noGrp="1" noChangeArrowheads="1"/>
          </p:cNvSpPr>
          <p:nvPr>
            <p:ph type="sldNum" idx="10"/>
          </p:nvPr>
        </p:nvSpPr>
        <p:spPr>
          <a:xfrm>
            <a:off x="5615518" y="6554788"/>
            <a:ext cx="874183" cy="239712"/>
          </a:xfrm>
          <a:ln/>
        </p:spPr>
        <p:txBody>
          <a:bodyPr/>
          <a:lstStyle>
            <a:lvl1pPr>
              <a:defRPr/>
            </a:lvl1pPr>
          </a:lstStyle>
          <a:p>
            <a:pPr>
              <a:defRPr/>
            </a:pPr>
            <a:r>
              <a:rPr lang="en-US" altLang="en-US" dirty="0"/>
              <a:t>Slide </a:t>
            </a:r>
            <a:fld id="{49DFBF5E-CB2C-45B5-BBB9-429FD974229E}" type="slidenum">
              <a:rPr lang="en-US" altLang="en-US" smtClean="0"/>
              <a:pPr>
                <a:defRPr/>
              </a:pPr>
              <a:t>‹#›</a:t>
            </a:fld>
            <a:endParaRPr lang="en-US" altLang="en-US" dirty="0"/>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dirty="0"/>
              <a:t>Slide </a:t>
            </a:r>
            <a:fld id="{2771F862-3EEA-4803-88C2-BE8D6DB460BF}" type="slidenum">
              <a:rPr lang="en-US" altLang="en-US" smtClean="0"/>
              <a:pPr>
                <a:defRPr/>
              </a:pPr>
              <a:t>‹#›</a:t>
            </a:fld>
            <a:endParaRPr lang="en-US" altLang="en-US" dirty="0"/>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350679"/>
            <a:ext cx="5283200" cy="246221"/>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600" b="1" dirty="0">
                <a:solidFill>
                  <a:schemeClr val="tx1"/>
                </a:solidFill>
              </a:rPr>
              <a:t>doc.: IEEE 802.11-25/0038r0</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340735"/>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600" dirty="0"/>
              <a:t>January 2025</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4" y="6478588"/>
            <a:ext cx="4995333" cy="309958"/>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400" dirty="0"/>
              <a:t>Ian Bajaj </a:t>
            </a:r>
            <a:r>
              <a:rPr lang="en-SG" sz="1400" dirty="0"/>
              <a:t>(Huawei)</a:t>
            </a:r>
            <a:endParaRPr lang="en-GB" sz="1400" dirty="0"/>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6"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0"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4" r:id="rId8"/>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914400" indent="-457200" algn="l" defTabSz="449263" rtl="0" eaLnBrk="0" fontAlgn="base" hangingPunct="0">
        <a:spcBef>
          <a:spcPts val="700"/>
        </a:spcBef>
        <a:spcAft>
          <a:spcPct val="0"/>
        </a:spcAft>
        <a:buClr>
          <a:srgbClr val="000000"/>
        </a:buClr>
        <a:buSzPct val="100000"/>
        <a:buFont typeface="Wingdings" panose="05000000000000000000" pitchFamily="2" charset="2"/>
        <a:buChar char="q"/>
        <a:defRPr sz="2800">
          <a:solidFill>
            <a:srgbClr val="000000"/>
          </a:solidFill>
          <a:latin typeface="+mn-lt"/>
          <a:ea typeface="MS PGothic" panose="020B0600070205080204" pitchFamily="34" charset="-128"/>
          <a:cs typeface="+mn-cs"/>
        </a:defRPr>
      </a:lvl2pPr>
      <a:lvl3pPr marL="1257300" indent="-342900" algn="l" defTabSz="449263" rtl="0" eaLnBrk="0" fontAlgn="base" hangingPunct="0">
        <a:spcBef>
          <a:spcPts val="600"/>
        </a:spcBef>
        <a:spcAft>
          <a:spcPct val="0"/>
        </a:spcAft>
        <a:buClr>
          <a:srgbClr val="000000"/>
        </a:buClr>
        <a:buSzPct val="100000"/>
        <a:buFont typeface="Wingdings" panose="05000000000000000000" pitchFamily="2" charset="2"/>
        <a:buChar char="§"/>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64AAF1A-2CBC-4960-9362-D10130ACC9C7}"/>
              </a:ext>
            </a:extLst>
          </p:cNvPr>
          <p:cNvGraphicFramePr>
            <a:graphicFrameLocks noGrp="1"/>
          </p:cNvGraphicFramePr>
          <p:nvPr>
            <p:extLst>
              <p:ext uri="{D42A27DB-BD31-4B8C-83A1-F6EECF244321}">
                <p14:modId xmlns:p14="http://schemas.microsoft.com/office/powerpoint/2010/main" val="3981060106"/>
              </p:ext>
            </p:extLst>
          </p:nvPr>
        </p:nvGraphicFramePr>
        <p:xfrm>
          <a:off x="875420" y="2708920"/>
          <a:ext cx="10441160" cy="1341120"/>
        </p:xfrm>
        <a:graphic>
          <a:graphicData uri="http://schemas.openxmlformats.org/drawingml/2006/table">
            <a:tbl>
              <a:tblPr firstRow="1" bandRow="1"/>
              <a:tblGrid>
                <a:gridCol w="2734353">
                  <a:extLst>
                    <a:ext uri="{9D8B030D-6E8A-4147-A177-3AD203B41FA5}">
                      <a16:colId xmlns:a16="http://schemas.microsoft.com/office/drawing/2014/main" val="20000"/>
                    </a:ext>
                  </a:extLst>
                </a:gridCol>
                <a:gridCol w="1436633">
                  <a:extLst>
                    <a:ext uri="{9D8B030D-6E8A-4147-A177-3AD203B41FA5}">
                      <a16:colId xmlns:a16="http://schemas.microsoft.com/office/drawing/2014/main" val="20001"/>
                    </a:ext>
                  </a:extLst>
                </a:gridCol>
                <a:gridCol w="1599518">
                  <a:extLst>
                    <a:ext uri="{9D8B030D-6E8A-4147-A177-3AD203B41FA5}">
                      <a16:colId xmlns:a16="http://schemas.microsoft.com/office/drawing/2014/main" val="20002"/>
                    </a:ext>
                  </a:extLst>
                </a:gridCol>
                <a:gridCol w="1459409">
                  <a:extLst>
                    <a:ext uri="{9D8B030D-6E8A-4147-A177-3AD203B41FA5}">
                      <a16:colId xmlns:a16="http://schemas.microsoft.com/office/drawing/2014/main" val="20003"/>
                    </a:ext>
                  </a:extLst>
                </a:gridCol>
                <a:gridCol w="3211247">
                  <a:extLst>
                    <a:ext uri="{9D8B030D-6E8A-4147-A177-3AD203B41FA5}">
                      <a16:colId xmlns:a16="http://schemas.microsoft.com/office/drawing/2014/main" val="20004"/>
                    </a:ext>
                  </a:extLst>
                </a:gridCol>
              </a:tblGrid>
              <a:tr h="264132">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64132">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Ian Bajaj</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rowSpan="3">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r>
                        <a:rPr lang="en-US" sz="1600">
                          <a:solidFill>
                            <a:schemeClr val="tx1"/>
                          </a:solidFill>
                          <a:latin typeface="Times New Roman" panose="02020603050405020304" pitchFamily="18" charset="0"/>
                          <a:cs typeface="Times New Roman" panose="02020603050405020304" pitchFamily="18" charset="0"/>
                        </a:rPr>
                        <a:t>Huawei</a:t>
                      </a:r>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rowSpan="3">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r>
                        <a:rPr lang="en-US" altLang="zh-CN" sz="1600" dirty="0">
                          <a:solidFill>
                            <a:schemeClr val="tx1"/>
                          </a:solidFill>
                        </a:rPr>
                        <a:t>Singapore</a:t>
                      </a: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l"/>
                      <a:r>
                        <a:rPr lang="en-US" sz="1600" dirty="0">
                          <a:solidFill>
                            <a:schemeClr val="tx1"/>
                          </a:solidFill>
                        </a:rPr>
                        <a:t>ian.bajaj@huawei.com</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3283848554"/>
                  </a:ext>
                </a:extLst>
              </a:tr>
              <a:tr h="264132">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Lei Huang</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vMerge="1">
                  <a:txBody>
                    <a:bodyPr/>
                    <a:lstStyle/>
                    <a:p>
                      <a:pPr algn="ctr"/>
                      <a:endParaRPr lang="en-US"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l"/>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3635697882"/>
                  </a:ext>
                </a:extLst>
              </a:tr>
              <a:tr h="264132">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Rojan Chitrakar</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vMerge="1">
                  <a:txBody>
                    <a:bodyPr/>
                    <a:lstStyle/>
                    <a:p>
                      <a:pPr algn="ctr"/>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vMerge="1">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l"/>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2360516509"/>
                  </a:ext>
                </a:extLst>
              </a:tr>
            </a:tbl>
          </a:graphicData>
        </a:graphic>
      </p:graphicFrame>
      <p:sp>
        <p:nvSpPr>
          <p:cNvPr id="4" name="Title 1">
            <a:extLst>
              <a:ext uri="{FF2B5EF4-FFF2-40B4-BE49-F238E27FC236}">
                <a16:creationId xmlns:a16="http://schemas.microsoft.com/office/drawing/2014/main" id="{1F84DA3A-0E09-4ACE-B694-6777AFD069BA}"/>
              </a:ext>
            </a:extLst>
          </p:cNvPr>
          <p:cNvSpPr txBox="1">
            <a:spLocks/>
          </p:cNvSpPr>
          <p:nvPr/>
        </p:nvSpPr>
        <p:spPr bwMode="auto">
          <a:xfrm>
            <a:off x="1848644" y="615636"/>
            <a:ext cx="8494712" cy="1294216"/>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Times New Roman"/>
                <a:ea typeface="+mj-ea"/>
                <a:cs typeface="+mj-cs"/>
              </a:rPr>
              <a:t>Use Case for AMP STA Reporting</a:t>
            </a:r>
          </a:p>
        </p:txBody>
      </p:sp>
      <p:sp>
        <p:nvSpPr>
          <p:cNvPr id="5" name="Rectangle 6">
            <a:extLst>
              <a:ext uri="{FF2B5EF4-FFF2-40B4-BE49-F238E27FC236}">
                <a16:creationId xmlns:a16="http://schemas.microsoft.com/office/drawing/2014/main" id="{CCEB2F4D-5A9A-4FB8-877B-EDFC80EDE7FF}"/>
              </a:ext>
            </a:extLst>
          </p:cNvPr>
          <p:cNvSpPr txBox="1">
            <a:spLocks noChangeArrowheads="1"/>
          </p:cNvSpPr>
          <p:nvPr/>
        </p:nvSpPr>
        <p:spPr bwMode="auto">
          <a:xfrm>
            <a:off x="2063552" y="1909852"/>
            <a:ext cx="7772400" cy="381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ctr" defTabSz="457200">
              <a:buFontTx/>
              <a:buNone/>
            </a:pPr>
            <a:r>
              <a:rPr lang="en-US" sz="2000" dirty="0">
                <a:solidFill>
                  <a:srgbClr val="000000"/>
                </a:solidFill>
                <a:latin typeface="Times New Roman"/>
              </a:rPr>
              <a:t>Date</a:t>
            </a:r>
            <a:r>
              <a:rPr lang="en-US" sz="2000">
                <a:solidFill>
                  <a:srgbClr val="000000"/>
                </a:solidFill>
                <a:latin typeface="Times New Roman"/>
              </a:rPr>
              <a:t>: 13 </a:t>
            </a:r>
            <a:r>
              <a:rPr lang="en-US" sz="2000" dirty="0">
                <a:solidFill>
                  <a:srgbClr val="000000"/>
                </a:solidFill>
                <a:latin typeface="Times New Roman"/>
              </a:rPr>
              <a:t>Jan 2025</a:t>
            </a:r>
            <a:endParaRPr lang="en-US" sz="2000" b="0" dirty="0">
              <a:solidFill>
                <a:srgbClr val="000000"/>
              </a:solidFill>
              <a:latin typeface="Times New Roman"/>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107678-E453-4655-BF7F-5BF067C92E70}"/>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10</a:t>
            </a:fld>
            <a:endParaRPr lang="en-US" altLang="en-US" dirty="0"/>
          </a:p>
        </p:txBody>
      </p:sp>
      <p:sp>
        <p:nvSpPr>
          <p:cNvPr id="3" name="Title 1">
            <a:extLst>
              <a:ext uri="{FF2B5EF4-FFF2-40B4-BE49-F238E27FC236}">
                <a16:creationId xmlns:a16="http://schemas.microsoft.com/office/drawing/2014/main" id="{753528A8-FB91-47A9-838D-21CE0BD0B149}"/>
              </a:ext>
            </a:extLst>
          </p:cNvPr>
          <p:cNvSpPr txBox="1">
            <a:spLocks/>
          </p:cNvSpPr>
          <p:nvPr/>
        </p:nvSpPr>
        <p:spPr>
          <a:xfrm>
            <a:off x="1007436" y="692696"/>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Summary</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4" name="TextBox 3">
            <a:extLst>
              <a:ext uri="{FF2B5EF4-FFF2-40B4-BE49-F238E27FC236}">
                <a16:creationId xmlns:a16="http://schemas.microsoft.com/office/drawing/2014/main" id="{3E346FE8-8FDF-48C7-804F-BBF5D9A888C8}"/>
              </a:ext>
            </a:extLst>
          </p:cNvPr>
          <p:cNvSpPr txBox="1"/>
          <p:nvPr/>
        </p:nvSpPr>
        <p:spPr>
          <a:xfrm>
            <a:off x="927160" y="1484784"/>
            <a:ext cx="10432893" cy="3477875"/>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SG" sz="2000" dirty="0">
                <a:solidFill>
                  <a:schemeClr val="tx1"/>
                </a:solidFill>
                <a:latin typeface="+mj-lt"/>
                <a:ea typeface="+mn-ea"/>
              </a:rPr>
              <a:t>The use case for AMP STA reporting in the context of WPT was presented, with the most benefits seen for the following scenarios:</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ea typeface="+mn-ea"/>
              </a:rPr>
              <a:t>Stationary AMP STA deployment, or conditioned mobility (infrequent mobility, or a feasible AMP STA reporting frequency)</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ea typeface="+mn-ea"/>
              </a:rPr>
              <a:t>Majority of AMP STAs not at energizing link edge</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ea typeface="+mn-ea"/>
              </a:rPr>
              <a:t>Simulation results demonstrate the significant energizing operational duration savings possible with triggered AMP STA reporting, and the need for Energizer control to avoid failed RX+TX events and dead AMP STAs.</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ea typeface="+mn-ea"/>
              </a:rPr>
              <a:t>Simulation analysis shows that the duty cycle that can be supported for AMP STAs is limited by the energy storage capacitor, and idle power consumption.</a:t>
            </a:r>
          </a:p>
        </p:txBody>
      </p:sp>
    </p:spTree>
    <p:extLst>
      <p:ext uri="{BB962C8B-B14F-4D97-AF65-F5344CB8AC3E}">
        <p14:creationId xmlns:p14="http://schemas.microsoft.com/office/powerpoint/2010/main" val="1073128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4AD7-DB4B-4340-9ED7-1426CD73DA33}"/>
              </a:ext>
            </a:extLst>
          </p:cNvPr>
          <p:cNvSpPr>
            <a:spLocks noGrp="1"/>
          </p:cNvSpPr>
          <p:nvPr>
            <p:ph type="title"/>
          </p:nvPr>
        </p:nvSpPr>
        <p:spPr>
          <a:xfrm>
            <a:off x="983432" y="692696"/>
            <a:ext cx="10352617" cy="509994"/>
          </a:xfrm>
        </p:spPr>
        <p:txBody>
          <a:bodyPr/>
          <a:lstStyle/>
          <a:p>
            <a:r>
              <a:rPr lang="en-US" altLang="zh-CN" sz="2800" b="1" kern="1200">
                <a:solidFill>
                  <a:srgbClr val="1D1D1A"/>
                </a:solidFill>
                <a:latin typeface="Arial" panose="020B0604020202020204" pitchFamily="34" charset="0"/>
                <a:ea typeface="Microsoft YaHei" panose="020B0503020204020204" pitchFamily="34" charset="-122"/>
              </a:rPr>
              <a:t>SP</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5" name="Slide Number Placeholder 4">
            <a:extLst>
              <a:ext uri="{FF2B5EF4-FFF2-40B4-BE49-F238E27FC236}">
                <a16:creationId xmlns:a16="http://schemas.microsoft.com/office/drawing/2014/main" id="{E6A164C6-9CF2-4B4F-A398-2C210BED564D}"/>
              </a:ext>
            </a:extLst>
          </p:cNvPr>
          <p:cNvSpPr>
            <a:spLocks noGrp="1"/>
          </p:cNvSpPr>
          <p:nvPr>
            <p:ph type="sldNum" idx="10"/>
          </p:nvPr>
        </p:nvSpPr>
        <p:spPr/>
        <p: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Slide </a:t>
            </a:r>
            <a:fld id="{1F551F72-38F2-479C-990C-DF0D2C0B1F2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sp>
        <p:nvSpPr>
          <p:cNvPr id="6" name="TextBox 5">
            <a:extLst>
              <a:ext uri="{FF2B5EF4-FFF2-40B4-BE49-F238E27FC236}">
                <a16:creationId xmlns:a16="http://schemas.microsoft.com/office/drawing/2014/main" id="{451970CD-5160-40DC-946F-6212A7C744CD}"/>
              </a:ext>
            </a:extLst>
          </p:cNvPr>
          <p:cNvSpPr txBox="1"/>
          <p:nvPr/>
        </p:nvSpPr>
        <p:spPr>
          <a:xfrm>
            <a:off x="883687" y="1700808"/>
            <a:ext cx="10424625" cy="2394502"/>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400" dirty="0">
                <a:solidFill>
                  <a:srgbClr val="000000"/>
                </a:solidFill>
                <a:latin typeface="+mj-lt"/>
                <a:ea typeface="ＭＳ Ｐゴシック"/>
              </a:rPr>
              <a:t>Do you agree to add the following text to </a:t>
            </a:r>
            <a:r>
              <a:rPr lang="en-US" sz="2400" dirty="0" err="1">
                <a:solidFill>
                  <a:srgbClr val="000000"/>
                </a:solidFill>
                <a:latin typeface="+mj-lt"/>
                <a:ea typeface="ＭＳ Ｐゴシック"/>
              </a:rPr>
              <a:t>TGbp</a:t>
            </a:r>
            <a:r>
              <a:rPr lang="en-US" sz="2400" dirty="0">
                <a:solidFill>
                  <a:srgbClr val="000000"/>
                </a:solidFill>
                <a:latin typeface="+mj-lt"/>
                <a:ea typeface="ＭＳ Ｐゴシック"/>
              </a:rPr>
              <a:t> SFD?</a:t>
            </a:r>
          </a:p>
          <a:p>
            <a:pPr marL="342900" lvl="0"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2400" dirty="0">
                <a:solidFill>
                  <a:schemeClr val="tx1"/>
                </a:solidFill>
                <a:latin typeface="+mj-lt"/>
                <a:ea typeface="ＭＳ Ｐゴシック"/>
                <a:cs typeface="Arial" panose="020B0604020202020204" pitchFamily="34" charset="0"/>
              </a:rPr>
              <a:t>IEEE 802.11bp defines a mechanism that allows an AMP STA to report its energy harvesting and power related information. The parameters that are included in the report and how to report such information is TBD.</a:t>
            </a:r>
          </a:p>
          <a:p>
            <a:pPr marL="355600" lvl="0" defTabSz="1187323" eaLnBrk="1" fontAlgn="auto" hangingPunct="1">
              <a:lnSpc>
                <a:spcPct val="90000"/>
              </a:lnSpc>
              <a:spcBef>
                <a:spcPts val="1200"/>
              </a:spcBef>
              <a:spcAft>
                <a:spcPts val="0"/>
              </a:spcAft>
              <a:tabLst>
                <a:tab pos="1207937" algn="ctr"/>
              </a:tabLst>
            </a:pPr>
            <a:r>
              <a:rPr lang="en-US" sz="2400" i="1" dirty="0">
                <a:solidFill>
                  <a:schemeClr val="tx1"/>
                </a:solidFill>
                <a:latin typeface="+mj-lt"/>
                <a:ea typeface="ＭＳ Ｐゴシック"/>
                <a:cs typeface="Arial" panose="020B0604020202020204" pitchFamily="34" charset="0"/>
              </a:rPr>
              <a:t>[Reference: 11-24/1208r1, 11-24/1381r0, 11-24/1524r2, 11-24/1539r0, 11-24/1561r1, 11-24/1769r0, 11-24/1781r2, 11-24/1939r0</a:t>
            </a:r>
            <a:r>
              <a:rPr lang="en-US" sz="2400" i="1">
                <a:solidFill>
                  <a:schemeClr val="tx1"/>
                </a:solidFill>
                <a:latin typeface="+mj-lt"/>
                <a:ea typeface="ＭＳ Ｐゴシック"/>
                <a:cs typeface="Arial" panose="020B0604020202020204" pitchFamily="34" charset="0"/>
              </a:rPr>
              <a:t>, 11-25/0038r0</a:t>
            </a:r>
            <a:r>
              <a:rPr lang="en-US" sz="2400" i="1" dirty="0">
                <a:solidFill>
                  <a:schemeClr val="tx1"/>
                </a:solidFill>
                <a:latin typeface="+mj-lt"/>
                <a:ea typeface="ＭＳ Ｐゴシック"/>
                <a:cs typeface="Arial" panose="020B0604020202020204" pitchFamily="34" charset="0"/>
              </a:rPr>
              <a:t>]</a:t>
            </a:r>
          </a:p>
        </p:txBody>
      </p:sp>
    </p:spTree>
    <p:extLst>
      <p:ext uri="{BB962C8B-B14F-4D97-AF65-F5344CB8AC3E}">
        <p14:creationId xmlns:p14="http://schemas.microsoft.com/office/powerpoint/2010/main" val="748026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4AD7-DB4B-4340-9ED7-1426CD73DA33}"/>
              </a:ext>
            </a:extLst>
          </p:cNvPr>
          <p:cNvSpPr>
            <a:spLocks noGrp="1"/>
          </p:cNvSpPr>
          <p:nvPr>
            <p:ph type="title"/>
          </p:nvPr>
        </p:nvSpPr>
        <p:spPr>
          <a:xfrm>
            <a:off x="983432" y="692696"/>
            <a:ext cx="10352617" cy="509994"/>
          </a:xfrm>
        </p:spPr>
        <p:txBody>
          <a:bodyPr/>
          <a:lstStyle/>
          <a:p>
            <a:r>
              <a:rPr lang="en-US" altLang="zh-CN" sz="2800" b="1" kern="1200" dirty="0">
                <a:solidFill>
                  <a:srgbClr val="1D1D1A"/>
                </a:solidFill>
                <a:latin typeface="Arial" panose="020B0604020202020204" pitchFamily="34" charset="0"/>
                <a:ea typeface="Microsoft YaHei" panose="020B0503020204020204" pitchFamily="34" charset="-122"/>
              </a:rPr>
              <a:t>References</a:t>
            </a:r>
          </a:p>
        </p:txBody>
      </p:sp>
      <p:sp>
        <p:nvSpPr>
          <p:cNvPr id="5" name="Slide Number Placeholder 4">
            <a:extLst>
              <a:ext uri="{FF2B5EF4-FFF2-40B4-BE49-F238E27FC236}">
                <a16:creationId xmlns:a16="http://schemas.microsoft.com/office/drawing/2014/main" id="{E6A164C6-9CF2-4B4F-A398-2C210BED564D}"/>
              </a:ext>
            </a:extLst>
          </p:cNvPr>
          <p:cNvSpPr>
            <a:spLocks noGrp="1"/>
          </p:cNvSpPr>
          <p:nvPr>
            <p:ph type="sldNum" idx="10"/>
          </p:nvPr>
        </p:nvSpPr>
        <p:spPr/>
        <p: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Slide </a:t>
            </a:r>
            <a:fld id="{1F551F72-38F2-479C-990C-DF0D2C0B1F2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12</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sp>
        <p:nvSpPr>
          <p:cNvPr id="22" name="TextBox 21">
            <a:extLst>
              <a:ext uri="{FF2B5EF4-FFF2-40B4-BE49-F238E27FC236}">
                <a16:creationId xmlns:a16="http://schemas.microsoft.com/office/drawing/2014/main" id="{F2651C39-30CD-495E-B951-D08518DE118C}"/>
              </a:ext>
            </a:extLst>
          </p:cNvPr>
          <p:cNvSpPr txBox="1"/>
          <p:nvPr/>
        </p:nvSpPr>
        <p:spPr>
          <a:xfrm>
            <a:off x="839416" y="1556792"/>
            <a:ext cx="10424625" cy="3148554"/>
          </a:xfrm>
          <a:prstGeom prst="rect">
            <a:avLst/>
          </a:prstGeom>
          <a:noFill/>
        </p:spPr>
        <p:txBody>
          <a:bodyPr vert="horz" wrap="square" rtlCol="0">
            <a:spAutoFit/>
          </a:bodyPr>
          <a:lstStyle/>
          <a:p>
            <a:pPr marL="447675"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[1] 11-24/1208r1, Thoughts on the AMP WPT Protocol</a:t>
            </a:r>
          </a:p>
          <a:p>
            <a:pPr marL="447675"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[2] 11-24/1381r0, AMP Device Power Status </a:t>
            </a:r>
          </a:p>
          <a:p>
            <a:pPr marL="447675"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[3] 11-24/1539r0, Energy-Level Status Reporting for AMP Devices</a:t>
            </a:r>
          </a:p>
          <a:p>
            <a:pPr marL="447675" lvl="0"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[4] 11-24/1561r1, AMP Power Budget Negotiation</a:t>
            </a:r>
          </a:p>
          <a:p>
            <a:pPr marL="447675" lvl="0"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[5] 11-23/2203r1, Technical Report on support of AMP IoT devices in WLAN</a:t>
            </a:r>
          </a:p>
          <a:p>
            <a:pPr marL="447675" lvl="0"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[6] 11-24/1524r2, Follow-up on the AMP WPT protocol</a:t>
            </a:r>
          </a:p>
          <a:p>
            <a:pPr marL="447675" lvl="0" indent="-447675" defTabSz="1187323" eaLnBrk="1" fontAlgn="auto" hangingPunct="1">
              <a:lnSpc>
                <a:spcPct val="90000"/>
              </a:lnSpc>
              <a:spcBef>
                <a:spcPts val="1200"/>
              </a:spcBef>
              <a:spcAft>
                <a:spcPts val="0"/>
              </a:spcAft>
              <a:tabLst>
                <a:tab pos="1207937" algn="ctr"/>
              </a:tabLst>
            </a:pPr>
            <a:endParaRPr lang="en-US" sz="2200" dirty="0">
              <a:solidFill>
                <a:schemeClr val="tx1"/>
              </a:solidFill>
              <a:latin typeface="+mj-lt"/>
              <a:ea typeface="ＭＳ Ｐゴシック"/>
              <a:cs typeface="Arial" panose="020B0604020202020204" pitchFamily="34" charset="0"/>
            </a:endParaRPr>
          </a:p>
        </p:txBody>
      </p:sp>
    </p:spTree>
    <p:extLst>
      <p:ext uri="{BB962C8B-B14F-4D97-AF65-F5344CB8AC3E}">
        <p14:creationId xmlns:p14="http://schemas.microsoft.com/office/powerpoint/2010/main" val="1885570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2</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Introduction</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6" name="TextBox 5">
            <a:extLst>
              <a:ext uri="{FF2B5EF4-FFF2-40B4-BE49-F238E27FC236}">
                <a16:creationId xmlns:a16="http://schemas.microsoft.com/office/drawing/2014/main" id="{F5BBF0EC-9E98-457D-AAF2-13BD9991D0B3}"/>
              </a:ext>
            </a:extLst>
          </p:cNvPr>
          <p:cNvSpPr txBox="1"/>
          <p:nvPr/>
        </p:nvSpPr>
        <p:spPr>
          <a:xfrm>
            <a:off x="927160" y="1261056"/>
            <a:ext cx="10513168" cy="5210657"/>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900" dirty="0">
                <a:solidFill>
                  <a:schemeClr val="tx1"/>
                </a:solidFill>
                <a:latin typeface="+mj-lt"/>
                <a:ea typeface="+mn-ea"/>
              </a:rPr>
              <a:t>AMP STA reporting can provide feedback on the Energizing link, AMP STA energy storage capacity and current energy level [1]-[4].</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900" dirty="0">
                <a:solidFill>
                  <a:schemeClr val="tx1"/>
                </a:solidFill>
                <a:latin typeface="+mj-lt"/>
                <a:ea typeface="+mn-ea"/>
              </a:rPr>
              <a:t>For the Energizer to coexist on sub1-GHz band, it needs information regarding AMP STAs charging requirements.</a:t>
            </a:r>
          </a:p>
          <a:p>
            <a:pPr marL="1085850" lvl="1" indent="-342900" defTabSz="1187323" eaLnBrk="1" fontAlgn="auto" hangingPunct="1">
              <a:lnSpc>
                <a:spcPct val="90000"/>
              </a:lnSpc>
              <a:spcBef>
                <a:spcPts val="1200"/>
              </a:spcBef>
              <a:spcAft>
                <a:spcPts val="0"/>
              </a:spcAft>
              <a:buFont typeface="Wingdings" panose="05000000000000000000" pitchFamily="2" charset="2"/>
              <a:buChar char="v"/>
              <a:tabLst>
                <a:tab pos="1207937" algn="ctr"/>
              </a:tabLst>
            </a:pPr>
            <a:r>
              <a:rPr lang="en-US" sz="1800" u="sng" dirty="0">
                <a:solidFill>
                  <a:schemeClr val="tx1"/>
                </a:solidFill>
                <a:latin typeface="+mj-lt"/>
                <a:ea typeface="+mn-ea"/>
              </a:rPr>
              <a:t>Argument</a:t>
            </a:r>
            <a:r>
              <a:rPr lang="en-US" sz="1800" dirty="0">
                <a:solidFill>
                  <a:schemeClr val="tx1"/>
                </a:solidFill>
                <a:latin typeface="+mj-lt"/>
                <a:ea typeface="+mn-ea"/>
              </a:rPr>
              <a:t>: </a:t>
            </a:r>
          </a:p>
          <a:p>
            <a:pPr marL="1485900" lvl="2"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Energizer can be triggered prior to AMP Trigger, without any reporting from the AMP STAs.</a:t>
            </a:r>
          </a:p>
          <a:p>
            <a:pPr marL="1485900" lvl="2"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AMP trigger likely will follow a duty cycled approach, and this is deterministic. All energizers can be triggered to be switched on before operational state of the AMP STA.</a:t>
            </a:r>
          </a:p>
          <a:p>
            <a:pPr marL="1028700" lvl="1" defTabSz="1187323" eaLnBrk="1" fontAlgn="auto" hangingPunct="1">
              <a:lnSpc>
                <a:spcPct val="90000"/>
              </a:lnSpc>
              <a:spcBef>
                <a:spcPts val="600"/>
              </a:spcBef>
              <a:spcAft>
                <a:spcPts val="0"/>
              </a:spcAft>
              <a:buFont typeface="Wingdings" panose="05000000000000000000" pitchFamily="2" charset="2"/>
              <a:buChar char="v"/>
              <a:tabLst>
                <a:tab pos="1207937" algn="ctr"/>
              </a:tabLst>
            </a:pPr>
            <a:r>
              <a:rPr lang="en-US" sz="1800" u="sng" dirty="0">
                <a:solidFill>
                  <a:schemeClr val="tx1"/>
                </a:solidFill>
                <a:latin typeface="+mj-lt"/>
                <a:ea typeface="+mn-ea"/>
              </a:rPr>
              <a:t>Counter</a:t>
            </a:r>
            <a:r>
              <a:rPr lang="en-US" sz="1800" dirty="0">
                <a:solidFill>
                  <a:schemeClr val="tx1"/>
                </a:solidFill>
                <a:latin typeface="+mj-lt"/>
                <a:ea typeface="+mn-ea"/>
              </a:rPr>
              <a:t>:</a:t>
            </a:r>
          </a:p>
          <a:p>
            <a:pPr marL="1485900" lvl="2"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Different AMP STAs can have different energy storage capacity, charging efficiency (RF-DC), path loss (distance) to Energizer, mobility and antenna polarization – the AMP STA’s charging needs are granular.</a:t>
            </a:r>
          </a:p>
          <a:p>
            <a:pPr marL="1485900" lvl="2"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Duration of Energizing also depends on AMP STA RF-EH sensitivity (limits coverage), and Energizer transmit power limitation (regulatory).</a:t>
            </a:r>
          </a:p>
          <a:p>
            <a:pPr marL="1485900" lvl="2"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Without knowledge of these variables, the Energizer deployed may need to be always on, or frequent periodic charging (which can both congest the channel)</a:t>
            </a:r>
          </a:p>
        </p:txBody>
      </p:sp>
    </p:spTree>
    <p:extLst>
      <p:ext uri="{BB962C8B-B14F-4D97-AF65-F5344CB8AC3E}">
        <p14:creationId xmlns:p14="http://schemas.microsoft.com/office/powerpoint/2010/main" val="1088074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3</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Use Case for AMP STA reporting</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5BBF0EC-9E98-457D-AAF2-13BD9991D0B3}"/>
                  </a:ext>
                </a:extLst>
              </p:cNvPr>
              <p:cNvSpPr txBox="1"/>
              <p:nvPr/>
            </p:nvSpPr>
            <p:spPr>
              <a:xfrm>
                <a:off x="879253" y="1484784"/>
                <a:ext cx="10513168" cy="4481227"/>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900" dirty="0">
                    <a:solidFill>
                      <a:schemeClr val="tx1"/>
                    </a:solidFill>
                    <a:latin typeface="+mj-lt"/>
                    <a:ea typeface="+mn-ea"/>
                  </a:rPr>
                  <a:t>AMP STA reporting can optimize periodic energizing by:</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900" dirty="0">
                    <a:solidFill>
                      <a:schemeClr val="tx1"/>
                    </a:solidFill>
                    <a:latin typeface="+mj-lt"/>
                    <a:ea typeface="+mn-ea"/>
                  </a:rPr>
                  <a:t>Reducing the on duration</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900" dirty="0">
                    <a:solidFill>
                      <a:schemeClr val="tx1"/>
                    </a:solidFill>
                    <a:latin typeface="+mj-lt"/>
                    <a:ea typeface="+mn-ea"/>
                  </a:rPr>
                  <a:t>Reducing the transmission power</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900" dirty="0">
                    <a:solidFill>
                      <a:schemeClr val="tx1"/>
                    </a:solidFill>
                    <a:latin typeface="+mj-lt"/>
                    <a:ea typeface="+mn-ea"/>
                  </a:rPr>
                  <a:t>Drawbacks to AMP STA reporting:</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900" dirty="0">
                    <a:solidFill>
                      <a:schemeClr val="tx1"/>
                    </a:solidFill>
                    <a:latin typeface="+mj-lt"/>
                    <a:ea typeface="+mn-ea"/>
                  </a:rPr>
                  <a:t>AMP STAs that are not charged by the deployed energizers’ periodic transmissions will never charge </a:t>
                </a:r>
                <a14:m>
                  <m:oMath xmlns:m="http://schemas.openxmlformats.org/officeDocument/2006/math">
                    <m:r>
                      <a:rPr lang="en-US" sz="1900" i="1" smtClean="0">
                        <a:solidFill>
                          <a:schemeClr val="tx1"/>
                        </a:solidFill>
                        <a:latin typeface="Cambria Math" panose="02040503050406030204" pitchFamily="18" charset="0"/>
                        <a:ea typeface="Cambria Math" panose="02040503050406030204" pitchFamily="18" charset="0"/>
                      </a:rPr>
                      <m:t>→</m:t>
                    </m:r>
                  </m:oMath>
                </a14:m>
                <a:r>
                  <a:rPr lang="en-US" sz="1900" dirty="0">
                    <a:solidFill>
                      <a:schemeClr val="tx1"/>
                    </a:solidFill>
                    <a:latin typeface="+mj-lt"/>
                    <a:ea typeface="+mn-ea"/>
                  </a:rPr>
                  <a:t> deployment specific issue that is not solved by AMP STA reporting</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900" dirty="0">
                    <a:solidFill>
                      <a:schemeClr val="tx1"/>
                    </a:solidFill>
                    <a:latin typeface="+mj-lt"/>
                    <a:ea typeface="+mn-ea"/>
                  </a:rPr>
                  <a:t>Mobility of AMP STAs may make AMP STA report or its application inaccurate </a:t>
                </a:r>
                <a14:m>
                  <m:oMath xmlns:m="http://schemas.openxmlformats.org/officeDocument/2006/math">
                    <m:r>
                      <a:rPr lang="en-US" sz="1900" i="1">
                        <a:solidFill>
                          <a:schemeClr val="tx1"/>
                        </a:solidFill>
                        <a:latin typeface="Cambria Math" panose="02040503050406030204" pitchFamily="18" charset="0"/>
                        <a:ea typeface="Cambria Math" panose="02040503050406030204" pitchFamily="18" charset="0"/>
                      </a:rPr>
                      <m:t>→</m:t>
                    </m:r>
                  </m:oMath>
                </a14:m>
                <a:r>
                  <a:rPr lang="en-US" sz="1900" dirty="0">
                    <a:solidFill>
                      <a:schemeClr val="tx1"/>
                    </a:solidFill>
                    <a:latin typeface="+mj-lt"/>
                    <a:ea typeface="+mn-ea"/>
                  </a:rPr>
                  <a:t> AMP STA reporting frequency has to match mobility, may not be feasible.</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900" dirty="0">
                    <a:solidFill>
                      <a:schemeClr val="tx1"/>
                    </a:solidFill>
                    <a:latin typeface="+mj-lt"/>
                    <a:ea typeface="+mn-ea"/>
                  </a:rPr>
                  <a:t>AMP STA reporting may therefore be best suited to:</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900" dirty="0">
                    <a:solidFill>
                      <a:schemeClr val="tx1"/>
                    </a:solidFill>
                    <a:latin typeface="+mj-lt"/>
                    <a:ea typeface="+mn-ea"/>
                  </a:rPr>
                  <a:t>Stationary AMP STA deployment, or conditioned mobility (every 10mins, at a feasible AMP STA reporting frequency)</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900" dirty="0">
                    <a:solidFill>
                      <a:schemeClr val="tx1"/>
                    </a:solidFill>
                    <a:latin typeface="+mj-lt"/>
                    <a:ea typeface="+mn-ea"/>
                  </a:rPr>
                  <a:t>Majority of AMP STAs not at energizing link edge (as seen in simulation to follow)</a:t>
                </a:r>
              </a:p>
            </p:txBody>
          </p:sp>
        </mc:Choice>
        <mc:Fallback xmlns="">
          <p:sp>
            <p:nvSpPr>
              <p:cNvPr id="6" name="TextBox 5">
                <a:extLst>
                  <a:ext uri="{FF2B5EF4-FFF2-40B4-BE49-F238E27FC236}">
                    <a16:creationId xmlns:a16="http://schemas.microsoft.com/office/drawing/2014/main" id="{F5BBF0EC-9E98-457D-AAF2-13BD9991D0B3}"/>
                  </a:ext>
                </a:extLst>
              </p:cNvPr>
              <p:cNvSpPr txBox="1">
                <a:spLocks noRot="1" noChangeAspect="1" noMove="1" noResize="1" noEditPoints="1" noAdjustHandles="1" noChangeArrowheads="1" noChangeShapeType="1" noTextEdit="1"/>
              </p:cNvSpPr>
              <p:nvPr/>
            </p:nvSpPr>
            <p:spPr>
              <a:xfrm>
                <a:off x="879253" y="1484784"/>
                <a:ext cx="10513168" cy="4481227"/>
              </a:xfrm>
              <a:prstGeom prst="rect">
                <a:avLst/>
              </a:prstGeom>
              <a:blipFill>
                <a:blip r:embed="rId2"/>
                <a:stretch>
                  <a:fillRect l="-406" t="-1361" r="-58" b="-1361"/>
                </a:stretch>
              </a:blipFill>
            </p:spPr>
            <p:txBody>
              <a:bodyPr/>
              <a:lstStyle/>
              <a:p>
                <a:r>
                  <a:rPr lang="en-SG">
                    <a:noFill/>
                  </a:rPr>
                  <a:t> </a:t>
                </a:r>
              </a:p>
            </p:txBody>
          </p:sp>
        </mc:Fallback>
      </mc:AlternateContent>
    </p:spTree>
    <p:extLst>
      <p:ext uri="{BB962C8B-B14F-4D97-AF65-F5344CB8AC3E}">
        <p14:creationId xmlns:p14="http://schemas.microsoft.com/office/powerpoint/2010/main" val="777914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4</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968799"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Simulation (1/2)</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5BBF0EC-9E98-457D-AAF2-13BD9991D0B3}"/>
                  </a:ext>
                </a:extLst>
              </p:cNvPr>
              <p:cNvSpPr txBox="1"/>
              <p:nvPr/>
            </p:nvSpPr>
            <p:spPr>
              <a:xfrm>
                <a:off x="872787" y="1412776"/>
                <a:ext cx="10448629" cy="4957767"/>
              </a:xfrm>
              <a:prstGeom prst="rect">
                <a:avLst/>
              </a:prstGeom>
              <a:noFill/>
            </p:spPr>
            <p:txBody>
              <a:bodyPr vert="horz" wrap="square" rtlCol="0">
                <a:spAutoFit/>
              </a:bodyPr>
              <a:lstStyle/>
              <a:p>
                <a:pPr marL="342900" indent="-342900" defTabSz="1187323" eaLnBrk="1" fontAlgn="auto" hangingPunct="1">
                  <a:lnSpc>
                    <a:spcPct val="90000"/>
                  </a:lnSpc>
                  <a:spcBef>
                    <a:spcPts val="1000"/>
                  </a:spcBef>
                  <a:spcAft>
                    <a:spcPts val="0"/>
                  </a:spcAft>
                  <a:buFont typeface="Wingdings" panose="05000000000000000000" pitchFamily="2" charset="2"/>
                  <a:buChar char="q"/>
                  <a:tabLst>
                    <a:tab pos="1207937" algn="ctr"/>
                  </a:tabLst>
                </a:pPr>
                <a:r>
                  <a:rPr lang="en-US" sz="1700" u="sng" dirty="0">
                    <a:solidFill>
                      <a:schemeClr val="tx1"/>
                    </a:solidFill>
                    <a:latin typeface="+mj-lt"/>
                    <a:ea typeface="+mn-ea"/>
                  </a:rPr>
                  <a:t>Setup</a:t>
                </a:r>
                <a:r>
                  <a:rPr lang="en-US" sz="1700" dirty="0">
                    <a:solidFill>
                      <a:schemeClr val="tx1"/>
                    </a:solidFill>
                    <a:latin typeface="+mj-lt"/>
                    <a:ea typeface="+mn-ea"/>
                  </a:rPr>
                  <a:t>: 1 AP, 1 AMP Energizer, 4 AMP STAs</a:t>
                </a:r>
              </a:p>
              <a:p>
                <a:pPr marL="342900" indent="-342900" defTabSz="1187323" eaLnBrk="1" fontAlgn="auto" hangingPunct="1">
                  <a:lnSpc>
                    <a:spcPct val="90000"/>
                  </a:lnSpc>
                  <a:spcBef>
                    <a:spcPts val="1000"/>
                  </a:spcBef>
                  <a:spcAft>
                    <a:spcPts val="0"/>
                  </a:spcAft>
                  <a:buFont typeface="Wingdings" panose="05000000000000000000" pitchFamily="2" charset="2"/>
                  <a:buChar char="q"/>
                  <a:tabLst>
                    <a:tab pos="1207937" algn="ctr"/>
                  </a:tabLst>
                </a:pPr>
                <a:r>
                  <a:rPr lang="en-US" sz="1700" u="sng" dirty="0">
                    <a:solidFill>
                      <a:schemeClr val="tx1"/>
                    </a:solidFill>
                    <a:latin typeface="+mj-lt"/>
                    <a:ea typeface="+mn-ea"/>
                  </a:rPr>
                  <a:t>Assumptions</a:t>
                </a:r>
                <a:r>
                  <a:rPr lang="en-US" sz="1700" dirty="0">
                    <a:solidFill>
                      <a:schemeClr val="tx1"/>
                    </a:solidFill>
                    <a:latin typeface="+mj-lt"/>
                    <a:ea typeface="+mn-ea"/>
                  </a:rPr>
                  <a:t>: </a:t>
                </a:r>
              </a:p>
              <a:p>
                <a:pPr marL="1200150" lvl="1" indent="-457200" defTabSz="1187323" eaLnBrk="1" fontAlgn="auto" hangingPunct="1">
                  <a:lnSpc>
                    <a:spcPct val="90000"/>
                  </a:lnSpc>
                  <a:spcBef>
                    <a:spcPts val="600"/>
                  </a:spcBef>
                  <a:spcAft>
                    <a:spcPts val="0"/>
                  </a:spcAft>
                  <a:buFont typeface="+mj-lt"/>
                  <a:buAutoNum type="arabicPeriod"/>
                  <a:tabLst>
                    <a:tab pos="1207937" algn="ctr"/>
                  </a:tabLst>
                </a:pPr>
                <a:r>
                  <a:rPr lang="en-US" sz="1700" dirty="0">
                    <a:solidFill>
                      <a:schemeClr val="tx1"/>
                    </a:solidFill>
                    <a:latin typeface="+mj-lt"/>
                    <a:ea typeface="+mn-ea"/>
                  </a:rPr>
                  <a:t>Received power at the AMP STAs </a:t>
                </a:r>
                <a:r>
                  <a:rPr lang="en-US" sz="1700" u="sng" dirty="0">
                    <a:solidFill>
                      <a:schemeClr val="tx1"/>
                    </a:solidFill>
                    <a:latin typeface="+mj-lt"/>
                    <a:ea typeface="+mn-ea"/>
                  </a:rPr>
                  <a:t>includes all losses</a:t>
                </a:r>
                <a:r>
                  <a:rPr lang="en-US" sz="1700" dirty="0">
                    <a:solidFill>
                      <a:schemeClr val="tx1"/>
                    </a:solidFill>
                    <a:latin typeface="+mj-lt"/>
                    <a:ea typeface="+mn-ea"/>
                  </a:rPr>
                  <a:t>, namely path loss, antenna polarization, RF harvesting efficiency, etc.</a:t>
                </a:r>
              </a:p>
              <a:p>
                <a:pPr marL="1200150" lvl="1" indent="-457200" defTabSz="1187323" eaLnBrk="1" fontAlgn="auto" hangingPunct="1">
                  <a:lnSpc>
                    <a:spcPct val="90000"/>
                  </a:lnSpc>
                  <a:spcBef>
                    <a:spcPts val="600"/>
                  </a:spcBef>
                  <a:spcAft>
                    <a:spcPts val="0"/>
                  </a:spcAft>
                  <a:buFont typeface="+mj-lt"/>
                  <a:buAutoNum type="arabicPeriod"/>
                  <a:tabLst>
                    <a:tab pos="1207937" algn="ctr"/>
                  </a:tabLst>
                </a:pPr>
                <a:r>
                  <a:rPr lang="en-US" sz="1700" dirty="0">
                    <a:solidFill>
                      <a:schemeClr val="tx1"/>
                    </a:solidFill>
                    <a:latin typeface="+mj-lt"/>
                    <a:ea typeface="+mn-ea"/>
                  </a:rPr>
                  <a:t>AP sends a trigger to AMP STAs. AMP STAs sense the channel and transmit, with no collision. The channel sense and transmit durations for each AMP STA are fixed. </a:t>
                </a:r>
              </a:p>
              <a:p>
                <a:pPr marL="1200150" lvl="1" indent="-457200" defTabSz="1187323" eaLnBrk="1" fontAlgn="auto" hangingPunct="1">
                  <a:lnSpc>
                    <a:spcPct val="90000"/>
                  </a:lnSpc>
                  <a:spcBef>
                    <a:spcPts val="600"/>
                  </a:spcBef>
                  <a:spcAft>
                    <a:spcPts val="0"/>
                  </a:spcAft>
                  <a:buFont typeface="+mj-lt"/>
                  <a:buAutoNum type="arabicPeriod"/>
                  <a:tabLst>
                    <a:tab pos="1207937" algn="ctr"/>
                  </a:tabLst>
                </a:pPr>
                <a:r>
                  <a:rPr lang="en-US" sz="1700" dirty="0">
                    <a:solidFill>
                      <a:schemeClr val="tx1"/>
                    </a:solidFill>
                    <a:latin typeface="+mj-lt"/>
                    <a:ea typeface="+mn-ea"/>
                  </a:rPr>
                  <a:t>The clock drift/inaccuracy issues are not considered. </a:t>
                </a:r>
              </a:p>
              <a:p>
                <a:pPr marL="1200150" lvl="1" indent="-457200" defTabSz="1187323" eaLnBrk="1" fontAlgn="auto" hangingPunct="1">
                  <a:lnSpc>
                    <a:spcPct val="90000"/>
                  </a:lnSpc>
                  <a:spcBef>
                    <a:spcPts val="600"/>
                  </a:spcBef>
                  <a:spcAft>
                    <a:spcPts val="0"/>
                  </a:spcAft>
                  <a:buFont typeface="+mj-lt"/>
                  <a:buAutoNum type="arabicPeriod"/>
                  <a:tabLst>
                    <a:tab pos="1207937" algn="ctr"/>
                  </a:tabLst>
                </a:pPr>
                <a:r>
                  <a:rPr lang="en-US" sz="1700" dirty="0">
                    <a:solidFill>
                      <a:schemeClr val="tx1"/>
                    </a:solidFill>
                    <a:latin typeface="+mj-lt"/>
                    <a:ea typeface="+mn-ea"/>
                  </a:rPr>
                  <a:t>The AMP STA returns to idle state after RX+TX operation.</a:t>
                </a:r>
              </a:p>
              <a:p>
                <a:pPr marL="342900" indent="-342900" defTabSz="1187323" eaLnBrk="1" fontAlgn="auto" hangingPunct="1">
                  <a:lnSpc>
                    <a:spcPct val="90000"/>
                  </a:lnSpc>
                  <a:spcBef>
                    <a:spcPts val="1000"/>
                  </a:spcBef>
                  <a:spcAft>
                    <a:spcPts val="0"/>
                  </a:spcAft>
                  <a:buFont typeface="Wingdings" panose="05000000000000000000" pitchFamily="2" charset="2"/>
                  <a:buChar char="q"/>
                  <a:tabLst>
                    <a:tab pos="1207937" algn="ctr"/>
                  </a:tabLst>
                </a:pPr>
                <a:r>
                  <a:rPr lang="en-US" sz="1700" dirty="0">
                    <a:solidFill>
                      <a:schemeClr val="tx1"/>
                    </a:solidFill>
                    <a:latin typeface="+mj-lt"/>
                  </a:rPr>
                  <a:t>Tx power of the AMP STA: 100uW [5]</a:t>
                </a:r>
              </a:p>
              <a:p>
                <a:pPr marL="342900" indent="-342900" defTabSz="1187323" eaLnBrk="1" fontAlgn="auto" hangingPunct="1">
                  <a:lnSpc>
                    <a:spcPct val="90000"/>
                  </a:lnSpc>
                  <a:spcBef>
                    <a:spcPts val="1000"/>
                  </a:spcBef>
                  <a:spcAft>
                    <a:spcPts val="0"/>
                  </a:spcAft>
                  <a:buFont typeface="Wingdings" panose="05000000000000000000" pitchFamily="2" charset="2"/>
                  <a:buChar char="q"/>
                  <a:tabLst>
                    <a:tab pos="1207937" algn="ctr"/>
                  </a:tabLst>
                </a:pPr>
                <a:r>
                  <a:rPr lang="en-US" sz="1700" dirty="0">
                    <a:solidFill>
                      <a:schemeClr val="tx1"/>
                    </a:solidFill>
                    <a:latin typeface="+mj-lt"/>
                  </a:rPr>
                  <a:t>UL Payload: 100 bits @ 1Mbps = 0.1ms (&gt;1Mbps UL data rate maybe supported)</a:t>
                </a:r>
              </a:p>
              <a:p>
                <a:pPr marL="342900" indent="-342900" defTabSz="1187323" eaLnBrk="1" fontAlgn="auto" hangingPunct="1">
                  <a:lnSpc>
                    <a:spcPct val="90000"/>
                  </a:lnSpc>
                  <a:spcBef>
                    <a:spcPts val="1000"/>
                  </a:spcBef>
                  <a:spcAft>
                    <a:spcPts val="0"/>
                  </a:spcAft>
                  <a:buFont typeface="Wingdings" panose="05000000000000000000" pitchFamily="2" charset="2"/>
                  <a:buChar char="q"/>
                  <a:tabLst>
                    <a:tab pos="1207937" algn="ctr"/>
                  </a:tabLst>
                </a:pPr>
                <a:r>
                  <a:rPr lang="en-US" sz="1700" dirty="0">
                    <a:solidFill>
                      <a:schemeClr val="tx1"/>
                    </a:solidFill>
                    <a:latin typeface="+mj-lt"/>
                  </a:rPr>
                  <a:t>Channel sensing time: 5ms (frame reception ~ 240us @ 250Kbps [11-23/1601r1]</a:t>
                </a:r>
              </a:p>
              <a:p>
                <a:pPr marL="342900" indent="-342900" defTabSz="1187323" eaLnBrk="1" fontAlgn="auto" hangingPunct="1">
                  <a:lnSpc>
                    <a:spcPct val="90000"/>
                  </a:lnSpc>
                  <a:spcBef>
                    <a:spcPts val="1000"/>
                  </a:spcBef>
                  <a:spcAft>
                    <a:spcPts val="0"/>
                  </a:spcAft>
                  <a:buFont typeface="Wingdings" panose="05000000000000000000" pitchFamily="2" charset="2"/>
                  <a:buChar char="q"/>
                  <a:tabLst>
                    <a:tab pos="1207937" algn="ctr"/>
                  </a:tabLst>
                </a:pPr>
                <a:r>
                  <a:rPr lang="en-US" sz="1700" dirty="0">
                    <a:solidFill>
                      <a:schemeClr val="tx1"/>
                    </a:solidFill>
                    <a:latin typeface="+mj-lt"/>
                  </a:rPr>
                  <a:t>Channel sensing power: 10uW [5]</a:t>
                </a:r>
              </a:p>
              <a:p>
                <a:pPr marL="342900" indent="-342900" defTabSz="1187323" eaLnBrk="1" fontAlgn="auto" hangingPunct="1">
                  <a:lnSpc>
                    <a:spcPct val="90000"/>
                  </a:lnSpc>
                  <a:spcBef>
                    <a:spcPts val="1000"/>
                  </a:spcBef>
                  <a:spcAft>
                    <a:spcPts val="0"/>
                  </a:spcAft>
                  <a:buFont typeface="Wingdings" panose="05000000000000000000" pitchFamily="2" charset="2"/>
                  <a:buChar char="q"/>
                  <a:tabLst>
                    <a:tab pos="1207937" algn="ctr"/>
                  </a:tabLst>
                </a:pPr>
                <a:r>
                  <a:rPr lang="en-US" sz="1700" dirty="0">
                    <a:solidFill>
                      <a:schemeClr val="tx1"/>
                    </a:solidFill>
                    <a:latin typeface="+mj-lt"/>
                  </a:rPr>
                  <a:t>Idle power: 0.1uW [5]</a:t>
                </a:r>
              </a:p>
              <a:p>
                <a:pPr marL="342900" indent="-342900" defTabSz="1187323" eaLnBrk="1" fontAlgn="auto" hangingPunct="1">
                  <a:lnSpc>
                    <a:spcPct val="90000"/>
                  </a:lnSpc>
                  <a:spcBef>
                    <a:spcPts val="1000"/>
                  </a:spcBef>
                  <a:spcAft>
                    <a:spcPts val="0"/>
                  </a:spcAft>
                  <a:buFont typeface="Wingdings" panose="05000000000000000000" pitchFamily="2" charset="2"/>
                  <a:buChar char="q"/>
                  <a:tabLst>
                    <a:tab pos="1207937" algn="ctr"/>
                  </a:tabLst>
                </a:pPr>
                <a:r>
                  <a:rPr lang="en-US" sz="1700" dirty="0">
                    <a:solidFill>
                      <a:schemeClr val="tx1"/>
                    </a:solidFill>
                    <a:latin typeface="+mj-lt"/>
                  </a:rPr>
                  <a:t>AMP STA received power (in dBm): Case 1: [-5, -10, -15, -20]; Case 2: [-5, -10, -5, -10]</a:t>
                </a:r>
              </a:p>
              <a:p>
                <a:pPr marL="342900" indent="-342900" defTabSz="1187323" eaLnBrk="1" fontAlgn="auto" hangingPunct="1">
                  <a:lnSpc>
                    <a:spcPct val="90000"/>
                  </a:lnSpc>
                  <a:spcBef>
                    <a:spcPts val="1000"/>
                  </a:spcBef>
                  <a:spcAft>
                    <a:spcPts val="0"/>
                  </a:spcAft>
                  <a:buFont typeface="Wingdings" panose="05000000000000000000" pitchFamily="2" charset="2"/>
                  <a:buChar char="q"/>
                  <a:tabLst>
                    <a:tab pos="1207937" algn="ctr"/>
                  </a:tabLst>
                </a:pPr>
                <a:r>
                  <a:rPr lang="en-US" sz="1700" dirty="0">
                    <a:solidFill>
                      <a:schemeClr val="tx1"/>
                    </a:solidFill>
                    <a:latin typeface="+mj-lt"/>
                  </a:rPr>
                  <a:t>AMP STA capacitor: 500nF (Total energy storage, </a:t>
                </a:r>
                <a14:m>
                  <m:oMath xmlns:m="http://schemas.openxmlformats.org/officeDocument/2006/math">
                    <m:sSub>
                      <m:sSubPr>
                        <m:ctrlPr>
                          <a:rPr lang="en-SG" sz="1700" b="0" i="1" smtClean="0">
                            <a:solidFill>
                              <a:schemeClr val="tx1"/>
                            </a:solidFill>
                            <a:latin typeface="Cambria Math" panose="02040503050406030204" pitchFamily="18" charset="0"/>
                          </a:rPr>
                        </m:ctrlPr>
                      </m:sSubPr>
                      <m:e>
                        <m:r>
                          <a:rPr lang="en-SG" sz="1700" b="0" i="1" smtClean="0">
                            <a:solidFill>
                              <a:schemeClr val="tx1"/>
                            </a:solidFill>
                            <a:latin typeface="Cambria Math" panose="02040503050406030204" pitchFamily="18" charset="0"/>
                          </a:rPr>
                          <m:t>𝐸</m:t>
                        </m:r>
                      </m:e>
                      <m:sub>
                        <m:r>
                          <a:rPr lang="en-SG" sz="1700" b="0" i="1" smtClean="0">
                            <a:solidFill>
                              <a:schemeClr val="tx1"/>
                            </a:solidFill>
                            <a:latin typeface="Cambria Math" panose="02040503050406030204" pitchFamily="18" charset="0"/>
                          </a:rPr>
                          <m:t>𝑡𝑜𝑡𝑎𝑙</m:t>
                        </m:r>
                      </m:sub>
                    </m:sSub>
                  </m:oMath>
                </a14:m>
                <a:r>
                  <a:rPr lang="en-US" sz="1700" dirty="0">
                    <a:solidFill>
                      <a:schemeClr val="tx1"/>
                    </a:solidFill>
                    <a:latin typeface="+mj-lt"/>
                  </a:rPr>
                  <a:t>=0.25uJ, for a nominal voltage of 1V)</a:t>
                </a:r>
              </a:p>
            </p:txBody>
          </p:sp>
        </mc:Choice>
        <mc:Fallback xmlns="">
          <p:sp>
            <p:nvSpPr>
              <p:cNvPr id="6" name="TextBox 5">
                <a:extLst>
                  <a:ext uri="{FF2B5EF4-FFF2-40B4-BE49-F238E27FC236}">
                    <a16:creationId xmlns:a16="http://schemas.microsoft.com/office/drawing/2014/main" id="{F5BBF0EC-9E98-457D-AAF2-13BD9991D0B3}"/>
                  </a:ext>
                </a:extLst>
              </p:cNvPr>
              <p:cNvSpPr txBox="1">
                <a:spLocks noRot="1" noChangeAspect="1" noMove="1" noResize="1" noEditPoints="1" noAdjustHandles="1" noChangeArrowheads="1" noChangeShapeType="1" noTextEdit="1"/>
              </p:cNvSpPr>
              <p:nvPr/>
            </p:nvSpPr>
            <p:spPr>
              <a:xfrm>
                <a:off x="872787" y="1412776"/>
                <a:ext cx="10448629" cy="4957767"/>
              </a:xfrm>
              <a:prstGeom prst="rect">
                <a:avLst/>
              </a:prstGeom>
              <a:blipFill>
                <a:blip r:embed="rId2"/>
                <a:stretch>
                  <a:fillRect l="-233" t="-984" r="-525" b="-738"/>
                </a:stretch>
              </a:blipFill>
            </p:spPr>
            <p:txBody>
              <a:bodyPr/>
              <a:lstStyle/>
              <a:p>
                <a:r>
                  <a:rPr lang="en-SG">
                    <a:noFill/>
                  </a:rPr>
                  <a:t> </a:t>
                </a:r>
              </a:p>
            </p:txBody>
          </p:sp>
        </mc:Fallback>
      </mc:AlternateContent>
    </p:spTree>
    <p:extLst>
      <p:ext uri="{BB962C8B-B14F-4D97-AF65-F5344CB8AC3E}">
        <p14:creationId xmlns:p14="http://schemas.microsoft.com/office/powerpoint/2010/main" val="2328038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FB1D8D-0853-4106-8A78-7C911DA162B1}"/>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5</a:t>
            </a:fld>
            <a:endParaRPr lang="en-US" altLang="en-US" dirty="0"/>
          </a:p>
        </p:txBody>
      </p:sp>
      <p:pic>
        <p:nvPicPr>
          <p:cNvPr id="6" name="Picture 5">
            <a:extLst>
              <a:ext uri="{FF2B5EF4-FFF2-40B4-BE49-F238E27FC236}">
                <a16:creationId xmlns:a16="http://schemas.microsoft.com/office/drawing/2014/main" id="{CFF46DE2-497D-4960-B6F8-C182AF322F7F}"/>
              </a:ext>
            </a:extLst>
          </p:cNvPr>
          <p:cNvPicPr>
            <a:picLocks noChangeAspect="1"/>
          </p:cNvPicPr>
          <p:nvPr/>
        </p:nvPicPr>
        <p:blipFill>
          <a:blip r:embed="rId2"/>
          <a:stretch>
            <a:fillRect/>
          </a:stretch>
        </p:blipFill>
        <p:spPr>
          <a:xfrm>
            <a:off x="167680" y="3717032"/>
            <a:ext cx="11856640" cy="2718418"/>
          </a:xfrm>
          <a:prstGeom prst="rect">
            <a:avLst/>
          </a:prstGeom>
        </p:spPr>
      </p:pic>
      <p:sp>
        <p:nvSpPr>
          <p:cNvPr id="7" name="TextBox 6">
            <a:extLst>
              <a:ext uri="{FF2B5EF4-FFF2-40B4-BE49-F238E27FC236}">
                <a16:creationId xmlns:a16="http://schemas.microsoft.com/office/drawing/2014/main" id="{644C4B16-964F-4B34-8C1F-81F23F6A6D71}"/>
              </a:ext>
            </a:extLst>
          </p:cNvPr>
          <p:cNvSpPr txBox="1"/>
          <p:nvPr/>
        </p:nvSpPr>
        <p:spPr>
          <a:xfrm>
            <a:off x="911424" y="1281328"/>
            <a:ext cx="10448629" cy="2376035"/>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Total simulation time of 60s</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The AP sends out the AMP Trigger every 10s (AMP Trigger Interval)</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The WPT waveform is sent based on the implementation method:</a:t>
            </a:r>
          </a:p>
          <a:p>
            <a:pPr marL="1200150" lvl="1" indent="-457200" defTabSz="1187323" eaLnBrk="1" fontAlgn="auto" hangingPunct="1">
              <a:lnSpc>
                <a:spcPct val="90000"/>
              </a:lnSpc>
              <a:spcBef>
                <a:spcPts val="600"/>
              </a:spcBef>
              <a:spcAft>
                <a:spcPts val="0"/>
              </a:spcAft>
              <a:buFont typeface="+mj-lt"/>
              <a:buAutoNum type="arabicPeriod"/>
              <a:tabLst>
                <a:tab pos="1207937" algn="ctr"/>
              </a:tabLst>
            </a:pPr>
            <a:r>
              <a:rPr lang="en-US" sz="1800" dirty="0">
                <a:solidFill>
                  <a:schemeClr val="tx1"/>
                </a:solidFill>
                <a:latin typeface="+mj-lt"/>
                <a:ea typeface="+mn-ea"/>
              </a:rPr>
              <a:t>Periodically with a random period</a:t>
            </a:r>
          </a:p>
          <a:p>
            <a:pPr marL="1200150" lvl="1" indent="-457200" defTabSz="1187323" eaLnBrk="1" fontAlgn="auto" hangingPunct="1">
              <a:lnSpc>
                <a:spcPct val="90000"/>
              </a:lnSpc>
              <a:spcBef>
                <a:spcPts val="600"/>
              </a:spcBef>
              <a:spcAft>
                <a:spcPts val="0"/>
              </a:spcAft>
              <a:buFont typeface="+mj-lt"/>
              <a:buAutoNum type="arabicPeriod"/>
              <a:tabLst>
                <a:tab pos="1207937" algn="ctr"/>
              </a:tabLst>
            </a:pPr>
            <a:r>
              <a:rPr lang="en-US" sz="1800" dirty="0">
                <a:solidFill>
                  <a:schemeClr val="tx1"/>
                </a:solidFill>
                <a:latin typeface="+mj-lt"/>
                <a:ea typeface="+mn-ea"/>
              </a:rPr>
              <a:t>Periodically based on energy capacity, and idle power consumption of the AMP STA</a:t>
            </a:r>
          </a:p>
          <a:p>
            <a:pPr marL="1200150" lvl="1" indent="-457200" defTabSz="1187323" eaLnBrk="1" fontAlgn="auto" hangingPunct="1">
              <a:lnSpc>
                <a:spcPct val="90000"/>
              </a:lnSpc>
              <a:spcBef>
                <a:spcPts val="600"/>
              </a:spcBef>
              <a:spcAft>
                <a:spcPts val="0"/>
              </a:spcAft>
              <a:buFont typeface="+mj-lt"/>
              <a:buAutoNum type="arabicPeriod"/>
              <a:tabLst>
                <a:tab pos="1207937" algn="ctr"/>
              </a:tabLst>
            </a:pPr>
            <a:r>
              <a:rPr lang="en-US" sz="1800" dirty="0">
                <a:solidFill>
                  <a:schemeClr val="tx1"/>
                </a:solidFill>
                <a:latin typeface="+mj-lt"/>
                <a:ea typeface="+mn-ea"/>
              </a:rPr>
              <a:t>On-demand based on energy available (as a percentage of energy capacity), and/or any method to determine periodicity based on RF EH feedback</a:t>
            </a:r>
          </a:p>
        </p:txBody>
      </p:sp>
      <p:sp>
        <p:nvSpPr>
          <p:cNvPr id="8" name="Title 1">
            <a:extLst>
              <a:ext uri="{FF2B5EF4-FFF2-40B4-BE49-F238E27FC236}">
                <a16:creationId xmlns:a16="http://schemas.microsoft.com/office/drawing/2014/main" id="{FF7FE6C4-99A2-4F9F-A248-B143DB79656C}"/>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Simulation (2/2)</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3176053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6</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Simulation Results (1/2)</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F67D3A4E-A860-490E-8729-1D9D7643D16D}"/>
                  </a:ext>
                </a:extLst>
              </p:cNvPr>
              <p:cNvGraphicFramePr>
                <a:graphicFrameLocks noGrp="1"/>
              </p:cNvGraphicFramePr>
              <p:nvPr>
                <p:extLst>
                  <p:ext uri="{D42A27DB-BD31-4B8C-83A1-F6EECF244321}">
                    <p14:modId xmlns:p14="http://schemas.microsoft.com/office/powerpoint/2010/main" val="3380732561"/>
                  </p:ext>
                </p:extLst>
              </p:nvPr>
            </p:nvGraphicFramePr>
            <p:xfrm>
              <a:off x="1328368" y="2123898"/>
              <a:ext cx="10016588" cy="3632200"/>
            </p:xfrm>
            <a:graphic>
              <a:graphicData uri="http://schemas.openxmlformats.org/drawingml/2006/table">
                <a:tbl>
                  <a:tblPr firstRow="1" bandRow="1">
                    <a:tableStyleId>{5C22544A-7EE6-4342-B048-85BDC9FD1C3A}</a:tableStyleId>
                  </a:tblPr>
                  <a:tblGrid>
                    <a:gridCol w="350339">
                      <a:extLst>
                        <a:ext uri="{9D8B030D-6E8A-4147-A177-3AD203B41FA5}">
                          <a16:colId xmlns:a16="http://schemas.microsoft.com/office/drawing/2014/main" val="87924276"/>
                        </a:ext>
                      </a:extLst>
                    </a:gridCol>
                    <a:gridCol w="2763482">
                      <a:extLst>
                        <a:ext uri="{9D8B030D-6E8A-4147-A177-3AD203B41FA5}">
                          <a16:colId xmlns:a16="http://schemas.microsoft.com/office/drawing/2014/main" val="468239027"/>
                        </a:ext>
                      </a:extLst>
                    </a:gridCol>
                    <a:gridCol w="1728192">
                      <a:extLst>
                        <a:ext uri="{9D8B030D-6E8A-4147-A177-3AD203B41FA5}">
                          <a16:colId xmlns:a16="http://schemas.microsoft.com/office/drawing/2014/main" val="2235791533"/>
                        </a:ext>
                      </a:extLst>
                    </a:gridCol>
                    <a:gridCol w="1584176">
                      <a:extLst>
                        <a:ext uri="{9D8B030D-6E8A-4147-A177-3AD203B41FA5}">
                          <a16:colId xmlns:a16="http://schemas.microsoft.com/office/drawing/2014/main" val="2458152876"/>
                        </a:ext>
                      </a:extLst>
                    </a:gridCol>
                    <a:gridCol w="432048">
                      <a:extLst>
                        <a:ext uri="{9D8B030D-6E8A-4147-A177-3AD203B41FA5}">
                          <a16:colId xmlns:a16="http://schemas.microsoft.com/office/drawing/2014/main" val="121291192"/>
                        </a:ext>
                      </a:extLst>
                    </a:gridCol>
                    <a:gridCol w="432048">
                      <a:extLst>
                        <a:ext uri="{9D8B030D-6E8A-4147-A177-3AD203B41FA5}">
                          <a16:colId xmlns:a16="http://schemas.microsoft.com/office/drawing/2014/main" val="3029771073"/>
                        </a:ext>
                      </a:extLst>
                    </a:gridCol>
                    <a:gridCol w="432048">
                      <a:extLst>
                        <a:ext uri="{9D8B030D-6E8A-4147-A177-3AD203B41FA5}">
                          <a16:colId xmlns:a16="http://schemas.microsoft.com/office/drawing/2014/main" val="211767861"/>
                        </a:ext>
                      </a:extLst>
                    </a:gridCol>
                    <a:gridCol w="432048">
                      <a:extLst>
                        <a:ext uri="{9D8B030D-6E8A-4147-A177-3AD203B41FA5}">
                          <a16:colId xmlns:a16="http://schemas.microsoft.com/office/drawing/2014/main" val="3386479315"/>
                        </a:ext>
                      </a:extLst>
                    </a:gridCol>
                    <a:gridCol w="504056">
                      <a:extLst>
                        <a:ext uri="{9D8B030D-6E8A-4147-A177-3AD203B41FA5}">
                          <a16:colId xmlns:a16="http://schemas.microsoft.com/office/drawing/2014/main" val="3804637753"/>
                        </a:ext>
                      </a:extLst>
                    </a:gridCol>
                    <a:gridCol w="432048">
                      <a:extLst>
                        <a:ext uri="{9D8B030D-6E8A-4147-A177-3AD203B41FA5}">
                          <a16:colId xmlns:a16="http://schemas.microsoft.com/office/drawing/2014/main" val="2238564971"/>
                        </a:ext>
                      </a:extLst>
                    </a:gridCol>
                    <a:gridCol w="504056">
                      <a:extLst>
                        <a:ext uri="{9D8B030D-6E8A-4147-A177-3AD203B41FA5}">
                          <a16:colId xmlns:a16="http://schemas.microsoft.com/office/drawing/2014/main" val="2203661360"/>
                        </a:ext>
                      </a:extLst>
                    </a:gridCol>
                    <a:gridCol w="422047">
                      <a:extLst>
                        <a:ext uri="{9D8B030D-6E8A-4147-A177-3AD203B41FA5}">
                          <a16:colId xmlns:a16="http://schemas.microsoft.com/office/drawing/2014/main" val="758736427"/>
                        </a:ext>
                      </a:extLst>
                    </a:gridCol>
                  </a:tblGrid>
                  <a:tr h="0">
                    <a:tc rowSpan="2">
                      <a:txBody>
                        <a:bodyPr/>
                        <a:lstStyle/>
                        <a:p>
                          <a:r>
                            <a:rPr lang="en-SG" sz="1700" dirty="0"/>
                            <a:t>#</a:t>
                          </a:r>
                        </a:p>
                      </a:txBody>
                      <a:tcPr/>
                    </a:tc>
                    <a:tc rowSpan="2">
                      <a:txBody>
                        <a:bodyPr/>
                        <a:lstStyle/>
                        <a:p>
                          <a:r>
                            <a:rPr lang="en-SG" sz="1700" dirty="0"/>
                            <a:t>Case</a:t>
                          </a:r>
                        </a:p>
                      </a:txBody>
                      <a:tcPr/>
                    </a:tc>
                    <a:tc rowSpan="2">
                      <a:txBody>
                        <a:bodyPr/>
                        <a:lstStyle/>
                        <a:p>
                          <a:r>
                            <a:rPr lang="en-SG" sz="1700" dirty="0"/>
                            <a:t>Energizer Periodicity</a:t>
                          </a:r>
                        </a:p>
                      </a:txBody>
                      <a:tcPr/>
                    </a:tc>
                    <a:tc rowSpan="2">
                      <a:txBody>
                        <a:bodyPr/>
                        <a:lstStyle/>
                        <a:p>
                          <a:r>
                            <a:rPr lang="en-SG" sz="1700" dirty="0"/>
                            <a:t>Energizer On Duration (s)</a:t>
                          </a:r>
                        </a:p>
                      </a:txBody>
                      <a:tcPr/>
                    </a:tc>
                    <a:tc gridSpan="4">
                      <a:txBody>
                        <a:bodyPr/>
                        <a:lstStyle/>
                        <a:p>
                          <a:r>
                            <a:rPr lang="en-SG" sz="1700" dirty="0"/>
                            <a:t>Failed RX+TX events (6)</a:t>
                          </a:r>
                        </a:p>
                      </a:txBody>
                      <a:tcPr/>
                    </a:tc>
                    <a:tc hMerge="1">
                      <a:txBody>
                        <a:bodyPr/>
                        <a:lstStyle/>
                        <a:p>
                          <a:endParaRPr lang="en-SG"/>
                        </a:p>
                      </a:txBody>
                      <a:tcPr/>
                    </a:tc>
                    <a:tc hMerge="1">
                      <a:txBody>
                        <a:bodyPr/>
                        <a:lstStyle/>
                        <a:p>
                          <a:endParaRPr lang="en-SG"/>
                        </a:p>
                      </a:txBody>
                      <a:tcPr/>
                    </a:tc>
                    <a:tc hMerge="1">
                      <a:txBody>
                        <a:bodyPr/>
                        <a:lstStyle/>
                        <a:p>
                          <a:endParaRPr lang="en-SG"/>
                        </a:p>
                      </a:txBody>
                      <a:tcPr/>
                    </a:tc>
                    <a:tc gridSpan="4">
                      <a:txBody>
                        <a:bodyPr/>
                        <a:lstStyle/>
                        <a:p>
                          <a:r>
                            <a:rPr lang="en-SG" sz="1700" dirty="0"/>
                            <a:t>Dead AMP STAs</a:t>
                          </a:r>
                        </a:p>
                      </a:txBody>
                      <a:tcPr/>
                    </a:tc>
                    <a:tc hMerge="1">
                      <a:txBody>
                        <a:bodyPr/>
                        <a:lstStyle/>
                        <a:p>
                          <a:endParaRPr lang="en-SG"/>
                        </a:p>
                      </a:txBody>
                      <a:tcPr/>
                    </a:tc>
                    <a:tc hMerge="1">
                      <a:txBody>
                        <a:bodyPr/>
                        <a:lstStyle/>
                        <a:p>
                          <a:endParaRPr lang="en-SG"/>
                        </a:p>
                      </a:txBody>
                      <a:tcPr/>
                    </a:tc>
                    <a:tc hMerge="1">
                      <a:txBody>
                        <a:bodyPr/>
                        <a:lstStyle/>
                        <a:p>
                          <a:endParaRPr lang="en-SG"/>
                        </a:p>
                      </a:txBody>
                      <a:tcPr/>
                    </a:tc>
                    <a:extLst>
                      <a:ext uri="{0D108BD9-81ED-4DB2-BD59-A6C34878D82A}">
                        <a16:rowId xmlns:a16="http://schemas.microsoft.com/office/drawing/2014/main" val="3320120049"/>
                      </a:ext>
                    </a:extLst>
                  </a:tr>
                  <a:tr h="370840">
                    <a:tc vMerge="1">
                      <a:txBody>
                        <a:bodyPr/>
                        <a:lstStyle/>
                        <a:p>
                          <a:endParaRPr lang="en-SG" dirty="0"/>
                        </a:p>
                      </a:txBody>
                      <a:tcPr/>
                    </a:tc>
                    <a:tc vMerge="1">
                      <a:txBody>
                        <a:bodyPr/>
                        <a:lstStyle/>
                        <a:p>
                          <a:endParaRPr lang="en-SG" dirty="0"/>
                        </a:p>
                      </a:txBody>
                      <a:tcPr/>
                    </a:tc>
                    <a:tc vMerge="1">
                      <a:txBody>
                        <a:bodyPr/>
                        <a:lstStyle/>
                        <a:p>
                          <a:endParaRPr lang="en-SG" dirty="0"/>
                        </a:p>
                      </a:txBody>
                      <a:tcPr/>
                    </a:tc>
                    <a:tc vMerge="1">
                      <a:txBody>
                        <a:bodyPr/>
                        <a:lstStyle/>
                        <a:p>
                          <a:endParaRPr lang="en-SG" dirty="0"/>
                        </a:p>
                      </a:txBody>
                      <a:tcPr/>
                    </a:tc>
                    <a:tc>
                      <a:txBody>
                        <a:bodyPr/>
                        <a:lstStyle/>
                        <a:p>
                          <a:r>
                            <a:rPr lang="en-SG" sz="1700" dirty="0"/>
                            <a:t>1</a:t>
                          </a:r>
                        </a:p>
                      </a:txBody>
                      <a:tcPr>
                        <a:solidFill>
                          <a:srgbClr val="B8FAEC"/>
                        </a:solidFill>
                      </a:tcPr>
                    </a:tc>
                    <a:tc>
                      <a:txBody>
                        <a:bodyPr/>
                        <a:lstStyle/>
                        <a:p>
                          <a:r>
                            <a:rPr lang="en-SG" sz="1700" dirty="0"/>
                            <a:t>2</a:t>
                          </a:r>
                        </a:p>
                      </a:txBody>
                      <a:tcPr>
                        <a:solidFill>
                          <a:srgbClr val="B8FAEC"/>
                        </a:solidFill>
                      </a:tcPr>
                    </a:tc>
                    <a:tc>
                      <a:txBody>
                        <a:bodyPr/>
                        <a:lstStyle/>
                        <a:p>
                          <a:r>
                            <a:rPr lang="en-SG" sz="1700" dirty="0"/>
                            <a:t>3</a:t>
                          </a:r>
                        </a:p>
                      </a:txBody>
                      <a:tcPr>
                        <a:solidFill>
                          <a:srgbClr val="B8FAEC"/>
                        </a:solidFill>
                      </a:tcPr>
                    </a:tc>
                    <a:tc>
                      <a:txBody>
                        <a:bodyPr/>
                        <a:lstStyle/>
                        <a:p>
                          <a:r>
                            <a:rPr lang="en-SG" sz="1700" dirty="0"/>
                            <a:t>4</a:t>
                          </a:r>
                        </a:p>
                      </a:txBody>
                      <a:tcPr>
                        <a:solidFill>
                          <a:srgbClr val="B8FAEC"/>
                        </a:solidFill>
                      </a:tcPr>
                    </a:tc>
                    <a:tc>
                      <a:txBody>
                        <a:bodyPr/>
                        <a:lstStyle/>
                        <a:p>
                          <a:r>
                            <a:rPr lang="en-SG" sz="1700" dirty="0"/>
                            <a:t>1</a:t>
                          </a:r>
                        </a:p>
                      </a:txBody>
                      <a:tcPr>
                        <a:solidFill>
                          <a:srgbClr val="B8FAEC"/>
                        </a:solidFill>
                      </a:tcPr>
                    </a:tc>
                    <a:tc>
                      <a:txBody>
                        <a:bodyPr/>
                        <a:lstStyle/>
                        <a:p>
                          <a:r>
                            <a:rPr lang="en-SG" sz="1700" dirty="0"/>
                            <a:t>2</a:t>
                          </a:r>
                        </a:p>
                      </a:txBody>
                      <a:tcPr>
                        <a:solidFill>
                          <a:srgbClr val="B8FAEC"/>
                        </a:solidFill>
                      </a:tcPr>
                    </a:tc>
                    <a:tc>
                      <a:txBody>
                        <a:bodyPr/>
                        <a:lstStyle/>
                        <a:p>
                          <a:r>
                            <a:rPr lang="en-SG" sz="1700" dirty="0"/>
                            <a:t>3</a:t>
                          </a:r>
                        </a:p>
                      </a:txBody>
                      <a:tcPr>
                        <a:solidFill>
                          <a:srgbClr val="B8FAEC"/>
                        </a:solidFill>
                      </a:tcPr>
                    </a:tc>
                    <a:tc>
                      <a:txBody>
                        <a:bodyPr/>
                        <a:lstStyle/>
                        <a:p>
                          <a:r>
                            <a:rPr lang="en-SG" sz="1700" dirty="0"/>
                            <a:t>4</a:t>
                          </a:r>
                        </a:p>
                      </a:txBody>
                      <a:tcPr>
                        <a:solidFill>
                          <a:srgbClr val="B8FAEC"/>
                        </a:solidFill>
                      </a:tcPr>
                    </a:tc>
                    <a:extLst>
                      <a:ext uri="{0D108BD9-81ED-4DB2-BD59-A6C34878D82A}">
                        <a16:rowId xmlns:a16="http://schemas.microsoft.com/office/drawing/2014/main" val="3470125809"/>
                      </a:ext>
                    </a:extLst>
                  </a:tr>
                  <a:tr h="370840">
                    <a:tc rowSpan="2">
                      <a:txBody>
                        <a:bodyPr/>
                        <a:lstStyle/>
                        <a:p>
                          <a:r>
                            <a:rPr lang="en-SG" sz="1700" dirty="0"/>
                            <a:t>1</a:t>
                          </a:r>
                        </a:p>
                      </a:txBody>
                      <a:tcPr/>
                    </a:tc>
                    <a:tc rowSpan="2">
                      <a:txBody>
                        <a:bodyPr/>
                        <a:lstStyle/>
                        <a:p>
                          <a:r>
                            <a:rPr lang="en-SG" sz="1700" dirty="0"/>
                            <a:t>Energizer with control but no information (randomly decided periodicity)</a:t>
                          </a:r>
                        </a:p>
                      </a:txBody>
                      <a:tcPr/>
                    </a:tc>
                    <a:tc>
                      <a:txBody>
                        <a:bodyPr/>
                        <a:lstStyle/>
                        <a:p>
                          <a:r>
                            <a:rPr lang="en-SG" sz="1700" dirty="0"/>
                            <a:t>200ms every 1s</a:t>
                          </a:r>
                        </a:p>
                      </a:txBody>
                      <a:tcPr/>
                    </a:tc>
                    <a:tc>
                      <a:txBody>
                        <a:bodyPr/>
                        <a:lstStyle/>
                        <a:p>
                          <a:r>
                            <a:rPr lang="en-SG" sz="1700" b="1" dirty="0">
                              <a:solidFill>
                                <a:srgbClr val="FF0000"/>
                              </a:solidFill>
                            </a:rPr>
                            <a:t>12s</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extLst>
                      <a:ext uri="{0D108BD9-81ED-4DB2-BD59-A6C34878D82A}">
                        <a16:rowId xmlns:a16="http://schemas.microsoft.com/office/drawing/2014/main" val="361103206"/>
                      </a:ext>
                    </a:extLst>
                  </a:tr>
                  <a:tr h="370840">
                    <a:tc vMerge="1">
                      <a:txBody>
                        <a:bodyPr/>
                        <a:lstStyle/>
                        <a:p>
                          <a:endParaRPr lang="en-SG" dirty="0"/>
                        </a:p>
                      </a:txBody>
                      <a:tcPr/>
                    </a:tc>
                    <a:tc vMerge="1">
                      <a:txBody>
                        <a:bodyPr/>
                        <a:lstStyle/>
                        <a:p>
                          <a:endParaRPr lang="en-SG" dirty="0"/>
                        </a:p>
                      </a:txBody>
                      <a:tcPr/>
                    </a:tc>
                    <a:tc>
                      <a:txBody>
                        <a:bodyPr/>
                        <a:lstStyle/>
                        <a:p>
                          <a:r>
                            <a:rPr lang="en-SG" sz="1700" dirty="0"/>
                            <a:t>20ms every 5s</a:t>
                          </a:r>
                        </a:p>
                      </a:txBody>
                      <a:tcPr/>
                    </a:tc>
                    <a:tc>
                      <a:txBody>
                        <a:bodyPr/>
                        <a:lstStyle/>
                        <a:p>
                          <a:r>
                            <a:rPr lang="en-SG" sz="1700" dirty="0"/>
                            <a:t>0.24s</a:t>
                          </a:r>
                        </a:p>
                      </a:txBody>
                      <a:tcPr/>
                    </a:tc>
                    <a:tc>
                      <a:txBody>
                        <a:bodyPr/>
                        <a:lstStyle/>
                        <a:p>
                          <a:r>
                            <a:rPr lang="en-SG" sz="1700" b="1" dirty="0">
                              <a:solidFill>
                                <a:srgbClr val="FF0000"/>
                              </a:solidFill>
                            </a:rPr>
                            <a:t>5</a:t>
                          </a:r>
                        </a:p>
                      </a:txBody>
                      <a:tcPr/>
                    </a:tc>
                    <a:tc>
                      <a:txBody>
                        <a:bodyPr/>
                        <a:lstStyle/>
                        <a:p>
                          <a:r>
                            <a:rPr lang="en-SG" sz="1700" b="1" dirty="0">
                              <a:solidFill>
                                <a:srgbClr val="FF0000"/>
                              </a:solidFill>
                            </a:rPr>
                            <a:t>5</a:t>
                          </a:r>
                        </a:p>
                      </a:txBody>
                      <a:tcPr/>
                    </a:tc>
                    <a:tc>
                      <a:txBody>
                        <a:bodyPr/>
                        <a:lstStyle/>
                        <a:p>
                          <a:r>
                            <a:rPr lang="en-SG" sz="1700" b="1" dirty="0">
                              <a:solidFill>
                                <a:srgbClr val="FF0000"/>
                              </a:solidFill>
                            </a:rPr>
                            <a:t>5</a:t>
                          </a:r>
                        </a:p>
                      </a:txBody>
                      <a:tcPr/>
                    </a:tc>
                    <a:tc>
                      <a:txBody>
                        <a:bodyPr/>
                        <a:lstStyle/>
                        <a:p>
                          <a:r>
                            <a:rPr lang="en-SG" sz="1700" b="1" dirty="0">
                              <a:solidFill>
                                <a:srgbClr val="FF0000"/>
                              </a:solidFill>
                            </a:rPr>
                            <a:t>5</a:t>
                          </a:r>
                        </a:p>
                      </a:txBody>
                      <a:tcPr/>
                    </a:tc>
                    <a:tc>
                      <a:txBody>
                        <a:bodyPr/>
                        <a:lstStyle/>
                        <a:p>
                          <a:r>
                            <a:rPr lang="en-SG" sz="1700" b="1" dirty="0">
                              <a:solidFill>
                                <a:srgbClr val="FF0000"/>
                              </a:solidFill>
                            </a:rPr>
                            <a:t>1</a:t>
                          </a:r>
                        </a:p>
                      </a:txBody>
                      <a:tcPr/>
                    </a:tc>
                    <a:tc>
                      <a:txBody>
                        <a:bodyPr/>
                        <a:lstStyle/>
                        <a:p>
                          <a:r>
                            <a:rPr lang="en-SG" sz="1700" b="1" dirty="0">
                              <a:solidFill>
                                <a:srgbClr val="FF0000"/>
                              </a:solidFill>
                            </a:rPr>
                            <a:t>1</a:t>
                          </a:r>
                        </a:p>
                      </a:txBody>
                      <a:tcPr/>
                    </a:tc>
                    <a:tc>
                      <a:txBody>
                        <a:bodyPr/>
                        <a:lstStyle/>
                        <a:p>
                          <a:r>
                            <a:rPr lang="en-SG" sz="1700" b="1" dirty="0">
                              <a:solidFill>
                                <a:srgbClr val="FF0000"/>
                              </a:solidFill>
                            </a:rPr>
                            <a:t>1</a:t>
                          </a:r>
                        </a:p>
                      </a:txBody>
                      <a:tcPr/>
                    </a:tc>
                    <a:tc>
                      <a:txBody>
                        <a:bodyPr/>
                        <a:lstStyle/>
                        <a:p>
                          <a:r>
                            <a:rPr lang="en-SG" sz="1700" b="1" dirty="0">
                              <a:solidFill>
                                <a:srgbClr val="FF0000"/>
                              </a:solidFill>
                            </a:rPr>
                            <a:t>1</a:t>
                          </a:r>
                        </a:p>
                      </a:txBody>
                      <a:tcPr/>
                    </a:tc>
                    <a:extLst>
                      <a:ext uri="{0D108BD9-81ED-4DB2-BD59-A6C34878D82A}">
                        <a16:rowId xmlns:a16="http://schemas.microsoft.com/office/drawing/2014/main" val="3997088831"/>
                      </a:ext>
                    </a:extLst>
                  </a:tr>
                  <a:tr h="457200">
                    <a:tc rowSpan="2">
                      <a:txBody>
                        <a:bodyPr/>
                        <a:lstStyle/>
                        <a:p>
                          <a:r>
                            <a:rPr lang="en-SG" sz="1700" dirty="0"/>
                            <a:t>2</a:t>
                          </a:r>
                        </a:p>
                      </a:txBody>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1700" dirty="0"/>
                            <a:t>Energizer with control and capability information* (fixed periodicity)</a:t>
                          </a:r>
                        </a:p>
                      </a:txBody>
                      <a:tcPr/>
                    </a:tc>
                    <a:tc>
                      <a:txBody>
                        <a:bodyPr/>
                        <a:lstStyle/>
                        <a:p>
                          <a:r>
                            <a:rPr lang="en-SG" sz="1700" dirty="0"/>
                            <a:t>25ms every 1s</a:t>
                          </a:r>
                        </a:p>
                      </a:txBody>
                      <a:tcPr/>
                    </a:tc>
                    <a:tc>
                      <a:txBody>
                        <a:bodyPr/>
                        <a:lstStyle/>
                        <a:p>
                          <a:r>
                            <a:rPr lang="en-SG" sz="1700" b="1" dirty="0">
                              <a:solidFill>
                                <a:srgbClr val="00B050"/>
                              </a:solidFill>
                            </a:rPr>
                            <a:t>1.5s</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extLst>
                      <a:ext uri="{0D108BD9-81ED-4DB2-BD59-A6C34878D82A}">
                        <a16:rowId xmlns:a16="http://schemas.microsoft.com/office/drawing/2014/main" val="788856872"/>
                      </a:ext>
                    </a:extLst>
                  </a:tr>
                  <a:tr h="457200">
                    <a:tc vMerge="1">
                      <a:txBody>
                        <a:bodyPr/>
                        <a:lstStyle/>
                        <a:p>
                          <a:endParaRPr lang="en-SG"/>
                        </a:p>
                      </a:txBody>
                      <a:tcPr/>
                    </a:tc>
                    <a:tc vMerge="1">
                      <a:txBody>
                        <a:bodyPr/>
                        <a:lstStyle/>
                        <a:p>
                          <a:endParaRPr lang="en-SG"/>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1700" dirty="0"/>
                            <a:t>25ms every 2s</a:t>
                          </a:r>
                        </a:p>
                      </a:txBody>
                      <a:tcPr/>
                    </a:tc>
                    <a:tc>
                      <a:txBody>
                        <a:bodyPr/>
                        <a:lstStyle/>
                        <a:p>
                          <a:r>
                            <a:rPr lang="en-SG" sz="1700" b="1" dirty="0">
                              <a:solidFill>
                                <a:srgbClr val="00B050"/>
                              </a:solidFill>
                            </a:rPr>
                            <a:t>0.75s</a:t>
                          </a:r>
                        </a:p>
                      </a:txBody>
                      <a:tcPr/>
                    </a:tc>
                    <a:tc>
                      <a:txBody>
                        <a:bodyPr/>
                        <a:lstStyle/>
                        <a:p>
                          <a:r>
                            <a:rPr lang="en-SG" sz="1700" b="1" dirty="0">
                              <a:solidFill>
                                <a:srgbClr val="FF0000"/>
                              </a:solidFill>
                            </a:rPr>
                            <a:t>5</a:t>
                          </a:r>
                        </a:p>
                      </a:txBody>
                      <a:tcPr/>
                    </a:tc>
                    <a:tc>
                      <a:txBody>
                        <a:bodyPr/>
                        <a:lstStyle/>
                        <a:p>
                          <a:r>
                            <a:rPr lang="en-SG" sz="1700" b="1" dirty="0">
                              <a:solidFill>
                                <a:srgbClr val="FF0000"/>
                              </a:solidFill>
                            </a:rPr>
                            <a:t>5</a:t>
                          </a:r>
                        </a:p>
                      </a:txBody>
                      <a:tcPr/>
                    </a:tc>
                    <a:tc>
                      <a:txBody>
                        <a:bodyPr/>
                        <a:lstStyle/>
                        <a:p>
                          <a:r>
                            <a:rPr lang="en-SG" sz="1700" b="1" dirty="0">
                              <a:solidFill>
                                <a:srgbClr val="FF0000"/>
                              </a:solidFill>
                            </a:rPr>
                            <a:t>5</a:t>
                          </a:r>
                        </a:p>
                      </a:txBody>
                      <a:tcPr/>
                    </a:tc>
                    <a:tc>
                      <a:txBody>
                        <a:bodyPr/>
                        <a:lstStyle/>
                        <a:p>
                          <a:r>
                            <a:rPr lang="en-SG" sz="1700" b="1" dirty="0">
                              <a:solidFill>
                                <a:srgbClr val="FF0000"/>
                              </a:solidFill>
                            </a:rPr>
                            <a:t>5</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extLst>
                      <a:ext uri="{0D108BD9-81ED-4DB2-BD59-A6C34878D82A}">
                        <a16:rowId xmlns:a16="http://schemas.microsoft.com/office/drawing/2014/main" val="9839241"/>
                      </a:ext>
                    </a:extLst>
                  </a:tr>
                  <a:tr h="370840">
                    <a:tc>
                      <a:txBody>
                        <a:bodyPr/>
                        <a:lstStyle/>
                        <a:p>
                          <a:r>
                            <a:rPr lang="en-SG" sz="1700" dirty="0"/>
                            <a:t>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1700" dirty="0"/>
                            <a:t>Energizer with control and dynamic RF EH feedback (</a:t>
                          </a:r>
                          <a:r>
                            <a:rPr lang="en-SG" sz="1700" b="0" dirty="0">
                              <a:solidFill>
                                <a:schemeClr val="tx1"/>
                              </a:solidFill>
                            </a:rPr>
                            <a:t>1s – 10s report trigger)</a:t>
                          </a:r>
                        </a:p>
                      </a:txBody>
                      <a:tcPr/>
                    </a:tc>
                    <a:tc>
                      <a:txBody>
                        <a:bodyPr/>
                        <a:lstStyle/>
                        <a:p>
                          <a:r>
                            <a:rPr lang="en-SG" sz="1700" b="0" i="1" dirty="0"/>
                            <a:t>Condition: </a:t>
                          </a:r>
                          <a14:m>
                            <m:oMath xmlns:m="http://schemas.openxmlformats.org/officeDocument/2006/math">
                              <m:sSub>
                                <m:sSubPr>
                                  <m:ctrlPr>
                                    <a:rPr lang="en-SG" sz="1700" b="0" i="1" smtClean="0">
                                      <a:latin typeface="Cambria Math" panose="02040503050406030204" pitchFamily="18" charset="0"/>
                                    </a:rPr>
                                  </m:ctrlPr>
                                </m:sSubPr>
                                <m:e>
                                  <m:r>
                                    <a:rPr lang="en-SG" sz="1700" b="0" i="1" smtClean="0">
                                      <a:latin typeface="Cambria Math" panose="02040503050406030204" pitchFamily="18" charset="0"/>
                                    </a:rPr>
                                    <m:t>𝐸</m:t>
                                  </m:r>
                                </m:e>
                                <m:sub>
                                  <m:r>
                                    <a:rPr lang="en-SG" sz="1700" b="0" i="1" smtClean="0">
                                      <a:latin typeface="Cambria Math" panose="02040503050406030204" pitchFamily="18" charset="0"/>
                                    </a:rPr>
                                    <m:t>𝑎𝑣𝑎𝑖𝑙𝑎𝑏𝑙𝑒</m:t>
                                  </m:r>
                                </m:sub>
                              </m:sSub>
                              <m:r>
                                <a:rPr lang="en-SG" sz="1700" b="0" i="1" smtClean="0">
                                  <a:latin typeface="Cambria Math" panose="02040503050406030204" pitchFamily="18" charset="0"/>
                                </a:rPr>
                                <m:t>=0.1∗</m:t>
                              </m:r>
                              <m:sSub>
                                <m:sSubPr>
                                  <m:ctrlPr>
                                    <a:rPr lang="en-SG" sz="1700" b="0" i="1" smtClean="0">
                                      <a:latin typeface="Cambria Math" panose="02040503050406030204" pitchFamily="18" charset="0"/>
                                    </a:rPr>
                                  </m:ctrlPr>
                                </m:sSubPr>
                                <m:e>
                                  <m:r>
                                    <a:rPr lang="en-SG" sz="1700" b="0" i="1" smtClean="0">
                                      <a:latin typeface="Cambria Math" panose="02040503050406030204" pitchFamily="18" charset="0"/>
                                    </a:rPr>
                                    <m:t>𝐸</m:t>
                                  </m:r>
                                </m:e>
                                <m:sub>
                                  <m:r>
                                    <a:rPr lang="en-SG" sz="1700" b="0" i="1" smtClean="0">
                                      <a:latin typeface="Cambria Math" panose="02040503050406030204" pitchFamily="18" charset="0"/>
                                    </a:rPr>
                                    <m:t>𝑡𝑜𝑡𝑎𝑙</m:t>
                                  </m:r>
                                </m:sub>
                              </m:sSub>
                            </m:oMath>
                          </a14:m>
                          <a:endParaRPr lang="en-SG" sz="1700" b="0" i="1" dirty="0"/>
                        </a:p>
                      </a:txBody>
                      <a:tcPr/>
                    </a:tc>
                    <a:tc>
                      <a:txBody>
                        <a:bodyPr/>
                        <a:lstStyle/>
                        <a:p>
                          <a:r>
                            <a:rPr lang="en-SG" sz="1700" b="1" dirty="0">
                              <a:solidFill>
                                <a:srgbClr val="00B050"/>
                              </a:solidFill>
                            </a:rPr>
                            <a:t>0.62s</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extLst>
                      <a:ext uri="{0D108BD9-81ED-4DB2-BD59-A6C34878D82A}">
                        <a16:rowId xmlns:a16="http://schemas.microsoft.com/office/drawing/2014/main" val="3173170961"/>
                      </a:ext>
                    </a:extLst>
                  </a:tr>
                </a:tbl>
              </a:graphicData>
            </a:graphic>
          </p:graphicFrame>
        </mc:Choice>
        <mc:Fallback xmlns="">
          <p:graphicFrame>
            <p:nvGraphicFramePr>
              <p:cNvPr id="3" name="Table 2">
                <a:extLst>
                  <a:ext uri="{FF2B5EF4-FFF2-40B4-BE49-F238E27FC236}">
                    <a16:creationId xmlns:a16="http://schemas.microsoft.com/office/drawing/2014/main" id="{F67D3A4E-A860-490E-8729-1D9D7643D16D}"/>
                  </a:ext>
                </a:extLst>
              </p:cNvPr>
              <p:cNvGraphicFramePr>
                <a:graphicFrameLocks noGrp="1"/>
              </p:cNvGraphicFramePr>
              <p:nvPr>
                <p:extLst>
                  <p:ext uri="{D42A27DB-BD31-4B8C-83A1-F6EECF244321}">
                    <p14:modId xmlns:p14="http://schemas.microsoft.com/office/powerpoint/2010/main" val="3380732561"/>
                  </p:ext>
                </p:extLst>
              </p:nvPr>
            </p:nvGraphicFramePr>
            <p:xfrm>
              <a:off x="1328368" y="2123898"/>
              <a:ext cx="10016588" cy="3632200"/>
            </p:xfrm>
            <a:graphic>
              <a:graphicData uri="http://schemas.openxmlformats.org/drawingml/2006/table">
                <a:tbl>
                  <a:tblPr firstRow="1" bandRow="1">
                    <a:tableStyleId>{5C22544A-7EE6-4342-B048-85BDC9FD1C3A}</a:tableStyleId>
                  </a:tblPr>
                  <a:tblGrid>
                    <a:gridCol w="350339">
                      <a:extLst>
                        <a:ext uri="{9D8B030D-6E8A-4147-A177-3AD203B41FA5}">
                          <a16:colId xmlns:a16="http://schemas.microsoft.com/office/drawing/2014/main" val="87924276"/>
                        </a:ext>
                      </a:extLst>
                    </a:gridCol>
                    <a:gridCol w="2763482">
                      <a:extLst>
                        <a:ext uri="{9D8B030D-6E8A-4147-A177-3AD203B41FA5}">
                          <a16:colId xmlns:a16="http://schemas.microsoft.com/office/drawing/2014/main" val="468239027"/>
                        </a:ext>
                      </a:extLst>
                    </a:gridCol>
                    <a:gridCol w="1728192">
                      <a:extLst>
                        <a:ext uri="{9D8B030D-6E8A-4147-A177-3AD203B41FA5}">
                          <a16:colId xmlns:a16="http://schemas.microsoft.com/office/drawing/2014/main" val="2235791533"/>
                        </a:ext>
                      </a:extLst>
                    </a:gridCol>
                    <a:gridCol w="1584176">
                      <a:extLst>
                        <a:ext uri="{9D8B030D-6E8A-4147-A177-3AD203B41FA5}">
                          <a16:colId xmlns:a16="http://schemas.microsoft.com/office/drawing/2014/main" val="2458152876"/>
                        </a:ext>
                      </a:extLst>
                    </a:gridCol>
                    <a:gridCol w="432048">
                      <a:extLst>
                        <a:ext uri="{9D8B030D-6E8A-4147-A177-3AD203B41FA5}">
                          <a16:colId xmlns:a16="http://schemas.microsoft.com/office/drawing/2014/main" val="121291192"/>
                        </a:ext>
                      </a:extLst>
                    </a:gridCol>
                    <a:gridCol w="432048">
                      <a:extLst>
                        <a:ext uri="{9D8B030D-6E8A-4147-A177-3AD203B41FA5}">
                          <a16:colId xmlns:a16="http://schemas.microsoft.com/office/drawing/2014/main" val="3029771073"/>
                        </a:ext>
                      </a:extLst>
                    </a:gridCol>
                    <a:gridCol w="432048">
                      <a:extLst>
                        <a:ext uri="{9D8B030D-6E8A-4147-A177-3AD203B41FA5}">
                          <a16:colId xmlns:a16="http://schemas.microsoft.com/office/drawing/2014/main" val="211767861"/>
                        </a:ext>
                      </a:extLst>
                    </a:gridCol>
                    <a:gridCol w="432048">
                      <a:extLst>
                        <a:ext uri="{9D8B030D-6E8A-4147-A177-3AD203B41FA5}">
                          <a16:colId xmlns:a16="http://schemas.microsoft.com/office/drawing/2014/main" val="3386479315"/>
                        </a:ext>
                      </a:extLst>
                    </a:gridCol>
                    <a:gridCol w="504056">
                      <a:extLst>
                        <a:ext uri="{9D8B030D-6E8A-4147-A177-3AD203B41FA5}">
                          <a16:colId xmlns:a16="http://schemas.microsoft.com/office/drawing/2014/main" val="3804637753"/>
                        </a:ext>
                      </a:extLst>
                    </a:gridCol>
                    <a:gridCol w="432048">
                      <a:extLst>
                        <a:ext uri="{9D8B030D-6E8A-4147-A177-3AD203B41FA5}">
                          <a16:colId xmlns:a16="http://schemas.microsoft.com/office/drawing/2014/main" val="2238564971"/>
                        </a:ext>
                      </a:extLst>
                    </a:gridCol>
                    <a:gridCol w="504056">
                      <a:extLst>
                        <a:ext uri="{9D8B030D-6E8A-4147-A177-3AD203B41FA5}">
                          <a16:colId xmlns:a16="http://schemas.microsoft.com/office/drawing/2014/main" val="2203661360"/>
                        </a:ext>
                      </a:extLst>
                    </a:gridCol>
                    <a:gridCol w="422047">
                      <a:extLst>
                        <a:ext uri="{9D8B030D-6E8A-4147-A177-3AD203B41FA5}">
                          <a16:colId xmlns:a16="http://schemas.microsoft.com/office/drawing/2014/main" val="758736427"/>
                        </a:ext>
                      </a:extLst>
                    </a:gridCol>
                  </a:tblGrid>
                  <a:tr h="609600">
                    <a:tc rowSpan="2">
                      <a:txBody>
                        <a:bodyPr/>
                        <a:lstStyle/>
                        <a:p>
                          <a:r>
                            <a:rPr lang="en-SG" sz="1700" dirty="0"/>
                            <a:t>#</a:t>
                          </a:r>
                        </a:p>
                      </a:txBody>
                      <a:tcPr/>
                    </a:tc>
                    <a:tc rowSpan="2">
                      <a:txBody>
                        <a:bodyPr/>
                        <a:lstStyle/>
                        <a:p>
                          <a:r>
                            <a:rPr lang="en-SG" sz="1700" dirty="0"/>
                            <a:t>Case</a:t>
                          </a:r>
                        </a:p>
                      </a:txBody>
                      <a:tcPr/>
                    </a:tc>
                    <a:tc rowSpan="2">
                      <a:txBody>
                        <a:bodyPr/>
                        <a:lstStyle/>
                        <a:p>
                          <a:r>
                            <a:rPr lang="en-SG" sz="1700" dirty="0"/>
                            <a:t>Energizer Periodicity</a:t>
                          </a:r>
                        </a:p>
                      </a:txBody>
                      <a:tcPr/>
                    </a:tc>
                    <a:tc rowSpan="2">
                      <a:txBody>
                        <a:bodyPr/>
                        <a:lstStyle/>
                        <a:p>
                          <a:r>
                            <a:rPr lang="en-SG" sz="1700" dirty="0"/>
                            <a:t>Energizer On Duration (s)</a:t>
                          </a:r>
                        </a:p>
                      </a:txBody>
                      <a:tcPr/>
                    </a:tc>
                    <a:tc gridSpan="4">
                      <a:txBody>
                        <a:bodyPr/>
                        <a:lstStyle/>
                        <a:p>
                          <a:r>
                            <a:rPr lang="en-SG" sz="1700" dirty="0"/>
                            <a:t>Failed RX+TX events (6)</a:t>
                          </a:r>
                        </a:p>
                      </a:txBody>
                      <a:tcPr/>
                    </a:tc>
                    <a:tc hMerge="1">
                      <a:txBody>
                        <a:bodyPr/>
                        <a:lstStyle/>
                        <a:p>
                          <a:endParaRPr lang="en-SG"/>
                        </a:p>
                      </a:txBody>
                      <a:tcPr/>
                    </a:tc>
                    <a:tc hMerge="1">
                      <a:txBody>
                        <a:bodyPr/>
                        <a:lstStyle/>
                        <a:p>
                          <a:endParaRPr lang="en-SG"/>
                        </a:p>
                      </a:txBody>
                      <a:tcPr/>
                    </a:tc>
                    <a:tc hMerge="1">
                      <a:txBody>
                        <a:bodyPr/>
                        <a:lstStyle/>
                        <a:p>
                          <a:endParaRPr lang="en-SG"/>
                        </a:p>
                      </a:txBody>
                      <a:tcPr/>
                    </a:tc>
                    <a:tc gridSpan="4">
                      <a:txBody>
                        <a:bodyPr/>
                        <a:lstStyle/>
                        <a:p>
                          <a:r>
                            <a:rPr lang="en-SG" sz="1700" dirty="0"/>
                            <a:t>Dead AMP STAs</a:t>
                          </a:r>
                        </a:p>
                      </a:txBody>
                      <a:tcPr/>
                    </a:tc>
                    <a:tc hMerge="1">
                      <a:txBody>
                        <a:bodyPr/>
                        <a:lstStyle/>
                        <a:p>
                          <a:endParaRPr lang="en-SG"/>
                        </a:p>
                      </a:txBody>
                      <a:tcPr/>
                    </a:tc>
                    <a:tc hMerge="1">
                      <a:txBody>
                        <a:bodyPr/>
                        <a:lstStyle/>
                        <a:p>
                          <a:endParaRPr lang="en-SG"/>
                        </a:p>
                      </a:txBody>
                      <a:tcPr/>
                    </a:tc>
                    <a:tc hMerge="1">
                      <a:txBody>
                        <a:bodyPr/>
                        <a:lstStyle/>
                        <a:p>
                          <a:endParaRPr lang="en-SG"/>
                        </a:p>
                      </a:txBody>
                      <a:tcPr/>
                    </a:tc>
                    <a:extLst>
                      <a:ext uri="{0D108BD9-81ED-4DB2-BD59-A6C34878D82A}">
                        <a16:rowId xmlns:a16="http://schemas.microsoft.com/office/drawing/2014/main" val="3320120049"/>
                      </a:ext>
                    </a:extLst>
                  </a:tr>
                  <a:tr h="370840">
                    <a:tc vMerge="1">
                      <a:txBody>
                        <a:bodyPr/>
                        <a:lstStyle/>
                        <a:p>
                          <a:endParaRPr lang="en-SG" dirty="0"/>
                        </a:p>
                      </a:txBody>
                      <a:tcPr/>
                    </a:tc>
                    <a:tc vMerge="1">
                      <a:txBody>
                        <a:bodyPr/>
                        <a:lstStyle/>
                        <a:p>
                          <a:endParaRPr lang="en-SG" dirty="0"/>
                        </a:p>
                      </a:txBody>
                      <a:tcPr/>
                    </a:tc>
                    <a:tc vMerge="1">
                      <a:txBody>
                        <a:bodyPr/>
                        <a:lstStyle/>
                        <a:p>
                          <a:endParaRPr lang="en-SG" dirty="0"/>
                        </a:p>
                      </a:txBody>
                      <a:tcPr/>
                    </a:tc>
                    <a:tc vMerge="1">
                      <a:txBody>
                        <a:bodyPr/>
                        <a:lstStyle/>
                        <a:p>
                          <a:endParaRPr lang="en-SG" dirty="0"/>
                        </a:p>
                      </a:txBody>
                      <a:tcPr/>
                    </a:tc>
                    <a:tc>
                      <a:txBody>
                        <a:bodyPr/>
                        <a:lstStyle/>
                        <a:p>
                          <a:r>
                            <a:rPr lang="en-SG" sz="1700" dirty="0"/>
                            <a:t>1</a:t>
                          </a:r>
                        </a:p>
                      </a:txBody>
                      <a:tcPr>
                        <a:solidFill>
                          <a:srgbClr val="B8FAEC"/>
                        </a:solidFill>
                      </a:tcPr>
                    </a:tc>
                    <a:tc>
                      <a:txBody>
                        <a:bodyPr/>
                        <a:lstStyle/>
                        <a:p>
                          <a:r>
                            <a:rPr lang="en-SG" sz="1700" dirty="0"/>
                            <a:t>2</a:t>
                          </a:r>
                        </a:p>
                      </a:txBody>
                      <a:tcPr>
                        <a:solidFill>
                          <a:srgbClr val="B8FAEC"/>
                        </a:solidFill>
                      </a:tcPr>
                    </a:tc>
                    <a:tc>
                      <a:txBody>
                        <a:bodyPr/>
                        <a:lstStyle/>
                        <a:p>
                          <a:r>
                            <a:rPr lang="en-SG" sz="1700" dirty="0"/>
                            <a:t>3</a:t>
                          </a:r>
                        </a:p>
                      </a:txBody>
                      <a:tcPr>
                        <a:solidFill>
                          <a:srgbClr val="B8FAEC"/>
                        </a:solidFill>
                      </a:tcPr>
                    </a:tc>
                    <a:tc>
                      <a:txBody>
                        <a:bodyPr/>
                        <a:lstStyle/>
                        <a:p>
                          <a:r>
                            <a:rPr lang="en-SG" sz="1700" dirty="0"/>
                            <a:t>4</a:t>
                          </a:r>
                        </a:p>
                      </a:txBody>
                      <a:tcPr>
                        <a:solidFill>
                          <a:srgbClr val="B8FAEC"/>
                        </a:solidFill>
                      </a:tcPr>
                    </a:tc>
                    <a:tc>
                      <a:txBody>
                        <a:bodyPr/>
                        <a:lstStyle/>
                        <a:p>
                          <a:r>
                            <a:rPr lang="en-SG" sz="1700" dirty="0"/>
                            <a:t>1</a:t>
                          </a:r>
                        </a:p>
                      </a:txBody>
                      <a:tcPr>
                        <a:solidFill>
                          <a:srgbClr val="B8FAEC"/>
                        </a:solidFill>
                      </a:tcPr>
                    </a:tc>
                    <a:tc>
                      <a:txBody>
                        <a:bodyPr/>
                        <a:lstStyle/>
                        <a:p>
                          <a:r>
                            <a:rPr lang="en-SG" sz="1700" dirty="0"/>
                            <a:t>2</a:t>
                          </a:r>
                        </a:p>
                      </a:txBody>
                      <a:tcPr>
                        <a:solidFill>
                          <a:srgbClr val="B8FAEC"/>
                        </a:solidFill>
                      </a:tcPr>
                    </a:tc>
                    <a:tc>
                      <a:txBody>
                        <a:bodyPr/>
                        <a:lstStyle/>
                        <a:p>
                          <a:r>
                            <a:rPr lang="en-SG" sz="1700" dirty="0"/>
                            <a:t>3</a:t>
                          </a:r>
                        </a:p>
                      </a:txBody>
                      <a:tcPr>
                        <a:solidFill>
                          <a:srgbClr val="B8FAEC"/>
                        </a:solidFill>
                      </a:tcPr>
                    </a:tc>
                    <a:tc>
                      <a:txBody>
                        <a:bodyPr/>
                        <a:lstStyle/>
                        <a:p>
                          <a:r>
                            <a:rPr lang="en-SG" sz="1700" dirty="0"/>
                            <a:t>4</a:t>
                          </a:r>
                        </a:p>
                      </a:txBody>
                      <a:tcPr>
                        <a:solidFill>
                          <a:srgbClr val="B8FAEC"/>
                        </a:solidFill>
                      </a:tcPr>
                    </a:tc>
                    <a:extLst>
                      <a:ext uri="{0D108BD9-81ED-4DB2-BD59-A6C34878D82A}">
                        <a16:rowId xmlns:a16="http://schemas.microsoft.com/office/drawing/2014/main" val="3470125809"/>
                      </a:ext>
                    </a:extLst>
                  </a:tr>
                  <a:tr h="370840">
                    <a:tc rowSpan="2">
                      <a:txBody>
                        <a:bodyPr/>
                        <a:lstStyle/>
                        <a:p>
                          <a:r>
                            <a:rPr lang="en-SG" sz="1700" dirty="0"/>
                            <a:t>1</a:t>
                          </a:r>
                        </a:p>
                      </a:txBody>
                      <a:tcPr/>
                    </a:tc>
                    <a:tc rowSpan="2">
                      <a:txBody>
                        <a:bodyPr/>
                        <a:lstStyle/>
                        <a:p>
                          <a:r>
                            <a:rPr lang="en-SG" sz="1700" dirty="0"/>
                            <a:t>Energizer with control but no information (randomly decided periodicity)</a:t>
                          </a:r>
                        </a:p>
                      </a:txBody>
                      <a:tcPr/>
                    </a:tc>
                    <a:tc>
                      <a:txBody>
                        <a:bodyPr/>
                        <a:lstStyle/>
                        <a:p>
                          <a:r>
                            <a:rPr lang="en-SG" sz="1700" dirty="0"/>
                            <a:t>200ms every 1s</a:t>
                          </a:r>
                        </a:p>
                      </a:txBody>
                      <a:tcPr/>
                    </a:tc>
                    <a:tc>
                      <a:txBody>
                        <a:bodyPr/>
                        <a:lstStyle/>
                        <a:p>
                          <a:r>
                            <a:rPr lang="en-SG" sz="1700" b="1" dirty="0">
                              <a:solidFill>
                                <a:srgbClr val="FF0000"/>
                              </a:solidFill>
                            </a:rPr>
                            <a:t>12s</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extLst>
                      <a:ext uri="{0D108BD9-81ED-4DB2-BD59-A6C34878D82A}">
                        <a16:rowId xmlns:a16="http://schemas.microsoft.com/office/drawing/2014/main" val="361103206"/>
                      </a:ext>
                    </a:extLst>
                  </a:tr>
                  <a:tr h="497840">
                    <a:tc vMerge="1">
                      <a:txBody>
                        <a:bodyPr/>
                        <a:lstStyle/>
                        <a:p>
                          <a:endParaRPr lang="en-SG" dirty="0"/>
                        </a:p>
                      </a:txBody>
                      <a:tcPr/>
                    </a:tc>
                    <a:tc vMerge="1">
                      <a:txBody>
                        <a:bodyPr/>
                        <a:lstStyle/>
                        <a:p>
                          <a:endParaRPr lang="en-SG" dirty="0"/>
                        </a:p>
                      </a:txBody>
                      <a:tcPr/>
                    </a:tc>
                    <a:tc>
                      <a:txBody>
                        <a:bodyPr/>
                        <a:lstStyle/>
                        <a:p>
                          <a:r>
                            <a:rPr lang="en-SG" sz="1700" dirty="0"/>
                            <a:t>20ms every 5s</a:t>
                          </a:r>
                        </a:p>
                      </a:txBody>
                      <a:tcPr/>
                    </a:tc>
                    <a:tc>
                      <a:txBody>
                        <a:bodyPr/>
                        <a:lstStyle/>
                        <a:p>
                          <a:r>
                            <a:rPr lang="en-SG" sz="1700" dirty="0"/>
                            <a:t>0.24s</a:t>
                          </a:r>
                        </a:p>
                      </a:txBody>
                      <a:tcPr/>
                    </a:tc>
                    <a:tc>
                      <a:txBody>
                        <a:bodyPr/>
                        <a:lstStyle/>
                        <a:p>
                          <a:r>
                            <a:rPr lang="en-SG" sz="1700" b="1" dirty="0">
                              <a:solidFill>
                                <a:srgbClr val="FF0000"/>
                              </a:solidFill>
                            </a:rPr>
                            <a:t>5</a:t>
                          </a:r>
                        </a:p>
                      </a:txBody>
                      <a:tcPr/>
                    </a:tc>
                    <a:tc>
                      <a:txBody>
                        <a:bodyPr/>
                        <a:lstStyle/>
                        <a:p>
                          <a:r>
                            <a:rPr lang="en-SG" sz="1700" b="1" dirty="0">
                              <a:solidFill>
                                <a:srgbClr val="FF0000"/>
                              </a:solidFill>
                            </a:rPr>
                            <a:t>5</a:t>
                          </a:r>
                        </a:p>
                      </a:txBody>
                      <a:tcPr/>
                    </a:tc>
                    <a:tc>
                      <a:txBody>
                        <a:bodyPr/>
                        <a:lstStyle/>
                        <a:p>
                          <a:r>
                            <a:rPr lang="en-SG" sz="1700" b="1" dirty="0">
                              <a:solidFill>
                                <a:srgbClr val="FF0000"/>
                              </a:solidFill>
                            </a:rPr>
                            <a:t>5</a:t>
                          </a:r>
                        </a:p>
                      </a:txBody>
                      <a:tcPr/>
                    </a:tc>
                    <a:tc>
                      <a:txBody>
                        <a:bodyPr/>
                        <a:lstStyle/>
                        <a:p>
                          <a:r>
                            <a:rPr lang="en-SG" sz="1700" b="1" dirty="0">
                              <a:solidFill>
                                <a:srgbClr val="FF0000"/>
                              </a:solidFill>
                            </a:rPr>
                            <a:t>5</a:t>
                          </a:r>
                        </a:p>
                      </a:txBody>
                      <a:tcPr/>
                    </a:tc>
                    <a:tc>
                      <a:txBody>
                        <a:bodyPr/>
                        <a:lstStyle/>
                        <a:p>
                          <a:r>
                            <a:rPr lang="en-SG" sz="1700" b="1" dirty="0">
                              <a:solidFill>
                                <a:srgbClr val="FF0000"/>
                              </a:solidFill>
                            </a:rPr>
                            <a:t>1</a:t>
                          </a:r>
                        </a:p>
                      </a:txBody>
                      <a:tcPr/>
                    </a:tc>
                    <a:tc>
                      <a:txBody>
                        <a:bodyPr/>
                        <a:lstStyle/>
                        <a:p>
                          <a:r>
                            <a:rPr lang="en-SG" sz="1700" b="1" dirty="0">
                              <a:solidFill>
                                <a:srgbClr val="FF0000"/>
                              </a:solidFill>
                            </a:rPr>
                            <a:t>1</a:t>
                          </a:r>
                        </a:p>
                      </a:txBody>
                      <a:tcPr/>
                    </a:tc>
                    <a:tc>
                      <a:txBody>
                        <a:bodyPr/>
                        <a:lstStyle/>
                        <a:p>
                          <a:r>
                            <a:rPr lang="en-SG" sz="1700" b="1" dirty="0">
                              <a:solidFill>
                                <a:srgbClr val="FF0000"/>
                              </a:solidFill>
                            </a:rPr>
                            <a:t>1</a:t>
                          </a:r>
                        </a:p>
                      </a:txBody>
                      <a:tcPr/>
                    </a:tc>
                    <a:tc>
                      <a:txBody>
                        <a:bodyPr/>
                        <a:lstStyle/>
                        <a:p>
                          <a:r>
                            <a:rPr lang="en-SG" sz="1700" b="1" dirty="0">
                              <a:solidFill>
                                <a:srgbClr val="FF0000"/>
                              </a:solidFill>
                            </a:rPr>
                            <a:t>1</a:t>
                          </a:r>
                        </a:p>
                      </a:txBody>
                      <a:tcPr/>
                    </a:tc>
                    <a:extLst>
                      <a:ext uri="{0D108BD9-81ED-4DB2-BD59-A6C34878D82A}">
                        <a16:rowId xmlns:a16="http://schemas.microsoft.com/office/drawing/2014/main" val="3997088831"/>
                      </a:ext>
                    </a:extLst>
                  </a:tr>
                  <a:tr h="457200">
                    <a:tc rowSpan="2">
                      <a:txBody>
                        <a:bodyPr/>
                        <a:lstStyle/>
                        <a:p>
                          <a:r>
                            <a:rPr lang="en-SG" sz="1700" dirty="0"/>
                            <a:t>2</a:t>
                          </a:r>
                        </a:p>
                      </a:txBody>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1700" dirty="0"/>
                            <a:t>Energizer with control and capability information* (fixed periodicity)</a:t>
                          </a:r>
                        </a:p>
                      </a:txBody>
                      <a:tcPr/>
                    </a:tc>
                    <a:tc>
                      <a:txBody>
                        <a:bodyPr/>
                        <a:lstStyle/>
                        <a:p>
                          <a:r>
                            <a:rPr lang="en-SG" sz="1700" dirty="0"/>
                            <a:t>25ms every 1s</a:t>
                          </a:r>
                        </a:p>
                      </a:txBody>
                      <a:tcPr/>
                    </a:tc>
                    <a:tc>
                      <a:txBody>
                        <a:bodyPr/>
                        <a:lstStyle/>
                        <a:p>
                          <a:r>
                            <a:rPr lang="en-SG" sz="1700" b="1" dirty="0">
                              <a:solidFill>
                                <a:srgbClr val="00B050"/>
                              </a:solidFill>
                            </a:rPr>
                            <a:t>1.5s</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extLst>
                      <a:ext uri="{0D108BD9-81ED-4DB2-BD59-A6C34878D82A}">
                        <a16:rowId xmlns:a16="http://schemas.microsoft.com/office/drawing/2014/main" val="788856872"/>
                      </a:ext>
                    </a:extLst>
                  </a:tr>
                  <a:tr h="457200">
                    <a:tc vMerge="1">
                      <a:txBody>
                        <a:bodyPr/>
                        <a:lstStyle/>
                        <a:p>
                          <a:endParaRPr lang="en-SG"/>
                        </a:p>
                      </a:txBody>
                      <a:tcPr/>
                    </a:tc>
                    <a:tc vMerge="1">
                      <a:txBody>
                        <a:bodyPr/>
                        <a:lstStyle/>
                        <a:p>
                          <a:endParaRPr lang="en-SG"/>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1700" dirty="0"/>
                            <a:t>25ms every 2s</a:t>
                          </a:r>
                        </a:p>
                      </a:txBody>
                      <a:tcPr/>
                    </a:tc>
                    <a:tc>
                      <a:txBody>
                        <a:bodyPr/>
                        <a:lstStyle/>
                        <a:p>
                          <a:r>
                            <a:rPr lang="en-SG" sz="1700" b="1" dirty="0">
                              <a:solidFill>
                                <a:srgbClr val="00B050"/>
                              </a:solidFill>
                            </a:rPr>
                            <a:t>0.75s</a:t>
                          </a:r>
                        </a:p>
                      </a:txBody>
                      <a:tcPr/>
                    </a:tc>
                    <a:tc>
                      <a:txBody>
                        <a:bodyPr/>
                        <a:lstStyle/>
                        <a:p>
                          <a:r>
                            <a:rPr lang="en-SG" sz="1700" b="1" dirty="0">
                              <a:solidFill>
                                <a:srgbClr val="FF0000"/>
                              </a:solidFill>
                            </a:rPr>
                            <a:t>5</a:t>
                          </a:r>
                        </a:p>
                      </a:txBody>
                      <a:tcPr/>
                    </a:tc>
                    <a:tc>
                      <a:txBody>
                        <a:bodyPr/>
                        <a:lstStyle/>
                        <a:p>
                          <a:r>
                            <a:rPr lang="en-SG" sz="1700" b="1" dirty="0">
                              <a:solidFill>
                                <a:srgbClr val="FF0000"/>
                              </a:solidFill>
                            </a:rPr>
                            <a:t>5</a:t>
                          </a:r>
                        </a:p>
                      </a:txBody>
                      <a:tcPr/>
                    </a:tc>
                    <a:tc>
                      <a:txBody>
                        <a:bodyPr/>
                        <a:lstStyle/>
                        <a:p>
                          <a:r>
                            <a:rPr lang="en-SG" sz="1700" b="1" dirty="0">
                              <a:solidFill>
                                <a:srgbClr val="FF0000"/>
                              </a:solidFill>
                            </a:rPr>
                            <a:t>5</a:t>
                          </a:r>
                        </a:p>
                      </a:txBody>
                      <a:tcPr/>
                    </a:tc>
                    <a:tc>
                      <a:txBody>
                        <a:bodyPr/>
                        <a:lstStyle/>
                        <a:p>
                          <a:r>
                            <a:rPr lang="en-SG" sz="1700" b="1" dirty="0">
                              <a:solidFill>
                                <a:srgbClr val="FF0000"/>
                              </a:solidFill>
                            </a:rPr>
                            <a:t>5</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extLst>
                      <a:ext uri="{0D108BD9-81ED-4DB2-BD59-A6C34878D82A}">
                        <a16:rowId xmlns:a16="http://schemas.microsoft.com/office/drawing/2014/main" val="9839241"/>
                      </a:ext>
                    </a:extLst>
                  </a:tr>
                  <a:tr h="868680">
                    <a:tc>
                      <a:txBody>
                        <a:bodyPr/>
                        <a:lstStyle/>
                        <a:p>
                          <a:r>
                            <a:rPr lang="en-SG" sz="1700" dirty="0"/>
                            <a:t>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1700" dirty="0"/>
                            <a:t>Energizer with control and dynamic RF EH feedback (</a:t>
                          </a:r>
                          <a:r>
                            <a:rPr lang="en-SG" sz="1700" b="0" dirty="0">
                              <a:solidFill>
                                <a:schemeClr val="tx1"/>
                              </a:solidFill>
                            </a:rPr>
                            <a:t>1s – 10s report trigger)</a:t>
                          </a:r>
                        </a:p>
                      </a:txBody>
                      <a:tcPr/>
                    </a:tc>
                    <a:tc>
                      <a:txBody>
                        <a:bodyPr/>
                        <a:lstStyle/>
                        <a:p>
                          <a:endParaRPr lang="en-US"/>
                        </a:p>
                      </a:txBody>
                      <a:tcPr>
                        <a:blipFill>
                          <a:blip r:embed="rId2"/>
                          <a:stretch>
                            <a:fillRect l="-180282" t="-319580" r="-300704" b="-9091"/>
                          </a:stretch>
                        </a:blipFill>
                      </a:tcPr>
                    </a:tc>
                    <a:tc>
                      <a:txBody>
                        <a:bodyPr/>
                        <a:lstStyle/>
                        <a:p>
                          <a:r>
                            <a:rPr lang="en-SG" sz="1700" b="1" dirty="0">
                              <a:solidFill>
                                <a:srgbClr val="00B050"/>
                              </a:solidFill>
                            </a:rPr>
                            <a:t>0.62s</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extLst>
                      <a:ext uri="{0D108BD9-81ED-4DB2-BD59-A6C34878D82A}">
                        <a16:rowId xmlns:a16="http://schemas.microsoft.com/office/drawing/2014/main" val="3173170961"/>
                      </a:ext>
                    </a:extLst>
                  </a:tr>
                </a:tbl>
              </a:graphicData>
            </a:graphic>
          </p:graphicFrame>
        </mc:Fallback>
      </mc:AlternateContent>
      <p:sp>
        <p:nvSpPr>
          <p:cNvPr id="8" name="TextBox 7">
            <a:extLst>
              <a:ext uri="{FF2B5EF4-FFF2-40B4-BE49-F238E27FC236}">
                <a16:creationId xmlns:a16="http://schemas.microsoft.com/office/drawing/2014/main" id="{54B405A4-D4FD-4396-8059-BC12FF565E9E}"/>
              </a:ext>
            </a:extLst>
          </p:cNvPr>
          <p:cNvSpPr txBox="1"/>
          <p:nvPr/>
        </p:nvSpPr>
        <p:spPr>
          <a:xfrm>
            <a:off x="929533" y="1684271"/>
            <a:ext cx="10513168" cy="369332"/>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ea typeface="+mn-ea"/>
              </a:rPr>
              <a:t>AMP STA’s RX power (dBm): [-5, -10, -15, -20]</a:t>
            </a:r>
          </a:p>
        </p:txBody>
      </p:sp>
      <p:sp>
        <p:nvSpPr>
          <p:cNvPr id="7" name="Rectangle 6">
            <a:extLst>
              <a:ext uri="{FF2B5EF4-FFF2-40B4-BE49-F238E27FC236}">
                <a16:creationId xmlns:a16="http://schemas.microsoft.com/office/drawing/2014/main" id="{3227A57D-F846-4638-A922-FD03DFE69757}"/>
              </a:ext>
            </a:extLst>
          </p:cNvPr>
          <p:cNvSpPr/>
          <p:nvPr/>
        </p:nvSpPr>
        <p:spPr>
          <a:xfrm>
            <a:off x="1265991" y="5826393"/>
            <a:ext cx="9660017" cy="338554"/>
          </a:xfrm>
          <a:prstGeom prst="rect">
            <a:avLst/>
          </a:prstGeom>
        </p:spPr>
        <p:txBody>
          <a:bodyPr wrap="none">
            <a:spAutoFit/>
          </a:bodyPr>
          <a:lstStyle/>
          <a:p>
            <a:r>
              <a:rPr lang="en-US" sz="1600" i="1" dirty="0">
                <a:solidFill>
                  <a:schemeClr val="tx1"/>
                </a:solidFill>
                <a:latin typeface="+mj-lt"/>
              </a:rPr>
              <a:t>*Capability information is provided one-time during probing, association or through OOB procedural setup</a:t>
            </a:r>
          </a:p>
        </p:txBody>
      </p:sp>
      <p:sp>
        <p:nvSpPr>
          <p:cNvPr id="4" name="Left Brace 3">
            <a:extLst>
              <a:ext uri="{FF2B5EF4-FFF2-40B4-BE49-F238E27FC236}">
                <a16:creationId xmlns:a16="http://schemas.microsoft.com/office/drawing/2014/main" id="{FB556A6D-A02E-4BB1-9E58-A17FF7F1D1BC}"/>
              </a:ext>
            </a:extLst>
          </p:cNvPr>
          <p:cNvSpPr/>
          <p:nvPr/>
        </p:nvSpPr>
        <p:spPr bwMode="auto">
          <a:xfrm>
            <a:off x="1110970" y="3983789"/>
            <a:ext cx="217398" cy="1767996"/>
          </a:xfrm>
          <a:prstGeom prst="leftBrace">
            <a:avLst/>
          </a:prstGeom>
          <a:noFill/>
          <a:ln w="1905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SG"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9" name="Rectangle 8">
            <a:extLst>
              <a:ext uri="{FF2B5EF4-FFF2-40B4-BE49-F238E27FC236}">
                <a16:creationId xmlns:a16="http://schemas.microsoft.com/office/drawing/2014/main" id="{9DA28949-9878-4C7E-996C-1CD10E622472}"/>
              </a:ext>
            </a:extLst>
          </p:cNvPr>
          <p:cNvSpPr/>
          <p:nvPr/>
        </p:nvSpPr>
        <p:spPr>
          <a:xfrm>
            <a:off x="2373" y="4498455"/>
            <a:ext cx="1140164" cy="738664"/>
          </a:xfrm>
          <a:prstGeom prst="rect">
            <a:avLst/>
          </a:prstGeom>
        </p:spPr>
        <p:txBody>
          <a:bodyPr wrap="square">
            <a:spAutoFit/>
          </a:bodyPr>
          <a:lstStyle/>
          <a:p>
            <a:pPr algn="ctr"/>
            <a:r>
              <a:rPr lang="en-US" sz="1400" i="1" dirty="0">
                <a:solidFill>
                  <a:srgbClr val="00B050"/>
                </a:solidFill>
                <a:latin typeface="+mj-lt"/>
              </a:rPr>
              <a:t>Enabled by AMP STA Reporting</a:t>
            </a:r>
          </a:p>
        </p:txBody>
      </p:sp>
    </p:spTree>
    <p:extLst>
      <p:ext uri="{BB962C8B-B14F-4D97-AF65-F5344CB8AC3E}">
        <p14:creationId xmlns:p14="http://schemas.microsoft.com/office/powerpoint/2010/main" val="788636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7</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Simulation Results (2/2)</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F67D3A4E-A860-490E-8729-1D9D7643D16D}"/>
                  </a:ext>
                </a:extLst>
              </p:cNvPr>
              <p:cNvGraphicFramePr>
                <a:graphicFrameLocks noGrp="1"/>
              </p:cNvGraphicFramePr>
              <p:nvPr>
                <p:extLst>
                  <p:ext uri="{D42A27DB-BD31-4B8C-83A1-F6EECF244321}">
                    <p14:modId xmlns:p14="http://schemas.microsoft.com/office/powerpoint/2010/main" val="289392317"/>
                  </p:ext>
                </p:extLst>
              </p:nvPr>
            </p:nvGraphicFramePr>
            <p:xfrm>
              <a:off x="1328368" y="2123898"/>
              <a:ext cx="10016588" cy="3632200"/>
            </p:xfrm>
            <a:graphic>
              <a:graphicData uri="http://schemas.openxmlformats.org/drawingml/2006/table">
                <a:tbl>
                  <a:tblPr firstRow="1" bandRow="1">
                    <a:tableStyleId>{5C22544A-7EE6-4342-B048-85BDC9FD1C3A}</a:tableStyleId>
                  </a:tblPr>
                  <a:tblGrid>
                    <a:gridCol w="350339">
                      <a:extLst>
                        <a:ext uri="{9D8B030D-6E8A-4147-A177-3AD203B41FA5}">
                          <a16:colId xmlns:a16="http://schemas.microsoft.com/office/drawing/2014/main" val="87924276"/>
                        </a:ext>
                      </a:extLst>
                    </a:gridCol>
                    <a:gridCol w="2763482">
                      <a:extLst>
                        <a:ext uri="{9D8B030D-6E8A-4147-A177-3AD203B41FA5}">
                          <a16:colId xmlns:a16="http://schemas.microsoft.com/office/drawing/2014/main" val="468239027"/>
                        </a:ext>
                      </a:extLst>
                    </a:gridCol>
                    <a:gridCol w="1728192">
                      <a:extLst>
                        <a:ext uri="{9D8B030D-6E8A-4147-A177-3AD203B41FA5}">
                          <a16:colId xmlns:a16="http://schemas.microsoft.com/office/drawing/2014/main" val="2235791533"/>
                        </a:ext>
                      </a:extLst>
                    </a:gridCol>
                    <a:gridCol w="1584176">
                      <a:extLst>
                        <a:ext uri="{9D8B030D-6E8A-4147-A177-3AD203B41FA5}">
                          <a16:colId xmlns:a16="http://schemas.microsoft.com/office/drawing/2014/main" val="2458152876"/>
                        </a:ext>
                      </a:extLst>
                    </a:gridCol>
                    <a:gridCol w="432048">
                      <a:extLst>
                        <a:ext uri="{9D8B030D-6E8A-4147-A177-3AD203B41FA5}">
                          <a16:colId xmlns:a16="http://schemas.microsoft.com/office/drawing/2014/main" val="121291192"/>
                        </a:ext>
                      </a:extLst>
                    </a:gridCol>
                    <a:gridCol w="432048">
                      <a:extLst>
                        <a:ext uri="{9D8B030D-6E8A-4147-A177-3AD203B41FA5}">
                          <a16:colId xmlns:a16="http://schemas.microsoft.com/office/drawing/2014/main" val="3029771073"/>
                        </a:ext>
                      </a:extLst>
                    </a:gridCol>
                    <a:gridCol w="432048">
                      <a:extLst>
                        <a:ext uri="{9D8B030D-6E8A-4147-A177-3AD203B41FA5}">
                          <a16:colId xmlns:a16="http://schemas.microsoft.com/office/drawing/2014/main" val="211767861"/>
                        </a:ext>
                      </a:extLst>
                    </a:gridCol>
                    <a:gridCol w="432048">
                      <a:extLst>
                        <a:ext uri="{9D8B030D-6E8A-4147-A177-3AD203B41FA5}">
                          <a16:colId xmlns:a16="http://schemas.microsoft.com/office/drawing/2014/main" val="3386479315"/>
                        </a:ext>
                      </a:extLst>
                    </a:gridCol>
                    <a:gridCol w="504056">
                      <a:extLst>
                        <a:ext uri="{9D8B030D-6E8A-4147-A177-3AD203B41FA5}">
                          <a16:colId xmlns:a16="http://schemas.microsoft.com/office/drawing/2014/main" val="3804637753"/>
                        </a:ext>
                      </a:extLst>
                    </a:gridCol>
                    <a:gridCol w="432048">
                      <a:extLst>
                        <a:ext uri="{9D8B030D-6E8A-4147-A177-3AD203B41FA5}">
                          <a16:colId xmlns:a16="http://schemas.microsoft.com/office/drawing/2014/main" val="2238564971"/>
                        </a:ext>
                      </a:extLst>
                    </a:gridCol>
                    <a:gridCol w="504056">
                      <a:extLst>
                        <a:ext uri="{9D8B030D-6E8A-4147-A177-3AD203B41FA5}">
                          <a16:colId xmlns:a16="http://schemas.microsoft.com/office/drawing/2014/main" val="2203661360"/>
                        </a:ext>
                      </a:extLst>
                    </a:gridCol>
                    <a:gridCol w="422047">
                      <a:extLst>
                        <a:ext uri="{9D8B030D-6E8A-4147-A177-3AD203B41FA5}">
                          <a16:colId xmlns:a16="http://schemas.microsoft.com/office/drawing/2014/main" val="758736427"/>
                        </a:ext>
                      </a:extLst>
                    </a:gridCol>
                  </a:tblGrid>
                  <a:tr h="0">
                    <a:tc rowSpan="2">
                      <a:txBody>
                        <a:bodyPr/>
                        <a:lstStyle/>
                        <a:p>
                          <a:r>
                            <a:rPr lang="en-SG" sz="1700" dirty="0"/>
                            <a:t>#</a:t>
                          </a:r>
                        </a:p>
                      </a:txBody>
                      <a:tcPr/>
                    </a:tc>
                    <a:tc rowSpan="2">
                      <a:txBody>
                        <a:bodyPr/>
                        <a:lstStyle/>
                        <a:p>
                          <a:r>
                            <a:rPr lang="en-SG" sz="1700" dirty="0"/>
                            <a:t>Case</a:t>
                          </a:r>
                        </a:p>
                      </a:txBody>
                      <a:tcPr/>
                    </a:tc>
                    <a:tc rowSpan="2">
                      <a:txBody>
                        <a:bodyPr/>
                        <a:lstStyle/>
                        <a:p>
                          <a:r>
                            <a:rPr lang="en-SG" sz="1700" dirty="0"/>
                            <a:t>Energizer Periodicity</a:t>
                          </a:r>
                        </a:p>
                      </a:txBody>
                      <a:tcPr/>
                    </a:tc>
                    <a:tc rowSpan="2">
                      <a:txBody>
                        <a:bodyPr/>
                        <a:lstStyle/>
                        <a:p>
                          <a:r>
                            <a:rPr lang="en-SG" sz="1700" dirty="0"/>
                            <a:t>Energizer On Duration (s)</a:t>
                          </a:r>
                        </a:p>
                      </a:txBody>
                      <a:tcPr/>
                    </a:tc>
                    <a:tc gridSpan="4">
                      <a:txBody>
                        <a:bodyPr/>
                        <a:lstStyle/>
                        <a:p>
                          <a:r>
                            <a:rPr lang="en-SG" sz="1700" dirty="0"/>
                            <a:t>Failed RX+TX events (6)</a:t>
                          </a:r>
                        </a:p>
                      </a:txBody>
                      <a:tcPr/>
                    </a:tc>
                    <a:tc hMerge="1">
                      <a:txBody>
                        <a:bodyPr/>
                        <a:lstStyle/>
                        <a:p>
                          <a:endParaRPr lang="en-SG"/>
                        </a:p>
                      </a:txBody>
                      <a:tcPr/>
                    </a:tc>
                    <a:tc hMerge="1">
                      <a:txBody>
                        <a:bodyPr/>
                        <a:lstStyle/>
                        <a:p>
                          <a:endParaRPr lang="en-SG"/>
                        </a:p>
                      </a:txBody>
                      <a:tcPr/>
                    </a:tc>
                    <a:tc hMerge="1">
                      <a:txBody>
                        <a:bodyPr/>
                        <a:lstStyle/>
                        <a:p>
                          <a:endParaRPr lang="en-SG"/>
                        </a:p>
                      </a:txBody>
                      <a:tcPr/>
                    </a:tc>
                    <a:tc gridSpan="4">
                      <a:txBody>
                        <a:bodyPr/>
                        <a:lstStyle/>
                        <a:p>
                          <a:r>
                            <a:rPr lang="en-SG" sz="1700" dirty="0"/>
                            <a:t>Dead AMP STAs</a:t>
                          </a:r>
                        </a:p>
                      </a:txBody>
                      <a:tcPr/>
                    </a:tc>
                    <a:tc hMerge="1">
                      <a:txBody>
                        <a:bodyPr/>
                        <a:lstStyle/>
                        <a:p>
                          <a:endParaRPr lang="en-SG"/>
                        </a:p>
                      </a:txBody>
                      <a:tcPr/>
                    </a:tc>
                    <a:tc hMerge="1">
                      <a:txBody>
                        <a:bodyPr/>
                        <a:lstStyle/>
                        <a:p>
                          <a:endParaRPr lang="en-SG"/>
                        </a:p>
                      </a:txBody>
                      <a:tcPr/>
                    </a:tc>
                    <a:tc hMerge="1">
                      <a:txBody>
                        <a:bodyPr/>
                        <a:lstStyle/>
                        <a:p>
                          <a:endParaRPr lang="en-SG"/>
                        </a:p>
                      </a:txBody>
                      <a:tcPr/>
                    </a:tc>
                    <a:extLst>
                      <a:ext uri="{0D108BD9-81ED-4DB2-BD59-A6C34878D82A}">
                        <a16:rowId xmlns:a16="http://schemas.microsoft.com/office/drawing/2014/main" val="3320120049"/>
                      </a:ext>
                    </a:extLst>
                  </a:tr>
                  <a:tr h="370840">
                    <a:tc vMerge="1">
                      <a:txBody>
                        <a:bodyPr/>
                        <a:lstStyle/>
                        <a:p>
                          <a:endParaRPr lang="en-SG" dirty="0"/>
                        </a:p>
                      </a:txBody>
                      <a:tcPr/>
                    </a:tc>
                    <a:tc vMerge="1">
                      <a:txBody>
                        <a:bodyPr/>
                        <a:lstStyle/>
                        <a:p>
                          <a:endParaRPr lang="en-SG" dirty="0"/>
                        </a:p>
                      </a:txBody>
                      <a:tcPr/>
                    </a:tc>
                    <a:tc vMerge="1">
                      <a:txBody>
                        <a:bodyPr/>
                        <a:lstStyle/>
                        <a:p>
                          <a:endParaRPr lang="en-SG" dirty="0"/>
                        </a:p>
                      </a:txBody>
                      <a:tcPr/>
                    </a:tc>
                    <a:tc vMerge="1">
                      <a:txBody>
                        <a:bodyPr/>
                        <a:lstStyle/>
                        <a:p>
                          <a:endParaRPr lang="en-SG" dirty="0"/>
                        </a:p>
                      </a:txBody>
                      <a:tcPr/>
                    </a:tc>
                    <a:tc>
                      <a:txBody>
                        <a:bodyPr/>
                        <a:lstStyle/>
                        <a:p>
                          <a:r>
                            <a:rPr lang="en-SG" sz="1700" dirty="0"/>
                            <a:t>1</a:t>
                          </a:r>
                        </a:p>
                      </a:txBody>
                      <a:tcPr>
                        <a:solidFill>
                          <a:srgbClr val="B8FAEC"/>
                        </a:solidFill>
                      </a:tcPr>
                    </a:tc>
                    <a:tc>
                      <a:txBody>
                        <a:bodyPr/>
                        <a:lstStyle/>
                        <a:p>
                          <a:r>
                            <a:rPr lang="en-SG" sz="1700" dirty="0"/>
                            <a:t>2</a:t>
                          </a:r>
                        </a:p>
                      </a:txBody>
                      <a:tcPr>
                        <a:solidFill>
                          <a:srgbClr val="B8FAEC"/>
                        </a:solidFill>
                      </a:tcPr>
                    </a:tc>
                    <a:tc>
                      <a:txBody>
                        <a:bodyPr/>
                        <a:lstStyle/>
                        <a:p>
                          <a:r>
                            <a:rPr lang="en-SG" sz="1700" dirty="0"/>
                            <a:t>3</a:t>
                          </a:r>
                        </a:p>
                      </a:txBody>
                      <a:tcPr>
                        <a:solidFill>
                          <a:srgbClr val="B8FAEC"/>
                        </a:solidFill>
                      </a:tcPr>
                    </a:tc>
                    <a:tc>
                      <a:txBody>
                        <a:bodyPr/>
                        <a:lstStyle/>
                        <a:p>
                          <a:r>
                            <a:rPr lang="en-SG" sz="1700" dirty="0"/>
                            <a:t>4</a:t>
                          </a:r>
                        </a:p>
                      </a:txBody>
                      <a:tcPr>
                        <a:solidFill>
                          <a:srgbClr val="B8FAEC"/>
                        </a:solidFill>
                      </a:tcPr>
                    </a:tc>
                    <a:tc>
                      <a:txBody>
                        <a:bodyPr/>
                        <a:lstStyle/>
                        <a:p>
                          <a:r>
                            <a:rPr lang="en-SG" sz="1700" dirty="0"/>
                            <a:t>1</a:t>
                          </a:r>
                        </a:p>
                      </a:txBody>
                      <a:tcPr>
                        <a:solidFill>
                          <a:srgbClr val="B8FAEC"/>
                        </a:solidFill>
                      </a:tcPr>
                    </a:tc>
                    <a:tc>
                      <a:txBody>
                        <a:bodyPr/>
                        <a:lstStyle/>
                        <a:p>
                          <a:r>
                            <a:rPr lang="en-SG" sz="1700" dirty="0"/>
                            <a:t>2</a:t>
                          </a:r>
                        </a:p>
                      </a:txBody>
                      <a:tcPr>
                        <a:solidFill>
                          <a:srgbClr val="B8FAEC"/>
                        </a:solidFill>
                      </a:tcPr>
                    </a:tc>
                    <a:tc>
                      <a:txBody>
                        <a:bodyPr/>
                        <a:lstStyle/>
                        <a:p>
                          <a:r>
                            <a:rPr lang="en-SG" sz="1700" dirty="0"/>
                            <a:t>3</a:t>
                          </a:r>
                        </a:p>
                      </a:txBody>
                      <a:tcPr>
                        <a:solidFill>
                          <a:srgbClr val="B8FAEC"/>
                        </a:solidFill>
                      </a:tcPr>
                    </a:tc>
                    <a:tc>
                      <a:txBody>
                        <a:bodyPr/>
                        <a:lstStyle/>
                        <a:p>
                          <a:r>
                            <a:rPr lang="en-SG" sz="1700" dirty="0"/>
                            <a:t>4</a:t>
                          </a:r>
                        </a:p>
                      </a:txBody>
                      <a:tcPr>
                        <a:solidFill>
                          <a:srgbClr val="B8FAEC"/>
                        </a:solidFill>
                      </a:tcPr>
                    </a:tc>
                    <a:extLst>
                      <a:ext uri="{0D108BD9-81ED-4DB2-BD59-A6C34878D82A}">
                        <a16:rowId xmlns:a16="http://schemas.microsoft.com/office/drawing/2014/main" val="3470125809"/>
                      </a:ext>
                    </a:extLst>
                  </a:tr>
                  <a:tr h="370840">
                    <a:tc rowSpan="2">
                      <a:txBody>
                        <a:bodyPr/>
                        <a:lstStyle/>
                        <a:p>
                          <a:r>
                            <a:rPr lang="en-SG" sz="1700" dirty="0"/>
                            <a:t>1</a:t>
                          </a:r>
                        </a:p>
                      </a:txBody>
                      <a:tcPr/>
                    </a:tc>
                    <a:tc rowSpan="2">
                      <a:txBody>
                        <a:bodyPr/>
                        <a:lstStyle/>
                        <a:p>
                          <a:r>
                            <a:rPr lang="en-SG" sz="1700" dirty="0"/>
                            <a:t>Energizer with control but no information (randomly decided periodicity)</a:t>
                          </a:r>
                        </a:p>
                      </a:txBody>
                      <a:tcPr/>
                    </a:tc>
                    <a:tc>
                      <a:txBody>
                        <a:bodyPr/>
                        <a:lstStyle/>
                        <a:p>
                          <a:r>
                            <a:rPr lang="en-SG" sz="1700" dirty="0"/>
                            <a:t>200ms every 1s</a:t>
                          </a:r>
                        </a:p>
                      </a:txBody>
                      <a:tcPr/>
                    </a:tc>
                    <a:tc>
                      <a:txBody>
                        <a:bodyPr/>
                        <a:lstStyle/>
                        <a:p>
                          <a:r>
                            <a:rPr lang="en-SG" sz="1700" b="1" dirty="0">
                              <a:solidFill>
                                <a:srgbClr val="FF0000"/>
                              </a:solidFill>
                            </a:rPr>
                            <a:t>12s</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extLst>
                      <a:ext uri="{0D108BD9-81ED-4DB2-BD59-A6C34878D82A}">
                        <a16:rowId xmlns:a16="http://schemas.microsoft.com/office/drawing/2014/main" val="361103206"/>
                      </a:ext>
                    </a:extLst>
                  </a:tr>
                  <a:tr h="370840">
                    <a:tc vMerge="1">
                      <a:txBody>
                        <a:bodyPr/>
                        <a:lstStyle/>
                        <a:p>
                          <a:endParaRPr lang="en-SG" dirty="0"/>
                        </a:p>
                      </a:txBody>
                      <a:tcPr/>
                    </a:tc>
                    <a:tc vMerge="1">
                      <a:txBody>
                        <a:bodyPr/>
                        <a:lstStyle/>
                        <a:p>
                          <a:endParaRPr lang="en-SG" dirty="0"/>
                        </a:p>
                      </a:txBody>
                      <a:tcPr/>
                    </a:tc>
                    <a:tc>
                      <a:txBody>
                        <a:bodyPr/>
                        <a:lstStyle/>
                        <a:p>
                          <a:r>
                            <a:rPr lang="en-SG" sz="1700" dirty="0"/>
                            <a:t>20ms every 5s</a:t>
                          </a:r>
                        </a:p>
                      </a:txBody>
                      <a:tcPr/>
                    </a:tc>
                    <a:tc>
                      <a:txBody>
                        <a:bodyPr/>
                        <a:lstStyle/>
                        <a:p>
                          <a:r>
                            <a:rPr lang="en-SG" sz="1700" dirty="0"/>
                            <a:t>0.24s</a:t>
                          </a:r>
                        </a:p>
                      </a:txBody>
                      <a:tcPr/>
                    </a:tc>
                    <a:tc>
                      <a:txBody>
                        <a:bodyPr/>
                        <a:lstStyle/>
                        <a:p>
                          <a:r>
                            <a:rPr lang="en-SG" sz="1700" b="1" dirty="0">
                              <a:solidFill>
                                <a:srgbClr val="FF0000"/>
                              </a:solidFill>
                            </a:rPr>
                            <a:t>5</a:t>
                          </a:r>
                        </a:p>
                      </a:txBody>
                      <a:tcPr/>
                    </a:tc>
                    <a:tc>
                      <a:txBody>
                        <a:bodyPr/>
                        <a:lstStyle/>
                        <a:p>
                          <a:r>
                            <a:rPr lang="en-SG" sz="1700" b="1" dirty="0">
                              <a:solidFill>
                                <a:srgbClr val="FF0000"/>
                              </a:solidFill>
                            </a:rPr>
                            <a:t>5</a:t>
                          </a:r>
                        </a:p>
                      </a:txBody>
                      <a:tcPr/>
                    </a:tc>
                    <a:tc>
                      <a:txBody>
                        <a:bodyPr/>
                        <a:lstStyle/>
                        <a:p>
                          <a:r>
                            <a:rPr lang="en-SG" sz="1700" b="1" dirty="0">
                              <a:solidFill>
                                <a:srgbClr val="FF0000"/>
                              </a:solidFill>
                            </a:rPr>
                            <a:t>5</a:t>
                          </a:r>
                        </a:p>
                      </a:txBody>
                      <a:tcPr/>
                    </a:tc>
                    <a:tc>
                      <a:txBody>
                        <a:bodyPr/>
                        <a:lstStyle/>
                        <a:p>
                          <a:r>
                            <a:rPr lang="en-SG" sz="1700" b="1" dirty="0">
                              <a:solidFill>
                                <a:srgbClr val="FF0000"/>
                              </a:solidFill>
                            </a:rPr>
                            <a:t>5</a:t>
                          </a:r>
                        </a:p>
                      </a:txBody>
                      <a:tcPr/>
                    </a:tc>
                    <a:tc>
                      <a:txBody>
                        <a:bodyPr/>
                        <a:lstStyle/>
                        <a:p>
                          <a:r>
                            <a:rPr lang="en-SG" sz="1700" b="1" dirty="0">
                              <a:solidFill>
                                <a:srgbClr val="FF0000"/>
                              </a:solidFill>
                            </a:rPr>
                            <a:t>1</a:t>
                          </a:r>
                        </a:p>
                      </a:txBody>
                      <a:tcPr/>
                    </a:tc>
                    <a:tc>
                      <a:txBody>
                        <a:bodyPr/>
                        <a:lstStyle/>
                        <a:p>
                          <a:r>
                            <a:rPr lang="en-SG" sz="1700" b="1" dirty="0">
                              <a:solidFill>
                                <a:srgbClr val="FF0000"/>
                              </a:solidFill>
                            </a:rPr>
                            <a:t>1</a:t>
                          </a:r>
                        </a:p>
                      </a:txBody>
                      <a:tcPr/>
                    </a:tc>
                    <a:tc>
                      <a:txBody>
                        <a:bodyPr/>
                        <a:lstStyle/>
                        <a:p>
                          <a:r>
                            <a:rPr lang="en-SG" sz="1700" b="1" dirty="0">
                              <a:solidFill>
                                <a:srgbClr val="FF0000"/>
                              </a:solidFill>
                            </a:rPr>
                            <a:t>1</a:t>
                          </a:r>
                        </a:p>
                      </a:txBody>
                      <a:tcPr/>
                    </a:tc>
                    <a:tc>
                      <a:txBody>
                        <a:bodyPr/>
                        <a:lstStyle/>
                        <a:p>
                          <a:r>
                            <a:rPr lang="en-SG" sz="1700" b="1" dirty="0">
                              <a:solidFill>
                                <a:srgbClr val="FF0000"/>
                              </a:solidFill>
                            </a:rPr>
                            <a:t>1</a:t>
                          </a:r>
                        </a:p>
                      </a:txBody>
                      <a:tcPr/>
                    </a:tc>
                    <a:extLst>
                      <a:ext uri="{0D108BD9-81ED-4DB2-BD59-A6C34878D82A}">
                        <a16:rowId xmlns:a16="http://schemas.microsoft.com/office/drawing/2014/main" val="3997088831"/>
                      </a:ext>
                    </a:extLst>
                  </a:tr>
                  <a:tr h="457200">
                    <a:tc rowSpan="2">
                      <a:txBody>
                        <a:bodyPr/>
                        <a:lstStyle/>
                        <a:p>
                          <a:r>
                            <a:rPr lang="en-SG" sz="1700" dirty="0"/>
                            <a:t>2</a:t>
                          </a:r>
                        </a:p>
                      </a:txBody>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1700" dirty="0"/>
                            <a:t>Energizer with control and capability information* (fixed periodicity)</a:t>
                          </a:r>
                        </a:p>
                      </a:txBody>
                      <a:tcPr/>
                    </a:tc>
                    <a:tc>
                      <a:txBody>
                        <a:bodyPr/>
                        <a:lstStyle/>
                        <a:p>
                          <a:r>
                            <a:rPr lang="en-SG" sz="1700" dirty="0"/>
                            <a:t>25ms every 1s</a:t>
                          </a:r>
                        </a:p>
                      </a:txBody>
                      <a:tcPr/>
                    </a:tc>
                    <a:tc>
                      <a:txBody>
                        <a:bodyPr/>
                        <a:lstStyle/>
                        <a:p>
                          <a:r>
                            <a:rPr lang="en-SG" sz="1700" b="1" dirty="0">
                              <a:solidFill>
                                <a:srgbClr val="00B050"/>
                              </a:solidFill>
                            </a:rPr>
                            <a:t>1.5s</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extLst>
                      <a:ext uri="{0D108BD9-81ED-4DB2-BD59-A6C34878D82A}">
                        <a16:rowId xmlns:a16="http://schemas.microsoft.com/office/drawing/2014/main" val="788856872"/>
                      </a:ext>
                    </a:extLst>
                  </a:tr>
                  <a:tr h="457200">
                    <a:tc vMerge="1">
                      <a:txBody>
                        <a:bodyPr/>
                        <a:lstStyle/>
                        <a:p>
                          <a:endParaRPr lang="en-SG"/>
                        </a:p>
                      </a:txBody>
                      <a:tcPr/>
                    </a:tc>
                    <a:tc vMerge="1">
                      <a:txBody>
                        <a:bodyPr/>
                        <a:lstStyle/>
                        <a:p>
                          <a:endParaRPr lang="en-SG"/>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1700" dirty="0"/>
                            <a:t>25ms every 2s</a:t>
                          </a:r>
                        </a:p>
                      </a:txBody>
                      <a:tcPr/>
                    </a:tc>
                    <a:tc>
                      <a:txBody>
                        <a:bodyPr/>
                        <a:lstStyle/>
                        <a:p>
                          <a:r>
                            <a:rPr lang="en-SG" sz="1700" b="1" dirty="0">
                              <a:solidFill>
                                <a:srgbClr val="00B050"/>
                              </a:solidFill>
                            </a:rPr>
                            <a:t>0.75s</a:t>
                          </a:r>
                        </a:p>
                      </a:txBody>
                      <a:tcPr/>
                    </a:tc>
                    <a:tc>
                      <a:txBody>
                        <a:bodyPr/>
                        <a:lstStyle/>
                        <a:p>
                          <a:r>
                            <a:rPr lang="en-SG" sz="1700" b="1" dirty="0">
                              <a:solidFill>
                                <a:srgbClr val="FF0000"/>
                              </a:solidFill>
                            </a:rPr>
                            <a:t>5</a:t>
                          </a:r>
                        </a:p>
                      </a:txBody>
                      <a:tcPr/>
                    </a:tc>
                    <a:tc>
                      <a:txBody>
                        <a:bodyPr/>
                        <a:lstStyle/>
                        <a:p>
                          <a:r>
                            <a:rPr lang="en-SG" sz="1700" b="1" dirty="0">
                              <a:solidFill>
                                <a:srgbClr val="FF0000"/>
                              </a:solidFill>
                            </a:rPr>
                            <a:t>5</a:t>
                          </a:r>
                        </a:p>
                      </a:txBody>
                      <a:tcPr/>
                    </a:tc>
                    <a:tc>
                      <a:txBody>
                        <a:bodyPr/>
                        <a:lstStyle/>
                        <a:p>
                          <a:r>
                            <a:rPr lang="en-SG" sz="1700" b="1" dirty="0">
                              <a:solidFill>
                                <a:srgbClr val="FF0000"/>
                              </a:solidFill>
                            </a:rPr>
                            <a:t>5</a:t>
                          </a:r>
                        </a:p>
                      </a:txBody>
                      <a:tcPr/>
                    </a:tc>
                    <a:tc>
                      <a:txBody>
                        <a:bodyPr/>
                        <a:lstStyle/>
                        <a:p>
                          <a:r>
                            <a:rPr lang="en-SG" sz="1700" b="1" dirty="0">
                              <a:solidFill>
                                <a:srgbClr val="FF0000"/>
                              </a:solidFill>
                            </a:rPr>
                            <a:t>5</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extLst>
                      <a:ext uri="{0D108BD9-81ED-4DB2-BD59-A6C34878D82A}">
                        <a16:rowId xmlns:a16="http://schemas.microsoft.com/office/drawing/2014/main" val="9839241"/>
                      </a:ext>
                    </a:extLst>
                  </a:tr>
                  <a:tr h="370840">
                    <a:tc>
                      <a:txBody>
                        <a:bodyPr/>
                        <a:lstStyle/>
                        <a:p>
                          <a:r>
                            <a:rPr lang="en-SG" sz="1700" dirty="0"/>
                            <a:t>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1700" dirty="0"/>
                            <a:t>Energizer with control and dynamic RF EH feedback (</a:t>
                          </a:r>
                          <a:r>
                            <a:rPr lang="en-SG" sz="1700" b="0" dirty="0">
                              <a:solidFill>
                                <a:schemeClr val="tx1"/>
                              </a:solidFill>
                            </a:rPr>
                            <a:t>1s – 10s report trigger)</a:t>
                          </a:r>
                        </a:p>
                      </a:txBody>
                      <a:tcPr/>
                    </a:tc>
                    <a:tc>
                      <a:txBody>
                        <a:bodyPr/>
                        <a:lstStyle/>
                        <a:p>
                          <a:r>
                            <a:rPr lang="en-SG" sz="1700" b="0" i="1" dirty="0"/>
                            <a:t>Condition: </a:t>
                          </a:r>
                          <a14:m>
                            <m:oMath xmlns:m="http://schemas.openxmlformats.org/officeDocument/2006/math">
                              <m:sSub>
                                <m:sSubPr>
                                  <m:ctrlPr>
                                    <a:rPr lang="en-SG" sz="1700" b="0" i="1" smtClean="0">
                                      <a:latin typeface="Cambria Math" panose="02040503050406030204" pitchFamily="18" charset="0"/>
                                    </a:rPr>
                                  </m:ctrlPr>
                                </m:sSubPr>
                                <m:e>
                                  <m:r>
                                    <a:rPr lang="en-SG" sz="1700" b="0" i="1" smtClean="0">
                                      <a:latin typeface="Cambria Math" panose="02040503050406030204" pitchFamily="18" charset="0"/>
                                    </a:rPr>
                                    <m:t>𝐸</m:t>
                                  </m:r>
                                </m:e>
                                <m:sub>
                                  <m:r>
                                    <a:rPr lang="en-SG" sz="1700" b="0" i="1" smtClean="0">
                                      <a:latin typeface="Cambria Math" panose="02040503050406030204" pitchFamily="18" charset="0"/>
                                    </a:rPr>
                                    <m:t>𝑎𝑣𝑎𝑖𝑙𝑎𝑏𝑙𝑒</m:t>
                                  </m:r>
                                </m:sub>
                              </m:sSub>
                              <m:r>
                                <a:rPr lang="en-SG" sz="1700" b="0" i="1" smtClean="0">
                                  <a:latin typeface="Cambria Math" panose="02040503050406030204" pitchFamily="18" charset="0"/>
                                </a:rPr>
                                <m:t>=0.1∗</m:t>
                              </m:r>
                              <m:sSub>
                                <m:sSubPr>
                                  <m:ctrlPr>
                                    <a:rPr lang="en-SG" sz="1700" b="0" i="1" smtClean="0">
                                      <a:latin typeface="Cambria Math" panose="02040503050406030204" pitchFamily="18" charset="0"/>
                                    </a:rPr>
                                  </m:ctrlPr>
                                </m:sSubPr>
                                <m:e>
                                  <m:r>
                                    <a:rPr lang="en-SG" sz="1700" b="0" i="1" smtClean="0">
                                      <a:latin typeface="Cambria Math" panose="02040503050406030204" pitchFamily="18" charset="0"/>
                                    </a:rPr>
                                    <m:t>𝐸</m:t>
                                  </m:r>
                                </m:e>
                                <m:sub>
                                  <m:r>
                                    <a:rPr lang="en-SG" sz="1700" b="0" i="1" smtClean="0">
                                      <a:latin typeface="Cambria Math" panose="02040503050406030204" pitchFamily="18" charset="0"/>
                                    </a:rPr>
                                    <m:t>𝑡𝑜𝑡𝑎𝑙</m:t>
                                  </m:r>
                                </m:sub>
                              </m:sSub>
                            </m:oMath>
                          </a14:m>
                          <a:endParaRPr lang="en-SG" sz="1700" b="0" i="1" dirty="0"/>
                        </a:p>
                      </a:txBody>
                      <a:tcPr/>
                    </a:tc>
                    <a:tc>
                      <a:txBody>
                        <a:bodyPr/>
                        <a:lstStyle/>
                        <a:p>
                          <a:r>
                            <a:rPr lang="en-SG" sz="1700" b="1" dirty="0">
                              <a:solidFill>
                                <a:srgbClr val="00B050"/>
                              </a:solidFill>
                            </a:rPr>
                            <a:t>0.065s</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extLst>
                      <a:ext uri="{0D108BD9-81ED-4DB2-BD59-A6C34878D82A}">
                        <a16:rowId xmlns:a16="http://schemas.microsoft.com/office/drawing/2014/main" val="3173170961"/>
                      </a:ext>
                    </a:extLst>
                  </a:tr>
                </a:tbl>
              </a:graphicData>
            </a:graphic>
          </p:graphicFrame>
        </mc:Choice>
        <mc:Fallback xmlns="">
          <p:graphicFrame>
            <p:nvGraphicFramePr>
              <p:cNvPr id="3" name="Table 2">
                <a:extLst>
                  <a:ext uri="{FF2B5EF4-FFF2-40B4-BE49-F238E27FC236}">
                    <a16:creationId xmlns:a16="http://schemas.microsoft.com/office/drawing/2014/main" id="{F67D3A4E-A860-490E-8729-1D9D7643D16D}"/>
                  </a:ext>
                </a:extLst>
              </p:cNvPr>
              <p:cNvGraphicFramePr>
                <a:graphicFrameLocks noGrp="1"/>
              </p:cNvGraphicFramePr>
              <p:nvPr>
                <p:extLst>
                  <p:ext uri="{D42A27DB-BD31-4B8C-83A1-F6EECF244321}">
                    <p14:modId xmlns:p14="http://schemas.microsoft.com/office/powerpoint/2010/main" val="289392317"/>
                  </p:ext>
                </p:extLst>
              </p:nvPr>
            </p:nvGraphicFramePr>
            <p:xfrm>
              <a:off x="1328368" y="2123898"/>
              <a:ext cx="10016588" cy="3632200"/>
            </p:xfrm>
            <a:graphic>
              <a:graphicData uri="http://schemas.openxmlformats.org/drawingml/2006/table">
                <a:tbl>
                  <a:tblPr firstRow="1" bandRow="1">
                    <a:tableStyleId>{5C22544A-7EE6-4342-B048-85BDC9FD1C3A}</a:tableStyleId>
                  </a:tblPr>
                  <a:tblGrid>
                    <a:gridCol w="350339">
                      <a:extLst>
                        <a:ext uri="{9D8B030D-6E8A-4147-A177-3AD203B41FA5}">
                          <a16:colId xmlns:a16="http://schemas.microsoft.com/office/drawing/2014/main" val="87924276"/>
                        </a:ext>
                      </a:extLst>
                    </a:gridCol>
                    <a:gridCol w="2763482">
                      <a:extLst>
                        <a:ext uri="{9D8B030D-6E8A-4147-A177-3AD203B41FA5}">
                          <a16:colId xmlns:a16="http://schemas.microsoft.com/office/drawing/2014/main" val="468239027"/>
                        </a:ext>
                      </a:extLst>
                    </a:gridCol>
                    <a:gridCol w="1728192">
                      <a:extLst>
                        <a:ext uri="{9D8B030D-6E8A-4147-A177-3AD203B41FA5}">
                          <a16:colId xmlns:a16="http://schemas.microsoft.com/office/drawing/2014/main" val="2235791533"/>
                        </a:ext>
                      </a:extLst>
                    </a:gridCol>
                    <a:gridCol w="1584176">
                      <a:extLst>
                        <a:ext uri="{9D8B030D-6E8A-4147-A177-3AD203B41FA5}">
                          <a16:colId xmlns:a16="http://schemas.microsoft.com/office/drawing/2014/main" val="2458152876"/>
                        </a:ext>
                      </a:extLst>
                    </a:gridCol>
                    <a:gridCol w="432048">
                      <a:extLst>
                        <a:ext uri="{9D8B030D-6E8A-4147-A177-3AD203B41FA5}">
                          <a16:colId xmlns:a16="http://schemas.microsoft.com/office/drawing/2014/main" val="121291192"/>
                        </a:ext>
                      </a:extLst>
                    </a:gridCol>
                    <a:gridCol w="432048">
                      <a:extLst>
                        <a:ext uri="{9D8B030D-6E8A-4147-A177-3AD203B41FA5}">
                          <a16:colId xmlns:a16="http://schemas.microsoft.com/office/drawing/2014/main" val="3029771073"/>
                        </a:ext>
                      </a:extLst>
                    </a:gridCol>
                    <a:gridCol w="432048">
                      <a:extLst>
                        <a:ext uri="{9D8B030D-6E8A-4147-A177-3AD203B41FA5}">
                          <a16:colId xmlns:a16="http://schemas.microsoft.com/office/drawing/2014/main" val="211767861"/>
                        </a:ext>
                      </a:extLst>
                    </a:gridCol>
                    <a:gridCol w="432048">
                      <a:extLst>
                        <a:ext uri="{9D8B030D-6E8A-4147-A177-3AD203B41FA5}">
                          <a16:colId xmlns:a16="http://schemas.microsoft.com/office/drawing/2014/main" val="3386479315"/>
                        </a:ext>
                      </a:extLst>
                    </a:gridCol>
                    <a:gridCol w="504056">
                      <a:extLst>
                        <a:ext uri="{9D8B030D-6E8A-4147-A177-3AD203B41FA5}">
                          <a16:colId xmlns:a16="http://schemas.microsoft.com/office/drawing/2014/main" val="3804637753"/>
                        </a:ext>
                      </a:extLst>
                    </a:gridCol>
                    <a:gridCol w="432048">
                      <a:extLst>
                        <a:ext uri="{9D8B030D-6E8A-4147-A177-3AD203B41FA5}">
                          <a16:colId xmlns:a16="http://schemas.microsoft.com/office/drawing/2014/main" val="2238564971"/>
                        </a:ext>
                      </a:extLst>
                    </a:gridCol>
                    <a:gridCol w="504056">
                      <a:extLst>
                        <a:ext uri="{9D8B030D-6E8A-4147-A177-3AD203B41FA5}">
                          <a16:colId xmlns:a16="http://schemas.microsoft.com/office/drawing/2014/main" val="2203661360"/>
                        </a:ext>
                      </a:extLst>
                    </a:gridCol>
                    <a:gridCol w="422047">
                      <a:extLst>
                        <a:ext uri="{9D8B030D-6E8A-4147-A177-3AD203B41FA5}">
                          <a16:colId xmlns:a16="http://schemas.microsoft.com/office/drawing/2014/main" val="758736427"/>
                        </a:ext>
                      </a:extLst>
                    </a:gridCol>
                  </a:tblGrid>
                  <a:tr h="609600">
                    <a:tc rowSpan="2">
                      <a:txBody>
                        <a:bodyPr/>
                        <a:lstStyle/>
                        <a:p>
                          <a:r>
                            <a:rPr lang="en-SG" sz="1700" dirty="0"/>
                            <a:t>#</a:t>
                          </a:r>
                        </a:p>
                      </a:txBody>
                      <a:tcPr/>
                    </a:tc>
                    <a:tc rowSpan="2">
                      <a:txBody>
                        <a:bodyPr/>
                        <a:lstStyle/>
                        <a:p>
                          <a:r>
                            <a:rPr lang="en-SG" sz="1700" dirty="0"/>
                            <a:t>Case</a:t>
                          </a:r>
                        </a:p>
                      </a:txBody>
                      <a:tcPr/>
                    </a:tc>
                    <a:tc rowSpan="2">
                      <a:txBody>
                        <a:bodyPr/>
                        <a:lstStyle/>
                        <a:p>
                          <a:r>
                            <a:rPr lang="en-SG" sz="1700" dirty="0"/>
                            <a:t>Energizer Periodicity</a:t>
                          </a:r>
                        </a:p>
                      </a:txBody>
                      <a:tcPr/>
                    </a:tc>
                    <a:tc rowSpan="2">
                      <a:txBody>
                        <a:bodyPr/>
                        <a:lstStyle/>
                        <a:p>
                          <a:r>
                            <a:rPr lang="en-SG" sz="1700" dirty="0"/>
                            <a:t>Energizer On Duration (s)</a:t>
                          </a:r>
                        </a:p>
                      </a:txBody>
                      <a:tcPr/>
                    </a:tc>
                    <a:tc gridSpan="4">
                      <a:txBody>
                        <a:bodyPr/>
                        <a:lstStyle/>
                        <a:p>
                          <a:r>
                            <a:rPr lang="en-SG" sz="1700" dirty="0"/>
                            <a:t>Failed RX+TX events (6)</a:t>
                          </a:r>
                        </a:p>
                      </a:txBody>
                      <a:tcPr/>
                    </a:tc>
                    <a:tc hMerge="1">
                      <a:txBody>
                        <a:bodyPr/>
                        <a:lstStyle/>
                        <a:p>
                          <a:endParaRPr lang="en-SG"/>
                        </a:p>
                      </a:txBody>
                      <a:tcPr/>
                    </a:tc>
                    <a:tc hMerge="1">
                      <a:txBody>
                        <a:bodyPr/>
                        <a:lstStyle/>
                        <a:p>
                          <a:endParaRPr lang="en-SG"/>
                        </a:p>
                      </a:txBody>
                      <a:tcPr/>
                    </a:tc>
                    <a:tc hMerge="1">
                      <a:txBody>
                        <a:bodyPr/>
                        <a:lstStyle/>
                        <a:p>
                          <a:endParaRPr lang="en-SG"/>
                        </a:p>
                      </a:txBody>
                      <a:tcPr/>
                    </a:tc>
                    <a:tc gridSpan="4">
                      <a:txBody>
                        <a:bodyPr/>
                        <a:lstStyle/>
                        <a:p>
                          <a:r>
                            <a:rPr lang="en-SG" sz="1700" dirty="0"/>
                            <a:t>Dead AMP STAs</a:t>
                          </a:r>
                        </a:p>
                      </a:txBody>
                      <a:tcPr/>
                    </a:tc>
                    <a:tc hMerge="1">
                      <a:txBody>
                        <a:bodyPr/>
                        <a:lstStyle/>
                        <a:p>
                          <a:endParaRPr lang="en-SG"/>
                        </a:p>
                      </a:txBody>
                      <a:tcPr/>
                    </a:tc>
                    <a:tc hMerge="1">
                      <a:txBody>
                        <a:bodyPr/>
                        <a:lstStyle/>
                        <a:p>
                          <a:endParaRPr lang="en-SG"/>
                        </a:p>
                      </a:txBody>
                      <a:tcPr/>
                    </a:tc>
                    <a:tc hMerge="1">
                      <a:txBody>
                        <a:bodyPr/>
                        <a:lstStyle/>
                        <a:p>
                          <a:endParaRPr lang="en-SG"/>
                        </a:p>
                      </a:txBody>
                      <a:tcPr/>
                    </a:tc>
                    <a:extLst>
                      <a:ext uri="{0D108BD9-81ED-4DB2-BD59-A6C34878D82A}">
                        <a16:rowId xmlns:a16="http://schemas.microsoft.com/office/drawing/2014/main" val="3320120049"/>
                      </a:ext>
                    </a:extLst>
                  </a:tr>
                  <a:tr h="370840">
                    <a:tc vMerge="1">
                      <a:txBody>
                        <a:bodyPr/>
                        <a:lstStyle/>
                        <a:p>
                          <a:endParaRPr lang="en-SG" dirty="0"/>
                        </a:p>
                      </a:txBody>
                      <a:tcPr/>
                    </a:tc>
                    <a:tc vMerge="1">
                      <a:txBody>
                        <a:bodyPr/>
                        <a:lstStyle/>
                        <a:p>
                          <a:endParaRPr lang="en-SG" dirty="0"/>
                        </a:p>
                      </a:txBody>
                      <a:tcPr/>
                    </a:tc>
                    <a:tc vMerge="1">
                      <a:txBody>
                        <a:bodyPr/>
                        <a:lstStyle/>
                        <a:p>
                          <a:endParaRPr lang="en-SG" dirty="0"/>
                        </a:p>
                      </a:txBody>
                      <a:tcPr/>
                    </a:tc>
                    <a:tc vMerge="1">
                      <a:txBody>
                        <a:bodyPr/>
                        <a:lstStyle/>
                        <a:p>
                          <a:endParaRPr lang="en-SG" dirty="0"/>
                        </a:p>
                      </a:txBody>
                      <a:tcPr/>
                    </a:tc>
                    <a:tc>
                      <a:txBody>
                        <a:bodyPr/>
                        <a:lstStyle/>
                        <a:p>
                          <a:r>
                            <a:rPr lang="en-SG" sz="1700" dirty="0"/>
                            <a:t>1</a:t>
                          </a:r>
                        </a:p>
                      </a:txBody>
                      <a:tcPr>
                        <a:solidFill>
                          <a:srgbClr val="B8FAEC"/>
                        </a:solidFill>
                      </a:tcPr>
                    </a:tc>
                    <a:tc>
                      <a:txBody>
                        <a:bodyPr/>
                        <a:lstStyle/>
                        <a:p>
                          <a:r>
                            <a:rPr lang="en-SG" sz="1700" dirty="0"/>
                            <a:t>2</a:t>
                          </a:r>
                        </a:p>
                      </a:txBody>
                      <a:tcPr>
                        <a:solidFill>
                          <a:srgbClr val="B8FAEC"/>
                        </a:solidFill>
                      </a:tcPr>
                    </a:tc>
                    <a:tc>
                      <a:txBody>
                        <a:bodyPr/>
                        <a:lstStyle/>
                        <a:p>
                          <a:r>
                            <a:rPr lang="en-SG" sz="1700" dirty="0"/>
                            <a:t>3</a:t>
                          </a:r>
                        </a:p>
                      </a:txBody>
                      <a:tcPr>
                        <a:solidFill>
                          <a:srgbClr val="B8FAEC"/>
                        </a:solidFill>
                      </a:tcPr>
                    </a:tc>
                    <a:tc>
                      <a:txBody>
                        <a:bodyPr/>
                        <a:lstStyle/>
                        <a:p>
                          <a:r>
                            <a:rPr lang="en-SG" sz="1700" dirty="0"/>
                            <a:t>4</a:t>
                          </a:r>
                        </a:p>
                      </a:txBody>
                      <a:tcPr>
                        <a:solidFill>
                          <a:srgbClr val="B8FAEC"/>
                        </a:solidFill>
                      </a:tcPr>
                    </a:tc>
                    <a:tc>
                      <a:txBody>
                        <a:bodyPr/>
                        <a:lstStyle/>
                        <a:p>
                          <a:r>
                            <a:rPr lang="en-SG" sz="1700" dirty="0"/>
                            <a:t>1</a:t>
                          </a:r>
                        </a:p>
                      </a:txBody>
                      <a:tcPr>
                        <a:solidFill>
                          <a:srgbClr val="B8FAEC"/>
                        </a:solidFill>
                      </a:tcPr>
                    </a:tc>
                    <a:tc>
                      <a:txBody>
                        <a:bodyPr/>
                        <a:lstStyle/>
                        <a:p>
                          <a:r>
                            <a:rPr lang="en-SG" sz="1700" dirty="0"/>
                            <a:t>2</a:t>
                          </a:r>
                        </a:p>
                      </a:txBody>
                      <a:tcPr>
                        <a:solidFill>
                          <a:srgbClr val="B8FAEC"/>
                        </a:solidFill>
                      </a:tcPr>
                    </a:tc>
                    <a:tc>
                      <a:txBody>
                        <a:bodyPr/>
                        <a:lstStyle/>
                        <a:p>
                          <a:r>
                            <a:rPr lang="en-SG" sz="1700" dirty="0"/>
                            <a:t>3</a:t>
                          </a:r>
                        </a:p>
                      </a:txBody>
                      <a:tcPr>
                        <a:solidFill>
                          <a:srgbClr val="B8FAEC"/>
                        </a:solidFill>
                      </a:tcPr>
                    </a:tc>
                    <a:tc>
                      <a:txBody>
                        <a:bodyPr/>
                        <a:lstStyle/>
                        <a:p>
                          <a:r>
                            <a:rPr lang="en-SG" sz="1700" dirty="0"/>
                            <a:t>4</a:t>
                          </a:r>
                        </a:p>
                      </a:txBody>
                      <a:tcPr>
                        <a:solidFill>
                          <a:srgbClr val="B8FAEC"/>
                        </a:solidFill>
                      </a:tcPr>
                    </a:tc>
                    <a:extLst>
                      <a:ext uri="{0D108BD9-81ED-4DB2-BD59-A6C34878D82A}">
                        <a16:rowId xmlns:a16="http://schemas.microsoft.com/office/drawing/2014/main" val="3470125809"/>
                      </a:ext>
                    </a:extLst>
                  </a:tr>
                  <a:tr h="370840">
                    <a:tc rowSpan="2">
                      <a:txBody>
                        <a:bodyPr/>
                        <a:lstStyle/>
                        <a:p>
                          <a:r>
                            <a:rPr lang="en-SG" sz="1700" dirty="0"/>
                            <a:t>1</a:t>
                          </a:r>
                        </a:p>
                      </a:txBody>
                      <a:tcPr/>
                    </a:tc>
                    <a:tc rowSpan="2">
                      <a:txBody>
                        <a:bodyPr/>
                        <a:lstStyle/>
                        <a:p>
                          <a:r>
                            <a:rPr lang="en-SG" sz="1700" dirty="0"/>
                            <a:t>Energizer with control but no information (randomly decided periodicity)</a:t>
                          </a:r>
                        </a:p>
                      </a:txBody>
                      <a:tcPr/>
                    </a:tc>
                    <a:tc>
                      <a:txBody>
                        <a:bodyPr/>
                        <a:lstStyle/>
                        <a:p>
                          <a:r>
                            <a:rPr lang="en-SG" sz="1700" dirty="0"/>
                            <a:t>200ms every 1s</a:t>
                          </a:r>
                        </a:p>
                      </a:txBody>
                      <a:tcPr/>
                    </a:tc>
                    <a:tc>
                      <a:txBody>
                        <a:bodyPr/>
                        <a:lstStyle/>
                        <a:p>
                          <a:r>
                            <a:rPr lang="en-SG" sz="1700" b="1" dirty="0">
                              <a:solidFill>
                                <a:srgbClr val="FF0000"/>
                              </a:solidFill>
                            </a:rPr>
                            <a:t>12s</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extLst>
                      <a:ext uri="{0D108BD9-81ED-4DB2-BD59-A6C34878D82A}">
                        <a16:rowId xmlns:a16="http://schemas.microsoft.com/office/drawing/2014/main" val="361103206"/>
                      </a:ext>
                    </a:extLst>
                  </a:tr>
                  <a:tr h="497840">
                    <a:tc vMerge="1">
                      <a:txBody>
                        <a:bodyPr/>
                        <a:lstStyle/>
                        <a:p>
                          <a:endParaRPr lang="en-SG" dirty="0"/>
                        </a:p>
                      </a:txBody>
                      <a:tcPr/>
                    </a:tc>
                    <a:tc vMerge="1">
                      <a:txBody>
                        <a:bodyPr/>
                        <a:lstStyle/>
                        <a:p>
                          <a:endParaRPr lang="en-SG" dirty="0"/>
                        </a:p>
                      </a:txBody>
                      <a:tcPr/>
                    </a:tc>
                    <a:tc>
                      <a:txBody>
                        <a:bodyPr/>
                        <a:lstStyle/>
                        <a:p>
                          <a:r>
                            <a:rPr lang="en-SG" sz="1700" dirty="0"/>
                            <a:t>20ms every 5s</a:t>
                          </a:r>
                        </a:p>
                      </a:txBody>
                      <a:tcPr/>
                    </a:tc>
                    <a:tc>
                      <a:txBody>
                        <a:bodyPr/>
                        <a:lstStyle/>
                        <a:p>
                          <a:r>
                            <a:rPr lang="en-SG" sz="1700" dirty="0"/>
                            <a:t>0.24s</a:t>
                          </a:r>
                        </a:p>
                      </a:txBody>
                      <a:tcPr/>
                    </a:tc>
                    <a:tc>
                      <a:txBody>
                        <a:bodyPr/>
                        <a:lstStyle/>
                        <a:p>
                          <a:r>
                            <a:rPr lang="en-SG" sz="1700" b="1" dirty="0">
                              <a:solidFill>
                                <a:srgbClr val="FF0000"/>
                              </a:solidFill>
                            </a:rPr>
                            <a:t>5</a:t>
                          </a:r>
                        </a:p>
                      </a:txBody>
                      <a:tcPr/>
                    </a:tc>
                    <a:tc>
                      <a:txBody>
                        <a:bodyPr/>
                        <a:lstStyle/>
                        <a:p>
                          <a:r>
                            <a:rPr lang="en-SG" sz="1700" b="1" dirty="0">
                              <a:solidFill>
                                <a:srgbClr val="FF0000"/>
                              </a:solidFill>
                            </a:rPr>
                            <a:t>5</a:t>
                          </a:r>
                        </a:p>
                      </a:txBody>
                      <a:tcPr/>
                    </a:tc>
                    <a:tc>
                      <a:txBody>
                        <a:bodyPr/>
                        <a:lstStyle/>
                        <a:p>
                          <a:r>
                            <a:rPr lang="en-SG" sz="1700" b="1" dirty="0">
                              <a:solidFill>
                                <a:srgbClr val="FF0000"/>
                              </a:solidFill>
                            </a:rPr>
                            <a:t>5</a:t>
                          </a:r>
                        </a:p>
                      </a:txBody>
                      <a:tcPr/>
                    </a:tc>
                    <a:tc>
                      <a:txBody>
                        <a:bodyPr/>
                        <a:lstStyle/>
                        <a:p>
                          <a:r>
                            <a:rPr lang="en-SG" sz="1700" b="1" dirty="0">
                              <a:solidFill>
                                <a:srgbClr val="FF0000"/>
                              </a:solidFill>
                            </a:rPr>
                            <a:t>5</a:t>
                          </a:r>
                        </a:p>
                      </a:txBody>
                      <a:tcPr/>
                    </a:tc>
                    <a:tc>
                      <a:txBody>
                        <a:bodyPr/>
                        <a:lstStyle/>
                        <a:p>
                          <a:r>
                            <a:rPr lang="en-SG" sz="1700" b="1" dirty="0">
                              <a:solidFill>
                                <a:srgbClr val="FF0000"/>
                              </a:solidFill>
                            </a:rPr>
                            <a:t>1</a:t>
                          </a:r>
                        </a:p>
                      </a:txBody>
                      <a:tcPr/>
                    </a:tc>
                    <a:tc>
                      <a:txBody>
                        <a:bodyPr/>
                        <a:lstStyle/>
                        <a:p>
                          <a:r>
                            <a:rPr lang="en-SG" sz="1700" b="1" dirty="0">
                              <a:solidFill>
                                <a:srgbClr val="FF0000"/>
                              </a:solidFill>
                            </a:rPr>
                            <a:t>1</a:t>
                          </a:r>
                        </a:p>
                      </a:txBody>
                      <a:tcPr/>
                    </a:tc>
                    <a:tc>
                      <a:txBody>
                        <a:bodyPr/>
                        <a:lstStyle/>
                        <a:p>
                          <a:r>
                            <a:rPr lang="en-SG" sz="1700" b="1" dirty="0">
                              <a:solidFill>
                                <a:srgbClr val="FF0000"/>
                              </a:solidFill>
                            </a:rPr>
                            <a:t>1</a:t>
                          </a:r>
                        </a:p>
                      </a:txBody>
                      <a:tcPr/>
                    </a:tc>
                    <a:tc>
                      <a:txBody>
                        <a:bodyPr/>
                        <a:lstStyle/>
                        <a:p>
                          <a:r>
                            <a:rPr lang="en-SG" sz="1700" b="1" dirty="0">
                              <a:solidFill>
                                <a:srgbClr val="FF0000"/>
                              </a:solidFill>
                            </a:rPr>
                            <a:t>1</a:t>
                          </a:r>
                        </a:p>
                      </a:txBody>
                      <a:tcPr/>
                    </a:tc>
                    <a:extLst>
                      <a:ext uri="{0D108BD9-81ED-4DB2-BD59-A6C34878D82A}">
                        <a16:rowId xmlns:a16="http://schemas.microsoft.com/office/drawing/2014/main" val="3997088831"/>
                      </a:ext>
                    </a:extLst>
                  </a:tr>
                  <a:tr h="457200">
                    <a:tc rowSpan="2">
                      <a:txBody>
                        <a:bodyPr/>
                        <a:lstStyle/>
                        <a:p>
                          <a:r>
                            <a:rPr lang="en-SG" sz="1700" dirty="0"/>
                            <a:t>2</a:t>
                          </a:r>
                        </a:p>
                      </a:txBody>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1700" dirty="0"/>
                            <a:t>Energizer with control and capability information* (fixed periodicity)</a:t>
                          </a:r>
                        </a:p>
                      </a:txBody>
                      <a:tcPr/>
                    </a:tc>
                    <a:tc>
                      <a:txBody>
                        <a:bodyPr/>
                        <a:lstStyle/>
                        <a:p>
                          <a:r>
                            <a:rPr lang="en-SG" sz="1700" dirty="0"/>
                            <a:t>25ms every 1s</a:t>
                          </a:r>
                        </a:p>
                      </a:txBody>
                      <a:tcPr/>
                    </a:tc>
                    <a:tc>
                      <a:txBody>
                        <a:bodyPr/>
                        <a:lstStyle/>
                        <a:p>
                          <a:r>
                            <a:rPr lang="en-SG" sz="1700" b="1" dirty="0">
                              <a:solidFill>
                                <a:srgbClr val="00B050"/>
                              </a:solidFill>
                            </a:rPr>
                            <a:t>1.5s</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extLst>
                      <a:ext uri="{0D108BD9-81ED-4DB2-BD59-A6C34878D82A}">
                        <a16:rowId xmlns:a16="http://schemas.microsoft.com/office/drawing/2014/main" val="788856872"/>
                      </a:ext>
                    </a:extLst>
                  </a:tr>
                  <a:tr h="457200">
                    <a:tc vMerge="1">
                      <a:txBody>
                        <a:bodyPr/>
                        <a:lstStyle/>
                        <a:p>
                          <a:endParaRPr lang="en-SG"/>
                        </a:p>
                      </a:txBody>
                      <a:tcPr/>
                    </a:tc>
                    <a:tc vMerge="1">
                      <a:txBody>
                        <a:bodyPr/>
                        <a:lstStyle/>
                        <a:p>
                          <a:endParaRPr lang="en-SG"/>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1700" dirty="0"/>
                            <a:t>25ms every 2s</a:t>
                          </a:r>
                        </a:p>
                      </a:txBody>
                      <a:tcPr/>
                    </a:tc>
                    <a:tc>
                      <a:txBody>
                        <a:bodyPr/>
                        <a:lstStyle/>
                        <a:p>
                          <a:r>
                            <a:rPr lang="en-SG" sz="1700" b="1" dirty="0">
                              <a:solidFill>
                                <a:srgbClr val="00B050"/>
                              </a:solidFill>
                            </a:rPr>
                            <a:t>0.75s</a:t>
                          </a:r>
                        </a:p>
                      </a:txBody>
                      <a:tcPr/>
                    </a:tc>
                    <a:tc>
                      <a:txBody>
                        <a:bodyPr/>
                        <a:lstStyle/>
                        <a:p>
                          <a:r>
                            <a:rPr lang="en-SG" sz="1700" b="1" dirty="0">
                              <a:solidFill>
                                <a:srgbClr val="FF0000"/>
                              </a:solidFill>
                            </a:rPr>
                            <a:t>5</a:t>
                          </a:r>
                        </a:p>
                      </a:txBody>
                      <a:tcPr/>
                    </a:tc>
                    <a:tc>
                      <a:txBody>
                        <a:bodyPr/>
                        <a:lstStyle/>
                        <a:p>
                          <a:r>
                            <a:rPr lang="en-SG" sz="1700" b="1" dirty="0">
                              <a:solidFill>
                                <a:srgbClr val="FF0000"/>
                              </a:solidFill>
                            </a:rPr>
                            <a:t>5</a:t>
                          </a:r>
                        </a:p>
                      </a:txBody>
                      <a:tcPr/>
                    </a:tc>
                    <a:tc>
                      <a:txBody>
                        <a:bodyPr/>
                        <a:lstStyle/>
                        <a:p>
                          <a:r>
                            <a:rPr lang="en-SG" sz="1700" b="1" dirty="0">
                              <a:solidFill>
                                <a:srgbClr val="FF0000"/>
                              </a:solidFill>
                            </a:rPr>
                            <a:t>5</a:t>
                          </a:r>
                        </a:p>
                      </a:txBody>
                      <a:tcPr/>
                    </a:tc>
                    <a:tc>
                      <a:txBody>
                        <a:bodyPr/>
                        <a:lstStyle/>
                        <a:p>
                          <a:r>
                            <a:rPr lang="en-SG" sz="1700" b="1" dirty="0">
                              <a:solidFill>
                                <a:srgbClr val="FF0000"/>
                              </a:solidFill>
                            </a:rPr>
                            <a:t>5</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extLst>
                      <a:ext uri="{0D108BD9-81ED-4DB2-BD59-A6C34878D82A}">
                        <a16:rowId xmlns:a16="http://schemas.microsoft.com/office/drawing/2014/main" val="9839241"/>
                      </a:ext>
                    </a:extLst>
                  </a:tr>
                  <a:tr h="868680">
                    <a:tc>
                      <a:txBody>
                        <a:bodyPr/>
                        <a:lstStyle/>
                        <a:p>
                          <a:r>
                            <a:rPr lang="en-SG" sz="1700" dirty="0"/>
                            <a:t>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1700" dirty="0"/>
                            <a:t>Energizer with control and dynamic RF EH feedback (</a:t>
                          </a:r>
                          <a:r>
                            <a:rPr lang="en-SG" sz="1700" b="0" dirty="0">
                              <a:solidFill>
                                <a:schemeClr val="tx1"/>
                              </a:solidFill>
                            </a:rPr>
                            <a:t>1s – 10s report trigger)</a:t>
                          </a:r>
                        </a:p>
                      </a:txBody>
                      <a:tcPr/>
                    </a:tc>
                    <a:tc>
                      <a:txBody>
                        <a:bodyPr/>
                        <a:lstStyle/>
                        <a:p>
                          <a:endParaRPr lang="en-US"/>
                        </a:p>
                      </a:txBody>
                      <a:tcPr>
                        <a:blipFill>
                          <a:blip r:embed="rId2"/>
                          <a:stretch>
                            <a:fillRect l="-180282" t="-319580" r="-300704" b="-9091"/>
                          </a:stretch>
                        </a:blipFill>
                      </a:tcPr>
                    </a:tc>
                    <a:tc>
                      <a:txBody>
                        <a:bodyPr/>
                        <a:lstStyle/>
                        <a:p>
                          <a:r>
                            <a:rPr lang="en-SG" sz="1700" b="1" dirty="0">
                              <a:solidFill>
                                <a:srgbClr val="00B050"/>
                              </a:solidFill>
                            </a:rPr>
                            <a:t>0.065s</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tc>
                      <a:txBody>
                        <a:bodyPr/>
                        <a:lstStyle/>
                        <a:p>
                          <a:r>
                            <a:rPr lang="en-SG" sz="1700" dirty="0"/>
                            <a:t>0</a:t>
                          </a:r>
                        </a:p>
                      </a:txBody>
                      <a:tcPr/>
                    </a:tc>
                    <a:extLst>
                      <a:ext uri="{0D108BD9-81ED-4DB2-BD59-A6C34878D82A}">
                        <a16:rowId xmlns:a16="http://schemas.microsoft.com/office/drawing/2014/main" val="3173170961"/>
                      </a:ext>
                    </a:extLst>
                  </a:tr>
                </a:tbl>
              </a:graphicData>
            </a:graphic>
          </p:graphicFrame>
        </mc:Fallback>
      </mc:AlternateContent>
      <p:sp>
        <p:nvSpPr>
          <p:cNvPr id="8" name="TextBox 7">
            <a:extLst>
              <a:ext uri="{FF2B5EF4-FFF2-40B4-BE49-F238E27FC236}">
                <a16:creationId xmlns:a16="http://schemas.microsoft.com/office/drawing/2014/main" id="{54B405A4-D4FD-4396-8059-BC12FF565E9E}"/>
              </a:ext>
            </a:extLst>
          </p:cNvPr>
          <p:cNvSpPr txBox="1"/>
          <p:nvPr/>
        </p:nvSpPr>
        <p:spPr>
          <a:xfrm>
            <a:off x="929533" y="1684271"/>
            <a:ext cx="10513168" cy="369332"/>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ea typeface="+mn-ea"/>
              </a:rPr>
              <a:t>AMP STA’s RX power (dBm): [-5, -10, -5, -10]</a:t>
            </a:r>
          </a:p>
        </p:txBody>
      </p:sp>
      <p:sp>
        <p:nvSpPr>
          <p:cNvPr id="7" name="Rectangle 6">
            <a:extLst>
              <a:ext uri="{FF2B5EF4-FFF2-40B4-BE49-F238E27FC236}">
                <a16:creationId xmlns:a16="http://schemas.microsoft.com/office/drawing/2014/main" id="{3227A57D-F846-4638-A922-FD03DFE69757}"/>
              </a:ext>
            </a:extLst>
          </p:cNvPr>
          <p:cNvSpPr/>
          <p:nvPr/>
        </p:nvSpPr>
        <p:spPr>
          <a:xfrm>
            <a:off x="1265991" y="5826393"/>
            <a:ext cx="9660017" cy="338554"/>
          </a:xfrm>
          <a:prstGeom prst="rect">
            <a:avLst/>
          </a:prstGeom>
        </p:spPr>
        <p:txBody>
          <a:bodyPr wrap="none">
            <a:spAutoFit/>
          </a:bodyPr>
          <a:lstStyle/>
          <a:p>
            <a:r>
              <a:rPr lang="en-US" sz="1600" i="1" dirty="0">
                <a:solidFill>
                  <a:schemeClr val="tx1"/>
                </a:solidFill>
                <a:latin typeface="+mj-lt"/>
              </a:rPr>
              <a:t>*Capability information is provided one-time during probing, association or through OOB procedural setup</a:t>
            </a:r>
          </a:p>
        </p:txBody>
      </p:sp>
      <p:sp>
        <p:nvSpPr>
          <p:cNvPr id="4" name="Left Brace 3">
            <a:extLst>
              <a:ext uri="{FF2B5EF4-FFF2-40B4-BE49-F238E27FC236}">
                <a16:creationId xmlns:a16="http://schemas.microsoft.com/office/drawing/2014/main" id="{FB556A6D-A02E-4BB1-9E58-A17FF7F1D1BC}"/>
              </a:ext>
            </a:extLst>
          </p:cNvPr>
          <p:cNvSpPr/>
          <p:nvPr/>
        </p:nvSpPr>
        <p:spPr bwMode="auto">
          <a:xfrm>
            <a:off x="1110970" y="3983789"/>
            <a:ext cx="217398" cy="1767996"/>
          </a:xfrm>
          <a:prstGeom prst="leftBrace">
            <a:avLst/>
          </a:prstGeom>
          <a:noFill/>
          <a:ln w="1905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SG"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9" name="Rectangle 8">
            <a:extLst>
              <a:ext uri="{FF2B5EF4-FFF2-40B4-BE49-F238E27FC236}">
                <a16:creationId xmlns:a16="http://schemas.microsoft.com/office/drawing/2014/main" id="{9DA28949-9878-4C7E-996C-1CD10E622472}"/>
              </a:ext>
            </a:extLst>
          </p:cNvPr>
          <p:cNvSpPr/>
          <p:nvPr/>
        </p:nvSpPr>
        <p:spPr>
          <a:xfrm>
            <a:off x="2373" y="4498455"/>
            <a:ext cx="1140164" cy="738664"/>
          </a:xfrm>
          <a:prstGeom prst="rect">
            <a:avLst/>
          </a:prstGeom>
        </p:spPr>
        <p:txBody>
          <a:bodyPr wrap="square">
            <a:spAutoFit/>
          </a:bodyPr>
          <a:lstStyle/>
          <a:p>
            <a:pPr algn="ctr"/>
            <a:r>
              <a:rPr lang="en-US" sz="1400" i="1" dirty="0">
                <a:solidFill>
                  <a:srgbClr val="00B050"/>
                </a:solidFill>
                <a:latin typeface="+mj-lt"/>
              </a:rPr>
              <a:t>Enabled by AMP STA Reporting</a:t>
            </a:r>
          </a:p>
        </p:txBody>
      </p:sp>
      <p:sp>
        <p:nvSpPr>
          <p:cNvPr id="10" name="Rectangle 9">
            <a:extLst>
              <a:ext uri="{FF2B5EF4-FFF2-40B4-BE49-F238E27FC236}">
                <a16:creationId xmlns:a16="http://schemas.microsoft.com/office/drawing/2014/main" id="{34A24659-0C8E-489C-9BD8-435182DA7036}"/>
              </a:ext>
            </a:extLst>
          </p:cNvPr>
          <p:cNvSpPr/>
          <p:nvPr/>
        </p:nvSpPr>
        <p:spPr bwMode="auto">
          <a:xfrm>
            <a:off x="6168008" y="4869160"/>
            <a:ext cx="1584176" cy="882625"/>
          </a:xfrm>
          <a:prstGeom prst="rect">
            <a:avLst/>
          </a:prstGeom>
          <a:noFill/>
          <a:ln w="3810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SG"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489722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8</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Simulation Results (for a smaller energy storage capacitor)</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F67D3A4E-A860-490E-8729-1D9D7643D16D}"/>
                  </a:ext>
                </a:extLst>
              </p:cNvPr>
              <p:cNvGraphicFramePr>
                <a:graphicFrameLocks noGrp="1"/>
              </p:cNvGraphicFramePr>
              <p:nvPr>
                <p:extLst>
                  <p:ext uri="{D42A27DB-BD31-4B8C-83A1-F6EECF244321}">
                    <p14:modId xmlns:p14="http://schemas.microsoft.com/office/powerpoint/2010/main" val="4113145776"/>
                  </p:ext>
                </p:extLst>
              </p:nvPr>
            </p:nvGraphicFramePr>
            <p:xfrm>
              <a:off x="1299890" y="2292191"/>
              <a:ext cx="10060163" cy="1925320"/>
            </p:xfrm>
            <a:graphic>
              <a:graphicData uri="http://schemas.openxmlformats.org/drawingml/2006/table">
                <a:tbl>
                  <a:tblPr firstRow="1" bandRow="1">
                    <a:tableStyleId>{5C22544A-7EE6-4342-B048-85BDC9FD1C3A}</a:tableStyleId>
                  </a:tblPr>
                  <a:tblGrid>
                    <a:gridCol w="351863">
                      <a:extLst>
                        <a:ext uri="{9D8B030D-6E8A-4147-A177-3AD203B41FA5}">
                          <a16:colId xmlns:a16="http://schemas.microsoft.com/office/drawing/2014/main" val="87924276"/>
                        </a:ext>
                      </a:extLst>
                    </a:gridCol>
                    <a:gridCol w="2860068">
                      <a:extLst>
                        <a:ext uri="{9D8B030D-6E8A-4147-A177-3AD203B41FA5}">
                          <a16:colId xmlns:a16="http://schemas.microsoft.com/office/drawing/2014/main" val="468239027"/>
                        </a:ext>
                      </a:extLst>
                    </a:gridCol>
                    <a:gridCol w="1368152">
                      <a:extLst>
                        <a:ext uri="{9D8B030D-6E8A-4147-A177-3AD203B41FA5}">
                          <a16:colId xmlns:a16="http://schemas.microsoft.com/office/drawing/2014/main" val="2235791533"/>
                        </a:ext>
                      </a:extLst>
                    </a:gridCol>
                    <a:gridCol w="1656184">
                      <a:extLst>
                        <a:ext uri="{9D8B030D-6E8A-4147-A177-3AD203B41FA5}">
                          <a16:colId xmlns:a16="http://schemas.microsoft.com/office/drawing/2014/main" val="2458152876"/>
                        </a:ext>
                      </a:extLst>
                    </a:gridCol>
                    <a:gridCol w="458007">
                      <a:extLst>
                        <a:ext uri="{9D8B030D-6E8A-4147-A177-3AD203B41FA5}">
                          <a16:colId xmlns:a16="http://schemas.microsoft.com/office/drawing/2014/main" val="121291192"/>
                        </a:ext>
                      </a:extLst>
                    </a:gridCol>
                    <a:gridCol w="458007">
                      <a:extLst>
                        <a:ext uri="{9D8B030D-6E8A-4147-A177-3AD203B41FA5}">
                          <a16:colId xmlns:a16="http://schemas.microsoft.com/office/drawing/2014/main" val="3029771073"/>
                        </a:ext>
                      </a:extLst>
                    </a:gridCol>
                    <a:gridCol w="458007">
                      <a:extLst>
                        <a:ext uri="{9D8B030D-6E8A-4147-A177-3AD203B41FA5}">
                          <a16:colId xmlns:a16="http://schemas.microsoft.com/office/drawing/2014/main" val="211767861"/>
                        </a:ext>
                      </a:extLst>
                    </a:gridCol>
                    <a:gridCol w="458007">
                      <a:extLst>
                        <a:ext uri="{9D8B030D-6E8A-4147-A177-3AD203B41FA5}">
                          <a16:colId xmlns:a16="http://schemas.microsoft.com/office/drawing/2014/main" val="3386479315"/>
                        </a:ext>
                      </a:extLst>
                    </a:gridCol>
                    <a:gridCol w="497967">
                      <a:extLst>
                        <a:ext uri="{9D8B030D-6E8A-4147-A177-3AD203B41FA5}">
                          <a16:colId xmlns:a16="http://schemas.microsoft.com/office/drawing/2014/main" val="3804637753"/>
                        </a:ext>
                      </a:extLst>
                    </a:gridCol>
                    <a:gridCol w="497967">
                      <a:extLst>
                        <a:ext uri="{9D8B030D-6E8A-4147-A177-3AD203B41FA5}">
                          <a16:colId xmlns:a16="http://schemas.microsoft.com/office/drawing/2014/main" val="2238564971"/>
                        </a:ext>
                      </a:extLst>
                    </a:gridCol>
                    <a:gridCol w="497967">
                      <a:extLst>
                        <a:ext uri="{9D8B030D-6E8A-4147-A177-3AD203B41FA5}">
                          <a16:colId xmlns:a16="http://schemas.microsoft.com/office/drawing/2014/main" val="2203661360"/>
                        </a:ext>
                      </a:extLst>
                    </a:gridCol>
                    <a:gridCol w="497967">
                      <a:extLst>
                        <a:ext uri="{9D8B030D-6E8A-4147-A177-3AD203B41FA5}">
                          <a16:colId xmlns:a16="http://schemas.microsoft.com/office/drawing/2014/main" val="758736427"/>
                        </a:ext>
                      </a:extLst>
                    </a:gridCol>
                  </a:tblGrid>
                  <a:tr h="0">
                    <a:tc rowSpan="2">
                      <a:txBody>
                        <a:bodyPr/>
                        <a:lstStyle/>
                        <a:p>
                          <a:r>
                            <a:rPr lang="en-SG" dirty="0"/>
                            <a:t>#</a:t>
                          </a:r>
                        </a:p>
                      </a:txBody>
                      <a:tcPr/>
                    </a:tc>
                    <a:tc rowSpan="2">
                      <a:txBody>
                        <a:bodyPr/>
                        <a:lstStyle/>
                        <a:p>
                          <a:r>
                            <a:rPr lang="en-SG" dirty="0"/>
                            <a:t>Case</a:t>
                          </a:r>
                        </a:p>
                      </a:txBody>
                      <a:tcPr/>
                    </a:tc>
                    <a:tc rowSpan="2">
                      <a:txBody>
                        <a:bodyPr/>
                        <a:lstStyle/>
                        <a:p>
                          <a:r>
                            <a:rPr lang="en-SG" dirty="0"/>
                            <a:t>Energizer Periodicity</a:t>
                          </a:r>
                        </a:p>
                      </a:txBody>
                      <a:tcPr/>
                    </a:tc>
                    <a:tc rowSpan="2">
                      <a:txBody>
                        <a:bodyPr/>
                        <a:lstStyle/>
                        <a:p>
                          <a:r>
                            <a:rPr lang="en-SG" dirty="0"/>
                            <a:t>Energizer On Duration (s)</a:t>
                          </a:r>
                        </a:p>
                      </a:txBody>
                      <a:tcPr/>
                    </a:tc>
                    <a:tc gridSpan="4">
                      <a:txBody>
                        <a:bodyPr/>
                        <a:lstStyle/>
                        <a:p>
                          <a:r>
                            <a:rPr lang="en-SG" dirty="0"/>
                            <a:t>Failed RX+TX events (6)</a:t>
                          </a:r>
                        </a:p>
                      </a:txBody>
                      <a:tcPr/>
                    </a:tc>
                    <a:tc hMerge="1">
                      <a:txBody>
                        <a:bodyPr/>
                        <a:lstStyle/>
                        <a:p>
                          <a:endParaRPr lang="en-SG"/>
                        </a:p>
                      </a:txBody>
                      <a:tcPr/>
                    </a:tc>
                    <a:tc hMerge="1">
                      <a:txBody>
                        <a:bodyPr/>
                        <a:lstStyle/>
                        <a:p>
                          <a:endParaRPr lang="en-SG"/>
                        </a:p>
                      </a:txBody>
                      <a:tcPr/>
                    </a:tc>
                    <a:tc hMerge="1">
                      <a:txBody>
                        <a:bodyPr/>
                        <a:lstStyle/>
                        <a:p>
                          <a:endParaRPr lang="en-SG"/>
                        </a:p>
                      </a:txBody>
                      <a:tcPr/>
                    </a:tc>
                    <a:tc gridSpan="4">
                      <a:txBody>
                        <a:bodyPr/>
                        <a:lstStyle/>
                        <a:p>
                          <a:r>
                            <a:rPr lang="en-SG" dirty="0"/>
                            <a:t>Dead AMP STAs</a:t>
                          </a:r>
                        </a:p>
                      </a:txBody>
                      <a:tcPr/>
                    </a:tc>
                    <a:tc hMerge="1">
                      <a:txBody>
                        <a:bodyPr/>
                        <a:lstStyle/>
                        <a:p>
                          <a:endParaRPr lang="en-SG"/>
                        </a:p>
                      </a:txBody>
                      <a:tcPr/>
                    </a:tc>
                    <a:tc hMerge="1">
                      <a:txBody>
                        <a:bodyPr/>
                        <a:lstStyle/>
                        <a:p>
                          <a:endParaRPr lang="en-SG"/>
                        </a:p>
                      </a:txBody>
                      <a:tcPr/>
                    </a:tc>
                    <a:tc hMerge="1">
                      <a:txBody>
                        <a:bodyPr/>
                        <a:lstStyle/>
                        <a:p>
                          <a:endParaRPr lang="en-SG"/>
                        </a:p>
                      </a:txBody>
                      <a:tcPr/>
                    </a:tc>
                    <a:extLst>
                      <a:ext uri="{0D108BD9-81ED-4DB2-BD59-A6C34878D82A}">
                        <a16:rowId xmlns:a16="http://schemas.microsoft.com/office/drawing/2014/main" val="3320120049"/>
                      </a:ext>
                    </a:extLst>
                  </a:tr>
                  <a:tr h="370840">
                    <a:tc vMerge="1">
                      <a:txBody>
                        <a:bodyPr/>
                        <a:lstStyle/>
                        <a:p>
                          <a:endParaRPr lang="en-SG" dirty="0"/>
                        </a:p>
                      </a:txBody>
                      <a:tcPr/>
                    </a:tc>
                    <a:tc vMerge="1">
                      <a:txBody>
                        <a:bodyPr/>
                        <a:lstStyle/>
                        <a:p>
                          <a:endParaRPr lang="en-SG" dirty="0"/>
                        </a:p>
                      </a:txBody>
                      <a:tcPr/>
                    </a:tc>
                    <a:tc vMerge="1">
                      <a:txBody>
                        <a:bodyPr/>
                        <a:lstStyle/>
                        <a:p>
                          <a:endParaRPr lang="en-SG" dirty="0"/>
                        </a:p>
                      </a:txBody>
                      <a:tcPr/>
                    </a:tc>
                    <a:tc vMerge="1">
                      <a:txBody>
                        <a:bodyPr/>
                        <a:lstStyle/>
                        <a:p>
                          <a:endParaRPr lang="en-SG" dirty="0"/>
                        </a:p>
                      </a:txBody>
                      <a:tcPr/>
                    </a:tc>
                    <a:tc>
                      <a:txBody>
                        <a:bodyPr/>
                        <a:lstStyle/>
                        <a:p>
                          <a:r>
                            <a:rPr lang="en-SG" dirty="0"/>
                            <a:t>1</a:t>
                          </a:r>
                        </a:p>
                      </a:txBody>
                      <a:tcPr>
                        <a:solidFill>
                          <a:srgbClr val="B8FAEC"/>
                        </a:solidFill>
                      </a:tcPr>
                    </a:tc>
                    <a:tc>
                      <a:txBody>
                        <a:bodyPr/>
                        <a:lstStyle/>
                        <a:p>
                          <a:r>
                            <a:rPr lang="en-SG" dirty="0"/>
                            <a:t>2</a:t>
                          </a:r>
                        </a:p>
                      </a:txBody>
                      <a:tcPr>
                        <a:solidFill>
                          <a:srgbClr val="B8FAEC"/>
                        </a:solidFill>
                      </a:tcPr>
                    </a:tc>
                    <a:tc>
                      <a:txBody>
                        <a:bodyPr/>
                        <a:lstStyle/>
                        <a:p>
                          <a:r>
                            <a:rPr lang="en-SG" dirty="0"/>
                            <a:t>3</a:t>
                          </a:r>
                        </a:p>
                      </a:txBody>
                      <a:tcPr>
                        <a:solidFill>
                          <a:srgbClr val="B8FAEC"/>
                        </a:solidFill>
                      </a:tcPr>
                    </a:tc>
                    <a:tc>
                      <a:txBody>
                        <a:bodyPr/>
                        <a:lstStyle/>
                        <a:p>
                          <a:r>
                            <a:rPr lang="en-SG" dirty="0"/>
                            <a:t>4</a:t>
                          </a:r>
                        </a:p>
                      </a:txBody>
                      <a:tcPr>
                        <a:solidFill>
                          <a:srgbClr val="B8FAEC"/>
                        </a:solidFill>
                      </a:tcPr>
                    </a:tc>
                    <a:tc>
                      <a:txBody>
                        <a:bodyPr/>
                        <a:lstStyle/>
                        <a:p>
                          <a:r>
                            <a:rPr lang="en-SG" dirty="0"/>
                            <a:t>1</a:t>
                          </a:r>
                        </a:p>
                      </a:txBody>
                      <a:tcPr>
                        <a:solidFill>
                          <a:srgbClr val="B8FAEC"/>
                        </a:solidFill>
                      </a:tcPr>
                    </a:tc>
                    <a:tc>
                      <a:txBody>
                        <a:bodyPr/>
                        <a:lstStyle/>
                        <a:p>
                          <a:r>
                            <a:rPr lang="en-SG" dirty="0"/>
                            <a:t>2</a:t>
                          </a:r>
                        </a:p>
                      </a:txBody>
                      <a:tcPr>
                        <a:solidFill>
                          <a:srgbClr val="B8FAEC"/>
                        </a:solidFill>
                      </a:tcPr>
                    </a:tc>
                    <a:tc>
                      <a:txBody>
                        <a:bodyPr/>
                        <a:lstStyle/>
                        <a:p>
                          <a:r>
                            <a:rPr lang="en-SG" dirty="0"/>
                            <a:t>3</a:t>
                          </a:r>
                        </a:p>
                      </a:txBody>
                      <a:tcPr>
                        <a:solidFill>
                          <a:srgbClr val="B8FAEC"/>
                        </a:solidFill>
                      </a:tcPr>
                    </a:tc>
                    <a:tc>
                      <a:txBody>
                        <a:bodyPr/>
                        <a:lstStyle/>
                        <a:p>
                          <a:r>
                            <a:rPr lang="en-SG" dirty="0"/>
                            <a:t>4</a:t>
                          </a:r>
                        </a:p>
                      </a:txBody>
                      <a:tcPr>
                        <a:solidFill>
                          <a:srgbClr val="B8FAEC"/>
                        </a:solidFill>
                      </a:tcPr>
                    </a:tc>
                    <a:extLst>
                      <a:ext uri="{0D108BD9-81ED-4DB2-BD59-A6C34878D82A}">
                        <a16:rowId xmlns:a16="http://schemas.microsoft.com/office/drawing/2014/main" val="3470125809"/>
                      </a:ext>
                    </a:extLst>
                  </a:tr>
                  <a:tr h="370840">
                    <a:tc>
                      <a:txBody>
                        <a:bodyPr/>
                        <a:lstStyle/>
                        <a:p>
                          <a:r>
                            <a:rPr lang="en-SG" dirty="0"/>
                            <a:t>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dirty="0"/>
                            <a:t>Energizer with control and dynamic RF EH feedback</a:t>
                          </a:r>
                          <a:endParaRPr lang="en-SG" b="1" dirty="0">
                            <a:solidFill>
                              <a:srgbClr val="00B050"/>
                            </a:solidFill>
                          </a:endParaRPr>
                        </a:p>
                      </a:txBody>
                      <a:tcPr/>
                    </a:tc>
                    <a:tc>
                      <a:txBody>
                        <a:bodyPr/>
                        <a:lstStyle/>
                        <a:p>
                          <a:r>
                            <a:rPr lang="en-SG" b="0" i="1" dirty="0"/>
                            <a:t>Condition: </a:t>
                          </a:r>
                          <a14:m>
                            <m:oMath xmlns:m="http://schemas.openxmlformats.org/officeDocument/2006/math">
                              <m:sSub>
                                <m:sSubPr>
                                  <m:ctrlPr>
                                    <a:rPr lang="en-SG" b="0" i="1" smtClean="0">
                                      <a:latin typeface="Cambria Math" panose="02040503050406030204" pitchFamily="18" charset="0"/>
                                    </a:rPr>
                                  </m:ctrlPr>
                                </m:sSubPr>
                                <m:e>
                                  <m:r>
                                    <a:rPr lang="en-SG" b="0" i="1" smtClean="0">
                                      <a:latin typeface="Cambria Math" panose="02040503050406030204" pitchFamily="18" charset="0"/>
                                    </a:rPr>
                                    <m:t>𝐸</m:t>
                                  </m:r>
                                </m:e>
                                <m:sub>
                                  <m:r>
                                    <a:rPr lang="en-SG" b="0" i="1" smtClean="0">
                                      <a:latin typeface="Cambria Math" panose="02040503050406030204" pitchFamily="18" charset="0"/>
                                    </a:rPr>
                                    <m:t>𝑎𝑣𝑎𝑖𝑙𝑎𝑏𝑙𝑒</m:t>
                                  </m:r>
                                </m:sub>
                              </m:sSub>
                              <m:r>
                                <a:rPr lang="en-SG" b="0" i="1" smtClean="0">
                                  <a:latin typeface="Cambria Math" panose="02040503050406030204" pitchFamily="18" charset="0"/>
                                </a:rPr>
                                <m:t>=0.1∗</m:t>
                              </m:r>
                              <m:sSub>
                                <m:sSubPr>
                                  <m:ctrlPr>
                                    <a:rPr lang="en-SG" b="0" i="1" smtClean="0">
                                      <a:latin typeface="Cambria Math" panose="02040503050406030204" pitchFamily="18" charset="0"/>
                                    </a:rPr>
                                  </m:ctrlPr>
                                </m:sSubPr>
                                <m:e>
                                  <m:r>
                                    <a:rPr lang="en-SG" b="0" i="1" smtClean="0">
                                      <a:latin typeface="Cambria Math" panose="02040503050406030204" pitchFamily="18" charset="0"/>
                                    </a:rPr>
                                    <m:t>𝐸</m:t>
                                  </m:r>
                                </m:e>
                                <m:sub>
                                  <m:r>
                                    <a:rPr lang="en-SG" b="0" i="1" smtClean="0">
                                      <a:latin typeface="Cambria Math" panose="02040503050406030204" pitchFamily="18" charset="0"/>
                                    </a:rPr>
                                    <m:t>𝑡𝑜𝑡𝑎𝑙</m:t>
                                  </m:r>
                                </m:sub>
                              </m:sSub>
                            </m:oMath>
                          </a14:m>
                          <a:endParaRPr lang="en-SG" b="0" i="1" dirty="0"/>
                        </a:p>
                      </a:txBody>
                      <a:tcPr/>
                    </a:tc>
                    <a:tc>
                      <a:txBody>
                        <a:bodyPr/>
                        <a:lstStyle/>
                        <a:p>
                          <a:r>
                            <a:rPr lang="en-SG" b="1" dirty="0">
                              <a:solidFill>
                                <a:srgbClr val="00B050"/>
                              </a:solidFill>
                            </a:rPr>
                            <a:t>0.058s</a:t>
                          </a:r>
                        </a:p>
                        <a:p>
                          <a:r>
                            <a:rPr lang="en-SG" b="0" dirty="0">
                              <a:solidFill>
                                <a:schemeClr val="tx1"/>
                              </a:solidFill>
                            </a:rPr>
                            <a:t>(~0.4ms every 0.7s)</a:t>
                          </a:r>
                        </a:p>
                      </a:txBody>
                      <a:tcPr/>
                    </a:tc>
                    <a:tc>
                      <a:txBody>
                        <a:bodyPr/>
                        <a:lstStyle/>
                        <a:p>
                          <a:r>
                            <a:rPr lang="en-SG" dirty="0"/>
                            <a:t>0</a:t>
                          </a:r>
                        </a:p>
                      </a:txBody>
                      <a:tcPr/>
                    </a:tc>
                    <a:tc>
                      <a:txBody>
                        <a:bodyPr/>
                        <a:lstStyle/>
                        <a:p>
                          <a:r>
                            <a:rPr lang="en-SG" dirty="0"/>
                            <a:t>0</a:t>
                          </a:r>
                        </a:p>
                      </a:txBody>
                      <a:tcPr/>
                    </a:tc>
                    <a:tc>
                      <a:txBody>
                        <a:bodyPr/>
                        <a:lstStyle/>
                        <a:p>
                          <a:r>
                            <a:rPr lang="en-SG" dirty="0"/>
                            <a:t>0</a:t>
                          </a:r>
                        </a:p>
                      </a:txBody>
                      <a:tcPr/>
                    </a:tc>
                    <a:tc>
                      <a:txBody>
                        <a:bodyPr/>
                        <a:lstStyle/>
                        <a:p>
                          <a:r>
                            <a:rPr lang="en-SG" dirty="0"/>
                            <a:t>0</a:t>
                          </a:r>
                        </a:p>
                      </a:txBody>
                      <a:tcPr/>
                    </a:tc>
                    <a:tc>
                      <a:txBody>
                        <a:bodyPr/>
                        <a:lstStyle/>
                        <a:p>
                          <a:r>
                            <a:rPr lang="en-SG" dirty="0"/>
                            <a:t>0</a:t>
                          </a:r>
                        </a:p>
                      </a:txBody>
                      <a:tcPr/>
                    </a:tc>
                    <a:tc>
                      <a:txBody>
                        <a:bodyPr/>
                        <a:lstStyle/>
                        <a:p>
                          <a:r>
                            <a:rPr lang="en-SG" dirty="0"/>
                            <a:t>0</a:t>
                          </a:r>
                        </a:p>
                      </a:txBody>
                      <a:tcPr/>
                    </a:tc>
                    <a:tc>
                      <a:txBody>
                        <a:bodyPr/>
                        <a:lstStyle/>
                        <a:p>
                          <a:r>
                            <a:rPr lang="en-SG" dirty="0"/>
                            <a:t>0</a:t>
                          </a:r>
                        </a:p>
                      </a:txBody>
                      <a:tcPr/>
                    </a:tc>
                    <a:tc>
                      <a:txBody>
                        <a:bodyPr/>
                        <a:lstStyle/>
                        <a:p>
                          <a:r>
                            <a:rPr lang="en-SG" dirty="0"/>
                            <a:t>0</a:t>
                          </a:r>
                        </a:p>
                      </a:txBody>
                      <a:tcPr/>
                    </a:tc>
                    <a:extLst>
                      <a:ext uri="{0D108BD9-81ED-4DB2-BD59-A6C34878D82A}">
                        <a16:rowId xmlns:a16="http://schemas.microsoft.com/office/drawing/2014/main" val="3173170961"/>
                      </a:ext>
                    </a:extLst>
                  </a:tr>
                </a:tbl>
              </a:graphicData>
            </a:graphic>
          </p:graphicFrame>
        </mc:Choice>
        <mc:Fallback xmlns="">
          <p:graphicFrame>
            <p:nvGraphicFramePr>
              <p:cNvPr id="3" name="Table 2">
                <a:extLst>
                  <a:ext uri="{FF2B5EF4-FFF2-40B4-BE49-F238E27FC236}">
                    <a16:creationId xmlns:a16="http://schemas.microsoft.com/office/drawing/2014/main" id="{F67D3A4E-A860-490E-8729-1D9D7643D16D}"/>
                  </a:ext>
                </a:extLst>
              </p:cNvPr>
              <p:cNvGraphicFramePr>
                <a:graphicFrameLocks noGrp="1"/>
              </p:cNvGraphicFramePr>
              <p:nvPr>
                <p:extLst>
                  <p:ext uri="{D42A27DB-BD31-4B8C-83A1-F6EECF244321}">
                    <p14:modId xmlns:p14="http://schemas.microsoft.com/office/powerpoint/2010/main" val="4113145776"/>
                  </p:ext>
                </p:extLst>
              </p:nvPr>
            </p:nvGraphicFramePr>
            <p:xfrm>
              <a:off x="1299890" y="2292191"/>
              <a:ext cx="10060163" cy="1925320"/>
            </p:xfrm>
            <a:graphic>
              <a:graphicData uri="http://schemas.openxmlformats.org/drawingml/2006/table">
                <a:tbl>
                  <a:tblPr firstRow="1" bandRow="1">
                    <a:tableStyleId>{5C22544A-7EE6-4342-B048-85BDC9FD1C3A}</a:tableStyleId>
                  </a:tblPr>
                  <a:tblGrid>
                    <a:gridCol w="351863">
                      <a:extLst>
                        <a:ext uri="{9D8B030D-6E8A-4147-A177-3AD203B41FA5}">
                          <a16:colId xmlns:a16="http://schemas.microsoft.com/office/drawing/2014/main" val="87924276"/>
                        </a:ext>
                      </a:extLst>
                    </a:gridCol>
                    <a:gridCol w="2860068">
                      <a:extLst>
                        <a:ext uri="{9D8B030D-6E8A-4147-A177-3AD203B41FA5}">
                          <a16:colId xmlns:a16="http://schemas.microsoft.com/office/drawing/2014/main" val="468239027"/>
                        </a:ext>
                      </a:extLst>
                    </a:gridCol>
                    <a:gridCol w="1368152">
                      <a:extLst>
                        <a:ext uri="{9D8B030D-6E8A-4147-A177-3AD203B41FA5}">
                          <a16:colId xmlns:a16="http://schemas.microsoft.com/office/drawing/2014/main" val="2235791533"/>
                        </a:ext>
                      </a:extLst>
                    </a:gridCol>
                    <a:gridCol w="1656184">
                      <a:extLst>
                        <a:ext uri="{9D8B030D-6E8A-4147-A177-3AD203B41FA5}">
                          <a16:colId xmlns:a16="http://schemas.microsoft.com/office/drawing/2014/main" val="2458152876"/>
                        </a:ext>
                      </a:extLst>
                    </a:gridCol>
                    <a:gridCol w="458007">
                      <a:extLst>
                        <a:ext uri="{9D8B030D-6E8A-4147-A177-3AD203B41FA5}">
                          <a16:colId xmlns:a16="http://schemas.microsoft.com/office/drawing/2014/main" val="121291192"/>
                        </a:ext>
                      </a:extLst>
                    </a:gridCol>
                    <a:gridCol w="458007">
                      <a:extLst>
                        <a:ext uri="{9D8B030D-6E8A-4147-A177-3AD203B41FA5}">
                          <a16:colId xmlns:a16="http://schemas.microsoft.com/office/drawing/2014/main" val="3029771073"/>
                        </a:ext>
                      </a:extLst>
                    </a:gridCol>
                    <a:gridCol w="458007">
                      <a:extLst>
                        <a:ext uri="{9D8B030D-6E8A-4147-A177-3AD203B41FA5}">
                          <a16:colId xmlns:a16="http://schemas.microsoft.com/office/drawing/2014/main" val="211767861"/>
                        </a:ext>
                      </a:extLst>
                    </a:gridCol>
                    <a:gridCol w="458007">
                      <a:extLst>
                        <a:ext uri="{9D8B030D-6E8A-4147-A177-3AD203B41FA5}">
                          <a16:colId xmlns:a16="http://schemas.microsoft.com/office/drawing/2014/main" val="3386479315"/>
                        </a:ext>
                      </a:extLst>
                    </a:gridCol>
                    <a:gridCol w="497967">
                      <a:extLst>
                        <a:ext uri="{9D8B030D-6E8A-4147-A177-3AD203B41FA5}">
                          <a16:colId xmlns:a16="http://schemas.microsoft.com/office/drawing/2014/main" val="3804637753"/>
                        </a:ext>
                      </a:extLst>
                    </a:gridCol>
                    <a:gridCol w="497967">
                      <a:extLst>
                        <a:ext uri="{9D8B030D-6E8A-4147-A177-3AD203B41FA5}">
                          <a16:colId xmlns:a16="http://schemas.microsoft.com/office/drawing/2014/main" val="2238564971"/>
                        </a:ext>
                      </a:extLst>
                    </a:gridCol>
                    <a:gridCol w="497967">
                      <a:extLst>
                        <a:ext uri="{9D8B030D-6E8A-4147-A177-3AD203B41FA5}">
                          <a16:colId xmlns:a16="http://schemas.microsoft.com/office/drawing/2014/main" val="2203661360"/>
                        </a:ext>
                      </a:extLst>
                    </a:gridCol>
                    <a:gridCol w="497967">
                      <a:extLst>
                        <a:ext uri="{9D8B030D-6E8A-4147-A177-3AD203B41FA5}">
                          <a16:colId xmlns:a16="http://schemas.microsoft.com/office/drawing/2014/main" val="758736427"/>
                        </a:ext>
                      </a:extLst>
                    </a:gridCol>
                  </a:tblGrid>
                  <a:tr h="640080">
                    <a:tc rowSpan="2">
                      <a:txBody>
                        <a:bodyPr/>
                        <a:lstStyle/>
                        <a:p>
                          <a:r>
                            <a:rPr lang="en-SG" dirty="0"/>
                            <a:t>#</a:t>
                          </a:r>
                        </a:p>
                      </a:txBody>
                      <a:tcPr/>
                    </a:tc>
                    <a:tc rowSpan="2">
                      <a:txBody>
                        <a:bodyPr/>
                        <a:lstStyle/>
                        <a:p>
                          <a:r>
                            <a:rPr lang="en-SG" dirty="0"/>
                            <a:t>Case</a:t>
                          </a:r>
                        </a:p>
                      </a:txBody>
                      <a:tcPr/>
                    </a:tc>
                    <a:tc rowSpan="2">
                      <a:txBody>
                        <a:bodyPr/>
                        <a:lstStyle/>
                        <a:p>
                          <a:r>
                            <a:rPr lang="en-SG" dirty="0"/>
                            <a:t>Energizer Periodicity</a:t>
                          </a:r>
                        </a:p>
                      </a:txBody>
                      <a:tcPr/>
                    </a:tc>
                    <a:tc rowSpan="2">
                      <a:txBody>
                        <a:bodyPr/>
                        <a:lstStyle/>
                        <a:p>
                          <a:r>
                            <a:rPr lang="en-SG" dirty="0"/>
                            <a:t>Energizer On Duration (s)</a:t>
                          </a:r>
                        </a:p>
                      </a:txBody>
                      <a:tcPr/>
                    </a:tc>
                    <a:tc gridSpan="4">
                      <a:txBody>
                        <a:bodyPr/>
                        <a:lstStyle/>
                        <a:p>
                          <a:r>
                            <a:rPr lang="en-SG" dirty="0"/>
                            <a:t>Failed RX+TX events (6)</a:t>
                          </a:r>
                        </a:p>
                      </a:txBody>
                      <a:tcPr/>
                    </a:tc>
                    <a:tc hMerge="1">
                      <a:txBody>
                        <a:bodyPr/>
                        <a:lstStyle/>
                        <a:p>
                          <a:endParaRPr lang="en-SG"/>
                        </a:p>
                      </a:txBody>
                      <a:tcPr/>
                    </a:tc>
                    <a:tc hMerge="1">
                      <a:txBody>
                        <a:bodyPr/>
                        <a:lstStyle/>
                        <a:p>
                          <a:endParaRPr lang="en-SG"/>
                        </a:p>
                      </a:txBody>
                      <a:tcPr/>
                    </a:tc>
                    <a:tc hMerge="1">
                      <a:txBody>
                        <a:bodyPr/>
                        <a:lstStyle/>
                        <a:p>
                          <a:endParaRPr lang="en-SG"/>
                        </a:p>
                      </a:txBody>
                      <a:tcPr/>
                    </a:tc>
                    <a:tc gridSpan="4">
                      <a:txBody>
                        <a:bodyPr/>
                        <a:lstStyle/>
                        <a:p>
                          <a:r>
                            <a:rPr lang="en-SG" dirty="0"/>
                            <a:t>Dead AMP STAs</a:t>
                          </a:r>
                        </a:p>
                      </a:txBody>
                      <a:tcPr/>
                    </a:tc>
                    <a:tc hMerge="1">
                      <a:txBody>
                        <a:bodyPr/>
                        <a:lstStyle/>
                        <a:p>
                          <a:endParaRPr lang="en-SG"/>
                        </a:p>
                      </a:txBody>
                      <a:tcPr/>
                    </a:tc>
                    <a:tc hMerge="1">
                      <a:txBody>
                        <a:bodyPr/>
                        <a:lstStyle/>
                        <a:p>
                          <a:endParaRPr lang="en-SG"/>
                        </a:p>
                      </a:txBody>
                      <a:tcPr/>
                    </a:tc>
                    <a:tc hMerge="1">
                      <a:txBody>
                        <a:bodyPr/>
                        <a:lstStyle/>
                        <a:p>
                          <a:endParaRPr lang="en-SG"/>
                        </a:p>
                      </a:txBody>
                      <a:tcPr/>
                    </a:tc>
                    <a:extLst>
                      <a:ext uri="{0D108BD9-81ED-4DB2-BD59-A6C34878D82A}">
                        <a16:rowId xmlns:a16="http://schemas.microsoft.com/office/drawing/2014/main" val="3320120049"/>
                      </a:ext>
                    </a:extLst>
                  </a:tr>
                  <a:tr h="370840">
                    <a:tc vMerge="1">
                      <a:txBody>
                        <a:bodyPr/>
                        <a:lstStyle/>
                        <a:p>
                          <a:endParaRPr lang="en-SG" dirty="0"/>
                        </a:p>
                      </a:txBody>
                      <a:tcPr/>
                    </a:tc>
                    <a:tc vMerge="1">
                      <a:txBody>
                        <a:bodyPr/>
                        <a:lstStyle/>
                        <a:p>
                          <a:endParaRPr lang="en-SG" dirty="0"/>
                        </a:p>
                      </a:txBody>
                      <a:tcPr/>
                    </a:tc>
                    <a:tc vMerge="1">
                      <a:txBody>
                        <a:bodyPr/>
                        <a:lstStyle/>
                        <a:p>
                          <a:endParaRPr lang="en-SG" dirty="0"/>
                        </a:p>
                      </a:txBody>
                      <a:tcPr/>
                    </a:tc>
                    <a:tc vMerge="1">
                      <a:txBody>
                        <a:bodyPr/>
                        <a:lstStyle/>
                        <a:p>
                          <a:endParaRPr lang="en-SG" dirty="0"/>
                        </a:p>
                      </a:txBody>
                      <a:tcPr/>
                    </a:tc>
                    <a:tc>
                      <a:txBody>
                        <a:bodyPr/>
                        <a:lstStyle/>
                        <a:p>
                          <a:r>
                            <a:rPr lang="en-SG" dirty="0"/>
                            <a:t>1</a:t>
                          </a:r>
                        </a:p>
                      </a:txBody>
                      <a:tcPr>
                        <a:solidFill>
                          <a:srgbClr val="B8FAEC"/>
                        </a:solidFill>
                      </a:tcPr>
                    </a:tc>
                    <a:tc>
                      <a:txBody>
                        <a:bodyPr/>
                        <a:lstStyle/>
                        <a:p>
                          <a:r>
                            <a:rPr lang="en-SG" dirty="0"/>
                            <a:t>2</a:t>
                          </a:r>
                        </a:p>
                      </a:txBody>
                      <a:tcPr>
                        <a:solidFill>
                          <a:srgbClr val="B8FAEC"/>
                        </a:solidFill>
                      </a:tcPr>
                    </a:tc>
                    <a:tc>
                      <a:txBody>
                        <a:bodyPr/>
                        <a:lstStyle/>
                        <a:p>
                          <a:r>
                            <a:rPr lang="en-SG" dirty="0"/>
                            <a:t>3</a:t>
                          </a:r>
                        </a:p>
                      </a:txBody>
                      <a:tcPr>
                        <a:solidFill>
                          <a:srgbClr val="B8FAEC"/>
                        </a:solidFill>
                      </a:tcPr>
                    </a:tc>
                    <a:tc>
                      <a:txBody>
                        <a:bodyPr/>
                        <a:lstStyle/>
                        <a:p>
                          <a:r>
                            <a:rPr lang="en-SG" dirty="0"/>
                            <a:t>4</a:t>
                          </a:r>
                        </a:p>
                      </a:txBody>
                      <a:tcPr>
                        <a:solidFill>
                          <a:srgbClr val="B8FAEC"/>
                        </a:solidFill>
                      </a:tcPr>
                    </a:tc>
                    <a:tc>
                      <a:txBody>
                        <a:bodyPr/>
                        <a:lstStyle/>
                        <a:p>
                          <a:r>
                            <a:rPr lang="en-SG" dirty="0"/>
                            <a:t>1</a:t>
                          </a:r>
                        </a:p>
                      </a:txBody>
                      <a:tcPr>
                        <a:solidFill>
                          <a:srgbClr val="B8FAEC"/>
                        </a:solidFill>
                      </a:tcPr>
                    </a:tc>
                    <a:tc>
                      <a:txBody>
                        <a:bodyPr/>
                        <a:lstStyle/>
                        <a:p>
                          <a:r>
                            <a:rPr lang="en-SG" dirty="0"/>
                            <a:t>2</a:t>
                          </a:r>
                        </a:p>
                      </a:txBody>
                      <a:tcPr>
                        <a:solidFill>
                          <a:srgbClr val="B8FAEC"/>
                        </a:solidFill>
                      </a:tcPr>
                    </a:tc>
                    <a:tc>
                      <a:txBody>
                        <a:bodyPr/>
                        <a:lstStyle/>
                        <a:p>
                          <a:r>
                            <a:rPr lang="en-SG" dirty="0"/>
                            <a:t>3</a:t>
                          </a:r>
                        </a:p>
                      </a:txBody>
                      <a:tcPr>
                        <a:solidFill>
                          <a:srgbClr val="B8FAEC"/>
                        </a:solidFill>
                      </a:tcPr>
                    </a:tc>
                    <a:tc>
                      <a:txBody>
                        <a:bodyPr/>
                        <a:lstStyle/>
                        <a:p>
                          <a:r>
                            <a:rPr lang="en-SG" dirty="0"/>
                            <a:t>4</a:t>
                          </a:r>
                        </a:p>
                      </a:txBody>
                      <a:tcPr>
                        <a:solidFill>
                          <a:srgbClr val="B8FAEC"/>
                        </a:solidFill>
                      </a:tcPr>
                    </a:tc>
                    <a:extLst>
                      <a:ext uri="{0D108BD9-81ED-4DB2-BD59-A6C34878D82A}">
                        <a16:rowId xmlns:a16="http://schemas.microsoft.com/office/drawing/2014/main" val="3470125809"/>
                      </a:ext>
                    </a:extLst>
                  </a:tr>
                  <a:tr h="914400">
                    <a:tc>
                      <a:txBody>
                        <a:bodyPr/>
                        <a:lstStyle/>
                        <a:p>
                          <a:r>
                            <a:rPr lang="en-SG" dirty="0"/>
                            <a:t>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dirty="0"/>
                            <a:t>Energizer with control and dynamic RF EH feedback</a:t>
                          </a:r>
                          <a:endParaRPr lang="en-SG" b="1" dirty="0">
                            <a:solidFill>
                              <a:srgbClr val="00B050"/>
                            </a:solidFill>
                          </a:endParaRPr>
                        </a:p>
                      </a:txBody>
                      <a:tcPr/>
                    </a:tc>
                    <a:tc>
                      <a:txBody>
                        <a:bodyPr/>
                        <a:lstStyle/>
                        <a:p>
                          <a:endParaRPr lang="en-US"/>
                        </a:p>
                      </a:txBody>
                      <a:tcPr>
                        <a:blipFill>
                          <a:blip r:embed="rId2"/>
                          <a:stretch>
                            <a:fillRect l="-234667" t="-114000" r="-401333" b="-10667"/>
                          </a:stretch>
                        </a:blipFill>
                      </a:tcPr>
                    </a:tc>
                    <a:tc>
                      <a:txBody>
                        <a:bodyPr/>
                        <a:lstStyle/>
                        <a:p>
                          <a:r>
                            <a:rPr lang="en-SG" b="1" dirty="0">
                              <a:solidFill>
                                <a:srgbClr val="00B050"/>
                              </a:solidFill>
                            </a:rPr>
                            <a:t>0.058s</a:t>
                          </a:r>
                        </a:p>
                        <a:p>
                          <a:r>
                            <a:rPr lang="en-SG" b="0" dirty="0">
                              <a:solidFill>
                                <a:schemeClr val="tx1"/>
                              </a:solidFill>
                            </a:rPr>
                            <a:t>(~0.4ms every 0.7s)</a:t>
                          </a:r>
                        </a:p>
                      </a:txBody>
                      <a:tcPr/>
                    </a:tc>
                    <a:tc>
                      <a:txBody>
                        <a:bodyPr/>
                        <a:lstStyle/>
                        <a:p>
                          <a:r>
                            <a:rPr lang="en-SG" dirty="0"/>
                            <a:t>0</a:t>
                          </a:r>
                        </a:p>
                      </a:txBody>
                      <a:tcPr/>
                    </a:tc>
                    <a:tc>
                      <a:txBody>
                        <a:bodyPr/>
                        <a:lstStyle/>
                        <a:p>
                          <a:r>
                            <a:rPr lang="en-SG" dirty="0"/>
                            <a:t>0</a:t>
                          </a:r>
                        </a:p>
                      </a:txBody>
                      <a:tcPr/>
                    </a:tc>
                    <a:tc>
                      <a:txBody>
                        <a:bodyPr/>
                        <a:lstStyle/>
                        <a:p>
                          <a:r>
                            <a:rPr lang="en-SG" dirty="0"/>
                            <a:t>0</a:t>
                          </a:r>
                        </a:p>
                      </a:txBody>
                      <a:tcPr/>
                    </a:tc>
                    <a:tc>
                      <a:txBody>
                        <a:bodyPr/>
                        <a:lstStyle/>
                        <a:p>
                          <a:r>
                            <a:rPr lang="en-SG" dirty="0"/>
                            <a:t>0</a:t>
                          </a:r>
                        </a:p>
                      </a:txBody>
                      <a:tcPr/>
                    </a:tc>
                    <a:tc>
                      <a:txBody>
                        <a:bodyPr/>
                        <a:lstStyle/>
                        <a:p>
                          <a:r>
                            <a:rPr lang="en-SG" dirty="0"/>
                            <a:t>0</a:t>
                          </a:r>
                        </a:p>
                      </a:txBody>
                      <a:tcPr/>
                    </a:tc>
                    <a:tc>
                      <a:txBody>
                        <a:bodyPr/>
                        <a:lstStyle/>
                        <a:p>
                          <a:r>
                            <a:rPr lang="en-SG" dirty="0"/>
                            <a:t>0</a:t>
                          </a:r>
                        </a:p>
                      </a:txBody>
                      <a:tcPr/>
                    </a:tc>
                    <a:tc>
                      <a:txBody>
                        <a:bodyPr/>
                        <a:lstStyle/>
                        <a:p>
                          <a:r>
                            <a:rPr lang="en-SG" dirty="0"/>
                            <a:t>0</a:t>
                          </a:r>
                        </a:p>
                      </a:txBody>
                      <a:tcPr/>
                    </a:tc>
                    <a:tc>
                      <a:txBody>
                        <a:bodyPr/>
                        <a:lstStyle/>
                        <a:p>
                          <a:r>
                            <a:rPr lang="en-SG" dirty="0"/>
                            <a:t>0</a:t>
                          </a:r>
                        </a:p>
                      </a:txBody>
                      <a:tcPr/>
                    </a:tc>
                    <a:extLst>
                      <a:ext uri="{0D108BD9-81ED-4DB2-BD59-A6C34878D82A}">
                        <a16:rowId xmlns:a16="http://schemas.microsoft.com/office/drawing/2014/main" val="3173170961"/>
                      </a:ext>
                    </a:extLst>
                  </a:tr>
                </a:tbl>
              </a:graphicData>
            </a:graphic>
          </p:graphicFrame>
        </mc:Fallback>
      </mc:AlternateContent>
      <p:sp>
        <p:nvSpPr>
          <p:cNvPr id="8" name="TextBox 7">
            <a:extLst>
              <a:ext uri="{FF2B5EF4-FFF2-40B4-BE49-F238E27FC236}">
                <a16:creationId xmlns:a16="http://schemas.microsoft.com/office/drawing/2014/main" id="{54B405A4-D4FD-4396-8059-BC12FF565E9E}"/>
              </a:ext>
            </a:extLst>
          </p:cNvPr>
          <p:cNvSpPr txBox="1"/>
          <p:nvPr/>
        </p:nvSpPr>
        <p:spPr>
          <a:xfrm>
            <a:off x="882748" y="1308122"/>
            <a:ext cx="10513168" cy="917174"/>
          </a:xfrm>
          <a:prstGeom prst="rect">
            <a:avLst/>
          </a:prstGeom>
          <a:noFill/>
        </p:spPr>
        <p:txBody>
          <a:bodyPr vert="horz" wrap="square" rtlCol="0">
            <a:spAutoFit/>
          </a:bodyPr>
          <a:lstStyle/>
          <a:p>
            <a:pPr marL="342900"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Case B: [-5, -10, -5, -10], </a:t>
            </a:r>
            <a:r>
              <a:rPr lang="en-US" sz="1800" b="1" dirty="0">
                <a:solidFill>
                  <a:schemeClr val="tx1"/>
                </a:solidFill>
                <a:latin typeface="+mj-lt"/>
                <a:ea typeface="+mn-ea"/>
              </a:rPr>
              <a:t>150nF capacitor, 1ms CS time</a:t>
            </a:r>
            <a:r>
              <a:rPr lang="en-US" sz="1800" dirty="0">
                <a:solidFill>
                  <a:schemeClr val="tx1"/>
                </a:solidFill>
                <a:latin typeface="+mj-lt"/>
                <a:ea typeface="+mn-ea"/>
              </a:rPr>
              <a:t>, with rest of the parameters unchanged</a:t>
            </a:r>
          </a:p>
          <a:p>
            <a:pPr marL="342900"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800" b="1" dirty="0">
                <a:solidFill>
                  <a:schemeClr val="tx1"/>
                </a:solidFill>
                <a:latin typeface="+mj-lt"/>
                <a:ea typeface="+mn-ea"/>
              </a:rPr>
              <a:t>Duty cycle of 10s can still be supported</a:t>
            </a:r>
            <a:r>
              <a:rPr lang="en-US" sz="1800" dirty="0">
                <a:solidFill>
                  <a:schemeClr val="tx1"/>
                </a:solidFill>
                <a:latin typeface="+mj-lt"/>
                <a:ea typeface="+mn-ea"/>
              </a:rPr>
              <a:t> (i.e. AMP Trigger interval) with more frequent Energizing (total duration is lesser)</a:t>
            </a:r>
          </a:p>
        </p:txBody>
      </p:sp>
      <p:sp>
        <p:nvSpPr>
          <p:cNvPr id="10" name="TextBox 9">
            <a:extLst>
              <a:ext uri="{FF2B5EF4-FFF2-40B4-BE49-F238E27FC236}">
                <a16:creationId xmlns:a16="http://schemas.microsoft.com/office/drawing/2014/main" id="{0172FE38-5351-4247-B3F0-CA3814FEFCF5}"/>
              </a:ext>
            </a:extLst>
          </p:cNvPr>
          <p:cNvSpPr txBox="1"/>
          <p:nvPr/>
        </p:nvSpPr>
        <p:spPr>
          <a:xfrm>
            <a:off x="882748" y="4476670"/>
            <a:ext cx="10513168" cy="1895904"/>
          </a:xfrm>
          <a:prstGeom prst="rect">
            <a:avLst/>
          </a:prstGeom>
          <a:noFill/>
        </p:spPr>
        <p:txBody>
          <a:bodyPr vert="horz" wrap="square" rtlCol="0">
            <a:spAutoFit/>
          </a:bodyPr>
          <a:lstStyle/>
          <a:p>
            <a:pPr marL="342900"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Considerations for AMP STAs with smaller energy storage capacity:</a:t>
            </a:r>
          </a:p>
          <a:p>
            <a:pPr marL="1085850" lvl="1"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Appropriate duty cycle (on/off) period that allows the capacitor to fully charge between RX+TX events</a:t>
            </a:r>
          </a:p>
          <a:p>
            <a:pPr marL="1085850" lvl="1"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Reducing AMP STA power consumption particularly in idle mode</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Without any considerations made for smaller energy storage capacitor, energizer on/off control maybe practically infeasible for low duty cycle setups.</a:t>
            </a:r>
          </a:p>
        </p:txBody>
      </p:sp>
    </p:spTree>
    <p:extLst>
      <p:ext uri="{BB962C8B-B14F-4D97-AF65-F5344CB8AC3E}">
        <p14:creationId xmlns:p14="http://schemas.microsoft.com/office/powerpoint/2010/main" val="2926221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FFC77C-1EA7-4397-A755-35D43A2CB404}"/>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9</a:t>
            </a:fld>
            <a:endParaRPr lang="en-US" alt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5028AE3-E183-41C3-A5D3-49332A620999}"/>
                  </a:ext>
                </a:extLst>
              </p:cNvPr>
              <p:cNvSpPr txBox="1"/>
              <p:nvPr/>
            </p:nvSpPr>
            <p:spPr>
              <a:xfrm>
                <a:off x="927160" y="1484784"/>
                <a:ext cx="10513168" cy="4678460"/>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700" dirty="0">
                    <a:solidFill>
                      <a:schemeClr val="tx1"/>
                    </a:solidFill>
                    <a:latin typeface="+mj-lt"/>
                    <a:ea typeface="+mn-ea"/>
                  </a:rPr>
                  <a:t>On average, </a:t>
                </a:r>
                <a:r>
                  <a:rPr lang="en-US" sz="1700" u="sng" dirty="0">
                    <a:solidFill>
                      <a:schemeClr val="tx1"/>
                    </a:solidFill>
                    <a:latin typeface="+mj-lt"/>
                    <a:ea typeface="+mn-ea"/>
                  </a:rPr>
                  <a:t>energizer operational duration savings</a:t>
                </a:r>
                <a:r>
                  <a:rPr lang="en-US" sz="1700" dirty="0">
                    <a:solidFill>
                      <a:schemeClr val="tx1"/>
                    </a:solidFill>
                    <a:latin typeface="+mj-lt"/>
                    <a:ea typeface="+mn-ea"/>
                  </a:rPr>
                  <a:t> scaled over a day, can amount to half an hour to several hours (for larger energy capacity AMP STAs) with triggered AMP STA reporting versus one-time capability reporting.</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700" dirty="0">
                    <a:solidFill>
                      <a:schemeClr val="tx1"/>
                    </a:solidFill>
                    <a:latin typeface="+mj-lt"/>
                    <a:ea typeface="+mn-ea"/>
                  </a:rPr>
                  <a:t>Recap on the energy cost for AMP STA reporting [6]: Idle power consumption (0.1uW @ 1hour = 360uJ) is orders of magnitude larger than RX+TX (60nJ as seen in simulation setup), and is inconsequential for low duty cycle setups.</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700" dirty="0">
                    <a:solidFill>
                      <a:schemeClr val="tx1"/>
                    </a:solidFill>
                    <a:latin typeface="+mj-lt"/>
                    <a:ea typeface="+mn-ea"/>
                  </a:rPr>
                  <a:t>The duty cycle that can be supported by the AMP STA is proportional to the energy storage capacity, and is bounded by </a:t>
                </a:r>
                <a14:m>
                  <m:oMath xmlns:m="http://schemas.openxmlformats.org/officeDocument/2006/math">
                    <m:sSub>
                      <m:sSubPr>
                        <m:ctrlPr>
                          <a:rPr lang="en-SG" sz="1700" b="0" i="1" smtClean="0">
                            <a:solidFill>
                              <a:schemeClr val="tx1"/>
                            </a:solidFill>
                            <a:latin typeface="Cambria Math" panose="02040503050406030204" pitchFamily="18" charset="0"/>
                            <a:ea typeface="+mn-ea"/>
                          </a:rPr>
                        </m:ctrlPr>
                      </m:sSubPr>
                      <m:e>
                        <m:r>
                          <a:rPr lang="en-SG" sz="1700" b="0" i="1" smtClean="0">
                            <a:solidFill>
                              <a:schemeClr val="tx1"/>
                            </a:solidFill>
                            <a:latin typeface="Cambria Math" panose="02040503050406030204" pitchFamily="18" charset="0"/>
                            <a:ea typeface="+mn-ea"/>
                          </a:rPr>
                          <m:t>𝑇</m:t>
                        </m:r>
                      </m:e>
                      <m:sub>
                        <m:r>
                          <a:rPr lang="en-SG" sz="1700" b="0" i="1" smtClean="0">
                            <a:solidFill>
                              <a:schemeClr val="tx1"/>
                            </a:solidFill>
                            <a:latin typeface="Cambria Math" panose="02040503050406030204" pitchFamily="18" charset="0"/>
                            <a:ea typeface="+mn-ea"/>
                          </a:rPr>
                          <m:t>𝑖𝑑𝑙𝑒</m:t>
                        </m:r>
                      </m:sub>
                    </m:sSub>
                    <m:r>
                      <a:rPr lang="en-SG" sz="1700" b="0" i="1" smtClean="0">
                        <a:solidFill>
                          <a:schemeClr val="tx1"/>
                        </a:solidFill>
                        <a:latin typeface="Cambria Math" panose="02040503050406030204" pitchFamily="18" charset="0"/>
                        <a:ea typeface="+mn-ea"/>
                      </a:rPr>
                      <m:t>=</m:t>
                    </m:r>
                    <m:d>
                      <m:dPr>
                        <m:begChr m:val="⌊"/>
                        <m:endChr m:val="⌋"/>
                        <m:ctrlPr>
                          <a:rPr lang="en-SG" sz="1700" b="0" i="1" smtClean="0">
                            <a:solidFill>
                              <a:schemeClr val="tx1"/>
                            </a:solidFill>
                            <a:latin typeface="Cambria Math" panose="02040503050406030204" pitchFamily="18" charset="0"/>
                            <a:ea typeface="+mn-ea"/>
                          </a:rPr>
                        </m:ctrlPr>
                      </m:dPr>
                      <m:e>
                        <m:d>
                          <m:dPr>
                            <m:ctrlPr>
                              <a:rPr lang="en-SG" sz="1700" b="0" i="1" smtClean="0">
                                <a:solidFill>
                                  <a:schemeClr val="tx1"/>
                                </a:solidFill>
                                <a:latin typeface="Cambria Math" panose="02040503050406030204" pitchFamily="18" charset="0"/>
                                <a:ea typeface="+mn-ea"/>
                              </a:rPr>
                            </m:ctrlPr>
                          </m:dPr>
                          <m:e>
                            <m:sSub>
                              <m:sSubPr>
                                <m:ctrlPr>
                                  <a:rPr lang="en-SG" sz="1700" i="1">
                                    <a:solidFill>
                                      <a:schemeClr val="tx1"/>
                                    </a:solidFill>
                                    <a:latin typeface="Cambria Math" panose="02040503050406030204" pitchFamily="18" charset="0"/>
                                  </a:rPr>
                                </m:ctrlPr>
                              </m:sSubPr>
                              <m:e>
                                <m:r>
                                  <a:rPr lang="en-SG" sz="1700" i="1">
                                    <a:solidFill>
                                      <a:schemeClr val="tx1"/>
                                    </a:solidFill>
                                    <a:latin typeface="Cambria Math" panose="02040503050406030204" pitchFamily="18" charset="0"/>
                                  </a:rPr>
                                  <m:t>𝐸</m:t>
                                </m:r>
                              </m:e>
                              <m:sub>
                                <m:r>
                                  <a:rPr lang="en-SG" sz="1700" i="1">
                                    <a:solidFill>
                                      <a:schemeClr val="tx1"/>
                                    </a:solidFill>
                                    <a:latin typeface="Cambria Math" panose="02040503050406030204" pitchFamily="18" charset="0"/>
                                  </a:rPr>
                                  <m:t>𝑡𝑜𝑡𝑎𝑙</m:t>
                                </m:r>
                              </m:sub>
                            </m:sSub>
                            <m:r>
                              <a:rPr lang="en-SG" sz="1700" i="1">
                                <a:solidFill>
                                  <a:schemeClr val="tx1"/>
                                </a:solidFill>
                                <a:latin typeface="Cambria Math" panose="02040503050406030204" pitchFamily="18" charset="0"/>
                              </a:rPr>
                              <m:t>−</m:t>
                            </m:r>
                            <m:sSub>
                              <m:sSubPr>
                                <m:ctrlPr>
                                  <a:rPr lang="en-SG" sz="1700" i="1">
                                    <a:solidFill>
                                      <a:schemeClr val="tx1"/>
                                    </a:solidFill>
                                    <a:latin typeface="Cambria Math" panose="02040503050406030204" pitchFamily="18" charset="0"/>
                                  </a:rPr>
                                </m:ctrlPr>
                              </m:sSubPr>
                              <m:e>
                                <m:r>
                                  <a:rPr lang="en-SG" sz="1700" i="1">
                                    <a:solidFill>
                                      <a:schemeClr val="tx1"/>
                                    </a:solidFill>
                                    <a:latin typeface="Cambria Math" panose="02040503050406030204" pitchFamily="18" charset="0"/>
                                  </a:rPr>
                                  <m:t>𝐸</m:t>
                                </m:r>
                              </m:e>
                              <m:sub>
                                <m:r>
                                  <a:rPr lang="en-SG" sz="1700" i="1">
                                    <a:solidFill>
                                      <a:schemeClr val="tx1"/>
                                    </a:solidFill>
                                    <a:latin typeface="Cambria Math" panose="02040503050406030204" pitchFamily="18" charset="0"/>
                                  </a:rPr>
                                  <m:t>𝑅𝑋</m:t>
                                </m:r>
                                <m:r>
                                  <a:rPr lang="en-SG" sz="1700" i="1">
                                    <a:solidFill>
                                      <a:schemeClr val="tx1"/>
                                    </a:solidFill>
                                    <a:latin typeface="Cambria Math" panose="02040503050406030204" pitchFamily="18" charset="0"/>
                                  </a:rPr>
                                  <m:t>+</m:t>
                                </m:r>
                                <m:r>
                                  <a:rPr lang="en-SG" sz="1700" i="1">
                                    <a:solidFill>
                                      <a:schemeClr val="tx1"/>
                                    </a:solidFill>
                                    <a:latin typeface="Cambria Math" panose="02040503050406030204" pitchFamily="18" charset="0"/>
                                  </a:rPr>
                                  <m:t>𝑇𝑋</m:t>
                                </m:r>
                              </m:sub>
                            </m:sSub>
                          </m:e>
                        </m:d>
                        <m:r>
                          <a:rPr lang="en-SG" sz="1700" i="1">
                            <a:solidFill>
                              <a:schemeClr val="tx1"/>
                            </a:solidFill>
                            <a:latin typeface="Cambria Math" panose="02040503050406030204" pitchFamily="18" charset="0"/>
                          </a:rPr>
                          <m:t>/</m:t>
                        </m:r>
                        <m:sSub>
                          <m:sSubPr>
                            <m:ctrlPr>
                              <a:rPr lang="en-SG" sz="1700" i="1">
                                <a:solidFill>
                                  <a:schemeClr val="tx1"/>
                                </a:solidFill>
                                <a:latin typeface="Cambria Math" panose="02040503050406030204" pitchFamily="18" charset="0"/>
                              </a:rPr>
                            </m:ctrlPr>
                          </m:sSubPr>
                          <m:e>
                            <m:r>
                              <a:rPr lang="en-SG" sz="1700" i="1">
                                <a:solidFill>
                                  <a:schemeClr val="tx1"/>
                                </a:solidFill>
                                <a:latin typeface="Cambria Math" panose="02040503050406030204" pitchFamily="18" charset="0"/>
                              </a:rPr>
                              <m:t>𝑃</m:t>
                            </m:r>
                          </m:e>
                          <m:sub>
                            <m:r>
                              <a:rPr lang="en-SG" sz="1700" i="1">
                                <a:solidFill>
                                  <a:schemeClr val="tx1"/>
                                </a:solidFill>
                                <a:latin typeface="Cambria Math" panose="02040503050406030204" pitchFamily="18" charset="0"/>
                              </a:rPr>
                              <m:t>𝑖𝑑𝑙𝑒</m:t>
                            </m:r>
                          </m:sub>
                        </m:sSub>
                      </m:e>
                    </m:d>
                  </m:oMath>
                </a14:m>
                <a:r>
                  <a:rPr lang="en-US" sz="1700" dirty="0">
                    <a:solidFill>
                      <a:schemeClr val="tx1"/>
                    </a:solidFill>
                    <a:latin typeface="+mj-lt"/>
                    <a:ea typeface="+mn-ea"/>
                  </a:rPr>
                  <a:t>, where </a:t>
                </a:r>
                <a14:m>
                  <m:oMath xmlns:m="http://schemas.openxmlformats.org/officeDocument/2006/math">
                    <m:sSub>
                      <m:sSubPr>
                        <m:ctrlPr>
                          <a:rPr lang="en-SG" sz="1700" b="0" i="1" smtClean="0">
                            <a:solidFill>
                              <a:schemeClr val="tx1"/>
                            </a:solidFill>
                            <a:latin typeface="Cambria Math" panose="02040503050406030204" pitchFamily="18" charset="0"/>
                            <a:ea typeface="+mn-ea"/>
                          </a:rPr>
                        </m:ctrlPr>
                      </m:sSubPr>
                      <m:e>
                        <m:r>
                          <a:rPr lang="en-SG" sz="1700" b="0" i="1" smtClean="0">
                            <a:solidFill>
                              <a:schemeClr val="tx1"/>
                            </a:solidFill>
                            <a:latin typeface="Cambria Math" panose="02040503050406030204" pitchFamily="18" charset="0"/>
                            <a:ea typeface="+mn-ea"/>
                          </a:rPr>
                          <m:t>𝑇</m:t>
                        </m:r>
                      </m:e>
                      <m:sub>
                        <m:r>
                          <a:rPr lang="en-SG" sz="1700" b="0" i="1" smtClean="0">
                            <a:solidFill>
                              <a:schemeClr val="tx1"/>
                            </a:solidFill>
                            <a:latin typeface="Cambria Math" panose="02040503050406030204" pitchFamily="18" charset="0"/>
                            <a:ea typeface="+mn-ea"/>
                          </a:rPr>
                          <m:t>𝑖𝑑𝑙𝑒</m:t>
                        </m:r>
                      </m:sub>
                    </m:sSub>
                  </m:oMath>
                </a14:m>
                <a:r>
                  <a:rPr lang="en-US" sz="1700" dirty="0">
                    <a:solidFill>
                      <a:schemeClr val="tx1"/>
                    </a:solidFill>
                    <a:latin typeface="+mj-lt"/>
                    <a:ea typeface="+mn-ea"/>
                  </a:rPr>
                  <a:t> is the maximum idle period for an AMP STA, </a:t>
                </a:r>
                <a14:m>
                  <m:oMath xmlns:m="http://schemas.openxmlformats.org/officeDocument/2006/math">
                    <m:sSub>
                      <m:sSubPr>
                        <m:ctrlPr>
                          <a:rPr lang="en-SG" sz="1700" b="0" i="1" smtClean="0">
                            <a:solidFill>
                              <a:schemeClr val="tx1"/>
                            </a:solidFill>
                            <a:latin typeface="Cambria Math" panose="02040503050406030204" pitchFamily="18" charset="0"/>
                            <a:ea typeface="+mn-ea"/>
                          </a:rPr>
                        </m:ctrlPr>
                      </m:sSubPr>
                      <m:e>
                        <m:r>
                          <a:rPr lang="en-SG" sz="1700" b="0" i="1" smtClean="0">
                            <a:solidFill>
                              <a:schemeClr val="tx1"/>
                            </a:solidFill>
                            <a:latin typeface="Cambria Math" panose="02040503050406030204" pitchFamily="18" charset="0"/>
                            <a:ea typeface="+mn-ea"/>
                          </a:rPr>
                          <m:t>𝐸</m:t>
                        </m:r>
                      </m:e>
                      <m:sub>
                        <m:r>
                          <a:rPr lang="en-SG" sz="1700" b="0" i="1" smtClean="0">
                            <a:solidFill>
                              <a:schemeClr val="tx1"/>
                            </a:solidFill>
                            <a:latin typeface="Cambria Math" panose="02040503050406030204" pitchFamily="18" charset="0"/>
                            <a:ea typeface="+mn-ea"/>
                          </a:rPr>
                          <m:t>𝑡𝑜𝑡𝑎𝑙</m:t>
                        </m:r>
                      </m:sub>
                    </m:sSub>
                  </m:oMath>
                </a14:m>
                <a:r>
                  <a:rPr lang="en-US" sz="1700" dirty="0">
                    <a:solidFill>
                      <a:schemeClr val="tx1"/>
                    </a:solidFill>
                    <a:latin typeface="+mj-lt"/>
                    <a:ea typeface="+mn-ea"/>
                  </a:rPr>
                  <a:t> is the energy storage capacity, </a:t>
                </a:r>
                <a14:m>
                  <m:oMath xmlns:m="http://schemas.openxmlformats.org/officeDocument/2006/math">
                    <m:sSub>
                      <m:sSubPr>
                        <m:ctrlPr>
                          <a:rPr lang="en-SG" sz="1700" b="0" i="1" smtClean="0">
                            <a:solidFill>
                              <a:schemeClr val="tx1"/>
                            </a:solidFill>
                            <a:latin typeface="Cambria Math" panose="02040503050406030204" pitchFamily="18" charset="0"/>
                            <a:ea typeface="+mn-ea"/>
                          </a:rPr>
                        </m:ctrlPr>
                      </m:sSubPr>
                      <m:e>
                        <m:r>
                          <a:rPr lang="en-SG" sz="1700" b="0" i="1" smtClean="0">
                            <a:solidFill>
                              <a:schemeClr val="tx1"/>
                            </a:solidFill>
                            <a:latin typeface="Cambria Math" panose="02040503050406030204" pitchFamily="18" charset="0"/>
                            <a:ea typeface="+mn-ea"/>
                          </a:rPr>
                          <m:t>𝐸</m:t>
                        </m:r>
                      </m:e>
                      <m:sub>
                        <m:r>
                          <a:rPr lang="en-SG" sz="1700" b="0" i="1" smtClean="0">
                            <a:solidFill>
                              <a:schemeClr val="tx1"/>
                            </a:solidFill>
                            <a:latin typeface="Cambria Math" panose="02040503050406030204" pitchFamily="18" charset="0"/>
                            <a:ea typeface="+mn-ea"/>
                          </a:rPr>
                          <m:t>𝑅𝑋</m:t>
                        </m:r>
                        <m:r>
                          <a:rPr lang="en-SG" sz="1700" b="0" i="1" smtClean="0">
                            <a:solidFill>
                              <a:schemeClr val="tx1"/>
                            </a:solidFill>
                            <a:latin typeface="Cambria Math" panose="02040503050406030204" pitchFamily="18" charset="0"/>
                            <a:ea typeface="+mn-ea"/>
                          </a:rPr>
                          <m:t>+</m:t>
                        </m:r>
                        <m:r>
                          <a:rPr lang="en-SG" sz="1700" b="0" i="1" smtClean="0">
                            <a:solidFill>
                              <a:schemeClr val="tx1"/>
                            </a:solidFill>
                            <a:latin typeface="Cambria Math" panose="02040503050406030204" pitchFamily="18" charset="0"/>
                            <a:ea typeface="+mn-ea"/>
                          </a:rPr>
                          <m:t>𝑇𝑋</m:t>
                        </m:r>
                      </m:sub>
                    </m:sSub>
                  </m:oMath>
                </a14:m>
                <a:r>
                  <a:rPr lang="en-US" sz="1700" dirty="0">
                    <a:solidFill>
                      <a:schemeClr val="tx1"/>
                    </a:solidFill>
                    <a:latin typeface="+mj-lt"/>
                    <a:ea typeface="+mn-ea"/>
                  </a:rPr>
                  <a:t> is the energy consumed by one RX+TX event, and </a:t>
                </a:r>
                <a14:m>
                  <m:oMath xmlns:m="http://schemas.openxmlformats.org/officeDocument/2006/math">
                    <m:sSub>
                      <m:sSubPr>
                        <m:ctrlPr>
                          <a:rPr lang="en-SG" sz="1700" b="0" i="1" smtClean="0">
                            <a:solidFill>
                              <a:schemeClr val="tx1"/>
                            </a:solidFill>
                            <a:latin typeface="Cambria Math" panose="02040503050406030204" pitchFamily="18" charset="0"/>
                            <a:ea typeface="+mn-ea"/>
                          </a:rPr>
                        </m:ctrlPr>
                      </m:sSubPr>
                      <m:e>
                        <m:r>
                          <a:rPr lang="en-SG" sz="1700" b="0" i="1" smtClean="0">
                            <a:solidFill>
                              <a:schemeClr val="tx1"/>
                            </a:solidFill>
                            <a:latin typeface="Cambria Math" panose="02040503050406030204" pitchFamily="18" charset="0"/>
                            <a:ea typeface="+mn-ea"/>
                          </a:rPr>
                          <m:t>𝑃</m:t>
                        </m:r>
                      </m:e>
                      <m:sub>
                        <m:r>
                          <a:rPr lang="en-SG" sz="1700" b="0" i="1" smtClean="0">
                            <a:solidFill>
                              <a:schemeClr val="tx1"/>
                            </a:solidFill>
                            <a:latin typeface="Cambria Math" panose="02040503050406030204" pitchFamily="18" charset="0"/>
                            <a:ea typeface="+mn-ea"/>
                          </a:rPr>
                          <m:t>𝑖𝑑𝑙𝑒</m:t>
                        </m:r>
                      </m:sub>
                    </m:sSub>
                  </m:oMath>
                </a14:m>
                <a:r>
                  <a:rPr lang="en-US" sz="1700" dirty="0">
                    <a:solidFill>
                      <a:schemeClr val="tx1"/>
                    </a:solidFill>
                    <a:latin typeface="+mj-lt"/>
                    <a:ea typeface="+mn-ea"/>
                  </a:rPr>
                  <a:t> is the idle power consumption.</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700" dirty="0">
                    <a:solidFill>
                      <a:schemeClr val="tx1"/>
                    </a:solidFill>
                    <a:latin typeface="+mj-lt"/>
                    <a:ea typeface="+mn-ea"/>
                  </a:rPr>
                  <a:t>Energizer duration with only capability information will be based on the worst case AMP STA RF-EH sensitivity, total energy storage capacitor, and idle power consumption. Charging time/on-time can be computed as </a:t>
                </a:r>
                <a14:m>
                  <m:oMath xmlns:m="http://schemas.openxmlformats.org/officeDocument/2006/math">
                    <m:sSub>
                      <m:sSubPr>
                        <m:ctrlPr>
                          <a:rPr lang="en-SG" sz="1700" b="0" i="1" smtClean="0">
                            <a:solidFill>
                              <a:schemeClr val="tx1"/>
                            </a:solidFill>
                            <a:latin typeface="Cambria Math" panose="02040503050406030204" pitchFamily="18" charset="0"/>
                            <a:ea typeface="+mn-ea"/>
                          </a:rPr>
                        </m:ctrlPr>
                      </m:sSubPr>
                      <m:e>
                        <m:r>
                          <a:rPr lang="en-SG" sz="1700" b="0" i="1" smtClean="0">
                            <a:solidFill>
                              <a:schemeClr val="tx1"/>
                            </a:solidFill>
                            <a:latin typeface="Cambria Math" panose="02040503050406030204" pitchFamily="18" charset="0"/>
                            <a:ea typeface="+mn-ea"/>
                          </a:rPr>
                          <m:t>𝑡</m:t>
                        </m:r>
                      </m:e>
                      <m:sub>
                        <m:r>
                          <a:rPr lang="en-SG" sz="1700" b="0" i="1" smtClean="0">
                            <a:solidFill>
                              <a:schemeClr val="tx1"/>
                            </a:solidFill>
                            <a:latin typeface="Cambria Math" panose="02040503050406030204" pitchFamily="18" charset="0"/>
                            <a:ea typeface="+mn-ea"/>
                          </a:rPr>
                          <m:t>𝑜𝑛</m:t>
                        </m:r>
                      </m:sub>
                    </m:sSub>
                    <m:r>
                      <a:rPr lang="en-SG" sz="1700" b="0" i="1" smtClean="0">
                        <a:solidFill>
                          <a:schemeClr val="tx1"/>
                        </a:solidFill>
                        <a:latin typeface="Cambria Math" panose="02040503050406030204" pitchFamily="18" charset="0"/>
                        <a:ea typeface="+mn-ea"/>
                      </a:rPr>
                      <m:t>=</m:t>
                    </m:r>
                    <m:sSub>
                      <m:sSubPr>
                        <m:ctrlPr>
                          <a:rPr lang="en-SG" sz="1700" b="0" i="1" smtClean="0">
                            <a:solidFill>
                              <a:schemeClr val="tx1"/>
                            </a:solidFill>
                            <a:latin typeface="Cambria Math" panose="02040503050406030204" pitchFamily="18" charset="0"/>
                            <a:ea typeface="+mn-ea"/>
                          </a:rPr>
                        </m:ctrlPr>
                      </m:sSubPr>
                      <m:e>
                        <m:r>
                          <a:rPr lang="en-SG" sz="1700" b="0" i="1" smtClean="0">
                            <a:solidFill>
                              <a:schemeClr val="tx1"/>
                            </a:solidFill>
                            <a:latin typeface="Cambria Math" panose="02040503050406030204" pitchFamily="18" charset="0"/>
                            <a:ea typeface="+mn-ea"/>
                          </a:rPr>
                          <m:t>𝐸</m:t>
                        </m:r>
                      </m:e>
                      <m:sub>
                        <m:r>
                          <a:rPr lang="en-SG" sz="1700" b="0" i="1" smtClean="0">
                            <a:solidFill>
                              <a:schemeClr val="tx1"/>
                            </a:solidFill>
                            <a:latin typeface="Cambria Math" panose="02040503050406030204" pitchFamily="18" charset="0"/>
                            <a:ea typeface="+mn-ea"/>
                          </a:rPr>
                          <m:t>𝑡𝑜𝑡𝑎𝑙</m:t>
                        </m:r>
                      </m:sub>
                    </m:sSub>
                    <m:r>
                      <a:rPr lang="en-SG" sz="1700" b="0" i="1" smtClean="0">
                        <a:solidFill>
                          <a:schemeClr val="tx1"/>
                        </a:solidFill>
                        <a:latin typeface="Cambria Math" panose="02040503050406030204" pitchFamily="18" charset="0"/>
                        <a:ea typeface="+mn-ea"/>
                      </a:rPr>
                      <m:t>/</m:t>
                    </m:r>
                    <m:sSub>
                      <m:sSubPr>
                        <m:ctrlPr>
                          <a:rPr lang="en-SG" sz="1700" b="0" i="1" smtClean="0">
                            <a:solidFill>
                              <a:schemeClr val="tx1"/>
                            </a:solidFill>
                            <a:latin typeface="Cambria Math" panose="02040503050406030204" pitchFamily="18" charset="0"/>
                            <a:ea typeface="+mn-ea"/>
                          </a:rPr>
                        </m:ctrlPr>
                      </m:sSubPr>
                      <m:e>
                        <m:r>
                          <a:rPr lang="en-SG" sz="1700" b="0" i="1" smtClean="0">
                            <a:solidFill>
                              <a:schemeClr val="tx1"/>
                            </a:solidFill>
                            <a:latin typeface="Cambria Math" panose="02040503050406030204" pitchFamily="18" charset="0"/>
                            <a:ea typeface="+mn-ea"/>
                          </a:rPr>
                          <m:t>𝑃</m:t>
                        </m:r>
                      </m:e>
                      <m:sub>
                        <m:r>
                          <a:rPr lang="en-SG" sz="1700" b="0" i="1" smtClean="0">
                            <a:solidFill>
                              <a:schemeClr val="tx1"/>
                            </a:solidFill>
                            <a:latin typeface="Cambria Math" panose="02040503050406030204" pitchFamily="18" charset="0"/>
                            <a:ea typeface="+mn-ea"/>
                          </a:rPr>
                          <m:t>𝑅𝑋</m:t>
                        </m:r>
                      </m:sub>
                    </m:sSub>
                  </m:oMath>
                </a14:m>
                <a:r>
                  <a:rPr lang="en-US" sz="1700" dirty="0">
                    <a:solidFill>
                      <a:schemeClr val="tx1"/>
                    </a:solidFill>
                    <a:latin typeface="+mj-lt"/>
                    <a:ea typeface="+mn-ea"/>
                  </a:rPr>
                  <a:t>, where </a:t>
                </a:r>
                <a14:m>
                  <m:oMath xmlns:m="http://schemas.openxmlformats.org/officeDocument/2006/math">
                    <m:sSub>
                      <m:sSubPr>
                        <m:ctrlPr>
                          <a:rPr lang="en-SG" sz="1700" b="0" i="1" smtClean="0">
                            <a:solidFill>
                              <a:schemeClr val="tx1"/>
                            </a:solidFill>
                            <a:latin typeface="Cambria Math" panose="02040503050406030204" pitchFamily="18" charset="0"/>
                            <a:ea typeface="+mn-ea"/>
                          </a:rPr>
                        </m:ctrlPr>
                      </m:sSubPr>
                      <m:e>
                        <m:r>
                          <a:rPr lang="en-SG" sz="1700" b="0" i="1" smtClean="0">
                            <a:solidFill>
                              <a:schemeClr val="tx1"/>
                            </a:solidFill>
                            <a:latin typeface="Cambria Math" panose="02040503050406030204" pitchFamily="18" charset="0"/>
                            <a:ea typeface="+mn-ea"/>
                          </a:rPr>
                          <m:t>𝑃</m:t>
                        </m:r>
                      </m:e>
                      <m:sub>
                        <m:r>
                          <a:rPr lang="en-SG" sz="1700" b="0" i="1" smtClean="0">
                            <a:solidFill>
                              <a:schemeClr val="tx1"/>
                            </a:solidFill>
                            <a:latin typeface="Cambria Math" panose="02040503050406030204" pitchFamily="18" charset="0"/>
                            <a:ea typeface="+mn-ea"/>
                          </a:rPr>
                          <m:t>𝑅𝑋</m:t>
                        </m:r>
                      </m:sub>
                    </m:sSub>
                  </m:oMath>
                </a14:m>
                <a:r>
                  <a:rPr lang="en-US" sz="1700" dirty="0">
                    <a:solidFill>
                      <a:schemeClr val="tx1"/>
                    </a:solidFill>
                    <a:latin typeface="+mj-lt"/>
                    <a:ea typeface="+mn-ea"/>
                  </a:rPr>
                  <a:t> is the AMP STA received power (incl. all losses), expressed in watts. The off duration can be computed as, </a:t>
                </a:r>
                <a14:m>
                  <m:oMath xmlns:m="http://schemas.openxmlformats.org/officeDocument/2006/math">
                    <m:sSub>
                      <m:sSubPr>
                        <m:ctrlPr>
                          <a:rPr lang="en-SG" sz="1700" b="0" i="1" smtClean="0">
                            <a:solidFill>
                              <a:schemeClr val="tx1"/>
                            </a:solidFill>
                            <a:latin typeface="Cambria Math" panose="02040503050406030204" pitchFamily="18" charset="0"/>
                            <a:ea typeface="+mn-ea"/>
                          </a:rPr>
                        </m:ctrlPr>
                      </m:sSubPr>
                      <m:e>
                        <m:r>
                          <a:rPr lang="en-SG" sz="1700" b="0" i="1" smtClean="0">
                            <a:solidFill>
                              <a:schemeClr val="tx1"/>
                            </a:solidFill>
                            <a:latin typeface="Cambria Math" panose="02040503050406030204" pitchFamily="18" charset="0"/>
                            <a:ea typeface="+mn-ea"/>
                          </a:rPr>
                          <m:t>𝑡</m:t>
                        </m:r>
                      </m:e>
                      <m:sub>
                        <m:r>
                          <a:rPr lang="en-SG" sz="1700" b="0" i="1" smtClean="0">
                            <a:solidFill>
                              <a:schemeClr val="tx1"/>
                            </a:solidFill>
                            <a:latin typeface="Cambria Math" panose="02040503050406030204" pitchFamily="18" charset="0"/>
                            <a:ea typeface="+mn-ea"/>
                          </a:rPr>
                          <m:t>𝑜𝑓𝑓</m:t>
                        </m:r>
                      </m:sub>
                    </m:sSub>
                    <m:r>
                      <a:rPr lang="en-SG" sz="1700" b="0" i="1" smtClean="0">
                        <a:solidFill>
                          <a:schemeClr val="tx1"/>
                        </a:solidFill>
                        <a:latin typeface="Cambria Math" panose="02040503050406030204" pitchFamily="18" charset="0"/>
                        <a:ea typeface="+mn-ea"/>
                      </a:rPr>
                      <m:t>&lt;</m:t>
                    </m:r>
                    <m:sSub>
                      <m:sSubPr>
                        <m:ctrlPr>
                          <a:rPr lang="en-SG" sz="1700" b="0" i="1" smtClean="0">
                            <a:solidFill>
                              <a:schemeClr val="tx1"/>
                            </a:solidFill>
                            <a:latin typeface="Cambria Math" panose="02040503050406030204" pitchFamily="18" charset="0"/>
                            <a:ea typeface="+mn-ea"/>
                          </a:rPr>
                        </m:ctrlPr>
                      </m:sSubPr>
                      <m:e>
                        <m:r>
                          <a:rPr lang="en-SG" sz="1700" b="0" i="1" smtClean="0">
                            <a:solidFill>
                              <a:schemeClr val="tx1"/>
                            </a:solidFill>
                            <a:latin typeface="Cambria Math" panose="02040503050406030204" pitchFamily="18" charset="0"/>
                            <a:ea typeface="+mn-ea"/>
                          </a:rPr>
                          <m:t>𝐸</m:t>
                        </m:r>
                      </m:e>
                      <m:sub>
                        <m:r>
                          <a:rPr lang="en-SG" sz="1700" b="0" i="1" smtClean="0">
                            <a:solidFill>
                              <a:schemeClr val="tx1"/>
                            </a:solidFill>
                            <a:latin typeface="Cambria Math" panose="02040503050406030204" pitchFamily="18" charset="0"/>
                            <a:ea typeface="+mn-ea"/>
                          </a:rPr>
                          <m:t>𝑡𝑜𝑡𝑎𝑙</m:t>
                        </m:r>
                      </m:sub>
                    </m:sSub>
                    <m:r>
                      <a:rPr lang="en-SG" sz="1700" b="0" i="1" smtClean="0">
                        <a:solidFill>
                          <a:schemeClr val="tx1"/>
                        </a:solidFill>
                        <a:latin typeface="Cambria Math" panose="02040503050406030204" pitchFamily="18" charset="0"/>
                        <a:ea typeface="+mn-ea"/>
                      </a:rPr>
                      <m:t>/</m:t>
                    </m:r>
                    <m:sSub>
                      <m:sSubPr>
                        <m:ctrlPr>
                          <a:rPr lang="en-SG" sz="1700" b="0" i="1" smtClean="0">
                            <a:solidFill>
                              <a:schemeClr val="tx1"/>
                            </a:solidFill>
                            <a:latin typeface="Cambria Math" panose="02040503050406030204" pitchFamily="18" charset="0"/>
                            <a:ea typeface="+mn-ea"/>
                          </a:rPr>
                        </m:ctrlPr>
                      </m:sSubPr>
                      <m:e>
                        <m:r>
                          <a:rPr lang="en-SG" sz="1700" b="0" i="1" smtClean="0">
                            <a:solidFill>
                              <a:schemeClr val="tx1"/>
                            </a:solidFill>
                            <a:latin typeface="Cambria Math" panose="02040503050406030204" pitchFamily="18" charset="0"/>
                            <a:ea typeface="+mn-ea"/>
                          </a:rPr>
                          <m:t>𝑃</m:t>
                        </m:r>
                      </m:e>
                      <m:sub>
                        <m:r>
                          <a:rPr lang="en-SG" sz="1700" b="0" i="1" smtClean="0">
                            <a:solidFill>
                              <a:schemeClr val="tx1"/>
                            </a:solidFill>
                            <a:latin typeface="Cambria Math" panose="02040503050406030204" pitchFamily="18" charset="0"/>
                            <a:ea typeface="+mn-ea"/>
                          </a:rPr>
                          <m:t>𝑖𝑑𝑙𝑒</m:t>
                        </m:r>
                      </m:sub>
                    </m:sSub>
                  </m:oMath>
                </a14:m>
                <a:r>
                  <a:rPr lang="en-US" sz="1700" dirty="0">
                    <a:solidFill>
                      <a:schemeClr val="tx1"/>
                    </a:solidFill>
                    <a:latin typeface="+mj-lt"/>
                    <a:ea typeface="+mn-ea"/>
                  </a:rPr>
                  <a:t>, where </a:t>
                </a:r>
                <a14:m>
                  <m:oMath xmlns:m="http://schemas.openxmlformats.org/officeDocument/2006/math">
                    <m:sSub>
                      <m:sSubPr>
                        <m:ctrlPr>
                          <a:rPr lang="en-SG" sz="1700" b="0" i="1" smtClean="0">
                            <a:solidFill>
                              <a:schemeClr val="tx1"/>
                            </a:solidFill>
                            <a:latin typeface="Cambria Math" panose="02040503050406030204" pitchFamily="18" charset="0"/>
                            <a:ea typeface="+mn-ea"/>
                          </a:rPr>
                        </m:ctrlPr>
                      </m:sSubPr>
                      <m:e>
                        <m:r>
                          <a:rPr lang="en-SG" sz="1700" b="0" i="1" smtClean="0">
                            <a:solidFill>
                              <a:schemeClr val="tx1"/>
                            </a:solidFill>
                            <a:latin typeface="Cambria Math" panose="02040503050406030204" pitchFamily="18" charset="0"/>
                            <a:ea typeface="+mn-ea"/>
                          </a:rPr>
                          <m:t>𝑃</m:t>
                        </m:r>
                      </m:e>
                      <m:sub>
                        <m:r>
                          <a:rPr lang="en-SG" sz="1700" b="0" i="1" smtClean="0">
                            <a:solidFill>
                              <a:schemeClr val="tx1"/>
                            </a:solidFill>
                            <a:latin typeface="Cambria Math" panose="02040503050406030204" pitchFamily="18" charset="0"/>
                            <a:ea typeface="+mn-ea"/>
                          </a:rPr>
                          <m:t>𝑖𝑑𝑙𝑒</m:t>
                        </m:r>
                      </m:sub>
                    </m:sSub>
                  </m:oMath>
                </a14:m>
                <a:r>
                  <a:rPr lang="en-US" sz="1700" dirty="0">
                    <a:solidFill>
                      <a:schemeClr val="tx1"/>
                    </a:solidFill>
                    <a:latin typeface="+mj-lt"/>
                    <a:ea typeface="+mn-ea"/>
                  </a:rPr>
                  <a:t> is the idle power consumption (Note: The off duration is not deterministic since the TX-RX power consumption is unknown, without any feedback).</a:t>
                </a:r>
              </a:p>
              <a:p>
                <a:pPr marL="1085850" lvl="1"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700" dirty="0">
                    <a:solidFill>
                      <a:schemeClr val="tx1"/>
                    </a:solidFill>
                    <a:latin typeface="+mj-lt"/>
                    <a:ea typeface="+mn-ea"/>
                  </a:rPr>
                  <a:t>For </a:t>
                </a:r>
                <a14:m>
                  <m:oMath xmlns:m="http://schemas.openxmlformats.org/officeDocument/2006/math">
                    <m:sSub>
                      <m:sSubPr>
                        <m:ctrlPr>
                          <a:rPr lang="en-SG" sz="1700" b="0" i="1" smtClean="0">
                            <a:solidFill>
                              <a:schemeClr val="tx1"/>
                            </a:solidFill>
                            <a:latin typeface="Cambria Math" panose="02040503050406030204" pitchFamily="18" charset="0"/>
                            <a:ea typeface="+mn-ea"/>
                          </a:rPr>
                        </m:ctrlPr>
                      </m:sSubPr>
                      <m:e>
                        <m:r>
                          <a:rPr lang="en-SG" sz="1700" b="0" i="1" smtClean="0">
                            <a:solidFill>
                              <a:schemeClr val="tx1"/>
                            </a:solidFill>
                            <a:latin typeface="Cambria Math" panose="02040503050406030204" pitchFamily="18" charset="0"/>
                            <a:ea typeface="+mn-ea"/>
                          </a:rPr>
                          <m:t>𝐸</m:t>
                        </m:r>
                      </m:e>
                      <m:sub>
                        <m:r>
                          <a:rPr lang="en-SG" sz="1700" b="0" i="1" smtClean="0">
                            <a:solidFill>
                              <a:schemeClr val="tx1"/>
                            </a:solidFill>
                            <a:latin typeface="Cambria Math" panose="02040503050406030204" pitchFamily="18" charset="0"/>
                            <a:ea typeface="+mn-ea"/>
                          </a:rPr>
                          <m:t>𝑡𝑜𝑡𝑎𝑙</m:t>
                        </m:r>
                      </m:sub>
                    </m:sSub>
                  </m:oMath>
                </a14:m>
                <a:r>
                  <a:rPr lang="en-US" sz="1700" dirty="0">
                    <a:solidFill>
                      <a:schemeClr val="tx1"/>
                    </a:solidFill>
                    <a:latin typeface="+mj-lt"/>
                    <a:ea typeface="+mn-ea"/>
                  </a:rPr>
                  <a:t>=0.25uJ, </a:t>
                </a:r>
                <a14:m>
                  <m:oMath xmlns:m="http://schemas.openxmlformats.org/officeDocument/2006/math">
                    <m:sSub>
                      <m:sSubPr>
                        <m:ctrlPr>
                          <a:rPr lang="en-SG" sz="1700" b="0" i="1" smtClean="0">
                            <a:solidFill>
                              <a:schemeClr val="tx1"/>
                            </a:solidFill>
                            <a:latin typeface="Cambria Math" panose="02040503050406030204" pitchFamily="18" charset="0"/>
                            <a:ea typeface="+mn-ea"/>
                          </a:rPr>
                        </m:ctrlPr>
                      </m:sSubPr>
                      <m:e>
                        <m:r>
                          <a:rPr lang="en-SG" sz="1700" b="0" i="1" smtClean="0">
                            <a:solidFill>
                              <a:schemeClr val="tx1"/>
                            </a:solidFill>
                            <a:latin typeface="Cambria Math" panose="02040503050406030204" pitchFamily="18" charset="0"/>
                            <a:ea typeface="+mn-ea"/>
                          </a:rPr>
                          <m:t>𝑃</m:t>
                        </m:r>
                      </m:e>
                      <m:sub>
                        <m:r>
                          <a:rPr lang="en-SG" sz="1700" b="0" i="1" smtClean="0">
                            <a:solidFill>
                              <a:schemeClr val="tx1"/>
                            </a:solidFill>
                            <a:latin typeface="Cambria Math" panose="02040503050406030204" pitchFamily="18" charset="0"/>
                            <a:ea typeface="+mn-ea"/>
                          </a:rPr>
                          <m:t>𝑅𝑋</m:t>
                        </m:r>
                      </m:sub>
                    </m:sSub>
                  </m:oMath>
                </a14:m>
                <a:r>
                  <a:rPr lang="en-US" sz="1700" dirty="0">
                    <a:solidFill>
                      <a:schemeClr val="tx1"/>
                    </a:solidFill>
                    <a:latin typeface="+mj-lt"/>
                    <a:ea typeface="+mn-ea"/>
                  </a:rPr>
                  <a:t> = 0.01mW (-20dBm), </a:t>
                </a:r>
                <a14:m>
                  <m:oMath xmlns:m="http://schemas.openxmlformats.org/officeDocument/2006/math">
                    <m:sSub>
                      <m:sSubPr>
                        <m:ctrlPr>
                          <a:rPr lang="en-SG" sz="1700" b="0" i="1" smtClean="0">
                            <a:solidFill>
                              <a:schemeClr val="tx1"/>
                            </a:solidFill>
                            <a:latin typeface="Cambria Math" panose="02040503050406030204" pitchFamily="18" charset="0"/>
                            <a:ea typeface="+mn-ea"/>
                          </a:rPr>
                        </m:ctrlPr>
                      </m:sSubPr>
                      <m:e>
                        <m:r>
                          <a:rPr lang="en-SG" sz="1700" b="0" i="1" smtClean="0">
                            <a:solidFill>
                              <a:schemeClr val="tx1"/>
                            </a:solidFill>
                            <a:latin typeface="Cambria Math" panose="02040503050406030204" pitchFamily="18" charset="0"/>
                            <a:ea typeface="+mn-ea"/>
                          </a:rPr>
                          <m:t>𝑃</m:t>
                        </m:r>
                      </m:e>
                      <m:sub>
                        <m:r>
                          <a:rPr lang="en-SG" sz="1700" b="0" i="1" smtClean="0">
                            <a:solidFill>
                              <a:schemeClr val="tx1"/>
                            </a:solidFill>
                            <a:latin typeface="Cambria Math" panose="02040503050406030204" pitchFamily="18" charset="0"/>
                            <a:ea typeface="+mn-ea"/>
                          </a:rPr>
                          <m:t>𝑖𝑑𝑙𝑒</m:t>
                        </m:r>
                      </m:sub>
                    </m:sSub>
                  </m:oMath>
                </a14:m>
                <a:r>
                  <a:rPr lang="en-US" sz="1700" dirty="0">
                    <a:solidFill>
                      <a:schemeClr val="tx1"/>
                    </a:solidFill>
                    <a:latin typeface="+mj-lt"/>
                    <a:ea typeface="+mn-ea"/>
                  </a:rPr>
                  <a:t>=0.1uW, then </a:t>
                </a:r>
                <a14:m>
                  <m:oMath xmlns:m="http://schemas.openxmlformats.org/officeDocument/2006/math">
                    <m:sSub>
                      <m:sSubPr>
                        <m:ctrlPr>
                          <a:rPr lang="en-SG" sz="1700" b="0" i="1" smtClean="0">
                            <a:solidFill>
                              <a:schemeClr val="tx1"/>
                            </a:solidFill>
                            <a:latin typeface="Cambria Math" panose="02040503050406030204" pitchFamily="18" charset="0"/>
                            <a:ea typeface="+mn-ea"/>
                          </a:rPr>
                        </m:ctrlPr>
                      </m:sSubPr>
                      <m:e>
                        <m:r>
                          <a:rPr lang="en-SG" sz="1700" b="0" i="1" smtClean="0">
                            <a:solidFill>
                              <a:schemeClr val="tx1"/>
                            </a:solidFill>
                            <a:latin typeface="Cambria Math" panose="02040503050406030204" pitchFamily="18" charset="0"/>
                            <a:ea typeface="+mn-ea"/>
                          </a:rPr>
                          <m:t>𝑡</m:t>
                        </m:r>
                      </m:e>
                      <m:sub>
                        <m:r>
                          <a:rPr lang="en-SG" sz="1700" b="0" i="1" smtClean="0">
                            <a:solidFill>
                              <a:schemeClr val="tx1"/>
                            </a:solidFill>
                            <a:latin typeface="Cambria Math" panose="02040503050406030204" pitchFamily="18" charset="0"/>
                            <a:ea typeface="+mn-ea"/>
                          </a:rPr>
                          <m:t>𝑜𝑛</m:t>
                        </m:r>
                      </m:sub>
                    </m:sSub>
                  </m:oMath>
                </a14:m>
                <a:r>
                  <a:rPr lang="en-US" sz="1700" dirty="0">
                    <a:solidFill>
                      <a:schemeClr val="tx1"/>
                    </a:solidFill>
                    <a:latin typeface="+mj-lt"/>
                    <a:ea typeface="+mn-ea"/>
                  </a:rPr>
                  <a:t>=25ms and </a:t>
                </a:r>
                <a14:m>
                  <m:oMath xmlns:m="http://schemas.openxmlformats.org/officeDocument/2006/math">
                    <m:sSub>
                      <m:sSubPr>
                        <m:ctrlPr>
                          <a:rPr lang="en-SG" sz="1700" b="0" i="1" smtClean="0">
                            <a:solidFill>
                              <a:schemeClr val="tx1"/>
                            </a:solidFill>
                            <a:latin typeface="Cambria Math" panose="02040503050406030204" pitchFamily="18" charset="0"/>
                            <a:ea typeface="+mn-ea"/>
                          </a:rPr>
                        </m:ctrlPr>
                      </m:sSubPr>
                      <m:e>
                        <m:r>
                          <a:rPr lang="en-SG" sz="1700" b="0" i="1" smtClean="0">
                            <a:solidFill>
                              <a:schemeClr val="tx1"/>
                            </a:solidFill>
                            <a:latin typeface="Cambria Math" panose="02040503050406030204" pitchFamily="18" charset="0"/>
                            <a:ea typeface="+mn-ea"/>
                          </a:rPr>
                          <m:t>𝑡</m:t>
                        </m:r>
                      </m:e>
                      <m:sub>
                        <m:r>
                          <a:rPr lang="en-SG" sz="1700" b="0" i="1" smtClean="0">
                            <a:solidFill>
                              <a:schemeClr val="tx1"/>
                            </a:solidFill>
                            <a:latin typeface="Cambria Math" panose="02040503050406030204" pitchFamily="18" charset="0"/>
                            <a:ea typeface="+mn-ea"/>
                          </a:rPr>
                          <m:t>𝑜𝑓𝑓</m:t>
                        </m:r>
                      </m:sub>
                    </m:sSub>
                  </m:oMath>
                </a14:m>
                <a:r>
                  <a:rPr lang="en-US" sz="1700" dirty="0">
                    <a:solidFill>
                      <a:schemeClr val="tx1"/>
                    </a:solidFill>
                    <a:latin typeface="+mj-lt"/>
                    <a:ea typeface="+mn-ea"/>
                  </a:rPr>
                  <a:t>&lt;2.5s.</a:t>
                </a:r>
              </a:p>
            </p:txBody>
          </p:sp>
        </mc:Choice>
        <mc:Fallback xmlns="">
          <p:sp>
            <p:nvSpPr>
              <p:cNvPr id="3" name="TextBox 2">
                <a:extLst>
                  <a:ext uri="{FF2B5EF4-FFF2-40B4-BE49-F238E27FC236}">
                    <a16:creationId xmlns:a16="http://schemas.microsoft.com/office/drawing/2014/main" id="{95028AE3-E183-41C3-A5D3-49332A620999}"/>
                  </a:ext>
                </a:extLst>
              </p:cNvPr>
              <p:cNvSpPr txBox="1">
                <a:spLocks noRot="1" noChangeAspect="1" noMove="1" noResize="1" noEditPoints="1" noAdjustHandles="1" noChangeArrowheads="1" noChangeShapeType="1" noTextEdit="1"/>
              </p:cNvSpPr>
              <p:nvPr/>
            </p:nvSpPr>
            <p:spPr>
              <a:xfrm>
                <a:off x="927160" y="1484784"/>
                <a:ext cx="10513168" cy="4678460"/>
              </a:xfrm>
              <a:prstGeom prst="rect">
                <a:avLst/>
              </a:prstGeom>
              <a:blipFill>
                <a:blip r:embed="rId2"/>
                <a:stretch>
                  <a:fillRect l="-232" t="-1043" r="-406" b="-391"/>
                </a:stretch>
              </a:blipFill>
            </p:spPr>
            <p:txBody>
              <a:bodyPr/>
              <a:lstStyle/>
              <a:p>
                <a:r>
                  <a:rPr lang="en-SG">
                    <a:noFill/>
                  </a:rPr>
                  <a:t> </a:t>
                </a:r>
              </a:p>
            </p:txBody>
          </p:sp>
        </mc:Fallback>
      </mc:AlternateContent>
      <p:sp>
        <p:nvSpPr>
          <p:cNvPr id="4" name="Title 1">
            <a:extLst>
              <a:ext uri="{FF2B5EF4-FFF2-40B4-BE49-F238E27FC236}">
                <a16:creationId xmlns:a16="http://schemas.microsoft.com/office/drawing/2014/main" id="{A142B036-D803-4DB8-9A2B-818C75EFC0E0}"/>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Simulation Analysis</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10409596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118378</TotalTime>
  <Words>1747</Words>
  <Application>Microsoft Office PowerPoint</Application>
  <PresentationFormat>Widescreen</PresentationFormat>
  <Paragraphs>274</Paragraphs>
  <Slides>12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Microsoft YaHei</vt:lpstr>
      <vt:lpstr>MS PGothic</vt:lpstr>
      <vt:lpstr>MS PGothic</vt:lpstr>
      <vt:lpstr>Arial</vt:lpstr>
      <vt:lpstr>Arial Unicode MS</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ian.bajaj@huawei.com</dc:creator>
  <cp:keywords/>
  <dc:description/>
  <cp:lastModifiedBy>Ian Bajaj</cp:lastModifiedBy>
  <cp:revision>1605</cp:revision>
  <cp:lastPrinted>2000-03-07T00:55:37Z</cp:lastPrinted>
  <dcterms:created xsi:type="dcterms:W3CDTF">2016-01-17T22:48:36Z</dcterms:created>
  <dcterms:modified xsi:type="dcterms:W3CDTF">2025-01-09T01:31:21Z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(3)zXz6X/c6YLpQKUlQ3R2/7Is7bgKxQG4wm8FxbRVHukvjwrDH9sUmOS9Z5itkHtopWCC8kki7
wFEVGETe0NTbp7ZlvG245CE09fCHpKuUIsYL+v9QKqbiYR7b+0KHjkyp+Y3IC9sQ2MlneKX/
SSubAG3NpwRlGwg3j4ny2cNnI7+LIyp0ks4dV3qJ4iUuUm9EMy78x69B/Zm7CZQFddgkcl6s
2SWOJVWRDJZf825Vl/</vt:lpwstr>
  </property>
  <property fmtid="{D5CDD505-2E9C-101B-9397-08002B2CF9AE}" pid="3" name="_2015_ms_pID_7253431">
    <vt:lpwstr>BCwkirEHEYaF6qNxMCHUYFOFj88ebbK5zWv/ctX8NCK/Mj4H6fN7nI
lul7x7ZWfgjCT0t7+TB/l2vQfSp8lejJTxkUQyrpFD8pY3c2XBR4s39sM17Y8t3hmQj2J71+
cSUFIfo85TH5cMORxzP9KOgASC3XwWZhyUnnFcR2//wRB+3LNxtz0X0Mlq/cozHYzDXO6Upv
1xs9zGnbZ6qLBWwLDoS/XOMxvIn7ac7m9aQX</vt:lpwstr>
  </property>
  <property fmtid="{D5CDD505-2E9C-101B-9397-08002B2CF9AE}" pid="4" name="_2015_ms_pID_7253432">
    <vt:lpwstr>kg==</vt:lpwstr>
  </property>
</Properties>
</file>