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9"/>
  </p:notesMasterIdLst>
  <p:handoutMasterIdLst>
    <p:handoutMasterId r:id="rId20"/>
  </p:handoutMasterIdLst>
  <p:sldIdLst>
    <p:sldId id="269" r:id="rId2"/>
    <p:sldId id="257" r:id="rId3"/>
    <p:sldId id="629" r:id="rId4"/>
    <p:sldId id="602" r:id="rId5"/>
    <p:sldId id="642" r:id="rId6"/>
    <p:sldId id="649" r:id="rId7"/>
    <p:sldId id="638" r:id="rId8"/>
    <p:sldId id="639" r:id="rId9"/>
    <p:sldId id="640" r:id="rId10"/>
    <p:sldId id="641" r:id="rId11"/>
    <p:sldId id="643" r:id="rId12"/>
    <p:sldId id="646" r:id="rId13"/>
    <p:sldId id="647" r:id="rId14"/>
    <p:sldId id="648" r:id="rId15"/>
    <p:sldId id="599" r:id="rId16"/>
    <p:sldId id="636" r:id="rId17"/>
    <p:sldId id="50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3875" autoAdjust="0"/>
  </p:normalViewPr>
  <p:slideViewPr>
    <p:cSldViewPr>
      <p:cViewPr varScale="1">
        <p:scale>
          <a:sx n="66" d="100"/>
          <a:sy n="66" d="100"/>
        </p:scale>
        <p:origin x="129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527552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3172950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12</a:t>
            </a:fld>
            <a:endParaRPr lang="zh-CN" altLang="en-US"/>
          </a:p>
        </p:txBody>
      </p:sp>
    </p:spTree>
    <p:extLst>
      <p:ext uri="{BB962C8B-B14F-4D97-AF65-F5344CB8AC3E}">
        <p14:creationId xmlns:p14="http://schemas.microsoft.com/office/powerpoint/2010/main" val="1061183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13</a:t>
            </a:fld>
            <a:endParaRPr lang="zh-CN" altLang="en-US"/>
          </a:p>
        </p:txBody>
      </p:sp>
    </p:spTree>
    <p:extLst>
      <p:ext uri="{BB962C8B-B14F-4D97-AF65-F5344CB8AC3E}">
        <p14:creationId xmlns:p14="http://schemas.microsoft.com/office/powerpoint/2010/main" val="1895760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14</a:t>
            </a:fld>
            <a:endParaRPr lang="zh-CN" altLang="en-US"/>
          </a:p>
        </p:txBody>
      </p:sp>
    </p:spTree>
    <p:extLst>
      <p:ext uri="{BB962C8B-B14F-4D97-AF65-F5344CB8AC3E}">
        <p14:creationId xmlns:p14="http://schemas.microsoft.com/office/powerpoint/2010/main" val="2976663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15</a:t>
            </a:fld>
            <a:endParaRPr lang="zh-CN" altLang="en-US"/>
          </a:p>
        </p:txBody>
      </p:sp>
    </p:spTree>
    <p:extLst>
      <p:ext uri="{BB962C8B-B14F-4D97-AF65-F5344CB8AC3E}">
        <p14:creationId xmlns:p14="http://schemas.microsoft.com/office/powerpoint/2010/main" val="856644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16</a:t>
            </a:fld>
            <a:endParaRPr lang="zh-CN" altLang="en-US"/>
          </a:p>
        </p:txBody>
      </p:sp>
    </p:spTree>
    <p:extLst>
      <p:ext uri="{BB962C8B-B14F-4D97-AF65-F5344CB8AC3E}">
        <p14:creationId xmlns:p14="http://schemas.microsoft.com/office/powerpoint/2010/main" val="2800186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724132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2099326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4153398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267122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375664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3031491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2251320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Weijie</a:t>
            </a:r>
            <a:r>
              <a:rPr lang="en-GB" dirty="0"/>
              <a:t> Xu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cs typeface="Times New Roman" panose="02020603050405020304" pitchFamily="18" charset="0"/>
              </a:rPr>
              <a:t>CDM access for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2025-1-10</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3482405369"/>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Ke</a:t>
                      </a:r>
                      <a:r>
                        <a:rPr lang="en-US" altLang="zh-CN" sz="1200" dirty="0">
                          <a:latin typeface="Times New Roman" panose="02020603050405020304" pitchFamily="18" charset="0"/>
                          <a:ea typeface="+mn-ea"/>
                          <a:cs typeface="Times New Roman" panose="02020603050405020304" pitchFamily="18" charset="0"/>
                        </a:rPr>
                        <a:t>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Case 1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2246769"/>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2 Users transmit CDM code on the same resource. 2 codes are aligned in the beginning of transmission.  Channel D, 1000ppm.</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Equal or non-equal receiving power at the AP side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2" name="文本框 11">
            <a:extLst>
              <a:ext uri="{FF2B5EF4-FFF2-40B4-BE49-F238E27FC236}">
                <a16:creationId xmlns:a16="http://schemas.microsoft.com/office/drawing/2014/main" id="{76084851-E8E1-41EA-BC46-6412F81A5738}"/>
              </a:ext>
            </a:extLst>
          </p:cNvPr>
          <p:cNvSpPr txBox="1"/>
          <p:nvPr/>
        </p:nvSpPr>
        <p:spPr>
          <a:xfrm>
            <a:off x="977222" y="5296698"/>
            <a:ext cx="2781302" cy="369332"/>
          </a:xfrm>
          <a:prstGeom prst="rect">
            <a:avLst/>
          </a:prstGeom>
          <a:noFill/>
        </p:spPr>
        <p:txBody>
          <a:bodyPr wrap="square" rtlCol="0">
            <a:spAutoFit/>
          </a:bodyPr>
          <a:lstStyle/>
          <a:p>
            <a:pPr algn="ctr"/>
            <a:r>
              <a:rPr lang="en-US" altLang="zh-CN" sz="1800" dirty="0"/>
              <a:t>2 AMP STAs,  equal power</a:t>
            </a:r>
            <a:endParaRPr lang="zh-CN" altLang="en-US" sz="1800" dirty="0"/>
          </a:p>
        </p:txBody>
      </p:sp>
      <p:pic>
        <p:nvPicPr>
          <p:cNvPr id="14" name="图片 13">
            <a:extLst>
              <a:ext uri="{FF2B5EF4-FFF2-40B4-BE49-F238E27FC236}">
                <a16:creationId xmlns:a16="http://schemas.microsoft.com/office/drawing/2014/main" id="{BE7F8A39-3980-4E24-B1E9-A812A512CC5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743200"/>
            <a:ext cx="3333079" cy="2500931"/>
          </a:xfrm>
          <a:prstGeom prst="rect">
            <a:avLst/>
          </a:prstGeom>
          <a:noFill/>
          <a:ln>
            <a:noFill/>
          </a:ln>
        </p:spPr>
      </p:pic>
      <p:pic>
        <p:nvPicPr>
          <p:cNvPr id="15" name="图片 14">
            <a:extLst>
              <a:ext uri="{FF2B5EF4-FFF2-40B4-BE49-F238E27FC236}">
                <a16:creationId xmlns:a16="http://schemas.microsoft.com/office/drawing/2014/main" id="{C0147F66-7E39-4ED3-B3EE-1124BAF06D1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0445" y="2743200"/>
            <a:ext cx="3246755" cy="2553498"/>
          </a:xfrm>
          <a:prstGeom prst="rect">
            <a:avLst/>
          </a:prstGeom>
          <a:noFill/>
          <a:ln>
            <a:noFill/>
          </a:ln>
        </p:spPr>
      </p:pic>
      <p:sp>
        <p:nvSpPr>
          <p:cNvPr id="18" name="文本框 17">
            <a:extLst>
              <a:ext uri="{FF2B5EF4-FFF2-40B4-BE49-F238E27FC236}">
                <a16:creationId xmlns:a16="http://schemas.microsoft.com/office/drawing/2014/main" id="{A7B2D6C5-16A0-4E2F-89E9-BA558477ED33}"/>
              </a:ext>
            </a:extLst>
          </p:cNvPr>
          <p:cNvSpPr txBox="1"/>
          <p:nvPr/>
        </p:nvSpPr>
        <p:spPr>
          <a:xfrm>
            <a:off x="4918104" y="5283078"/>
            <a:ext cx="3071436" cy="646331"/>
          </a:xfrm>
          <a:prstGeom prst="rect">
            <a:avLst/>
          </a:prstGeom>
          <a:noFill/>
        </p:spPr>
        <p:txBody>
          <a:bodyPr wrap="square" rtlCol="0">
            <a:spAutoFit/>
          </a:bodyPr>
          <a:lstStyle/>
          <a:p>
            <a:pPr algn="ctr"/>
            <a:r>
              <a:rPr lang="en-US" altLang="zh-CN" sz="1800" dirty="0"/>
              <a:t>2 AMP STAs, 10dB power difference</a:t>
            </a:r>
            <a:endParaRPr lang="zh-CN" altLang="en-US" sz="1800" dirty="0"/>
          </a:p>
        </p:txBody>
      </p:sp>
    </p:spTree>
    <p:extLst>
      <p:ext uri="{BB962C8B-B14F-4D97-AF65-F5344CB8AC3E}">
        <p14:creationId xmlns:p14="http://schemas.microsoft.com/office/powerpoint/2010/main" val="405942226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Case 2</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11</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209550" y="1319212"/>
            <a:ext cx="8496300" cy="2554545"/>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solidFill>
                  <a:schemeClr val="tx2"/>
                </a:solidFill>
                <a:latin typeface="+mj-lt"/>
                <a:ea typeface="+mj-ea"/>
                <a:cs typeface="+mj-cs"/>
              </a:rPr>
              <a:t>2 CDM codes are not synchronous at the beginning and there is a 2us mis-alignment (Corresponding to 1 chip and 40 sampling points) between the 2 CDM sequence, </a:t>
            </a:r>
            <a:r>
              <a:rPr lang="en-US" altLang="zh-CN" sz="2000" dirty="0">
                <a:cs typeface="Times New Roman" panose="02020603050405020304" pitchFamily="18" charset="0"/>
              </a:rPr>
              <a:t>Channel D, 1000ppm.</a:t>
            </a:r>
          </a:p>
          <a:p>
            <a:pPr marL="0" lvl="1" algn="just">
              <a:spcBef>
                <a:spcPts val="0"/>
              </a:spcBef>
              <a:spcAft>
                <a:spcPts val="600"/>
              </a:spcAft>
            </a:pPr>
            <a:r>
              <a:rPr lang="en-US" altLang="zh-CN" sz="2000" dirty="0">
                <a:solidFill>
                  <a:schemeClr val="tx2"/>
                </a:solidFill>
                <a:latin typeface="+mj-lt"/>
                <a:ea typeface="+mj-ea"/>
                <a:cs typeface="+mj-cs"/>
              </a:rPr>
              <a:t> </a:t>
            </a:r>
            <a:r>
              <a:rPr lang="en-US" altLang="zh-CN" sz="20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2" name="文本框 11">
            <a:extLst>
              <a:ext uri="{FF2B5EF4-FFF2-40B4-BE49-F238E27FC236}">
                <a16:creationId xmlns:a16="http://schemas.microsoft.com/office/drawing/2014/main" id="{34FA637D-E77D-4ACA-BD5B-EE3A5CD2D23B}"/>
              </a:ext>
            </a:extLst>
          </p:cNvPr>
          <p:cNvSpPr txBox="1"/>
          <p:nvPr/>
        </p:nvSpPr>
        <p:spPr>
          <a:xfrm>
            <a:off x="1190288" y="5678269"/>
            <a:ext cx="2781302" cy="369332"/>
          </a:xfrm>
          <a:prstGeom prst="rect">
            <a:avLst/>
          </a:prstGeom>
          <a:noFill/>
        </p:spPr>
        <p:txBody>
          <a:bodyPr wrap="square" rtlCol="0">
            <a:spAutoFit/>
          </a:bodyPr>
          <a:lstStyle/>
          <a:p>
            <a:pPr algn="ctr"/>
            <a:r>
              <a:rPr lang="en-US" altLang="zh-CN" sz="1800" dirty="0"/>
              <a:t>2 AMP STAs,  Aligned</a:t>
            </a:r>
            <a:endParaRPr lang="zh-CN" altLang="en-US" sz="1800" dirty="0"/>
          </a:p>
        </p:txBody>
      </p:sp>
      <p:sp>
        <p:nvSpPr>
          <p:cNvPr id="13" name="文本框 12">
            <a:extLst>
              <a:ext uri="{FF2B5EF4-FFF2-40B4-BE49-F238E27FC236}">
                <a16:creationId xmlns:a16="http://schemas.microsoft.com/office/drawing/2014/main" id="{2E8E476C-2C15-4D07-A4CB-DB98CC85D0BA}"/>
              </a:ext>
            </a:extLst>
          </p:cNvPr>
          <p:cNvSpPr txBox="1"/>
          <p:nvPr/>
        </p:nvSpPr>
        <p:spPr>
          <a:xfrm>
            <a:off x="5172412" y="5678269"/>
            <a:ext cx="2781302" cy="646331"/>
          </a:xfrm>
          <a:prstGeom prst="rect">
            <a:avLst/>
          </a:prstGeom>
          <a:noFill/>
        </p:spPr>
        <p:txBody>
          <a:bodyPr wrap="square" rtlCol="0">
            <a:spAutoFit/>
          </a:bodyPr>
          <a:lstStyle/>
          <a:p>
            <a:pPr algn="ctr"/>
            <a:r>
              <a:rPr lang="en-US" altLang="zh-CN" sz="1800" dirty="0"/>
              <a:t>2 AMP STAs,  2us timing misalignment</a:t>
            </a:r>
            <a:endParaRPr lang="zh-CN" altLang="en-US" sz="1800" dirty="0"/>
          </a:p>
        </p:txBody>
      </p:sp>
      <p:pic>
        <p:nvPicPr>
          <p:cNvPr id="14" name="图片 13">
            <a:extLst>
              <a:ext uri="{FF2B5EF4-FFF2-40B4-BE49-F238E27FC236}">
                <a16:creationId xmlns:a16="http://schemas.microsoft.com/office/drawing/2014/main" id="{EBE22E90-5D2E-4855-AF47-999FC06B927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3246" y="2461272"/>
            <a:ext cx="3780154" cy="2879041"/>
          </a:xfrm>
          <a:prstGeom prst="rect">
            <a:avLst/>
          </a:prstGeom>
          <a:noFill/>
          <a:ln>
            <a:noFill/>
          </a:ln>
        </p:spPr>
      </p:pic>
      <p:pic>
        <p:nvPicPr>
          <p:cNvPr id="15" name="图片 14">
            <a:extLst>
              <a:ext uri="{FF2B5EF4-FFF2-40B4-BE49-F238E27FC236}">
                <a16:creationId xmlns:a16="http://schemas.microsoft.com/office/drawing/2014/main" id="{24A64C6A-E6B6-47F3-BBCC-4DE47A42303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78045" y="2501681"/>
            <a:ext cx="3780155" cy="2879041"/>
          </a:xfrm>
          <a:prstGeom prst="rect">
            <a:avLst/>
          </a:prstGeom>
          <a:noFill/>
          <a:ln>
            <a:noFill/>
          </a:ln>
        </p:spPr>
      </p:pic>
    </p:spTree>
    <p:extLst>
      <p:ext uri="{BB962C8B-B14F-4D97-AF65-F5344CB8AC3E}">
        <p14:creationId xmlns:p14="http://schemas.microsoft.com/office/powerpoint/2010/main" val="61227803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Comparison of CDM codes and RN16(1)</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12</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1169551"/>
          </a:xfrm>
          <a:prstGeom prst="rect">
            <a:avLst/>
          </a:prstGeom>
        </p:spPr>
        <p:txBody>
          <a:bodyPr wrap="square">
            <a:spAutoFit/>
          </a:bodyPr>
          <a:lstStyle/>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0" name="矩形 9">
            <a:extLst>
              <a:ext uri="{FF2B5EF4-FFF2-40B4-BE49-F238E27FC236}">
                <a16:creationId xmlns:a16="http://schemas.microsoft.com/office/drawing/2014/main" id="{93793940-72A6-4EF8-AE87-AF9698A0CEA9}"/>
              </a:ext>
            </a:extLst>
          </p:cNvPr>
          <p:cNvSpPr/>
          <p:nvPr/>
        </p:nvSpPr>
        <p:spPr>
          <a:xfrm>
            <a:off x="114300" y="1325972"/>
            <a:ext cx="8496300" cy="5709255"/>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RN16 is used as access code in RFID. It is fragile in case of collision and channel fading.</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Under the same situation, CDM code is better than RN16. </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When the receiving power from multiple AMP STAs has similar power, CDM codes with similar power outperforms RN16 based on the simulations.</a:t>
            </a: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When the receiving power from multiple AMP STAs are different (e.g. 10dB difference)</a:t>
            </a:r>
          </a:p>
          <a:p>
            <a:pPr marL="1714500" lvl="4"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For RN16, at most one RN16 may be decoded correctly and the other will fail </a:t>
            </a:r>
          </a:p>
          <a:p>
            <a:pPr marL="1714500" lvl="4"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For CDMA, at least one CDMA code can be correctly decoded and there is probability to correctly decode another one.    </a:t>
            </a: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Tree>
    <p:extLst>
      <p:ext uri="{BB962C8B-B14F-4D97-AF65-F5344CB8AC3E}">
        <p14:creationId xmlns:p14="http://schemas.microsoft.com/office/powerpoint/2010/main" val="404485940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Comparison of CDM codes and RN16(2)</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1169551"/>
          </a:xfrm>
          <a:prstGeom prst="rect">
            <a:avLst/>
          </a:prstGeom>
        </p:spPr>
        <p:txBody>
          <a:bodyPr wrap="square">
            <a:spAutoFit/>
          </a:bodyPr>
          <a:lstStyle/>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0" name="矩形 9">
            <a:extLst>
              <a:ext uri="{FF2B5EF4-FFF2-40B4-BE49-F238E27FC236}">
                <a16:creationId xmlns:a16="http://schemas.microsoft.com/office/drawing/2014/main" id="{93793940-72A6-4EF8-AE87-AF9698A0CEA9}"/>
              </a:ext>
            </a:extLst>
          </p:cNvPr>
          <p:cNvSpPr/>
          <p:nvPr/>
        </p:nvSpPr>
        <p:spPr>
          <a:xfrm>
            <a:off x="114300" y="1325972"/>
            <a:ext cx="8496300" cy="6401753"/>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When RN16 from multiple AMP STAs collides on the same resources, and the receiving power from multiple AMP STAs are similar, RN16 from all the AMP STAs can’t be decoded.</a:t>
            </a:r>
            <a:r>
              <a:rPr lang="zh-CN" altLang="en-US" sz="2000" dirty="0">
                <a:cs typeface="Times New Roman" panose="02020603050405020304" pitchFamily="18" charset="0"/>
              </a:rPr>
              <a:t> </a:t>
            </a: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914400" lvl="3" algn="just">
              <a:spcBef>
                <a:spcPts val="0"/>
              </a:spcBef>
              <a:spcAft>
                <a:spcPts val="600"/>
              </a:spcAft>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pic>
        <p:nvPicPr>
          <p:cNvPr id="12" name="图片 11">
            <a:extLst>
              <a:ext uri="{FF2B5EF4-FFF2-40B4-BE49-F238E27FC236}">
                <a16:creationId xmlns:a16="http://schemas.microsoft.com/office/drawing/2014/main" id="{C1CB541F-4D26-4D3E-B688-102EF0660179}"/>
              </a:ext>
            </a:extLst>
          </p:cNvPr>
          <p:cNvPicPr>
            <a:picLocks noChangeAspect="1"/>
          </p:cNvPicPr>
          <p:nvPr/>
        </p:nvPicPr>
        <p:blipFill>
          <a:blip r:embed="rId3"/>
          <a:stretch>
            <a:fillRect/>
          </a:stretch>
        </p:blipFill>
        <p:spPr>
          <a:xfrm>
            <a:off x="2209800" y="2362200"/>
            <a:ext cx="4804984" cy="3603739"/>
          </a:xfrm>
          <a:prstGeom prst="rect">
            <a:avLst/>
          </a:prstGeom>
        </p:spPr>
      </p:pic>
      <p:sp>
        <p:nvSpPr>
          <p:cNvPr id="13" name="文本框 12">
            <a:extLst>
              <a:ext uri="{FF2B5EF4-FFF2-40B4-BE49-F238E27FC236}">
                <a16:creationId xmlns:a16="http://schemas.microsoft.com/office/drawing/2014/main" id="{5303B92F-1493-44B6-9004-7F347DEFD7E8}"/>
              </a:ext>
            </a:extLst>
          </p:cNvPr>
          <p:cNvSpPr txBox="1"/>
          <p:nvPr/>
        </p:nvSpPr>
        <p:spPr>
          <a:xfrm>
            <a:off x="2199481" y="6036010"/>
            <a:ext cx="5351463" cy="369332"/>
          </a:xfrm>
          <a:prstGeom prst="rect">
            <a:avLst/>
          </a:prstGeom>
          <a:noFill/>
        </p:spPr>
        <p:txBody>
          <a:bodyPr wrap="square" rtlCol="0">
            <a:spAutoFit/>
          </a:bodyPr>
          <a:lstStyle/>
          <a:p>
            <a:pPr algn="ctr"/>
            <a:r>
              <a:rPr lang="en-US" altLang="zh-CN" sz="1800" dirty="0"/>
              <a:t>Decoding performance of RN16 when there is collision</a:t>
            </a:r>
            <a:endParaRPr lang="zh-CN" altLang="en-US" sz="1800" dirty="0"/>
          </a:p>
        </p:txBody>
      </p:sp>
    </p:spTree>
    <p:extLst>
      <p:ext uri="{BB962C8B-B14F-4D97-AF65-F5344CB8AC3E}">
        <p14:creationId xmlns:p14="http://schemas.microsoft.com/office/powerpoint/2010/main" val="173233218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Observations</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1169551"/>
          </a:xfrm>
          <a:prstGeom prst="rect">
            <a:avLst/>
          </a:prstGeom>
        </p:spPr>
        <p:txBody>
          <a:bodyPr wrap="square">
            <a:spAutoFit/>
          </a:bodyPr>
          <a:lstStyle/>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0" name="矩形 9">
            <a:extLst>
              <a:ext uri="{FF2B5EF4-FFF2-40B4-BE49-F238E27FC236}">
                <a16:creationId xmlns:a16="http://schemas.microsoft.com/office/drawing/2014/main" id="{93793940-72A6-4EF8-AE87-AF9698A0CEA9}"/>
              </a:ext>
            </a:extLst>
          </p:cNvPr>
          <p:cNvSpPr/>
          <p:nvPr/>
        </p:nvSpPr>
        <p:spPr>
          <a:xfrm>
            <a:off x="114300" y="1325972"/>
            <a:ext cx="8496300" cy="3939540"/>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Based on the simulation results, the following can be observed:</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There is obvious advantage of CDM access code than RN16, when there is collision on the same access resource</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With proper selection of the CDM codes (e.g. use big cyclic shift to overcome the potential timing misalignment),  the impact from synchronization error can be easily handled, at least for active AMP device, with a clock accuracy of 1000ppm</a:t>
            </a: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Tree>
    <p:extLst>
      <p:ext uri="{BB962C8B-B14F-4D97-AF65-F5344CB8AC3E}">
        <p14:creationId xmlns:p14="http://schemas.microsoft.com/office/powerpoint/2010/main" val="61190269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Summary and proposals</a:t>
            </a:r>
            <a:endParaRPr lang="zh-CN" altLang="en-US" sz="2700" b="1" dirty="0">
              <a:solidFill>
                <a:schemeClr val="tx2"/>
              </a:solidFill>
              <a:latin typeface="+mj-lt"/>
              <a:ea typeface="+mj-ea"/>
              <a:cs typeface="+mj-cs"/>
            </a:endParaRPr>
          </a:p>
        </p:txBody>
      </p:sp>
      <p:sp>
        <p:nvSpPr>
          <p:cNvPr id="18" name="文本框 17"/>
          <p:cNvSpPr txBox="1"/>
          <p:nvPr/>
        </p:nvSpPr>
        <p:spPr>
          <a:xfrm>
            <a:off x="352028" y="1202973"/>
            <a:ext cx="8516144" cy="2939266"/>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this submission, CDM access is discussed and its feasibility and the advantage over RN16-like message is analyzed.</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Based on the discussion, it is proposed to support CDM access code for at least active AMP device.</a:t>
            </a:r>
          </a:p>
          <a:p>
            <a:pPr marL="342900" lvl="1"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zh-CN" altLang="en-US" sz="2000" dirty="0">
              <a:solidFill>
                <a:srgbClr val="0000FF"/>
              </a:solidFill>
            </a:endParaRP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Tree>
    <p:extLst>
      <p:ext uri="{BB962C8B-B14F-4D97-AF65-F5344CB8AC3E}">
        <p14:creationId xmlns:p14="http://schemas.microsoft.com/office/powerpoint/2010/main" val="302839085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#1</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sz="2400" kern="0" dirty="0"/>
              <a:t>CDM access is supported for active AMP STA.</a:t>
            </a:r>
          </a:p>
          <a:p>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73809025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 typeface="+mj-lt"/>
              <a:buAutoNum type="arabicPeriod"/>
            </a:pPr>
            <a:r>
              <a:rPr lang="en-US" altLang="zh-CN" dirty="0"/>
              <a:t>IEEE 802.11-24/0826r0, Energy balance of the state-based AMP station </a:t>
            </a:r>
          </a:p>
          <a:p>
            <a:pPr>
              <a:buFont typeface="+mj-lt"/>
              <a:buAutoNum type="arabicPeriod"/>
            </a:pPr>
            <a:r>
              <a:rPr lang="en-US" altLang="zh-CN" dirty="0"/>
              <a:t>Specification for RFID Air Interface Protocol for Communications at 860 MHz – 960 MHz </a:t>
            </a:r>
          </a:p>
          <a:p>
            <a:pPr>
              <a:buFont typeface="+mj-lt"/>
              <a:buAutoNum type="arabicPeriod"/>
            </a:pPr>
            <a:r>
              <a:rPr lang="en-GB" altLang="zh-CN" dirty="0"/>
              <a:t>IEEE 802.11-23/0436r0 Technical Report on support of AMP IoT devices in WLAN</a:t>
            </a:r>
            <a:r>
              <a:rPr lang="en-US" altLang="zh-CN" dirty="0"/>
              <a:t> 	</a:t>
            </a:r>
          </a:p>
          <a:p>
            <a:pPr>
              <a:buFont typeface="+mj-lt"/>
              <a:buAutoNum type="arabicPeriod"/>
            </a:pPr>
            <a:r>
              <a:rPr lang="en-SG" altLang="zh-CN" dirty="0"/>
              <a:t>IEEE 802.11-24/1501r0  </a:t>
            </a:r>
            <a:r>
              <a:rPr lang="en-US" altLang="zh-CN" dirty="0"/>
              <a:t>Multiple Access for AMP IoT</a:t>
            </a:r>
          </a:p>
          <a:p>
            <a:pPr>
              <a:buFont typeface="+mj-lt"/>
              <a:buAutoNum type="arabicPeriod"/>
            </a:pPr>
            <a:r>
              <a:rPr lang="en-SG" altLang="zh-CN" dirty="0"/>
              <a:t>IEEE 802.11-24/1776r0 </a:t>
            </a:r>
            <a:r>
              <a:rPr lang="en-US" altLang="zh-CN" dirty="0"/>
              <a:t>Multiple access mechanisms for AMP</a:t>
            </a:r>
          </a:p>
          <a:p>
            <a:pPr>
              <a:buFont typeface="+mj-lt"/>
              <a:buAutoNum type="arabicPeriod"/>
            </a:pPr>
            <a:r>
              <a:rPr lang="en-SG" altLang="zh-CN" dirty="0"/>
              <a:t>IEEE 802.11-24/1780r0  </a:t>
            </a:r>
            <a:r>
              <a:rPr lang="en-US" altLang="zh-CN" dirty="0"/>
              <a:t>Further Discussion on AMP PPDU Design</a:t>
            </a:r>
            <a:endParaRPr lang="en-GB" altLang="zh-CN" dirty="0"/>
          </a:p>
          <a:p>
            <a:pPr lvl="0">
              <a:buFont typeface="+mj-lt"/>
              <a:buAutoNum type="arabicPeriod"/>
            </a:pPr>
            <a:endParaRPr lang="en-GB" altLang="zh-CN" dirty="0"/>
          </a:p>
          <a:p>
            <a:pPr marL="0" indent="0"/>
            <a:endParaRPr lang="en-SG" altLang="zh-CN" sz="1600" b="1" dirty="0">
              <a:solidFill>
                <a:srgbClr val="000000"/>
              </a:solidFill>
            </a:endParaRPr>
          </a:p>
          <a:p>
            <a:pPr>
              <a:buFont typeface="+mj-lt"/>
              <a:buAutoNum type="arabicPeriod"/>
            </a:pPr>
            <a:endParaRPr lang="en-SG" altLang="zh-CN" sz="1600" b="1" dirty="0">
              <a:solidFill>
                <a:srgbClr val="000000"/>
              </a:solidFill>
            </a:endParaRPr>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 2025</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err="1"/>
              <a:t>Weijie</a:t>
            </a:r>
            <a:r>
              <a:rPr lang="en-GB" dirty="0"/>
              <a:t> Xu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80010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a:t>
            </a:r>
            <a:r>
              <a:rPr lang="en-GB" altLang="zh-CN" dirty="0"/>
              <a:t>his submission </a:t>
            </a:r>
            <a:r>
              <a:rPr lang="en-US" altLang="zh-CN" dirty="0"/>
              <a:t>is to</a:t>
            </a:r>
            <a:r>
              <a:rPr lang="en-GB" altLang="zh-CN" dirty="0"/>
              <a:t> discuss CDM access procedure for </a:t>
            </a:r>
            <a:r>
              <a:rPr lang="en-US" altLang="zh-CN" dirty="0">
                <a:cs typeface="Times New Roman" panose="02020603050405020304" pitchFamily="18" charset="0"/>
              </a:rPr>
              <a:t>AMP IoT</a:t>
            </a:r>
            <a:r>
              <a:rPr lang="en-GB" altLang="zh-CN" dirty="0"/>
              <a: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CDM access is able to provide more access opportunities compared without CDM(e.g. only use TDM and/or FDM).</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295340" y="1432440"/>
            <a:ext cx="8239060" cy="51342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lvl="1" algn="just">
              <a:lnSpc>
                <a:spcPct val="160000"/>
              </a:lnSpc>
              <a:spcAft>
                <a:spcPts val="600"/>
              </a:spcAft>
            </a:pPr>
            <a:endParaRPr lang="en-US" altLang="zh-CN" sz="2000" dirty="0">
              <a:solidFill>
                <a:schemeClr val="tx1"/>
              </a:solidFill>
              <a:latin typeface="Times New Roman" panose="02020603050405020304" pitchFamily="18" charset="0"/>
              <a:ea typeface="+mn-ea"/>
              <a:cs typeface="Times New Roman" panose="02020603050405020304" pitchFamily="18" charset="0"/>
            </a:endParaRPr>
          </a:p>
          <a:p>
            <a:pPr lvl="1" algn="just">
              <a:lnSpc>
                <a:spcPct val="160000"/>
              </a:lnSpc>
              <a:spcAft>
                <a:spcPts val="600"/>
              </a:spcAft>
            </a:pPr>
            <a:endParaRPr lang="en-US" altLang="zh-CN" sz="2000" dirty="0">
              <a:solidFill>
                <a:schemeClr val="tx1"/>
              </a:solidFill>
              <a:latin typeface="Times New Roman" panose="02020603050405020304" pitchFamily="18" charset="0"/>
              <a:ea typeface="+mn-ea"/>
              <a:cs typeface="Times New Roman" panose="02020603050405020304" pitchFamily="18" charset="0"/>
            </a:endParaRPr>
          </a:p>
          <a:p>
            <a:pPr marL="342900" lvl="1" indent="-342900" algn="just">
              <a:lnSpc>
                <a:spcPct val="160000"/>
              </a:lnSpc>
              <a:spcAft>
                <a:spcPts val="600"/>
              </a:spcAft>
              <a:buFont typeface="Wingdings" panose="05000000000000000000" pitchFamily="2" charset="2"/>
              <a:buChar char="p"/>
            </a:pPr>
            <a:endParaRPr lang="zh-CN" altLang="en-US" sz="2000" dirty="0">
              <a:solidFill>
                <a:schemeClr val="tx1"/>
              </a:solidFill>
              <a:latin typeface="Times New Roman" panose="02020603050405020304" pitchFamily="18" charset="0"/>
              <a:ea typeface="+mn-ea"/>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13" name="矩形 12">
            <a:extLst>
              <a:ext uri="{FF2B5EF4-FFF2-40B4-BE49-F238E27FC236}">
                <a16:creationId xmlns:a16="http://schemas.microsoft.com/office/drawing/2014/main" id="{AEBD8830-E799-4754-90BA-B81AB657F454}"/>
              </a:ext>
            </a:extLst>
          </p:cNvPr>
          <p:cNvSpPr/>
          <p:nvPr/>
        </p:nvSpPr>
        <p:spPr>
          <a:xfrm>
            <a:off x="152400" y="1066418"/>
            <a:ext cx="8686800" cy="5309146"/>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RFID, slot-aloha is used as the access procedure.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 access timing is fully provided/controlled by the interrogator</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RFID device determines whether to access based on the its random number and the control of Query/</a:t>
            </a:r>
            <a:r>
              <a:rPr lang="en-US" altLang="zh-CN" sz="1800" dirty="0" err="1">
                <a:cs typeface="Times New Roman" panose="02020603050405020304" pitchFamily="18" charset="0"/>
              </a:rPr>
              <a:t>QueryRep</a:t>
            </a:r>
            <a:r>
              <a:rPr lang="en-US" altLang="zh-CN" sz="18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RN16 is the 1</a:t>
            </a:r>
            <a:r>
              <a:rPr lang="en-US" altLang="zh-CN" sz="1800" baseline="30000" dirty="0">
                <a:cs typeface="Times New Roman" panose="02020603050405020304" pitchFamily="18" charset="0"/>
              </a:rPr>
              <a:t>st</a:t>
            </a:r>
            <a:r>
              <a:rPr lang="en-US" altLang="zh-CN" sz="1800" dirty="0">
                <a:cs typeface="Times New Roman" panose="02020603050405020304" pitchFamily="18" charset="0"/>
              </a:rPr>
              <a:t> message that RFID device send to the interrogator</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When there are collisions among RFID tags,  RN16 can not be correctly decoded  </a:t>
            </a: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914400" lvl="3" algn="ctr">
              <a:spcBef>
                <a:spcPts val="0"/>
              </a:spcBef>
              <a:spcAft>
                <a:spcPts val="600"/>
              </a:spcAft>
            </a:pPr>
            <a:endParaRPr lang="en-US" altLang="zh-CN" sz="1800" dirty="0">
              <a:cs typeface="Times New Roman" panose="02020603050405020304" pitchFamily="18" charset="0"/>
            </a:endParaRPr>
          </a:p>
          <a:p>
            <a:pPr marL="914400" lvl="3" algn="ctr">
              <a:spcBef>
                <a:spcPts val="0"/>
              </a:spcBef>
              <a:spcAft>
                <a:spcPts val="600"/>
              </a:spcAft>
            </a:pPr>
            <a:r>
              <a:rPr lang="en-US" altLang="zh-CN" sz="1800" dirty="0">
                <a:cs typeface="Times New Roman" panose="02020603050405020304" pitchFamily="18" charset="0"/>
              </a:rPr>
              <a:t>Figure: slot-Aloha in RFID[2] </a:t>
            </a:r>
            <a:endParaRPr lang="en-US" altLang="zh-CN" dirty="0">
              <a:cs typeface="Times New Roman" panose="02020603050405020304" pitchFamily="18" charset="0"/>
            </a:endParaRPr>
          </a:p>
        </p:txBody>
      </p:sp>
      <p:sp>
        <p:nvSpPr>
          <p:cNvPr id="14" name="Title 1">
            <a:extLst>
              <a:ext uri="{FF2B5EF4-FFF2-40B4-BE49-F238E27FC236}">
                <a16:creationId xmlns:a16="http://schemas.microsoft.com/office/drawing/2014/main" id="{6BFDC7FD-BB9D-40AE-8DD4-705BFCE42611}"/>
              </a:ext>
            </a:extLst>
          </p:cNvPr>
          <p:cNvSpPr txBox="1">
            <a:spLocks/>
          </p:cNvSpPr>
          <p:nvPr/>
        </p:nvSpPr>
        <p:spPr>
          <a:xfrm>
            <a:off x="3065325" y="609600"/>
            <a:ext cx="3013349" cy="355103"/>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sz="2600" kern="0" dirty="0"/>
              <a:t>Background(1)</a:t>
            </a:r>
            <a:endParaRPr lang="aa-ET" sz="2600" kern="0" dirty="0"/>
          </a:p>
        </p:txBody>
      </p:sp>
      <p:pic>
        <p:nvPicPr>
          <p:cNvPr id="10" name="图片 9">
            <a:extLst>
              <a:ext uri="{FF2B5EF4-FFF2-40B4-BE49-F238E27FC236}">
                <a16:creationId xmlns:a16="http://schemas.microsoft.com/office/drawing/2014/main" id="{3E941EEA-1471-4197-ADF4-DF2F353525AD}"/>
              </a:ext>
            </a:extLst>
          </p:cNvPr>
          <p:cNvPicPr/>
          <p:nvPr/>
        </p:nvPicPr>
        <p:blipFill>
          <a:blip r:embed="rId3"/>
          <a:stretch>
            <a:fillRect/>
          </a:stretch>
        </p:blipFill>
        <p:spPr>
          <a:xfrm>
            <a:off x="304800" y="3429000"/>
            <a:ext cx="8382000" cy="2438400"/>
          </a:xfrm>
          <a:prstGeom prst="rect">
            <a:avLst/>
          </a:prstGeom>
          <a:noFill/>
          <a:ln>
            <a:noFill/>
          </a:ln>
        </p:spPr>
      </p:pic>
    </p:spTree>
    <p:extLst>
      <p:ext uri="{BB962C8B-B14F-4D97-AF65-F5344CB8AC3E}">
        <p14:creationId xmlns:p14="http://schemas.microsoft.com/office/powerpoint/2010/main" val="154845327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369332"/>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Background(2)[1] </a:t>
            </a:r>
            <a:endParaRPr lang="zh-CN" altLang="en-US" sz="2600" b="1" dirty="0">
              <a:solidFill>
                <a:schemeClr val="tx2"/>
              </a:solidFill>
              <a:latin typeface="+mj-lt"/>
              <a:ea typeface="+mj-ea"/>
              <a:cs typeface="+mj-cs"/>
            </a:endParaRPr>
          </a:p>
        </p:txBody>
      </p:sp>
      <p:sp>
        <p:nvSpPr>
          <p:cNvPr id="18" name="文本框 17"/>
          <p:cNvSpPr txBox="1"/>
          <p:nvPr/>
        </p:nvSpPr>
        <p:spPr>
          <a:xfrm>
            <a:off x="246856" y="1134507"/>
            <a:ext cx="8516144" cy="4878259"/>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As discussed in [3], one of the most important scenarios is where there are </a:t>
            </a:r>
            <a:r>
              <a:rPr lang="en-US" altLang="zh-CN" sz="2000" dirty="0">
                <a:solidFill>
                  <a:srgbClr val="0000FF"/>
                </a:solidFill>
                <a:cs typeface="Times New Roman" panose="02020603050405020304" pitchFamily="18" charset="0"/>
              </a:rPr>
              <a:t>large number </a:t>
            </a:r>
            <a:r>
              <a:rPr lang="en-US" altLang="zh-CN" sz="2000" dirty="0">
                <a:cs typeface="Times New Roman" panose="02020603050405020304" pitchFamily="18" charset="0"/>
              </a:rPr>
              <a:t>of devices</a:t>
            </a:r>
          </a:p>
          <a:p>
            <a:pPr marL="1257300" lvl="3" indent="-342900" algn="just">
              <a:spcBef>
                <a:spcPts val="0"/>
              </a:spcBef>
              <a:spcAft>
                <a:spcPts val="600"/>
              </a:spcAft>
              <a:buFont typeface="Times New Roman" panose="02020603050405020304" pitchFamily="18" charset="0"/>
              <a:buChar char="-"/>
            </a:pPr>
            <a:r>
              <a:rPr lang="en-US" altLang="zh-CN" sz="1800" dirty="0">
                <a:cs typeface="Times New Roman" panose="02020603050405020304" pitchFamily="18" charset="0"/>
              </a:rPr>
              <a:t>E.g. in logistics and warehouse scenarios</a:t>
            </a:r>
          </a:p>
          <a:p>
            <a:pPr marL="1257300" lvl="3" indent="-342900" algn="just">
              <a:spcBef>
                <a:spcPts val="0"/>
              </a:spcBef>
              <a:spcAft>
                <a:spcPts val="600"/>
              </a:spcAft>
              <a:buFont typeface="Times New Roman" panose="02020603050405020304" pitchFamily="18" charset="0"/>
              <a:buChar char="-"/>
            </a:pPr>
            <a:r>
              <a:rPr lang="en-US" altLang="zh-CN" sz="1800" dirty="0">
                <a:cs typeface="Times New Roman" panose="02020603050405020304" pitchFamily="18" charset="0"/>
              </a:rPr>
              <a:t>E.g. sensors in smart manufacturing scenario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 In many of the concerned use cases as in [3], the purpose of AMP communication is to poll AMP data (e.g. sensor data, EPC code etc.).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The ID </a:t>
            </a:r>
            <a:r>
              <a:rPr lang="en-US" altLang="zh-CN" sz="2000" dirty="0">
                <a:solidFill>
                  <a:srgbClr val="0000FF"/>
                </a:solidFill>
                <a:cs typeface="Times New Roman" panose="02020603050405020304" pitchFamily="18" charset="0"/>
              </a:rPr>
              <a:t>may be unknown </a:t>
            </a:r>
            <a:r>
              <a:rPr lang="en-US" altLang="zh-CN" sz="2000" dirty="0">
                <a:cs typeface="Times New Roman" panose="02020603050405020304" pitchFamily="18" charset="0"/>
              </a:rPr>
              <a:t>by the AP in these use cases. When an AMP device is trying to access the system, fast identification of an AMP device is very important.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AMP system shall be able to provide </a:t>
            </a:r>
            <a:r>
              <a:rPr lang="en-US" altLang="zh-CN" sz="2000" dirty="0">
                <a:solidFill>
                  <a:srgbClr val="0000FF"/>
                </a:solidFill>
                <a:cs typeface="Times New Roman" panose="02020603050405020304" pitchFamily="18" charset="0"/>
              </a:rPr>
              <a:t>sufficient access opportunities </a:t>
            </a:r>
            <a:r>
              <a:rPr lang="en-US" altLang="zh-CN" sz="2000" dirty="0">
                <a:cs typeface="Times New Roman" panose="02020603050405020304" pitchFamily="18" charset="0"/>
              </a:rPr>
              <a:t>in order to reduce collisions and speedy the access process.</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[4], multiple access for AMP was discussed, we propose to study TDM, FDM and CDM. In[5], we will further discuss TDM and FDM for AMP.  </a:t>
            </a:r>
          </a:p>
          <a:p>
            <a:pPr marL="0" lvl="1" algn="just">
              <a:spcBef>
                <a:spcPts val="0"/>
              </a:spcBef>
              <a:spcAft>
                <a:spcPts val="600"/>
              </a:spcAft>
            </a:pPr>
            <a:r>
              <a:rPr lang="en-US" altLang="zh-CN" sz="2000" dirty="0">
                <a:cs typeface="Times New Roman" panose="02020603050405020304" pitchFamily="18" charset="0"/>
              </a:rPr>
              <a:t>    In this submission, CDM access for AMP will be discussed.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Tree>
    <p:extLst>
      <p:ext uri="{BB962C8B-B14F-4D97-AF65-F5344CB8AC3E}">
        <p14:creationId xmlns:p14="http://schemas.microsoft.com/office/powerpoint/2010/main" val="32202988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Access procedure with CDM codes</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5555367"/>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CDM code will be the first message from AMP device when it is triggered/polled.</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When CDM code is detected by AP, this CDM code can be used to identify AMP device for the consequent communication.</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Since the AMP device is identified, the following transmission can be scheduled by  AP thus there will be no collision any more.</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r>
              <a:rPr lang="en-US" altLang="zh-CN" sz="2000" dirty="0">
                <a:cs typeface="Times New Roman" panose="02020603050405020304" pitchFamily="18" charset="0"/>
              </a:rPr>
              <a:t>                    Figure 1 Triggered  CDM codes from multiple AMP STAs</a:t>
            </a:r>
            <a:r>
              <a:rPr lang="en-US" altLang="zh-CN" sz="2000" dirty="0">
                <a:highlight>
                  <a:srgbClr val="00FF00"/>
                </a:highlight>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pic>
        <p:nvPicPr>
          <p:cNvPr id="4" name="图片 3">
            <a:extLst>
              <a:ext uri="{FF2B5EF4-FFF2-40B4-BE49-F238E27FC236}">
                <a16:creationId xmlns:a16="http://schemas.microsoft.com/office/drawing/2014/main" id="{BEAA922E-7B37-4B45-9D88-F4AFAEE1A340}"/>
              </a:ext>
            </a:extLst>
          </p:cNvPr>
          <p:cNvPicPr>
            <a:picLocks noChangeAspect="1"/>
          </p:cNvPicPr>
          <p:nvPr/>
        </p:nvPicPr>
        <p:blipFill>
          <a:blip r:embed="rId3"/>
          <a:stretch>
            <a:fillRect/>
          </a:stretch>
        </p:blipFill>
        <p:spPr>
          <a:xfrm>
            <a:off x="2133600" y="3581400"/>
            <a:ext cx="4953000" cy="1950628"/>
          </a:xfrm>
          <a:prstGeom prst="rect">
            <a:avLst/>
          </a:prstGeom>
        </p:spPr>
      </p:pic>
    </p:spTree>
    <p:extLst>
      <p:ext uri="{BB962C8B-B14F-4D97-AF65-F5344CB8AC3E}">
        <p14:creationId xmlns:p14="http://schemas.microsoft.com/office/powerpoint/2010/main" val="142433099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Feasibility of supporting CDM access for AMP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9915" y="1066800"/>
            <a:ext cx="8496300" cy="5616922"/>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Although with low complexity, AMP device is able to generate CDM code.  </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As discussed in [6], OOK waveform is proposed as the uplink waveform. There are candidate binary CDM codes (e.g. m/Gold sequence) that can work in conjunction with OOK.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Impact of non-ideal factors</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Synchronization error</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CDM sequence from different AMP devices may be </a:t>
            </a:r>
            <a:r>
              <a:rPr lang="en-US" altLang="zh-CN" sz="1600" dirty="0">
                <a:solidFill>
                  <a:srgbClr val="0000FF"/>
                </a:solidFill>
                <a:cs typeface="Times New Roman" panose="02020603050405020304" pitchFamily="18" charset="0"/>
              </a:rPr>
              <a:t>not synchronous at the beginning</a:t>
            </a:r>
            <a:r>
              <a:rPr lang="en-US" altLang="zh-CN" sz="1600" dirty="0">
                <a:cs typeface="Times New Roman" panose="02020603050405020304" pitchFamily="18" charset="0"/>
              </a:rPr>
              <a:t> of transmission due to </a:t>
            </a:r>
            <a:r>
              <a:rPr lang="en-US" altLang="zh-CN" sz="1600" dirty="0">
                <a:solidFill>
                  <a:srgbClr val="0000FF"/>
                </a:solidFill>
                <a:cs typeface="Times New Roman" panose="02020603050405020304" pitchFamily="18" charset="0"/>
              </a:rPr>
              <a:t>different distance from the AP or different clock drifting time </a:t>
            </a: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Clock drifting </a:t>
            </a:r>
          </a:p>
          <a:p>
            <a:pPr marL="1714500" lvl="4" indent="-342900" algn="just">
              <a:spcBef>
                <a:spcPts val="0"/>
              </a:spcBef>
              <a:spcAft>
                <a:spcPts val="600"/>
              </a:spcAft>
              <a:buFont typeface="Arial" panose="020B0604020202020204" pitchFamily="34" charset="0"/>
              <a:buChar char="•"/>
            </a:pPr>
            <a:r>
              <a:rPr lang="en-US" altLang="zh-CN" sz="1600" dirty="0">
                <a:solidFill>
                  <a:srgbClr val="0000FF"/>
                </a:solidFill>
                <a:cs typeface="Times New Roman" panose="02020603050405020304" pitchFamily="18" charset="0"/>
              </a:rPr>
              <a:t>During the transmission</a:t>
            </a:r>
            <a:r>
              <a:rPr lang="en-US" altLang="zh-CN" sz="1600" dirty="0">
                <a:cs typeface="Times New Roman" panose="02020603050405020304" pitchFamily="18" charset="0"/>
              </a:rPr>
              <a:t>, the relative distance of two CDM sequence may change due to different clock drifting rate of different AMP devices.</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pic>
        <p:nvPicPr>
          <p:cNvPr id="4" name="图片 3">
            <a:extLst>
              <a:ext uri="{FF2B5EF4-FFF2-40B4-BE49-F238E27FC236}">
                <a16:creationId xmlns:a16="http://schemas.microsoft.com/office/drawing/2014/main" id="{860F3577-5F5E-4BFF-8EA4-1A5FAA360BA9}"/>
              </a:ext>
            </a:extLst>
          </p:cNvPr>
          <p:cNvPicPr>
            <a:picLocks noChangeAspect="1"/>
          </p:cNvPicPr>
          <p:nvPr/>
        </p:nvPicPr>
        <p:blipFill>
          <a:blip r:embed="rId3"/>
          <a:stretch>
            <a:fillRect/>
          </a:stretch>
        </p:blipFill>
        <p:spPr>
          <a:xfrm>
            <a:off x="2590800" y="3895871"/>
            <a:ext cx="5638800" cy="835941"/>
          </a:xfrm>
          <a:prstGeom prst="rect">
            <a:avLst/>
          </a:prstGeom>
        </p:spPr>
      </p:pic>
      <p:pic>
        <p:nvPicPr>
          <p:cNvPr id="6" name="图片 5">
            <a:extLst>
              <a:ext uri="{FF2B5EF4-FFF2-40B4-BE49-F238E27FC236}">
                <a16:creationId xmlns:a16="http://schemas.microsoft.com/office/drawing/2014/main" id="{F0DCCB55-B4E8-41EA-AF07-D2D6F53791ED}"/>
              </a:ext>
            </a:extLst>
          </p:cNvPr>
          <p:cNvPicPr>
            <a:picLocks noChangeAspect="1"/>
          </p:cNvPicPr>
          <p:nvPr/>
        </p:nvPicPr>
        <p:blipFill>
          <a:blip r:embed="rId4"/>
          <a:stretch>
            <a:fillRect/>
          </a:stretch>
        </p:blipFill>
        <p:spPr>
          <a:xfrm>
            <a:off x="2587592" y="5492013"/>
            <a:ext cx="5638800" cy="835941"/>
          </a:xfrm>
          <a:prstGeom prst="rect">
            <a:avLst/>
          </a:prstGeom>
        </p:spPr>
      </p:pic>
    </p:spTree>
    <p:extLst>
      <p:ext uri="{BB962C8B-B14F-4D97-AF65-F5344CB8AC3E}">
        <p14:creationId xmlns:p14="http://schemas.microsoft.com/office/powerpoint/2010/main" val="125564085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Feasibility of supporting CDM access for AMP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9915" y="1066800"/>
            <a:ext cx="8496300" cy="5016758"/>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Analysis of non-ideal factors</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Analysis: </a:t>
            </a:r>
          </a:p>
          <a:p>
            <a:pPr marL="1257300" lvl="3" indent="-342900" algn="just">
              <a:spcAft>
                <a:spcPts val="600"/>
              </a:spcAft>
              <a:buFont typeface="Arial" panose="020B0604020202020204" pitchFamily="34" charset="0"/>
              <a:buChar char="•"/>
            </a:pPr>
            <a:r>
              <a:rPr lang="en-US" altLang="zh-CN" sz="2000" dirty="0">
                <a:cs typeface="Times New Roman" panose="02020603050405020304" pitchFamily="18" charset="0"/>
              </a:rPr>
              <a:t>RTT of different AMP STA</a:t>
            </a:r>
          </a:p>
          <a:p>
            <a:pPr marL="1714500" lvl="4" indent="-342900" algn="just">
              <a:spcAft>
                <a:spcPts val="600"/>
              </a:spcAft>
              <a:buFont typeface="Arial" panose="020B0604020202020204" pitchFamily="34" charset="0"/>
              <a:buChar char="•"/>
            </a:pPr>
            <a:r>
              <a:rPr lang="en-US" altLang="zh-CN" sz="2000" dirty="0">
                <a:cs typeface="Times New Roman" panose="02020603050405020304" pitchFamily="18" charset="0"/>
              </a:rPr>
              <a:t>The coverage of one AMP AP will be 10m~20m, so the RTT(Round Trip Time) is only </a:t>
            </a:r>
            <a:r>
              <a:rPr lang="en-US" altLang="zh-CN" sz="2000" dirty="0">
                <a:solidFill>
                  <a:srgbClr val="0000FF"/>
                </a:solidFill>
                <a:cs typeface="Times New Roman" panose="02020603050405020304" pitchFamily="18" charset="0"/>
              </a:rPr>
              <a:t>0.067us~0.133 us</a:t>
            </a:r>
          </a:p>
          <a:p>
            <a:pPr marL="1257300" lvl="3" indent="-342900" algn="just">
              <a:spcAft>
                <a:spcPts val="600"/>
              </a:spcAft>
              <a:buFont typeface="Arial" panose="020B0604020202020204" pitchFamily="34" charset="0"/>
              <a:buChar char="•"/>
            </a:pPr>
            <a:r>
              <a:rPr lang="en-US" altLang="zh-CN" sz="2000" dirty="0">
                <a:cs typeface="Times New Roman" panose="02020603050405020304" pitchFamily="18" charset="0"/>
              </a:rPr>
              <a:t>Drifting</a:t>
            </a:r>
          </a:p>
          <a:p>
            <a:pPr marL="1714500" lvl="4" indent="-342900" algn="just">
              <a:spcAft>
                <a:spcPts val="600"/>
              </a:spcAft>
              <a:buFont typeface="Arial" panose="020B0604020202020204" pitchFamily="34" charset="0"/>
              <a:buChar char="•"/>
            </a:pPr>
            <a:r>
              <a:rPr lang="en-US" altLang="zh-CN" sz="2000" dirty="0">
                <a:cs typeface="Times New Roman" panose="02020603050405020304" pitchFamily="18" charset="0"/>
              </a:rPr>
              <a:t>For active device with clock accuracy of 1000ppm, the max drifting time after a time duration of 2ms is </a:t>
            </a:r>
            <a:r>
              <a:rPr lang="en-US" altLang="zh-CN" sz="2000" dirty="0">
                <a:solidFill>
                  <a:srgbClr val="0000FF"/>
                </a:solidFill>
                <a:cs typeface="Times New Roman" panose="02020603050405020304" pitchFamily="18" charset="0"/>
              </a:rPr>
              <a:t>2us</a:t>
            </a:r>
            <a:r>
              <a:rPr lang="en-US" altLang="zh-CN" sz="2000" dirty="0">
                <a:cs typeface="Times New Roman" panose="02020603050405020304" pitchFamily="18" charset="0"/>
              </a:rPr>
              <a:t>. </a:t>
            </a:r>
          </a:p>
          <a:p>
            <a:pPr marL="1714500" lvl="4" indent="-342900" algn="just">
              <a:spcAft>
                <a:spcPts val="600"/>
              </a:spcAft>
              <a:buFont typeface="Arial" panose="020B0604020202020204" pitchFamily="34" charset="0"/>
              <a:buChar char="•"/>
            </a:pPr>
            <a:r>
              <a:rPr lang="en-US" altLang="zh-CN" sz="2000" dirty="0">
                <a:cs typeface="Times New Roman" panose="02020603050405020304" pitchFamily="18" charset="0"/>
              </a:rPr>
              <a:t>For active device with clock accuracy of 1000ppm, for a CDM sequence of length 63, the symbol level misalignment between 2 CDM sequences is less than 1/10 OOK symbol (for one bit of the sequence)</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Tree>
    <p:extLst>
      <p:ext uri="{BB962C8B-B14F-4D97-AF65-F5344CB8AC3E}">
        <p14:creationId xmlns:p14="http://schemas.microsoft.com/office/powerpoint/2010/main" val="225539376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Exemplary CDM Code for AMP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90500" y="1705957"/>
            <a:ext cx="5295900" cy="4478149"/>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Both M sequence and gold sequence are </a:t>
            </a:r>
            <a:r>
              <a:rPr lang="en-US" altLang="zh-CN" sz="2000" dirty="0">
                <a:solidFill>
                  <a:schemeClr val="accent2"/>
                </a:solidFill>
                <a:cs typeface="Times New Roman" panose="02020603050405020304" pitchFamily="18" charset="0"/>
              </a:rPr>
              <a:t>binary sequences</a:t>
            </a:r>
            <a:r>
              <a:rPr lang="en-US" altLang="zh-CN" sz="2000" dirty="0">
                <a:cs typeface="Times New Roman" panose="02020603050405020304" pitchFamily="18" charset="0"/>
              </a:rPr>
              <a:t>. AMP device is able to generate m or gold sequence with low-complexity implementation.</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M  or Gold sequence can be </a:t>
            </a:r>
            <a:r>
              <a:rPr lang="en-US" altLang="zh-CN" sz="2000" dirty="0">
                <a:solidFill>
                  <a:schemeClr val="accent2"/>
                </a:solidFill>
                <a:cs typeface="Times New Roman" panose="02020603050405020304" pitchFamily="18" charset="0"/>
              </a:rPr>
              <a:t>generated with OOK waveform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Both m sequence and Gold sequence have good auto-correlation and cross-correlation.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Sufficient number of sequences can be generated with m sequence/Gold sequence and their cyclic-shift sequences.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p:txBody>
      </p:sp>
      <p:pic>
        <p:nvPicPr>
          <p:cNvPr id="10" name="图片 9">
            <a:extLst>
              <a:ext uri="{FF2B5EF4-FFF2-40B4-BE49-F238E27FC236}">
                <a16:creationId xmlns:a16="http://schemas.microsoft.com/office/drawing/2014/main" id="{A619AC50-1DE6-4D10-9116-B363F09FEA8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1043" y="1790700"/>
            <a:ext cx="3246755" cy="3276600"/>
          </a:xfrm>
          <a:prstGeom prst="rect">
            <a:avLst/>
          </a:prstGeom>
          <a:noFill/>
          <a:ln>
            <a:noFill/>
          </a:ln>
        </p:spPr>
      </p:pic>
      <p:sp>
        <p:nvSpPr>
          <p:cNvPr id="12" name="文本框 11">
            <a:extLst>
              <a:ext uri="{FF2B5EF4-FFF2-40B4-BE49-F238E27FC236}">
                <a16:creationId xmlns:a16="http://schemas.microsoft.com/office/drawing/2014/main" id="{2C36A3DA-29DD-465E-858B-A176EA7B494E}"/>
              </a:ext>
            </a:extLst>
          </p:cNvPr>
          <p:cNvSpPr txBox="1"/>
          <p:nvPr/>
        </p:nvSpPr>
        <p:spPr>
          <a:xfrm>
            <a:off x="6574614" y="5001005"/>
            <a:ext cx="1883585" cy="646331"/>
          </a:xfrm>
          <a:prstGeom prst="rect">
            <a:avLst/>
          </a:prstGeom>
          <a:noFill/>
        </p:spPr>
        <p:txBody>
          <a:bodyPr wrap="square">
            <a:spAutoFit/>
          </a:bodyPr>
          <a:lstStyle/>
          <a:p>
            <a:r>
              <a:rPr lang="en-US" altLang="zh-CN" sz="1800" dirty="0">
                <a:cs typeface="Times New Roman" panose="02020603050405020304" pitchFamily="18" charset="0"/>
              </a:rPr>
              <a:t>Auto-correlation of M sequence </a:t>
            </a:r>
            <a:endParaRPr lang="zh-CN" altLang="en-US" sz="1800" dirty="0"/>
          </a:p>
        </p:txBody>
      </p:sp>
    </p:spTree>
    <p:extLst>
      <p:ext uri="{BB962C8B-B14F-4D97-AF65-F5344CB8AC3E}">
        <p14:creationId xmlns:p14="http://schemas.microsoft.com/office/powerpoint/2010/main" val="310073039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Simulation assumptions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802.11-25/0035r1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Jan.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2246769"/>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Link level simulations are performed for CDM codes with the following simulation assumptions.</a:t>
            </a:r>
          </a:p>
          <a:p>
            <a:pPr marL="0" lvl="1" algn="ctr">
              <a:spcBef>
                <a:spcPts val="0"/>
              </a:spcBef>
              <a:spcAft>
                <a:spcPts val="600"/>
              </a:spcAft>
            </a:pPr>
            <a:r>
              <a:rPr lang="en-US" altLang="zh-CN" sz="2000" dirty="0">
                <a:cs typeface="Times New Roman" panose="02020603050405020304" pitchFamily="18" charset="0"/>
              </a:rPr>
              <a:t>Table 1: Simulation assumptions</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graphicFrame>
        <p:nvGraphicFramePr>
          <p:cNvPr id="3" name="表格 2">
            <a:extLst>
              <a:ext uri="{FF2B5EF4-FFF2-40B4-BE49-F238E27FC236}">
                <a16:creationId xmlns:a16="http://schemas.microsoft.com/office/drawing/2014/main" id="{C2B48ABA-D7F3-4366-BF12-5DE1A329F4FC}"/>
              </a:ext>
            </a:extLst>
          </p:cNvPr>
          <p:cNvGraphicFramePr>
            <a:graphicFrameLocks noGrp="1"/>
          </p:cNvGraphicFramePr>
          <p:nvPr>
            <p:extLst>
              <p:ext uri="{D42A27DB-BD31-4B8C-83A1-F6EECF244321}">
                <p14:modId xmlns:p14="http://schemas.microsoft.com/office/powerpoint/2010/main" val="1112550693"/>
              </p:ext>
            </p:extLst>
          </p:nvPr>
        </p:nvGraphicFramePr>
        <p:xfrm>
          <a:off x="648526" y="2362200"/>
          <a:ext cx="7846948" cy="4072562"/>
        </p:xfrm>
        <a:graphic>
          <a:graphicData uri="http://schemas.openxmlformats.org/drawingml/2006/table">
            <a:tbl>
              <a:tblPr firstRow="1" bandRow="1">
                <a:tableStyleId>{5C22544A-7EE6-4342-B048-85BDC9FD1C3A}</a:tableStyleId>
              </a:tblPr>
              <a:tblGrid>
                <a:gridCol w="4179888">
                  <a:extLst>
                    <a:ext uri="{9D8B030D-6E8A-4147-A177-3AD203B41FA5}">
                      <a16:colId xmlns:a16="http://schemas.microsoft.com/office/drawing/2014/main" val="4215848821"/>
                    </a:ext>
                  </a:extLst>
                </a:gridCol>
                <a:gridCol w="3667060">
                  <a:extLst>
                    <a:ext uri="{9D8B030D-6E8A-4147-A177-3AD203B41FA5}">
                      <a16:colId xmlns:a16="http://schemas.microsoft.com/office/drawing/2014/main" val="1225950313"/>
                    </a:ext>
                  </a:extLst>
                </a:gridCol>
              </a:tblGrid>
              <a:tr h="414962">
                <a:tc>
                  <a:txBody>
                    <a:bodyPr/>
                    <a:lstStyle/>
                    <a:p>
                      <a:pPr algn="ctr"/>
                      <a:r>
                        <a:rPr lang="en-US" sz="1800" kern="1200" dirty="0">
                          <a:effectLst/>
                        </a:rPr>
                        <a:t>Parameters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a:effectLst/>
                        </a:rPr>
                        <a:t>Values</a:t>
                      </a:r>
                      <a:endParaRPr lang="zh-CN" sz="140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85798795"/>
                  </a:ext>
                </a:extLst>
              </a:tr>
              <a:tr h="350520">
                <a:tc>
                  <a:txBody>
                    <a:bodyPr/>
                    <a:lstStyle/>
                    <a:p>
                      <a:pPr algn="ctr"/>
                      <a:r>
                        <a:rPr lang="en-US" sz="1800" kern="1200">
                          <a:effectLst/>
                        </a:rPr>
                        <a:t>Sequence types</a:t>
                      </a:r>
                      <a:endParaRPr lang="zh-CN" sz="140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m-sequence</a:t>
                      </a:r>
                      <a:r>
                        <a:rPr lang="en-AU" sz="1800" kern="1200" dirty="0">
                          <a:effectLst/>
                        </a:rPr>
                        <a:t>,</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852296628"/>
                  </a:ext>
                </a:extLst>
              </a:tr>
              <a:tr h="350520">
                <a:tc>
                  <a:txBody>
                    <a:bodyPr/>
                    <a:lstStyle/>
                    <a:p>
                      <a:pPr algn="ctr"/>
                      <a:r>
                        <a:rPr lang="en-US" sz="1800" kern="1200" dirty="0">
                          <a:effectLst/>
                        </a:rPr>
                        <a:t>Number of devices / sequences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2</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668401442"/>
                  </a:ext>
                </a:extLst>
              </a:tr>
              <a:tr h="350520">
                <a:tc>
                  <a:txBody>
                    <a:bodyPr/>
                    <a:lstStyle/>
                    <a:p>
                      <a:pPr algn="ctr"/>
                      <a:r>
                        <a:rPr lang="en-US" sz="1800" kern="1200" dirty="0">
                          <a:effectLst/>
                        </a:rPr>
                        <a:t>Channel model</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Channel D</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61743118"/>
                  </a:ext>
                </a:extLst>
              </a:tr>
              <a:tr h="350520">
                <a:tc>
                  <a:txBody>
                    <a:bodyPr/>
                    <a:lstStyle/>
                    <a:p>
                      <a:pPr algn="ctr"/>
                      <a:r>
                        <a:rPr lang="en-US" sz="1800" kern="1200">
                          <a:effectLst/>
                        </a:rPr>
                        <a:t>SNR</a:t>
                      </a:r>
                      <a:endParaRPr lang="zh-CN" sz="140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0.0dB</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928680672"/>
                  </a:ext>
                </a:extLst>
              </a:tr>
              <a:tr h="350520">
                <a:tc>
                  <a:txBody>
                    <a:bodyPr/>
                    <a:lstStyle/>
                    <a:p>
                      <a:pPr algn="ctr"/>
                      <a:r>
                        <a:rPr lang="en-US" sz="1800" kern="1200">
                          <a:effectLst/>
                        </a:rPr>
                        <a:t>Chip duration</a:t>
                      </a:r>
                      <a:endParaRPr lang="zh-CN" sz="140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2µs</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4075872174"/>
                  </a:ext>
                </a:extLst>
              </a:tr>
              <a:tr h="350520">
                <a:tc>
                  <a:txBody>
                    <a:bodyPr/>
                    <a:lstStyle/>
                    <a:p>
                      <a:pPr algn="ctr"/>
                      <a:r>
                        <a:rPr lang="en-US" sz="1800" kern="1200" dirty="0">
                          <a:effectLst/>
                        </a:rPr>
                        <a:t>Sampling rate at the AP</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20MHz</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726403106"/>
                  </a:ext>
                </a:extLst>
              </a:tr>
              <a:tr h="354804">
                <a:tc>
                  <a:txBody>
                    <a:bodyPr/>
                    <a:lstStyle/>
                    <a:p>
                      <a:pPr algn="ctr"/>
                      <a:r>
                        <a:rPr lang="en-US" sz="1800" kern="1200" dirty="0">
                          <a:effectLst/>
                        </a:rPr>
                        <a:t>Modulation</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OOK</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645888619"/>
                  </a:ext>
                </a:extLst>
              </a:tr>
              <a:tr h="350520">
                <a:tc>
                  <a:txBody>
                    <a:bodyPr/>
                    <a:lstStyle/>
                    <a:p>
                      <a:pPr algn="ctr"/>
                      <a:r>
                        <a:rPr lang="en-US" sz="1800" kern="1200" dirty="0">
                          <a:effectLst/>
                        </a:rPr>
                        <a:t>Cyclic shift of m- and Gold sequences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10</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365209692"/>
                  </a:ext>
                </a:extLst>
              </a:tr>
              <a:tr h="350520">
                <a:tc>
                  <a:txBody>
                    <a:bodyPr/>
                    <a:lstStyle/>
                    <a:p>
                      <a:pPr marL="0" algn="ctr" defTabSz="914400" rtl="0" eaLnBrk="1" latinLnBrk="0" hangingPunct="1"/>
                      <a:r>
                        <a:rPr lang="en-US" sz="1800" kern="1200" dirty="0">
                          <a:solidFill>
                            <a:schemeClr val="dk1"/>
                          </a:solidFill>
                          <a:effectLst/>
                          <a:latin typeface="+mn-lt"/>
                          <a:ea typeface="+mn-ea"/>
                          <a:cs typeface="+mn-cs"/>
                        </a:rPr>
                        <a:t>Sequence length</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sz="1800" kern="1200" dirty="0">
                          <a:solidFill>
                            <a:schemeClr val="dk1"/>
                          </a:solidFill>
                          <a:effectLst/>
                          <a:latin typeface="+mn-lt"/>
                          <a:ea typeface="+mn-ea"/>
                          <a:cs typeface="+mn-cs"/>
                        </a:rPr>
                        <a:t>63</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334828494"/>
                  </a:ext>
                </a:extLst>
              </a:tr>
              <a:tr h="350520">
                <a:tc>
                  <a:txBody>
                    <a:bodyPr/>
                    <a:lstStyle/>
                    <a:p>
                      <a:pPr marL="0" algn="ctr" defTabSz="914400" rtl="0" eaLnBrk="1" latinLnBrk="0" hangingPunct="1"/>
                      <a:r>
                        <a:rPr lang="en-US" altLang="zh-CN" sz="1800" kern="1200" dirty="0">
                          <a:solidFill>
                            <a:schemeClr val="dk1"/>
                          </a:solidFill>
                          <a:effectLst/>
                          <a:latin typeface="+mn-lt"/>
                          <a:ea typeface="+mn-ea"/>
                          <a:cs typeface="+mn-cs"/>
                        </a:rPr>
                        <a:t>Clock accuracy </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800" kern="1200" dirty="0">
                          <a:solidFill>
                            <a:schemeClr val="dk1"/>
                          </a:solidFill>
                          <a:effectLst/>
                          <a:latin typeface="+mn-lt"/>
                          <a:ea typeface="+mn-ea"/>
                          <a:cs typeface="+mn-cs"/>
                        </a:rPr>
                        <a:t>+-1000ppm</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400225947"/>
                  </a:ext>
                </a:extLst>
              </a:tr>
            </a:tbl>
          </a:graphicData>
        </a:graphic>
      </p:graphicFrame>
    </p:spTree>
    <p:extLst>
      <p:ext uri="{BB962C8B-B14F-4D97-AF65-F5344CB8AC3E}">
        <p14:creationId xmlns:p14="http://schemas.microsoft.com/office/powerpoint/2010/main" val="129737252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15265</TotalTime>
  <Words>1528</Words>
  <Application>Microsoft Office PowerPoint</Application>
  <PresentationFormat>全屏显示(4:3)</PresentationFormat>
  <Paragraphs>263</Paragraphs>
  <Slides>17</Slides>
  <Notes>17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17</vt:i4>
      </vt:variant>
    </vt:vector>
  </HeadingPairs>
  <TitlesOfParts>
    <vt:vector size="22" baseType="lpstr">
      <vt:lpstr>Arial</vt:lpstr>
      <vt:lpstr>Calibri</vt:lpstr>
      <vt:lpstr>Times New Roman</vt:lpstr>
      <vt:lpstr>Wingdings</vt:lpstr>
      <vt:lpstr>ACcord Submission Template</vt:lpstr>
      <vt:lpstr>CDM access for AMP</vt:lpstr>
      <vt:lpstr>Abstract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徐伟杰</cp:lastModifiedBy>
  <cp:revision>2327</cp:revision>
  <cp:lastPrinted>1998-02-10T13:28:00Z</cp:lastPrinted>
  <dcterms:created xsi:type="dcterms:W3CDTF">2009-12-02T19:05:00Z</dcterms:created>
  <dcterms:modified xsi:type="dcterms:W3CDTF">2025-01-14T23:32:16Z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