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p:sldMasterIdLst>
    <p:sldMasterId id="2147483648" r:id="rId1"/>
  </p:sldMasterIdLst>
  <p:notesMasterIdLst>
    <p:notesMasterId r:id="rId19"/>
  </p:notesMasterIdLst>
  <p:handoutMasterIdLst>
    <p:handoutMasterId r:id="rId20"/>
  </p:handoutMasterIdLst>
  <p:sldIdLst>
    <p:sldId id="269" r:id="rId2"/>
    <p:sldId id="257" r:id="rId3"/>
    <p:sldId id="629" r:id="rId4"/>
    <p:sldId id="602" r:id="rId5"/>
    <p:sldId id="642" r:id="rId6"/>
    <p:sldId id="649" r:id="rId7"/>
    <p:sldId id="638" r:id="rId8"/>
    <p:sldId id="639" r:id="rId9"/>
    <p:sldId id="640" r:id="rId10"/>
    <p:sldId id="641" r:id="rId11"/>
    <p:sldId id="643" r:id="rId12"/>
    <p:sldId id="646" r:id="rId13"/>
    <p:sldId id="647" r:id="rId14"/>
    <p:sldId id="648" r:id="rId15"/>
    <p:sldId id="599" r:id="rId16"/>
    <p:sldId id="636" r:id="rId17"/>
    <p:sldId id="500" r:id="rId1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ariou, Laurent" initials="CL" lastIdx="1" clrIdx="0"/>
  <p:cmAuthor id="2" name="Hanxiao (Tony, CT Lab)" initials="H(CL" lastIdx="3" clrIdx="1"/>
  <p:cmAuthor id="3" name="weijie" initials="weijie" lastIdx="1" clrIdx="2"/>
  <p:cmAuthor id="4" name="Qi Yinan" initials="QY" lastIdx="1" clrIdx="3">
    <p:extLst>
      <p:ext uri="{19B8F6BF-5375-455C-9EA6-DF929625EA0E}">
        <p15:presenceInfo xmlns:p15="http://schemas.microsoft.com/office/powerpoint/2012/main" userId="28a9accb1e342249"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0000"/>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度样式 2 - 强调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256" autoAdjust="0"/>
    <p:restoredTop sz="93875" autoAdjust="0"/>
  </p:normalViewPr>
  <p:slideViewPr>
    <p:cSldViewPr>
      <p:cViewPr varScale="1">
        <p:scale>
          <a:sx n="66" d="100"/>
          <a:sy n="66" d="100"/>
        </p:scale>
        <p:origin x="1292" y="5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ln>
          <a:effectLst/>
        </p:spPr>
        <p:txBody>
          <a:bodyPr vert="horz" wrap="none" lIns="0" tIns="0" rIns="0" bIns="0" numCol="1" anchor="b" anchorCtr="0" compatLnSpc="1">
            <a:spAutoFit/>
          </a:bodyPr>
          <a:lstStyle>
            <a:lvl1pPr algn="r" defTabSz="933450">
              <a:defRPr sz="1400" b="1" smtClean="0"/>
            </a:lvl1pPr>
          </a:lstStyle>
          <a:p>
            <a:pPr>
              <a:defRPr/>
            </a:pPr>
            <a:r>
              <a:rPr lang="en-US"/>
              <a:t>Doc Title</a:t>
            </a:r>
            <a:endParaRPr lang="en-US" dirty="0"/>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ln>
          <a:effectLst/>
        </p:spPr>
        <p:txBody>
          <a:bodyPr vert="horz" wrap="none" lIns="0" tIns="0" rIns="0" bIns="0" numCol="1" anchor="b" anchorCtr="0" compatLnSpc="1">
            <a:spAutoFit/>
          </a:bodyPr>
          <a:lstStyle>
            <a:lvl1pPr defTabSz="933450">
              <a:defRPr sz="1400" b="1" smtClean="0"/>
            </a:lvl1pPr>
          </a:lstStyle>
          <a:p>
            <a:pPr>
              <a:defRPr/>
            </a:pPr>
            <a:r>
              <a:rPr lang="en-US" dirty="0"/>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ln>
          <a:effectLst/>
        </p:spPr>
        <p:txBody>
          <a:bodyPr vert="horz" wrap="none" lIns="0" tIns="0" rIns="0" bIns="0" numCol="1" anchor="t" anchorCtr="0" compatLnSpc="1">
            <a:spAutoFit/>
          </a:bodyPr>
          <a:lstStyle>
            <a:lvl1pPr algn="r" defTabSz="933450">
              <a:defRPr smtClean="0"/>
            </a:lvl1pPr>
          </a:lstStyle>
          <a:p>
            <a:pPr>
              <a:defRPr/>
            </a:pPr>
            <a:r>
              <a:rPr lang="en-US" dirty="0"/>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a:defRPr smtClean="0"/>
            </a:lvl1pPr>
          </a:lstStyle>
          <a:p>
            <a:pPr>
              <a:defRPr/>
            </a:pPr>
            <a:r>
              <a:rPr lang="en-US" dirty="0"/>
              <a:t>Page </a:t>
            </a:r>
            <a:fld id="{3F99EF29-387F-42BB-8A81-132E16DF8442}" type="slidenum">
              <a:rPr lang="en-US" dirty="0"/>
              <a:t>‹#›</a:t>
            </a:fld>
            <a:endParaRPr lang="en-US" dirty="0"/>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3079" name="Rectangle 7"/>
          <p:cNvSpPr>
            <a:spLocks noChangeArrowheads="1"/>
          </p:cNvSpPr>
          <p:nvPr/>
        </p:nvSpPr>
        <p:spPr bwMode="auto">
          <a:xfrm>
            <a:off x="693738" y="8982075"/>
            <a:ext cx="711200" cy="182563"/>
          </a:xfrm>
          <a:prstGeom prst="rect">
            <a:avLst/>
          </a:prstGeom>
          <a:noFill/>
          <a:ln w="9525">
            <a:noFill/>
            <a:miter lim="800000"/>
          </a:ln>
          <a:effectLst/>
        </p:spPr>
        <p:txBody>
          <a:bodyPr wrap="none" lIns="0" tIns="0" rIns="0" bIns="0">
            <a:spAutoFit/>
          </a:bodyPr>
          <a:lstStyle/>
          <a:p>
            <a:pPr defTabSz="933450">
              <a:defRPr/>
            </a:pPr>
            <a:r>
              <a:rPr lang="en-US" dirty="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ln>
          <a:effectLst/>
        </p:spPr>
        <p:txBody>
          <a:bodyPr vert="horz" wrap="none" lIns="0" tIns="0" rIns="0" bIns="0" numCol="1" anchor="b" anchorCtr="0" compatLnSpc="1">
            <a:spAutoFit/>
          </a:bodyPr>
          <a:lstStyle>
            <a:lvl1pPr algn="r" defTabSz="933450">
              <a:defRPr sz="1400" b="1" smtClean="0"/>
            </a:lvl1pPr>
          </a:lstStyle>
          <a:p>
            <a:pPr>
              <a:defRPr/>
            </a:pPr>
            <a:r>
              <a:rPr lang="en-US"/>
              <a:t>Doc Title</a:t>
            </a:r>
            <a:endParaRPr lang="en-US" dirty="0"/>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ln>
          <a:effectLst/>
        </p:spPr>
        <p:txBody>
          <a:bodyPr vert="horz" wrap="none" lIns="0" tIns="0" rIns="0" bIns="0" numCol="1" anchor="b" anchorCtr="0" compatLnSpc="1">
            <a:spAutoFit/>
          </a:bodyPr>
          <a:lstStyle>
            <a:lvl1pPr defTabSz="933450">
              <a:defRPr sz="1400" b="1" smtClean="0"/>
            </a:lvl1pPr>
          </a:lstStyle>
          <a:p>
            <a:pPr>
              <a:defRPr/>
            </a:pPr>
            <a:r>
              <a:rPr lang="en-US" dirty="0"/>
              <a:t>Month Year</a:t>
            </a:r>
          </a:p>
        </p:txBody>
      </p:sp>
      <p:sp>
        <p:nvSpPr>
          <p:cNvPr id="922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ln>
          <a:effectLst/>
        </p:spPr>
        <p:txBody>
          <a:bodyPr vert="horz" wrap="square" lIns="93662" tIns="46038" rIns="93662" bIns="46038" numCol="1" anchor="t" anchorCtr="0" compatLnSpc="1"/>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a:defRPr smtClean="0"/>
            </a:lvl5pPr>
          </a:lstStyle>
          <a:p>
            <a:pPr lvl="4">
              <a:defRPr/>
            </a:pPr>
            <a:r>
              <a:rPr lang="en-US" dirty="0"/>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a:defRPr smtClean="0"/>
            </a:lvl1pPr>
          </a:lstStyle>
          <a:p>
            <a:pPr>
              <a:defRPr/>
            </a:pPr>
            <a:r>
              <a:rPr lang="en-US" dirty="0"/>
              <a:t>Page </a:t>
            </a:r>
            <a:fld id="{870C1BA4-1CEE-4CD8-8532-343A8D2B3155}" type="slidenum">
              <a:rPr lang="en-US" dirty="0"/>
              <a:t>‹#›</a:t>
            </a:fld>
            <a:endParaRPr lang="en-US" dirty="0"/>
          </a:p>
        </p:txBody>
      </p:sp>
      <p:sp>
        <p:nvSpPr>
          <p:cNvPr id="2056" name="Rectangle 8"/>
          <p:cNvSpPr>
            <a:spLocks noChangeArrowheads="1"/>
          </p:cNvSpPr>
          <p:nvPr/>
        </p:nvSpPr>
        <p:spPr bwMode="auto">
          <a:xfrm>
            <a:off x="723900" y="8985250"/>
            <a:ext cx="711200" cy="182563"/>
          </a:xfrm>
          <a:prstGeom prst="rect">
            <a:avLst/>
          </a:prstGeom>
          <a:noFill/>
          <a:ln w="9525">
            <a:noFill/>
            <a:miter lim="800000"/>
          </a:ln>
          <a:effectLst/>
        </p:spPr>
        <p:txBody>
          <a:bodyPr wrap="none" lIns="0" tIns="0" rIns="0" bIns="0">
            <a:spAutoFit/>
          </a:bodyPr>
          <a:lstStyle/>
          <a:p>
            <a:pPr>
              <a:defRPr/>
            </a:pPr>
            <a:r>
              <a:rPr lang="en-US" dirty="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p:spPr>
        <p:txBody>
          <a:bodyPr/>
          <a:lstStyle/>
          <a:p>
            <a:r>
              <a:rPr lang="en-US"/>
              <a:t>Doc Title</a:t>
            </a:r>
            <a:endParaRPr lang="en-US" dirty="0"/>
          </a:p>
        </p:txBody>
      </p:sp>
      <p:sp>
        <p:nvSpPr>
          <p:cNvPr id="10243" name="Rectangle 3"/>
          <p:cNvSpPr>
            <a:spLocks noGrp="1" noChangeArrowheads="1"/>
          </p:cNvSpPr>
          <p:nvPr>
            <p:ph type="dt" sz="quarter" idx="1"/>
          </p:nvPr>
        </p:nvSpPr>
        <p:spPr>
          <a:noFill/>
        </p:spPr>
        <p:txBody>
          <a:bodyPr/>
          <a:lstStyle/>
          <a:p>
            <a:r>
              <a:rPr lang="en-US" dirty="0"/>
              <a:t>Month Year</a:t>
            </a:r>
          </a:p>
        </p:txBody>
      </p:sp>
      <p:sp>
        <p:nvSpPr>
          <p:cNvPr id="10244" name="Rectangle 6"/>
          <p:cNvSpPr>
            <a:spLocks noGrp="1" noChangeArrowheads="1"/>
          </p:cNvSpPr>
          <p:nvPr>
            <p:ph type="ftr" sz="quarter" idx="4"/>
          </p:nvPr>
        </p:nvSpPr>
        <p:spPr>
          <a:noFill/>
        </p:spPr>
        <p:txBody>
          <a:bodyPr/>
          <a:lstStyle/>
          <a:p>
            <a:pPr lvl="4"/>
            <a:r>
              <a:rPr lang="en-US" dirty="0"/>
              <a:t>John Doe, Some Company</a:t>
            </a:r>
          </a:p>
        </p:txBody>
      </p:sp>
      <p:sp>
        <p:nvSpPr>
          <p:cNvPr id="10245" name="Rectangle 7"/>
          <p:cNvSpPr>
            <a:spLocks noGrp="1" noChangeArrowheads="1"/>
          </p:cNvSpPr>
          <p:nvPr>
            <p:ph type="sldNum" sz="quarter" idx="5"/>
          </p:nvPr>
        </p:nvSpPr>
        <p:spPr>
          <a:noFill/>
        </p:spPr>
        <p:txBody>
          <a:bodyPr/>
          <a:lstStyle/>
          <a:p>
            <a:r>
              <a:rPr lang="en-US" dirty="0"/>
              <a:t>Page </a:t>
            </a:r>
            <a:fld id="{9A6FF2A5-3843-4034-80EC-B86A7C49C539}" type="slidenum">
              <a:rPr lang="en-US" dirty="0"/>
              <a:t>1</a:t>
            </a:fld>
            <a:endParaRPr lang="en-US" dirty="0"/>
          </a:p>
        </p:txBody>
      </p:sp>
      <p:sp>
        <p:nvSpPr>
          <p:cNvPr id="10246" name="Rectangle 2"/>
          <p:cNvSpPr>
            <a:spLocks noGrp="1" noRot="1" noChangeAspect="1" noChangeArrowheads="1" noTextEdit="1"/>
          </p:cNvSpPr>
          <p:nvPr>
            <p:ph type="sldImg"/>
          </p:nvPr>
        </p:nvSpPr>
        <p:spPr>
          <a:xfrm>
            <a:off x="1154113" y="701675"/>
            <a:ext cx="4625975" cy="3468688"/>
          </a:xfrm>
        </p:spPr>
      </p:sp>
      <p:sp>
        <p:nvSpPr>
          <p:cNvPr id="10247" name="Rectangle 3"/>
          <p:cNvSpPr>
            <a:spLocks noGrp="1" noChangeArrowheads="1"/>
          </p:cNvSpPr>
          <p:nvPr>
            <p:ph type="body" idx="1"/>
          </p:nvPr>
        </p:nvSpPr>
        <p:spPr>
          <a:noFill/>
        </p:spPr>
        <p:txBody>
          <a:bodyPr/>
          <a:lstStyle/>
          <a:p>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zh-CN" sz="1400" kern="1200" dirty="0">
              <a:solidFill>
                <a:schemeClr val="tx1"/>
              </a:solidFill>
              <a:effectLst/>
              <a:latin typeface="Times New Roman" panose="02020603050405020304" pitchFamily="18" charset="0"/>
              <a:ea typeface="+mn-ea"/>
              <a:cs typeface="+mn-cs"/>
            </a:endParaRPr>
          </a:p>
          <a:p>
            <a:endParaRPr lang="zh-CN" altLang="en-US" dirty="0"/>
          </a:p>
        </p:txBody>
      </p:sp>
      <p:sp>
        <p:nvSpPr>
          <p:cNvPr id="4" name="灯片编号占位符 3"/>
          <p:cNvSpPr>
            <a:spLocks noGrp="1"/>
          </p:cNvSpPr>
          <p:nvPr>
            <p:ph type="sldNum" sz="quarter" idx="10"/>
          </p:nvPr>
        </p:nvSpPr>
        <p:spPr/>
        <p:txBody>
          <a:bodyPr/>
          <a:lstStyle/>
          <a:p>
            <a:fld id="{C7B46C3B-569A-42B4-9985-4ED4A729088E}" type="slidenum">
              <a:rPr lang="zh-CN" altLang="en-US" smtClean="0"/>
              <a:t>10</a:t>
            </a:fld>
            <a:endParaRPr lang="zh-CN" altLang="en-US"/>
          </a:p>
        </p:txBody>
      </p:sp>
    </p:spTree>
    <p:extLst>
      <p:ext uri="{BB962C8B-B14F-4D97-AF65-F5344CB8AC3E}">
        <p14:creationId xmlns:p14="http://schemas.microsoft.com/office/powerpoint/2010/main" val="52755255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zh-CN" sz="1400" kern="1200" dirty="0">
              <a:solidFill>
                <a:schemeClr val="tx1"/>
              </a:solidFill>
              <a:effectLst/>
              <a:latin typeface="Times New Roman" panose="02020603050405020304" pitchFamily="18" charset="0"/>
              <a:ea typeface="+mn-ea"/>
              <a:cs typeface="+mn-cs"/>
            </a:endParaRPr>
          </a:p>
          <a:p>
            <a:endParaRPr lang="zh-CN" altLang="en-US" dirty="0"/>
          </a:p>
        </p:txBody>
      </p:sp>
      <p:sp>
        <p:nvSpPr>
          <p:cNvPr id="4" name="灯片编号占位符 3"/>
          <p:cNvSpPr>
            <a:spLocks noGrp="1"/>
          </p:cNvSpPr>
          <p:nvPr>
            <p:ph type="sldNum" sz="quarter" idx="10"/>
          </p:nvPr>
        </p:nvSpPr>
        <p:spPr/>
        <p:txBody>
          <a:bodyPr/>
          <a:lstStyle/>
          <a:p>
            <a:fld id="{C7B46C3B-569A-42B4-9985-4ED4A729088E}" type="slidenum">
              <a:rPr lang="zh-CN" altLang="en-US" smtClean="0"/>
              <a:t>11</a:t>
            </a:fld>
            <a:endParaRPr lang="zh-CN" altLang="en-US"/>
          </a:p>
        </p:txBody>
      </p:sp>
    </p:spTree>
    <p:extLst>
      <p:ext uri="{BB962C8B-B14F-4D97-AF65-F5344CB8AC3E}">
        <p14:creationId xmlns:p14="http://schemas.microsoft.com/office/powerpoint/2010/main" val="317295058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zh-CN" sz="1400" kern="1200" dirty="0">
              <a:solidFill>
                <a:schemeClr val="tx1"/>
              </a:solidFill>
              <a:effectLst/>
              <a:latin typeface="Times New Roman" panose="02020603050405020304" pitchFamily="18" charset="0"/>
              <a:ea typeface="+mn-ea"/>
              <a:cs typeface="+mn-cs"/>
            </a:endParaRPr>
          </a:p>
          <a:p>
            <a:endParaRPr lang="zh-CN" altLang="en-US" dirty="0"/>
          </a:p>
        </p:txBody>
      </p:sp>
      <p:sp>
        <p:nvSpPr>
          <p:cNvPr id="4" name="灯片编号占位符 3"/>
          <p:cNvSpPr>
            <a:spLocks noGrp="1"/>
          </p:cNvSpPr>
          <p:nvPr>
            <p:ph type="sldNum" sz="quarter" idx="10"/>
          </p:nvPr>
        </p:nvSpPr>
        <p:spPr/>
        <p:txBody>
          <a:bodyPr/>
          <a:lstStyle/>
          <a:p>
            <a:fld id="{C7B46C3B-569A-42B4-9985-4ED4A729088E}" type="slidenum">
              <a:rPr lang="zh-CN" altLang="en-US" smtClean="0"/>
              <a:t>12</a:t>
            </a:fld>
            <a:endParaRPr lang="zh-CN" altLang="en-US"/>
          </a:p>
        </p:txBody>
      </p:sp>
    </p:spTree>
    <p:extLst>
      <p:ext uri="{BB962C8B-B14F-4D97-AF65-F5344CB8AC3E}">
        <p14:creationId xmlns:p14="http://schemas.microsoft.com/office/powerpoint/2010/main" val="106118325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zh-CN" sz="1400" kern="1200" dirty="0">
              <a:solidFill>
                <a:schemeClr val="tx1"/>
              </a:solidFill>
              <a:effectLst/>
              <a:latin typeface="Times New Roman" panose="02020603050405020304" pitchFamily="18" charset="0"/>
              <a:ea typeface="+mn-ea"/>
              <a:cs typeface="+mn-cs"/>
            </a:endParaRPr>
          </a:p>
          <a:p>
            <a:endParaRPr lang="zh-CN" altLang="en-US" dirty="0"/>
          </a:p>
        </p:txBody>
      </p:sp>
      <p:sp>
        <p:nvSpPr>
          <p:cNvPr id="4" name="灯片编号占位符 3"/>
          <p:cNvSpPr>
            <a:spLocks noGrp="1"/>
          </p:cNvSpPr>
          <p:nvPr>
            <p:ph type="sldNum" sz="quarter" idx="10"/>
          </p:nvPr>
        </p:nvSpPr>
        <p:spPr/>
        <p:txBody>
          <a:bodyPr/>
          <a:lstStyle/>
          <a:p>
            <a:fld id="{C7B46C3B-569A-42B4-9985-4ED4A729088E}" type="slidenum">
              <a:rPr lang="zh-CN" altLang="en-US" smtClean="0"/>
              <a:t>13</a:t>
            </a:fld>
            <a:endParaRPr lang="zh-CN" altLang="en-US"/>
          </a:p>
        </p:txBody>
      </p:sp>
    </p:spTree>
    <p:extLst>
      <p:ext uri="{BB962C8B-B14F-4D97-AF65-F5344CB8AC3E}">
        <p14:creationId xmlns:p14="http://schemas.microsoft.com/office/powerpoint/2010/main" val="189576058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zh-CN" sz="1400" kern="1200" dirty="0">
              <a:solidFill>
                <a:schemeClr val="tx1"/>
              </a:solidFill>
              <a:effectLst/>
              <a:latin typeface="Times New Roman" panose="02020603050405020304" pitchFamily="18" charset="0"/>
              <a:ea typeface="+mn-ea"/>
              <a:cs typeface="+mn-cs"/>
            </a:endParaRPr>
          </a:p>
          <a:p>
            <a:endParaRPr lang="zh-CN" altLang="en-US" dirty="0"/>
          </a:p>
        </p:txBody>
      </p:sp>
      <p:sp>
        <p:nvSpPr>
          <p:cNvPr id="4" name="灯片编号占位符 3"/>
          <p:cNvSpPr>
            <a:spLocks noGrp="1"/>
          </p:cNvSpPr>
          <p:nvPr>
            <p:ph type="sldNum" sz="quarter" idx="10"/>
          </p:nvPr>
        </p:nvSpPr>
        <p:spPr/>
        <p:txBody>
          <a:bodyPr/>
          <a:lstStyle/>
          <a:p>
            <a:fld id="{C7B46C3B-569A-42B4-9985-4ED4A729088E}" type="slidenum">
              <a:rPr lang="zh-CN" altLang="en-US" smtClean="0"/>
              <a:t>14</a:t>
            </a:fld>
            <a:endParaRPr lang="zh-CN" altLang="en-US"/>
          </a:p>
        </p:txBody>
      </p:sp>
    </p:spTree>
    <p:extLst>
      <p:ext uri="{BB962C8B-B14F-4D97-AF65-F5344CB8AC3E}">
        <p14:creationId xmlns:p14="http://schemas.microsoft.com/office/powerpoint/2010/main" val="297666390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zh-CN" sz="1400" kern="1200" dirty="0">
              <a:solidFill>
                <a:schemeClr val="tx1"/>
              </a:solidFill>
              <a:effectLst/>
              <a:latin typeface="Times New Roman" panose="02020603050405020304" pitchFamily="18" charset="0"/>
              <a:ea typeface="+mn-ea"/>
              <a:cs typeface="+mn-cs"/>
            </a:endParaRPr>
          </a:p>
          <a:p>
            <a:endParaRPr lang="zh-CN" altLang="en-US" dirty="0"/>
          </a:p>
        </p:txBody>
      </p:sp>
      <p:sp>
        <p:nvSpPr>
          <p:cNvPr id="4" name="灯片编号占位符 3"/>
          <p:cNvSpPr>
            <a:spLocks noGrp="1"/>
          </p:cNvSpPr>
          <p:nvPr>
            <p:ph type="sldNum" sz="quarter" idx="10"/>
          </p:nvPr>
        </p:nvSpPr>
        <p:spPr/>
        <p:txBody>
          <a:bodyPr/>
          <a:lstStyle/>
          <a:p>
            <a:fld id="{C7B46C3B-569A-42B4-9985-4ED4A729088E}" type="slidenum">
              <a:rPr lang="zh-CN" altLang="en-US" smtClean="0"/>
              <a:t>15</a:t>
            </a:fld>
            <a:endParaRPr lang="zh-CN" altLang="en-US"/>
          </a:p>
        </p:txBody>
      </p:sp>
    </p:spTree>
    <p:extLst>
      <p:ext uri="{BB962C8B-B14F-4D97-AF65-F5344CB8AC3E}">
        <p14:creationId xmlns:p14="http://schemas.microsoft.com/office/powerpoint/2010/main" val="85664436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zh-CN" sz="1400" kern="1200" dirty="0">
              <a:solidFill>
                <a:schemeClr val="tx1"/>
              </a:solidFill>
              <a:effectLst/>
              <a:latin typeface="Times New Roman" panose="02020603050405020304" pitchFamily="18" charset="0"/>
              <a:ea typeface="+mn-ea"/>
              <a:cs typeface="+mn-cs"/>
            </a:endParaRPr>
          </a:p>
          <a:p>
            <a:endParaRPr lang="zh-CN" altLang="en-US" dirty="0"/>
          </a:p>
        </p:txBody>
      </p:sp>
      <p:sp>
        <p:nvSpPr>
          <p:cNvPr id="4" name="灯片编号占位符 3"/>
          <p:cNvSpPr>
            <a:spLocks noGrp="1"/>
          </p:cNvSpPr>
          <p:nvPr>
            <p:ph type="sldNum" sz="quarter" idx="10"/>
          </p:nvPr>
        </p:nvSpPr>
        <p:spPr/>
        <p:txBody>
          <a:bodyPr/>
          <a:lstStyle/>
          <a:p>
            <a:fld id="{C7B46C3B-569A-42B4-9985-4ED4A729088E}" type="slidenum">
              <a:rPr lang="zh-CN" altLang="en-US" smtClean="0"/>
              <a:t>16</a:t>
            </a:fld>
            <a:endParaRPr lang="zh-CN" altLang="en-US"/>
          </a:p>
        </p:txBody>
      </p:sp>
    </p:spTree>
    <p:extLst>
      <p:ext uri="{BB962C8B-B14F-4D97-AF65-F5344CB8AC3E}">
        <p14:creationId xmlns:p14="http://schemas.microsoft.com/office/powerpoint/2010/main" val="280018604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a:t>Doc Title</a:t>
            </a:r>
            <a:endParaRPr lang="en-US" dirty="0"/>
          </a:p>
        </p:txBody>
      </p:sp>
      <p:sp>
        <p:nvSpPr>
          <p:cNvPr id="5" name="Date Placeholder 4"/>
          <p:cNvSpPr>
            <a:spLocks noGrp="1"/>
          </p:cNvSpPr>
          <p:nvPr>
            <p:ph type="dt" idx="11"/>
          </p:nvPr>
        </p:nvSpPr>
        <p:spPr/>
        <p:txBody>
          <a:bodyPr/>
          <a:lstStyle/>
          <a:p>
            <a:pPr>
              <a:defRPr/>
            </a:pPr>
            <a:r>
              <a:rPr lang="en-US"/>
              <a:t>Month Year</a:t>
            </a:r>
            <a:endParaRPr lang="en-US" dirty="0"/>
          </a:p>
        </p:txBody>
      </p:sp>
      <p:sp>
        <p:nvSpPr>
          <p:cNvPr id="6" name="Footer Placeholder 5"/>
          <p:cNvSpPr>
            <a:spLocks noGrp="1"/>
          </p:cNvSpPr>
          <p:nvPr>
            <p:ph type="ftr" sz="quarter" idx="12"/>
          </p:nvPr>
        </p:nvSpPr>
        <p:spPr/>
        <p:txBody>
          <a:bodyPr/>
          <a:lstStyle/>
          <a:p>
            <a:pPr lvl="4">
              <a:defRPr/>
            </a:pPr>
            <a:r>
              <a:rPr lang="en-US"/>
              <a:t>John Doe, Some Company</a:t>
            </a:r>
            <a:endParaRPr lang="en-US" dirty="0"/>
          </a:p>
        </p:txBody>
      </p:sp>
      <p:sp>
        <p:nvSpPr>
          <p:cNvPr id="7" name="Slide Number Placeholder 6"/>
          <p:cNvSpPr>
            <a:spLocks noGrp="1"/>
          </p:cNvSpPr>
          <p:nvPr>
            <p:ph type="sldNum" sz="quarter" idx="13"/>
          </p:nvPr>
        </p:nvSpPr>
        <p:spPr/>
        <p:txBody>
          <a:bodyPr/>
          <a:lstStyle/>
          <a:p>
            <a:pPr>
              <a:defRPr/>
            </a:pPr>
            <a:r>
              <a:rPr lang="en-US"/>
              <a:t>Page </a:t>
            </a:r>
            <a:fld id="{870C1BA4-1CEE-4CD8-8532-343A8D2B3155}" type="slidenum">
              <a:rPr lang="en-US" smtClean="0"/>
              <a:t>17</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zh-CN" sz="1400" kern="1200" dirty="0">
              <a:solidFill>
                <a:schemeClr val="tx1"/>
              </a:solidFill>
              <a:effectLst/>
              <a:latin typeface="Times New Roman" panose="02020603050405020304" pitchFamily="18" charset="0"/>
              <a:ea typeface="+mn-ea"/>
              <a:cs typeface="+mn-cs"/>
            </a:endParaRPr>
          </a:p>
          <a:p>
            <a:endParaRPr lang="zh-CN" altLang="en-US" dirty="0"/>
          </a:p>
        </p:txBody>
      </p:sp>
      <p:sp>
        <p:nvSpPr>
          <p:cNvPr id="4" name="灯片编号占位符 3"/>
          <p:cNvSpPr>
            <a:spLocks noGrp="1"/>
          </p:cNvSpPr>
          <p:nvPr>
            <p:ph type="sldNum" sz="quarter" idx="10"/>
          </p:nvPr>
        </p:nvSpPr>
        <p:spPr/>
        <p:txBody>
          <a:bodyPr/>
          <a:lstStyle/>
          <a:p>
            <a:fld id="{C7B46C3B-569A-42B4-9985-4ED4A729088E}" type="slidenum">
              <a:rPr lang="zh-CN" altLang="en-US" smtClean="0"/>
              <a:t>3</a:t>
            </a:fld>
            <a:endParaRPr lang="zh-CN" altLang="en-US"/>
          </a:p>
        </p:txBody>
      </p:sp>
    </p:spTree>
    <p:extLst>
      <p:ext uri="{BB962C8B-B14F-4D97-AF65-F5344CB8AC3E}">
        <p14:creationId xmlns:p14="http://schemas.microsoft.com/office/powerpoint/2010/main" val="7241323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zh-CN" sz="1400" kern="1200" dirty="0">
              <a:solidFill>
                <a:schemeClr val="tx1"/>
              </a:solidFill>
              <a:effectLst/>
              <a:latin typeface="Times New Roman" panose="02020603050405020304" pitchFamily="18" charset="0"/>
              <a:ea typeface="+mn-ea"/>
              <a:cs typeface="+mn-cs"/>
            </a:endParaRPr>
          </a:p>
          <a:p>
            <a:endParaRPr lang="zh-CN" altLang="en-US" dirty="0"/>
          </a:p>
        </p:txBody>
      </p:sp>
      <p:sp>
        <p:nvSpPr>
          <p:cNvPr id="4" name="灯片编号占位符 3"/>
          <p:cNvSpPr>
            <a:spLocks noGrp="1"/>
          </p:cNvSpPr>
          <p:nvPr>
            <p:ph type="sldNum" sz="quarter" idx="10"/>
          </p:nvPr>
        </p:nvSpPr>
        <p:spPr/>
        <p:txBody>
          <a:bodyPr/>
          <a:lstStyle/>
          <a:p>
            <a:fld id="{C7B46C3B-569A-42B4-9985-4ED4A729088E}" type="slidenum">
              <a:rPr lang="zh-CN" altLang="en-US" smtClean="0"/>
              <a:t>4</a:t>
            </a:fld>
            <a:endParaRPr lang="zh-CN" altLang="en-US"/>
          </a:p>
        </p:txBody>
      </p:sp>
    </p:spTree>
    <p:extLst>
      <p:ext uri="{BB962C8B-B14F-4D97-AF65-F5344CB8AC3E}">
        <p14:creationId xmlns:p14="http://schemas.microsoft.com/office/powerpoint/2010/main" val="20993260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zh-CN" sz="1400" kern="1200" dirty="0">
              <a:solidFill>
                <a:schemeClr val="tx1"/>
              </a:solidFill>
              <a:effectLst/>
              <a:latin typeface="Times New Roman" panose="02020603050405020304" pitchFamily="18" charset="0"/>
              <a:ea typeface="+mn-ea"/>
              <a:cs typeface="+mn-cs"/>
            </a:endParaRPr>
          </a:p>
          <a:p>
            <a:endParaRPr lang="zh-CN" altLang="en-US" dirty="0"/>
          </a:p>
        </p:txBody>
      </p:sp>
      <p:sp>
        <p:nvSpPr>
          <p:cNvPr id="4" name="灯片编号占位符 3"/>
          <p:cNvSpPr>
            <a:spLocks noGrp="1"/>
          </p:cNvSpPr>
          <p:nvPr>
            <p:ph type="sldNum" sz="quarter" idx="10"/>
          </p:nvPr>
        </p:nvSpPr>
        <p:spPr/>
        <p:txBody>
          <a:bodyPr/>
          <a:lstStyle/>
          <a:p>
            <a:fld id="{C7B46C3B-569A-42B4-9985-4ED4A729088E}" type="slidenum">
              <a:rPr lang="zh-CN" altLang="en-US" smtClean="0"/>
              <a:t>5</a:t>
            </a:fld>
            <a:endParaRPr lang="zh-CN" altLang="en-US"/>
          </a:p>
        </p:txBody>
      </p:sp>
    </p:spTree>
    <p:extLst>
      <p:ext uri="{BB962C8B-B14F-4D97-AF65-F5344CB8AC3E}">
        <p14:creationId xmlns:p14="http://schemas.microsoft.com/office/powerpoint/2010/main" val="41533989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zh-CN" sz="1400" kern="1200" dirty="0">
              <a:solidFill>
                <a:schemeClr val="tx1"/>
              </a:solidFill>
              <a:effectLst/>
              <a:latin typeface="Times New Roman" panose="02020603050405020304" pitchFamily="18" charset="0"/>
              <a:ea typeface="+mn-ea"/>
              <a:cs typeface="+mn-cs"/>
            </a:endParaRPr>
          </a:p>
          <a:p>
            <a:endParaRPr lang="zh-CN" altLang="en-US" dirty="0"/>
          </a:p>
        </p:txBody>
      </p:sp>
      <p:sp>
        <p:nvSpPr>
          <p:cNvPr id="4" name="灯片编号占位符 3"/>
          <p:cNvSpPr>
            <a:spLocks noGrp="1"/>
          </p:cNvSpPr>
          <p:nvPr>
            <p:ph type="sldNum" sz="quarter" idx="10"/>
          </p:nvPr>
        </p:nvSpPr>
        <p:spPr/>
        <p:txBody>
          <a:bodyPr/>
          <a:lstStyle/>
          <a:p>
            <a:fld id="{C7B46C3B-569A-42B4-9985-4ED4A729088E}" type="slidenum">
              <a:rPr lang="zh-CN" altLang="en-US" smtClean="0"/>
              <a:t>6</a:t>
            </a:fld>
            <a:endParaRPr lang="zh-CN" altLang="en-US"/>
          </a:p>
        </p:txBody>
      </p:sp>
    </p:spTree>
    <p:extLst>
      <p:ext uri="{BB962C8B-B14F-4D97-AF65-F5344CB8AC3E}">
        <p14:creationId xmlns:p14="http://schemas.microsoft.com/office/powerpoint/2010/main" val="2671228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zh-CN" sz="1400" kern="1200" dirty="0">
              <a:solidFill>
                <a:schemeClr val="tx1"/>
              </a:solidFill>
              <a:effectLst/>
              <a:latin typeface="Times New Roman" panose="02020603050405020304" pitchFamily="18" charset="0"/>
              <a:ea typeface="+mn-ea"/>
              <a:cs typeface="+mn-cs"/>
            </a:endParaRPr>
          </a:p>
          <a:p>
            <a:endParaRPr lang="zh-CN" altLang="en-US" dirty="0"/>
          </a:p>
        </p:txBody>
      </p:sp>
      <p:sp>
        <p:nvSpPr>
          <p:cNvPr id="4" name="灯片编号占位符 3"/>
          <p:cNvSpPr>
            <a:spLocks noGrp="1"/>
          </p:cNvSpPr>
          <p:nvPr>
            <p:ph type="sldNum" sz="quarter" idx="10"/>
          </p:nvPr>
        </p:nvSpPr>
        <p:spPr/>
        <p:txBody>
          <a:bodyPr/>
          <a:lstStyle/>
          <a:p>
            <a:fld id="{C7B46C3B-569A-42B4-9985-4ED4A729088E}" type="slidenum">
              <a:rPr lang="zh-CN" altLang="en-US" smtClean="0"/>
              <a:t>7</a:t>
            </a:fld>
            <a:endParaRPr lang="zh-CN" altLang="en-US"/>
          </a:p>
        </p:txBody>
      </p:sp>
    </p:spTree>
    <p:extLst>
      <p:ext uri="{BB962C8B-B14F-4D97-AF65-F5344CB8AC3E}">
        <p14:creationId xmlns:p14="http://schemas.microsoft.com/office/powerpoint/2010/main" val="375664992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zh-CN" sz="1400" kern="1200" dirty="0">
              <a:solidFill>
                <a:schemeClr val="tx1"/>
              </a:solidFill>
              <a:effectLst/>
              <a:latin typeface="Times New Roman" panose="02020603050405020304" pitchFamily="18" charset="0"/>
              <a:ea typeface="+mn-ea"/>
              <a:cs typeface="+mn-cs"/>
            </a:endParaRPr>
          </a:p>
          <a:p>
            <a:endParaRPr lang="zh-CN" altLang="en-US" dirty="0"/>
          </a:p>
        </p:txBody>
      </p:sp>
      <p:sp>
        <p:nvSpPr>
          <p:cNvPr id="4" name="灯片编号占位符 3"/>
          <p:cNvSpPr>
            <a:spLocks noGrp="1"/>
          </p:cNvSpPr>
          <p:nvPr>
            <p:ph type="sldNum" sz="quarter" idx="10"/>
          </p:nvPr>
        </p:nvSpPr>
        <p:spPr/>
        <p:txBody>
          <a:bodyPr/>
          <a:lstStyle/>
          <a:p>
            <a:fld id="{C7B46C3B-569A-42B4-9985-4ED4A729088E}" type="slidenum">
              <a:rPr lang="zh-CN" altLang="en-US" smtClean="0"/>
              <a:t>8</a:t>
            </a:fld>
            <a:endParaRPr lang="zh-CN" altLang="en-US"/>
          </a:p>
        </p:txBody>
      </p:sp>
    </p:spTree>
    <p:extLst>
      <p:ext uri="{BB962C8B-B14F-4D97-AF65-F5344CB8AC3E}">
        <p14:creationId xmlns:p14="http://schemas.microsoft.com/office/powerpoint/2010/main" val="303149187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1154113" y="701675"/>
            <a:ext cx="4625975" cy="3468688"/>
          </a:xfrm>
        </p:spPr>
      </p:sp>
      <p:sp>
        <p:nvSpPr>
          <p:cNvPr id="3" name="备注占位符 2"/>
          <p:cNvSpPr>
            <a:spLocks noGrp="1"/>
          </p:cNvSpPr>
          <p:nvPr>
            <p:ph type="body" idx="1"/>
          </p:nvPr>
        </p:nvSpPr>
        <p:spPr/>
        <p:txBody>
          <a:bodyPr/>
          <a:lstStyle/>
          <a:p>
            <a:endParaRPr lang="zh-CN" altLang="zh-CN" sz="1400" kern="1200" dirty="0">
              <a:solidFill>
                <a:schemeClr val="tx1"/>
              </a:solidFill>
              <a:effectLst/>
              <a:latin typeface="Times New Roman" panose="02020603050405020304" pitchFamily="18" charset="0"/>
              <a:ea typeface="+mn-ea"/>
              <a:cs typeface="+mn-cs"/>
            </a:endParaRPr>
          </a:p>
          <a:p>
            <a:endParaRPr lang="zh-CN" altLang="en-US" dirty="0"/>
          </a:p>
        </p:txBody>
      </p:sp>
      <p:sp>
        <p:nvSpPr>
          <p:cNvPr id="4" name="灯片编号占位符 3"/>
          <p:cNvSpPr>
            <a:spLocks noGrp="1"/>
          </p:cNvSpPr>
          <p:nvPr>
            <p:ph type="sldNum" sz="quarter" idx="10"/>
          </p:nvPr>
        </p:nvSpPr>
        <p:spPr/>
        <p:txBody>
          <a:bodyPr/>
          <a:lstStyle/>
          <a:p>
            <a:fld id="{C7B46C3B-569A-42B4-9985-4ED4A729088E}" type="slidenum">
              <a:rPr lang="zh-CN" altLang="en-US" smtClean="0"/>
              <a:t>9</a:t>
            </a:fld>
            <a:endParaRPr lang="zh-CN" altLang="en-US"/>
          </a:p>
        </p:txBody>
      </p:sp>
    </p:spTree>
    <p:extLst>
      <p:ext uri="{BB962C8B-B14F-4D97-AF65-F5344CB8AC3E}">
        <p14:creationId xmlns:p14="http://schemas.microsoft.com/office/powerpoint/2010/main" val="22513201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6"/>
          <p:cNvSpPr>
            <a:spLocks noGrp="1" noChangeArrowheads="1"/>
          </p:cNvSpPr>
          <p:nvPr>
            <p:ph type="sldNum" sz="quarter" idx="11"/>
          </p:nvPr>
        </p:nvSpPr>
        <p:spPr/>
        <p:txBody>
          <a:bodyPr/>
          <a:lstStyle>
            <a:lvl1pPr>
              <a:defRPr/>
            </a:lvl1pPr>
          </a:lstStyle>
          <a:p>
            <a:pPr>
              <a:defRPr/>
            </a:pPr>
            <a:r>
              <a:rPr lang="en-US" dirty="0"/>
              <a:t>Slide </a:t>
            </a:r>
            <a:fld id="{3099D1E7-2CFE-4362-BB72-AF97192842EA}" type="slidenum">
              <a:rPr lang="en-US" dirty="0"/>
              <a:t>‹#›</a:t>
            </a:fld>
            <a:endParaRPr lang="en-US" dirty="0"/>
          </a:p>
        </p:txBody>
      </p:sp>
      <p:sp>
        <p:nvSpPr>
          <p:cNvPr id="6" name="Footer Placeholder 5"/>
          <p:cNvSpPr>
            <a:spLocks noGrp="1" noChangeArrowheads="1"/>
          </p:cNvSpPr>
          <p:nvPr>
            <p:ph type="ftr" sz="quarter" idx="3"/>
          </p:nvPr>
        </p:nvSpPr>
        <p:spPr bwMode="auto">
          <a:xfrm flipH="1">
            <a:off x="5791199" y="6475413"/>
            <a:ext cx="2752661" cy="184666"/>
          </a:xfrm>
          <a:prstGeom prst="rect">
            <a:avLst/>
          </a:prstGeom>
          <a:noFill/>
          <a:ln w="9525">
            <a:noFill/>
            <a:miter lim="800000"/>
          </a:ln>
          <a:effectLst/>
        </p:spPr>
        <p:txBody>
          <a:bodyPr vert="horz" wrap="square" lIns="0" tIns="0" rIns="0" bIns="0" numCol="1" anchor="t" anchorCtr="0" compatLnSpc="1">
            <a:spAutoFit/>
          </a:bodyPr>
          <a:lstStyle>
            <a:lvl1pPr algn="r">
              <a:defRPr smtClean="0"/>
            </a:lvl1pPr>
          </a:lstStyle>
          <a:p>
            <a:pPr>
              <a:defRPr/>
            </a:pPr>
            <a:r>
              <a:rPr lang="en-GB" dirty="0" err="1"/>
              <a:t>Weijie</a:t>
            </a:r>
            <a:r>
              <a:rPr lang="en-GB" dirty="0"/>
              <a:t> Xu (OPPO)</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标题和内容">
    <p:spTree>
      <p:nvGrpSpPr>
        <p:cNvPr id="1" name=""/>
        <p:cNvGrpSpPr/>
        <p:nvPr/>
      </p:nvGrpSpPr>
      <p:grpSpPr>
        <a:xfrm>
          <a:off x="0" y="0"/>
          <a:ext cx="0" cy="0"/>
          <a:chOff x="0" y="0"/>
          <a:chExt cx="0" cy="0"/>
        </a:xfrm>
      </p:grpSpPr>
      <p:sp>
        <p:nvSpPr>
          <p:cNvPr id="4" name="日期占位符 3"/>
          <p:cNvSpPr>
            <a:spLocks noGrp="1"/>
          </p:cNvSpPr>
          <p:nvPr>
            <p:ph type="dt" sz="half" idx="10"/>
          </p:nvPr>
        </p:nvSpPr>
        <p:spPr/>
        <p:txBody>
          <a:bodyPr/>
          <a:lstStyle/>
          <a:p>
            <a:endParaRPr lang="zh-CN" altLang="en-US" dirty="0"/>
          </a:p>
        </p:txBody>
      </p:sp>
      <p:sp>
        <p:nvSpPr>
          <p:cNvPr id="5" name="页脚占位符 4"/>
          <p:cNvSpPr>
            <a:spLocks noGrp="1"/>
          </p:cNvSpPr>
          <p:nvPr>
            <p:ph type="ftr" sz="quarter" idx="11"/>
          </p:nvPr>
        </p:nvSpPr>
        <p:spPr/>
        <p:txBody>
          <a:bodyPr/>
          <a:lstStyle/>
          <a:p>
            <a:endParaRPr lang="zh-CN" altLang="en-US" dirty="0"/>
          </a:p>
        </p:txBody>
      </p:sp>
      <p:sp>
        <p:nvSpPr>
          <p:cNvPr id="6" name="灯片编号占位符 5"/>
          <p:cNvSpPr>
            <a:spLocks noGrp="1"/>
          </p:cNvSpPr>
          <p:nvPr>
            <p:ph type="sldNum" sz="quarter" idx="12"/>
          </p:nvPr>
        </p:nvSpPr>
        <p:spPr>
          <a:xfrm>
            <a:off x="4610068" y="6475413"/>
            <a:ext cx="64" cy="184666"/>
          </a:xfrm>
        </p:spPr>
        <p:txBody>
          <a:bodyPr/>
          <a:lstStyle/>
          <a:p>
            <a:endParaRPr lang="zh-CN" altLang="en-US" dirty="0"/>
          </a:p>
        </p:txBody>
      </p:sp>
    </p:spTree>
    <p:extLst>
      <p:ext uri="{BB962C8B-B14F-4D97-AF65-F5344CB8AC3E}">
        <p14:creationId xmlns:p14="http://schemas.microsoft.com/office/powerpoint/2010/main" val="108472447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bwMode="auto">
          <a:xfrm>
            <a:off x="685800" y="685800"/>
            <a:ext cx="7772400" cy="1066800"/>
          </a:xfrm>
          <a:prstGeom prst="rect">
            <a:avLst/>
          </a:prstGeom>
          <a:noFill/>
          <a:ln w="9525">
            <a:noFill/>
            <a:miter lim="800000"/>
          </a:ln>
        </p:spPr>
        <p:txBody>
          <a:bodyPr vert="horz" wrap="square" lIns="92075" tIns="46038" rIns="92075" bIns="46038" numCol="1" anchor="ctr" anchorCtr="0" compatLnSpc="1"/>
          <a:lstStyle/>
          <a:p>
            <a:pPr lvl="0"/>
            <a:r>
              <a:rPr lang="en-US" dirty="0"/>
              <a:t>Click to edit Master title style</a:t>
            </a:r>
          </a:p>
        </p:txBody>
      </p:sp>
      <p:sp>
        <p:nvSpPr>
          <p:cNvPr id="6147" name="Rectangle 3"/>
          <p:cNvSpPr>
            <a:spLocks noGrp="1" noChangeArrowheads="1"/>
          </p:cNvSpPr>
          <p:nvPr>
            <p:ph type="body" idx="1"/>
          </p:nvPr>
        </p:nvSpPr>
        <p:spPr bwMode="auto">
          <a:xfrm>
            <a:off x="685800" y="1981200"/>
            <a:ext cx="7772400" cy="4114800"/>
          </a:xfrm>
          <a:prstGeom prst="rect">
            <a:avLst/>
          </a:prstGeom>
          <a:noFill/>
          <a:ln w="9525">
            <a:noFill/>
            <a:miter lim="800000"/>
          </a:ln>
        </p:spPr>
        <p:txBody>
          <a:bodyPr vert="horz" wrap="square" lIns="92075" tIns="46038" rIns="92075" bIns="46038" numCol="1" anchor="t" anchorCtr="0" compatLnSpc="1"/>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9" name="Rectangle 5"/>
          <p:cNvSpPr>
            <a:spLocks noGrp="1" noChangeArrowheads="1"/>
          </p:cNvSpPr>
          <p:nvPr>
            <p:ph type="ftr" sz="quarter" idx="3"/>
          </p:nvPr>
        </p:nvSpPr>
        <p:spPr bwMode="auto">
          <a:xfrm flipH="1">
            <a:off x="5791199" y="6475413"/>
            <a:ext cx="2752661" cy="184666"/>
          </a:xfrm>
          <a:prstGeom prst="rect">
            <a:avLst/>
          </a:prstGeom>
          <a:noFill/>
          <a:ln w="9525">
            <a:noFill/>
            <a:miter lim="800000"/>
          </a:ln>
          <a:effectLst/>
        </p:spPr>
        <p:txBody>
          <a:bodyPr vert="horz" wrap="square" lIns="0" tIns="0" rIns="0" bIns="0" numCol="1" anchor="t" anchorCtr="0" compatLnSpc="1">
            <a:spAutoFit/>
          </a:bodyPr>
          <a:lstStyle>
            <a:lvl1pPr algn="r">
              <a:defRPr smtClean="0"/>
            </a:lvl1pPr>
          </a:lstStyle>
          <a:p>
            <a:pPr>
              <a:defRPr/>
            </a:pPr>
            <a:r>
              <a:rPr lang="en-GB" dirty="0" err="1"/>
              <a:t>Zhisong</a:t>
            </a:r>
            <a:r>
              <a:rPr lang="en-GB" dirty="0"/>
              <a:t> </a:t>
            </a:r>
            <a:r>
              <a:rPr lang="en-GB" dirty="0" err="1"/>
              <a:t>Zuo</a:t>
            </a:r>
            <a:r>
              <a:rPr lang="en-GB" dirty="0"/>
              <a:t>(OPPO)</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ln>
          <a:effectLst/>
        </p:spPr>
        <p:txBody>
          <a:bodyPr vert="horz" wrap="none" lIns="0" tIns="0" rIns="0" bIns="0" numCol="1" anchor="t" anchorCtr="0" compatLnSpc="1">
            <a:spAutoFit/>
          </a:bodyPr>
          <a:lstStyle>
            <a:lvl1pPr algn="ctr">
              <a:defRPr smtClean="0"/>
            </a:lvl1pPr>
          </a:lstStyle>
          <a:p>
            <a:pPr>
              <a:defRPr/>
            </a:pPr>
            <a:r>
              <a:rPr lang="en-US" dirty="0"/>
              <a:t>Slide </a:t>
            </a:r>
            <a:fld id="{1020D93E-1000-485A-B4A0-9946B8CFFE0D}" type="slidenum">
              <a:rPr lang="en-US" dirty="0"/>
              <a:t>‹#›</a:t>
            </a:fld>
            <a:endParaRPr lang="en-US"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033" name="Rectangle 9"/>
          <p:cNvSpPr>
            <a:spLocks noChangeArrowheads="1"/>
          </p:cNvSpPr>
          <p:nvPr/>
        </p:nvSpPr>
        <p:spPr bwMode="auto">
          <a:xfrm>
            <a:off x="685800" y="6475413"/>
            <a:ext cx="718145" cy="184666"/>
          </a:xfrm>
          <a:prstGeom prst="rect">
            <a:avLst/>
          </a:prstGeom>
          <a:noFill/>
          <a:ln w="9525">
            <a:noFill/>
            <a:miter lim="800000"/>
          </a:ln>
          <a:effectLst/>
        </p:spPr>
        <p:txBody>
          <a:bodyPr wrap="none" lIns="0" tIns="0" rIns="0" bIns="0">
            <a:spAutoFit/>
          </a:bodyPr>
          <a:lstStyle/>
          <a:p>
            <a:pPr>
              <a:defRPr/>
            </a:pPr>
            <a:r>
              <a:rPr lang="en-US" dirty="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1" r:id="rId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anose="02020603050405020304" pitchFamily="18" charset="0"/>
        </a:defRPr>
      </a:lvl2pPr>
      <a:lvl3pPr algn="ctr" rtl="0" eaLnBrk="0" fontAlgn="base" hangingPunct="0">
        <a:spcBef>
          <a:spcPct val="0"/>
        </a:spcBef>
        <a:spcAft>
          <a:spcPct val="0"/>
        </a:spcAft>
        <a:defRPr sz="3200" b="1">
          <a:solidFill>
            <a:schemeClr val="tx2"/>
          </a:solidFill>
          <a:latin typeface="Times New Roman" panose="02020603050405020304" pitchFamily="18" charset="0"/>
        </a:defRPr>
      </a:lvl3pPr>
      <a:lvl4pPr algn="ctr" rtl="0" eaLnBrk="0" fontAlgn="base" hangingPunct="0">
        <a:spcBef>
          <a:spcPct val="0"/>
        </a:spcBef>
        <a:spcAft>
          <a:spcPct val="0"/>
        </a:spcAft>
        <a:defRPr sz="3200" b="1">
          <a:solidFill>
            <a:schemeClr val="tx2"/>
          </a:solidFill>
          <a:latin typeface="Times New Roman" panose="02020603050405020304" pitchFamily="18" charset="0"/>
        </a:defRPr>
      </a:lvl4pPr>
      <a:lvl5pPr algn="ctr" rtl="0" eaLnBrk="0" fontAlgn="base" hangingPunct="0">
        <a:spcBef>
          <a:spcPct val="0"/>
        </a:spcBef>
        <a:spcAft>
          <a:spcPct val="0"/>
        </a:spcAft>
        <a:defRPr sz="3200" b="1">
          <a:solidFill>
            <a:schemeClr val="tx2"/>
          </a:solidFill>
          <a:latin typeface="Times New Roman" panose="02020603050405020304" pitchFamily="18" charset="0"/>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7.emf"/></Relationships>
</file>

<file path=ppt/slides/_rels/slide11.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9.emf"/></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4.emf"/></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Rectangle 2"/>
          <p:cNvSpPr>
            <a:spLocks noGrp="1" noChangeArrowheads="1"/>
          </p:cNvSpPr>
          <p:nvPr>
            <p:ph type="title"/>
          </p:nvPr>
        </p:nvSpPr>
        <p:spPr>
          <a:xfrm>
            <a:off x="0" y="685800"/>
            <a:ext cx="9144000" cy="870323"/>
          </a:xfrm>
          <a:noFill/>
        </p:spPr>
        <p:txBody>
          <a:bodyPr/>
          <a:lstStyle/>
          <a:p>
            <a:r>
              <a:rPr lang="en-US" altLang="zh-CN" dirty="0">
                <a:cs typeface="Times New Roman" panose="02020603050405020304" pitchFamily="18" charset="0"/>
              </a:rPr>
              <a:t>CDM access for AMP</a:t>
            </a:r>
            <a:endParaRPr lang="en-US" dirty="0">
              <a:solidFill>
                <a:schemeClr val="tx1"/>
              </a:solidFill>
            </a:endParaRPr>
          </a:p>
        </p:txBody>
      </p:sp>
      <p:sp>
        <p:nvSpPr>
          <p:cNvPr id="7173" name="Rectangle 6"/>
          <p:cNvSpPr>
            <a:spLocks noGrp="1" noChangeArrowheads="1"/>
          </p:cNvSpPr>
          <p:nvPr>
            <p:ph idx="1"/>
          </p:nvPr>
        </p:nvSpPr>
        <p:spPr>
          <a:xfrm>
            <a:off x="723900" y="1600200"/>
            <a:ext cx="7772400" cy="4495800"/>
          </a:xfrm>
          <a:noFill/>
        </p:spPr>
        <p:txBody>
          <a:bodyPr/>
          <a:lstStyle/>
          <a:p>
            <a:pPr algn="ctr">
              <a:buFontTx/>
              <a:buNone/>
            </a:pPr>
            <a:r>
              <a:rPr lang="en-US" sz="1800" dirty="0"/>
              <a:t>Date:</a:t>
            </a:r>
            <a:r>
              <a:rPr lang="en-US" sz="1800" b="0" dirty="0"/>
              <a:t> 2025-1-10</a:t>
            </a:r>
          </a:p>
        </p:txBody>
      </p:sp>
      <p:sp>
        <p:nvSpPr>
          <p:cNvPr id="8" name="Rectangle 12"/>
          <p:cNvSpPr>
            <a:spLocks noChangeArrowheads="1"/>
          </p:cNvSpPr>
          <p:nvPr/>
        </p:nvSpPr>
        <p:spPr bwMode="auto">
          <a:xfrm>
            <a:off x="838200" y="2162576"/>
            <a:ext cx="1368339" cy="250021"/>
          </a:xfrm>
          <a:prstGeom prst="rect">
            <a:avLst/>
          </a:prstGeom>
          <a:noFill/>
          <a:ln w="9525">
            <a:noFill/>
            <a:miter lim="800000"/>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3" name="Footer Placeholder 2"/>
          <p:cNvSpPr>
            <a:spLocks noGrp="1"/>
          </p:cNvSpPr>
          <p:nvPr>
            <p:ph type="ftr" sz="quarter" idx="3"/>
          </p:nvPr>
        </p:nvSpPr>
        <p:spPr>
          <a:xfrm flipH="1">
            <a:off x="6400800" y="6475413"/>
            <a:ext cx="2143060" cy="184666"/>
          </a:xfrm>
        </p:spPr>
        <p:txBody>
          <a:bodyPr/>
          <a:lstStyle/>
          <a:p>
            <a:pPr>
              <a:defRPr/>
            </a:pPr>
            <a:r>
              <a:rPr lang="en-US" altLang="zh-CN" dirty="0" err="1"/>
              <a:t>Weijie</a:t>
            </a:r>
            <a:r>
              <a:rPr lang="en-US" altLang="zh-CN" dirty="0"/>
              <a:t> Xu (OPPO)</a:t>
            </a:r>
            <a:endParaRPr lang="en-US" dirty="0"/>
          </a:p>
        </p:txBody>
      </p:sp>
      <p:sp>
        <p:nvSpPr>
          <p:cNvPr id="4" name="Slide Number Placeholder 3"/>
          <p:cNvSpPr>
            <a:spLocks noGrp="1"/>
          </p:cNvSpPr>
          <p:nvPr>
            <p:ph type="sldNum" sz="quarter" idx="11"/>
          </p:nvPr>
        </p:nvSpPr>
        <p:spPr/>
        <p:txBody>
          <a:bodyPr/>
          <a:lstStyle/>
          <a:p>
            <a:pPr>
              <a:defRPr/>
            </a:pPr>
            <a:r>
              <a:rPr lang="en-US"/>
              <a:t>Slide </a:t>
            </a:r>
            <a:fld id="{3099D1E7-2CFE-4362-BB72-AF97192842EA}" type="slidenum">
              <a:rPr lang="en-US" smtClean="0"/>
              <a:t>1</a:t>
            </a:fld>
            <a:endParaRPr lang="en-US" dirty="0"/>
          </a:p>
        </p:txBody>
      </p:sp>
      <p:graphicFrame>
        <p:nvGraphicFramePr>
          <p:cNvPr id="5" name="Table 8"/>
          <p:cNvGraphicFramePr>
            <a:graphicFrameLocks noGrp="1"/>
          </p:cNvGraphicFramePr>
          <p:nvPr>
            <p:extLst>
              <p:ext uri="{D42A27DB-BD31-4B8C-83A1-F6EECF244321}">
                <p14:modId xmlns:p14="http://schemas.microsoft.com/office/powerpoint/2010/main" val="3482405369"/>
              </p:ext>
            </p:extLst>
          </p:nvPr>
        </p:nvGraphicFramePr>
        <p:xfrm>
          <a:off x="838200" y="2701138"/>
          <a:ext cx="7886702" cy="2479068"/>
        </p:xfrm>
        <a:graphic>
          <a:graphicData uri="http://schemas.openxmlformats.org/drawingml/2006/table">
            <a:tbl>
              <a:tblPr firstRow="1" bandRow="1">
                <a:tableStyleId>{F5AB1C69-6EDB-4FF4-983F-18BD219EF322}</a:tableStyleId>
              </a:tblPr>
              <a:tblGrid>
                <a:gridCol w="1752600">
                  <a:extLst>
                    <a:ext uri="{9D8B030D-6E8A-4147-A177-3AD203B41FA5}">
                      <a16:colId xmlns:a16="http://schemas.microsoft.com/office/drawing/2014/main" val="20000"/>
                    </a:ext>
                  </a:extLst>
                </a:gridCol>
                <a:gridCol w="1425624">
                  <a:extLst>
                    <a:ext uri="{9D8B030D-6E8A-4147-A177-3AD203B41FA5}">
                      <a16:colId xmlns:a16="http://schemas.microsoft.com/office/drawing/2014/main" val="20001"/>
                    </a:ext>
                  </a:extLst>
                </a:gridCol>
                <a:gridCol w="1961866">
                  <a:extLst>
                    <a:ext uri="{9D8B030D-6E8A-4147-A177-3AD203B41FA5}">
                      <a16:colId xmlns:a16="http://schemas.microsoft.com/office/drawing/2014/main" val="20002"/>
                    </a:ext>
                  </a:extLst>
                </a:gridCol>
                <a:gridCol w="754182">
                  <a:extLst>
                    <a:ext uri="{9D8B030D-6E8A-4147-A177-3AD203B41FA5}">
                      <a16:colId xmlns:a16="http://schemas.microsoft.com/office/drawing/2014/main" val="20003"/>
                    </a:ext>
                  </a:extLst>
                </a:gridCol>
                <a:gridCol w="1992430">
                  <a:extLst>
                    <a:ext uri="{9D8B030D-6E8A-4147-A177-3AD203B41FA5}">
                      <a16:colId xmlns:a16="http://schemas.microsoft.com/office/drawing/2014/main" val="20004"/>
                    </a:ext>
                  </a:extLst>
                </a:gridCol>
              </a:tblGrid>
              <a:tr h="275452">
                <a:tc>
                  <a:txBody>
                    <a:bodyPr/>
                    <a:lstStyle/>
                    <a:p>
                      <a:pPr algn="ctr"/>
                      <a:r>
                        <a:rPr lang="en-US" sz="1200" dirty="0">
                          <a:solidFill>
                            <a:schemeClr val="tx1"/>
                          </a:solidFill>
                        </a:rPr>
                        <a:t>Name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Affiliation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Address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Phone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Email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27545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err="1">
                          <a:latin typeface="Times New Roman" panose="02020603050405020304" pitchFamily="18" charset="0"/>
                          <a:ea typeface="+mn-ea"/>
                          <a:cs typeface="Times New Roman" panose="02020603050405020304" pitchFamily="18" charset="0"/>
                        </a:rPr>
                        <a:t>Weijie</a:t>
                      </a:r>
                      <a:r>
                        <a:rPr lang="en-US" altLang="zh-CN" sz="1200" dirty="0">
                          <a:latin typeface="Times New Roman" panose="02020603050405020304" pitchFamily="18" charset="0"/>
                          <a:ea typeface="+mn-ea"/>
                          <a:cs typeface="Times New Roman" panose="02020603050405020304" pitchFamily="18" charset="0"/>
                        </a:rPr>
                        <a:t> Xu</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algn="ctr">
                        <a:spcBef>
                          <a:spcPts val="0"/>
                        </a:spcBef>
                        <a:spcAft>
                          <a:spcPts val="0"/>
                        </a:spcAft>
                      </a:pPr>
                      <a:r>
                        <a:rPr lang="en-US" sz="1200" b="0" dirty="0">
                          <a:solidFill>
                            <a:srgbClr val="000000"/>
                          </a:solidFill>
                          <a:latin typeface="Times New Roman" panose="02020603050405020304" pitchFamily="18" charset="0"/>
                          <a:ea typeface="+mn-ea"/>
                          <a:cs typeface="Times New Roman" panose="02020603050405020304" pitchFamily="18" charset="0"/>
                        </a:rPr>
                        <a:t>OPPO</a:t>
                      </a:r>
                    </a:p>
                    <a:p>
                      <a:pPr marL="0" marR="0" algn="ctr">
                        <a:spcBef>
                          <a:spcPts val="0"/>
                        </a:spcBef>
                        <a:spcAft>
                          <a:spcPts val="0"/>
                        </a:spcAft>
                      </a:pPr>
                      <a:endParaRPr lang="en-US" sz="1200" b="0" i="0" dirty="0">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algn="ctr">
                        <a:spcBef>
                          <a:spcPts val="0"/>
                        </a:spcBef>
                        <a:spcAft>
                          <a:spcPts val="0"/>
                        </a:spcAft>
                      </a:pPr>
                      <a:endParaRPr lang="en-US" sz="1200" b="0" dirty="0">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2">
                  <a:txBody>
                    <a:bodyPr/>
                    <a:lstStyle/>
                    <a:p>
                      <a:pPr marL="0" marR="0" algn="ctr">
                        <a:spcBef>
                          <a:spcPts val="0"/>
                        </a:spcBef>
                        <a:spcAft>
                          <a:spcPts val="0"/>
                        </a:spcAft>
                      </a:pPr>
                      <a:endParaRPr lang="en-US" sz="1200" b="0" dirty="0">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latin typeface="Times New Roman" panose="02020603050405020304" pitchFamily="18" charset="0"/>
                          <a:ea typeface="+mn-ea"/>
                          <a:cs typeface="Times New Roman" panose="02020603050405020304" pitchFamily="18" charset="0"/>
                        </a:rPr>
                        <a:t>xuweijie@oppo.com</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27545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err="1">
                          <a:latin typeface="Times New Roman" panose="02020603050405020304" pitchFamily="18" charset="0"/>
                          <a:ea typeface="+mn-ea"/>
                          <a:cs typeface="Times New Roman" panose="02020603050405020304" pitchFamily="18" charset="0"/>
                        </a:rPr>
                        <a:t>Ke</a:t>
                      </a:r>
                      <a:r>
                        <a:rPr lang="en-US" altLang="zh-CN" sz="1200" dirty="0">
                          <a:latin typeface="Times New Roman" panose="02020603050405020304" pitchFamily="18" charset="0"/>
                          <a:ea typeface="+mn-ea"/>
                          <a:cs typeface="Times New Roman" panose="02020603050405020304" pitchFamily="18" charset="0"/>
                        </a:rPr>
                        <a:t> Wang</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zh-CN"/>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200" dirty="0">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275452">
                <a:tc>
                  <a:txBody>
                    <a:bodyPr/>
                    <a:lstStyle/>
                    <a:p>
                      <a:pPr marL="457200" marR="457200" algn="ctr">
                        <a:spcAft>
                          <a:spcPts val="1200"/>
                        </a:spcAft>
                      </a:pPr>
                      <a:endParaRPr lang="en-GB" sz="1200" b="0" dirty="0">
                        <a:effectLst/>
                        <a:latin typeface="Times New Roman" panose="02020603050405020304" pitchFamily="18" charset="0"/>
                        <a:ea typeface="+mn-ea"/>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7200" marR="457200" algn="ctr">
                        <a:spcAft>
                          <a:spcPts val="1200"/>
                        </a:spcAft>
                      </a:pPr>
                      <a:endParaRPr lang="en-GB" sz="1200" b="0" dirty="0">
                        <a:effectLst/>
                        <a:latin typeface="Times New Roman" panose="02020603050405020304" pitchFamily="18" charset="0"/>
                        <a:ea typeface="+mn-ea"/>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7200" marR="457200" algn="ctr">
                        <a:spcAft>
                          <a:spcPts val="1200"/>
                        </a:spcAft>
                      </a:pPr>
                      <a:endParaRPr lang="en-GB" sz="1200" b="1" dirty="0">
                        <a:effectLst/>
                        <a:latin typeface="Times New Roman" panose="02020603050405020304" pitchFamily="18" charset="0"/>
                        <a:ea typeface="+mn-ea"/>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7200" marR="457200" algn="ctr">
                        <a:spcAft>
                          <a:spcPts val="1200"/>
                        </a:spcAft>
                      </a:pPr>
                      <a:endParaRPr lang="en-GB" sz="1400" b="1" dirty="0">
                        <a:effectLst/>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7200" marR="457200" algn="ctr">
                        <a:spcAft>
                          <a:spcPts val="1200"/>
                        </a:spcAft>
                      </a:pPr>
                      <a:endParaRPr lang="en-GB" sz="1200" b="0" dirty="0">
                        <a:effectLst/>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13824858"/>
                  </a:ext>
                </a:extLst>
              </a:tr>
              <a:tr h="275452">
                <a:tc>
                  <a: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lang="en-US" altLang="zh-CN" sz="1200" dirty="0">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1200" b="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b="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b="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b="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76550375"/>
                  </a:ext>
                </a:extLst>
              </a:tr>
              <a:tr h="275452">
                <a:tc>
                  <a:txBody>
                    <a:bodyPr/>
                    <a:lstStyle/>
                    <a:p>
                      <a:pPr marL="457200" marR="457200" algn="ctr">
                        <a:spcAft>
                          <a:spcPts val="1200"/>
                        </a:spcAft>
                      </a:pPr>
                      <a:endParaRPr lang="en-GB" sz="1200" b="1" dirty="0">
                        <a:effectLst/>
                        <a:latin typeface="Times New Roman" panose="02020603050405020304" pitchFamily="18" charset="0"/>
                        <a:ea typeface="+mn-ea"/>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7200" marR="457200" algn="ctr">
                        <a:spcAft>
                          <a:spcPts val="1200"/>
                        </a:spcAft>
                      </a:pPr>
                      <a:endParaRPr lang="en-GB" sz="1200" b="1" dirty="0">
                        <a:effectLst/>
                        <a:latin typeface="Times New Roman" panose="02020603050405020304" pitchFamily="18" charset="0"/>
                        <a:ea typeface="+mn-ea"/>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7200" marR="457200" algn="ctr">
                        <a:spcAft>
                          <a:spcPts val="1200"/>
                        </a:spcAft>
                      </a:pPr>
                      <a:endParaRPr lang="en-GB" sz="1200" b="1" dirty="0">
                        <a:effectLst/>
                        <a:latin typeface="Times New Roman" panose="02020603050405020304" pitchFamily="18" charset="0"/>
                        <a:ea typeface="+mn-ea"/>
                        <a:cs typeface="Times New Roman" panose="02020603050405020304" pitchFamily="18" charset="0"/>
                      </a:endParaRPr>
                    </a:p>
                  </a:txBody>
                  <a:tcPr marL="0" marR="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7200" marR="457200" algn="ctr">
                        <a:spcAft>
                          <a:spcPts val="1200"/>
                        </a:spcAft>
                      </a:pPr>
                      <a:endParaRPr lang="en-GB" sz="1400" b="1" dirty="0">
                        <a:effectLst/>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457200" marR="457200" algn="ctr">
                        <a:spcAft>
                          <a:spcPts val="1200"/>
                        </a:spcAft>
                      </a:pPr>
                      <a:endParaRPr lang="en-GB" sz="1200" b="1" dirty="0">
                        <a:effectLst/>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66089006"/>
                  </a:ext>
                </a:extLst>
              </a:tr>
              <a:tr h="275452">
                <a:tc>
                  <a:txBody>
                    <a:bodyPr/>
                    <a:lstStyle/>
                    <a:p>
                      <a:pPr algn="ctr"/>
                      <a:endParaRPr lang="en-GB" sz="120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120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120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64984899"/>
                  </a:ext>
                </a:extLst>
              </a:tr>
              <a:tr h="275452">
                <a:tc>
                  <a: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lang="en-US" altLang="zh-CN" sz="1200" dirty="0">
                        <a:latin typeface="Times New Roman" panose="02020603050405020304" pitchFamily="18" charset="0"/>
                        <a:ea typeface="+mn-ea"/>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endParaRPr lang="en-GB" sz="1200" b="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b="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b="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endParaRPr lang="en-GB" sz="1200" b="0" dirty="0">
                        <a:effectLst/>
                        <a:latin typeface="Times New Roman" panose="02020603050405020304" pitchFamily="18" charset="0"/>
                        <a:ea typeface="+mn-ea"/>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13074825"/>
                  </a:ext>
                </a:extLst>
              </a:tr>
              <a:tr h="275452">
                <a:tc>
                  <a: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lang="en-US" altLang="zh-CN" sz="1200" dirty="0"/>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i="0" dirty="0">
                        <a:latin typeface="Times New Roman" panose="02020603050405020304"/>
                        <a:cs typeface="Arial" panose="020B0604020202020204"/>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panose="02020603050405020304"/>
                        <a:ea typeface="Times New Roman" panose="02020603050405020304"/>
                        <a:cs typeface="Arial" panose="020B0604020202020204"/>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panose="02020603050405020304"/>
                        <a:ea typeface="Times New Roman" panose="02020603050405020304"/>
                        <a:cs typeface="Arial" panose="020B0604020202020204"/>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lang="en-US" altLang="zh-CN" sz="1200" dirty="0">
                        <a:latin typeface="+mn-lt"/>
                        <a:ea typeface="Times New Roman" panose="02020603050405020304"/>
                        <a:cs typeface="Arial" panose="020B0604020202020204"/>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57479541"/>
                  </a:ext>
                </a:extLst>
              </a:tr>
            </a:tbl>
          </a:graphicData>
        </a:graphic>
      </p:graphicFrame>
      <p:sp>
        <p:nvSpPr>
          <p:cNvPr id="11" name="Rectangle 1">
            <a:extLst>
              <a:ext uri="{FF2B5EF4-FFF2-40B4-BE49-F238E27FC236}">
                <a16:creationId xmlns:a16="http://schemas.microsoft.com/office/drawing/2014/main" id="{7418231F-1399-42AA-8C68-122438488FA5}"/>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802.11-25/0035r1</a:t>
            </a:r>
            <a:endParaRPr lang="en-SG" sz="1800" dirty="0">
              <a:latin typeface="+mn-lt"/>
            </a:endParaRPr>
          </a:p>
        </p:txBody>
      </p:sp>
      <p:sp>
        <p:nvSpPr>
          <p:cNvPr id="12" name="Date Placeholder 3">
            <a:extLst>
              <a:ext uri="{FF2B5EF4-FFF2-40B4-BE49-F238E27FC236}">
                <a16:creationId xmlns:a16="http://schemas.microsoft.com/office/drawing/2014/main" id="{0267D32A-FFA2-45AC-BF4C-9CEBFF7D490D}"/>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Jan. 2025</a:t>
            </a:r>
            <a:endParaRPr lang="en-GB" sz="1800" b="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标题 1"/>
          <p:cNvSpPr txBox="1"/>
          <p:nvPr/>
        </p:nvSpPr>
        <p:spPr>
          <a:xfrm>
            <a:off x="381000" y="685800"/>
            <a:ext cx="8153400" cy="486054"/>
          </a:xfrm>
          <a:prstGeom prst="rect">
            <a:avLst/>
          </a:prstGeom>
        </p:spPr>
        <p:txBody>
          <a:bodyPr vert="horz" lIns="51435" tIns="25718" rIns="51435" bIns="25718" rtlCol="0" anchor="ctr">
            <a:normAutofit fontScale="97500"/>
          </a:bodyPr>
          <a:lstStyle>
            <a:lvl1pPr marL="0" marR="0" indent="0" algn="l" defTabSz="412750" latinLnBrk="0">
              <a:lnSpc>
                <a:spcPct val="100000"/>
              </a:lnSpc>
              <a:spcBef>
                <a:spcPts val="0"/>
              </a:spcBef>
              <a:spcAft>
                <a:spcPts val="0"/>
              </a:spcAft>
              <a:buClrTx/>
              <a:buSzTx/>
              <a:buFontTx/>
              <a:buNone/>
              <a:defRPr sz="2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1pPr>
            <a:lvl2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2pPr>
            <a:lvl3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3pPr>
            <a:lvl4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4pPr>
            <a:lvl5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5pPr>
            <a:lvl6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6pPr>
            <a:lvl7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7pPr>
            <a:lvl8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8pPr>
            <a:lvl9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9pPr>
          </a:lstStyle>
          <a:p>
            <a:pPr algn="ctr">
              <a:lnSpc>
                <a:spcPct val="80000"/>
              </a:lnSpc>
              <a:spcBef>
                <a:spcPct val="0"/>
              </a:spcBef>
              <a:spcAft>
                <a:spcPct val="0"/>
              </a:spcAft>
            </a:pPr>
            <a:r>
              <a:rPr lang="en-US" altLang="zh-CN" sz="2700" b="1" dirty="0">
                <a:solidFill>
                  <a:schemeClr val="tx2"/>
                </a:solidFill>
                <a:latin typeface="+mj-lt"/>
                <a:ea typeface="+mj-ea"/>
                <a:cs typeface="+mj-cs"/>
              </a:rPr>
              <a:t>Case 1 </a:t>
            </a:r>
            <a:endParaRPr lang="zh-CN" altLang="en-US" sz="2700" b="1" dirty="0">
              <a:solidFill>
                <a:schemeClr val="tx2"/>
              </a:solidFill>
              <a:latin typeface="+mj-lt"/>
              <a:ea typeface="+mj-ea"/>
              <a:cs typeface="+mj-cs"/>
            </a:endParaRPr>
          </a:p>
        </p:txBody>
      </p:sp>
      <p:sp>
        <p:nvSpPr>
          <p:cNvPr id="16" name="Footer Placeholder 2">
            <a:extLst>
              <a:ext uri="{FF2B5EF4-FFF2-40B4-BE49-F238E27FC236}">
                <a16:creationId xmlns:a16="http://schemas.microsoft.com/office/drawing/2014/main" id="{A452CAD7-7514-445B-B4F9-0506B16BCE21}"/>
              </a:ext>
            </a:extLst>
          </p:cNvPr>
          <p:cNvSpPr txBox="1">
            <a:spLocks/>
          </p:cNvSpPr>
          <p:nvPr/>
        </p:nvSpPr>
        <p:spPr>
          <a:xfrm flipH="1">
            <a:off x="6400800" y="6475413"/>
            <a:ext cx="214306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zh-CN" dirty="0" err="1"/>
              <a:t>Weijie</a:t>
            </a:r>
            <a:r>
              <a:rPr lang="en-US" altLang="zh-CN" dirty="0"/>
              <a:t> Xu (OPPO)</a:t>
            </a:r>
            <a:endParaRPr lang="en-US" dirty="0"/>
          </a:p>
        </p:txBody>
      </p:sp>
      <p:sp>
        <p:nvSpPr>
          <p:cNvPr id="17" name="Slide Number Placeholder 3">
            <a:extLst>
              <a:ext uri="{FF2B5EF4-FFF2-40B4-BE49-F238E27FC236}">
                <a16:creationId xmlns:a16="http://schemas.microsoft.com/office/drawing/2014/main" id="{98E572A0-844A-4095-B3D1-05D31A90D752}"/>
              </a:ext>
            </a:extLst>
          </p:cNvPr>
          <p:cNvSpPr txBox="1">
            <a:spLocks/>
          </p:cNvSpPr>
          <p:nvPr/>
        </p:nvSpPr>
        <p:spPr bwMode="auto">
          <a:xfrm>
            <a:off x="4344988" y="6475413"/>
            <a:ext cx="530225" cy="182562"/>
          </a:xfrm>
          <a:prstGeom prst="rect">
            <a:avLst/>
          </a:prstGeom>
          <a:noFill/>
          <a:ln w="9525">
            <a:noFill/>
            <a:miter lim="800000"/>
          </a:ln>
          <a:effectLst/>
        </p:spPr>
        <p:txBody>
          <a:bodyPr vert="horz" wrap="square" lIns="0" tIns="0" rIns="0" bIns="0" numCol="1" anchor="t" anchorCtr="0" compatLnSpc="1">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t>Slide </a:t>
            </a:r>
            <a:fld id="{3099D1E7-2CFE-4362-BB72-AF97192842EA}" type="slidenum">
              <a:rPr lang="en-US" smtClean="0"/>
              <a:pPr>
                <a:defRPr/>
              </a:pPr>
              <a:t>10</a:t>
            </a:fld>
            <a:endParaRPr lang="en-US" dirty="0"/>
          </a:p>
        </p:txBody>
      </p:sp>
      <p:sp>
        <p:nvSpPr>
          <p:cNvPr id="8" name="Rectangle 1">
            <a:extLst>
              <a:ext uri="{FF2B5EF4-FFF2-40B4-BE49-F238E27FC236}">
                <a16:creationId xmlns:a16="http://schemas.microsoft.com/office/drawing/2014/main" id="{FE2CD38C-3344-4A01-82A4-D42CFF57CDB4}"/>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802.11-25/0035r1</a:t>
            </a:r>
            <a:endParaRPr lang="en-SG" sz="1800" dirty="0">
              <a:latin typeface="+mn-lt"/>
            </a:endParaRPr>
          </a:p>
        </p:txBody>
      </p:sp>
      <p:sp>
        <p:nvSpPr>
          <p:cNvPr id="9" name="Date Placeholder 3">
            <a:extLst>
              <a:ext uri="{FF2B5EF4-FFF2-40B4-BE49-F238E27FC236}">
                <a16:creationId xmlns:a16="http://schemas.microsoft.com/office/drawing/2014/main" id="{E354E8B0-B4BD-48FF-944D-1A9286457195}"/>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Jan. 2025</a:t>
            </a:r>
            <a:endParaRPr lang="en-GB" sz="1800" b="1" dirty="0"/>
          </a:p>
        </p:txBody>
      </p:sp>
      <p:sp>
        <p:nvSpPr>
          <p:cNvPr id="2" name="矩形 1">
            <a:extLst>
              <a:ext uri="{FF2B5EF4-FFF2-40B4-BE49-F238E27FC236}">
                <a16:creationId xmlns:a16="http://schemas.microsoft.com/office/drawing/2014/main" id="{EE219A34-2D7B-464A-B4E2-1D28487AF336}"/>
              </a:ext>
            </a:extLst>
          </p:cNvPr>
          <p:cNvSpPr/>
          <p:nvPr/>
        </p:nvSpPr>
        <p:spPr>
          <a:xfrm>
            <a:off x="114300" y="1325972"/>
            <a:ext cx="8496300" cy="2246769"/>
          </a:xfrm>
          <a:prstGeom prst="rect">
            <a:avLst/>
          </a:prstGeom>
        </p:spPr>
        <p:txBody>
          <a:bodyPr wrap="square">
            <a:spAutoFit/>
          </a:bodyPr>
          <a:lstStyle/>
          <a:p>
            <a:pPr marL="342900" lvl="1" indent="-342900" algn="just">
              <a:spcBef>
                <a:spcPts val="0"/>
              </a:spcBef>
              <a:spcAft>
                <a:spcPts val="600"/>
              </a:spcAft>
              <a:buFont typeface="Wingdings" panose="05000000000000000000" pitchFamily="2" charset="2"/>
              <a:buChar char="p"/>
            </a:pPr>
            <a:r>
              <a:rPr lang="en-US" altLang="zh-CN" sz="2000" dirty="0">
                <a:cs typeface="Times New Roman" panose="02020603050405020304" pitchFamily="18" charset="0"/>
              </a:rPr>
              <a:t>2 Users transmit CDM code on the same resource. 2 codes are aligned in the beginning of transmission.  Channel D, 1000ppm.</a:t>
            </a:r>
          </a:p>
          <a:p>
            <a:pPr marL="800100" lvl="2" indent="-342900" algn="just">
              <a:spcBef>
                <a:spcPts val="0"/>
              </a:spcBef>
              <a:spcAft>
                <a:spcPts val="600"/>
              </a:spcAft>
              <a:buFont typeface="Arial" panose="020B0604020202020204" pitchFamily="34" charset="0"/>
              <a:buChar char="•"/>
            </a:pPr>
            <a:r>
              <a:rPr lang="en-US" altLang="zh-CN" sz="2000" dirty="0">
                <a:cs typeface="Times New Roman" panose="02020603050405020304" pitchFamily="18" charset="0"/>
              </a:rPr>
              <a:t>Equal or non-equal receiving power at the AP side </a:t>
            </a:r>
          </a:p>
          <a:p>
            <a:pPr marL="800100" lvl="2" indent="-342900" algn="just">
              <a:spcBef>
                <a:spcPts val="0"/>
              </a:spcBef>
              <a:spcAft>
                <a:spcPts val="600"/>
              </a:spcAft>
              <a:buFont typeface="Arial" panose="020B0604020202020204" pitchFamily="34" charset="0"/>
              <a:buChar char="•"/>
            </a:pPr>
            <a:endParaRPr lang="en-US" altLang="zh-CN" sz="2000" dirty="0">
              <a:cs typeface="Times New Roman" panose="02020603050405020304" pitchFamily="18" charset="0"/>
            </a:endParaRPr>
          </a:p>
          <a:p>
            <a:pPr marL="800100" lvl="2" indent="-342900" algn="just">
              <a:spcBef>
                <a:spcPts val="0"/>
              </a:spcBef>
              <a:spcAft>
                <a:spcPts val="600"/>
              </a:spcAft>
              <a:buFont typeface="Arial" panose="020B0604020202020204" pitchFamily="34" charset="0"/>
              <a:buChar char="•"/>
            </a:pPr>
            <a:endParaRPr lang="en-US" altLang="zh-CN" sz="2000" dirty="0">
              <a:cs typeface="Times New Roman" panose="02020603050405020304" pitchFamily="18" charset="0"/>
            </a:endParaRPr>
          </a:p>
          <a:p>
            <a:pPr marL="457200" lvl="2" algn="just">
              <a:spcBef>
                <a:spcPts val="0"/>
              </a:spcBef>
              <a:spcAft>
                <a:spcPts val="600"/>
              </a:spcAft>
            </a:pPr>
            <a:endParaRPr lang="en-US" altLang="zh-CN" sz="2000" dirty="0">
              <a:cs typeface="Times New Roman" panose="02020603050405020304" pitchFamily="18" charset="0"/>
            </a:endParaRPr>
          </a:p>
        </p:txBody>
      </p:sp>
      <p:sp>
        <p:nvSpPr>
          <p:cNvPr id="12" name="文本框 11">
            <a:extLst>
              <a:ext uri="{FF2B5EF4-FFF2-40B4-BE49-F238E27FC236}">
                <a16:creationId xmlns:a16="http://schemas.microsoft.com/office/drawing/2014/main" id="{76084851-E8E1-41EA-BC46-6412F81A5738}"/>
              </a:ext>
            </a:extLst>
          </p:cNvPr>
          <p:cNvSpPr txBox="1"/>
          <p:nvPr/>
        </p:nvSpPr>
        <p:spPr>
          <a:xfrm>
            <a:off x="977222" y="5296698"/>
            <a:ext cx="2781302" cy="369332"/>
          </a:xfrm>
          <a:prstGeom prst="rect">
            <a:avLst/>
          </a:prstGeom>
          <a:noFill/>
        </p:spPr>
        <p:txBody>
          <a:bodyPr wrap="square" rtlCol="0">
            <a:spAutoFit/>
          </a:bodyPr>
          <a:lstStyle/>
          <a:p>
            <a:pPr algn="ctr"/>
            <a:r>
              <a:rPr lang="en-US" altLang="zh-CN" sz="1800" dirty="0"/>
              <a:t>2 AMP STAs,  equal power</a:t>
            </a:r>
            <a:endParaRPr lang="zh-CN" altLang="en-US" sz="1800" dirty="0"/>
          </a:p>
        </p:txBody>
      </p:sp>
      <p:pic>
        <p:nvPicPr>
          <p:cNvPr id="14" name="图片 13">
            <a:extLst>
              <a:ext uri="{FF2B5EF4-FFF2-40B4-BE49-F238E27FC236}">
                <a16:creationId xmlns:a16="http://schemas.microsoft.com/office/drawing/2014/main" id="{BE7F8A39-3980-4E24-B1E9-A812A512CC5A}"/>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85800" y="2743200"/>
            <a:ext cx="3333079" cy="2500931"/>
          </a:xfrm>
          <a:prstGeom prst="rect">
            <a:avLst/>
          </a:prstGeom>
          <a:noFill/>
          <a:ln>
            <a:noFill/>
          </a:ln>
        </p:spPr>
      </p:pic>
      <p:pic>
        <p:nvPicPr>
          <p:cNvPr id="15" name="图片 14">
            <a:extLst>
              <a:ext uri="{FF2B5EF4-FFF2-40B4-BE49-F238E27FC236}">
                <a16:creationId xmlns:a16="http://schemas.microsoft.com/office/drawing/2014/main" id="{C0147F66-7E39-4ED3-B3EE-1124BAF06D17}"/>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830445" y="2743200"/>
            <a:ext cx="3246755" cy="2553498"/>
          </a:xfrm>
          <a:prstGeom prst="rect">
            <a:avLst/>
          </a:prstGeom>
          <a:noFill/>
          <a:ln>
            <a:noFill/>
          </a:ln>
        </p:spPr>
      </p:pic>
      <p:sp>
        <p:nvSpPr>
          <p:cNvPr id="18" name="文本框 17">
            <a:extLst>
              <a:ext uri="{FF2B5EF4-FFF2-40B4-BE49-F238E27FC236}">
                <a16:creationId xmlns:a16="http://schemas.microsoft.com/office/drawing/2014/main" id="{A7B2D6C5-16A0-4E2F-89E9-BA558477ED33}"/>
              </a:ext>
            </a:extLst>
          </p:cNvPr>
          <p:cNvSpPr txBox="1"/>
          <p:nvPr/>
        </p:nvSpPr>
        <p:spPr>
          <a:xfrm>
            <a:off x="4918104" y="5283078"/>
            <a:ext cx="3071436" cy="646331"/>
          </a:xfrm>
          <a:prstGeom prst="rect">
            <a:avLst/>
          </a:prstGeom>
          <a:noFill/>
        </p:spPr>
        <p:txBody>
          <a:bodyPr wrap="square" rtlCol="0">
            <a:spAutoFit/>
          </a:bodyPr>
          <a:lstStyle/>
          <a:p>
            <a:pPr algn="ctr"/>
            <a:r>
              <a:rPr lang="en-US" altLang="zh-CN" sz="1800" dirty="0"/>
              <a:t>2 AMP STAs, 10dB power difference</a:t>
            </a:r>
            <a:endParaRPr lang="zh-CN" altLang="en-US" sz="1800" dirty="0"/>
          </a:p>
        </p:txBody>
      </p:sp>
    </p:spTree>
    <p:extLst>
      <p:ext uri="{BB962C8B-B14F-4D97-AF65-F5344CB8AC3E}">
        <p14:creationId xmlns:p14="http://schemas.microsoft.com/office/powerpoint/2010/main" val="4059422260"/>
      </p:ext>
    </p:extLst>
  </p:cSld>
  <p:clrMapOvr>
    <a:masterClrMapping/>
  </p:clrMapOvr>
  <mc:AlternateContent xmlns:mc="http://schemas.openxmlformats.org/markup-compatibility/2006" xmlns:p14="http://schemas.microsoft.com/office/powerpoint/2010/main">
    <mc:Choice Requires="p14">
      <p:transition spd="slow" p14:dur="2000" advTm="116129"/>
    </mc:Choice>
    <mc:Fallback xmlns="">
      <p:transition spd="slow" advTm="116129"/>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标题 1"/>
          <p:cNvSpPr txBox="1"/>
          <p:nvPr/>
        </p:nvSpPr>
        <p:spPr>
          <a:xfrm>
            <a:off x="381000" y="685800"/>
            <a:ext cx="8153400" cy="486054"/>
          </a:xfrm>
          <a:prstGeom prst="rect">
            <a:avLst/>
          </a:prstGeom>
        </p:spPr>
        <p:txBody>
          <a:bodyPr vert="horz" lIns="51435" tIns="25718" rIns="51435" bIns="25718" rtlCol="0" anchor="ctr">
            <a:normAutofit fontScale="97500"/>
          </a:bodyPr>
          <a:lstStyle>
            <a:lvl1pPr marL="0" marR="0" indent="0" algn="l" defTabSz="412750" latinLnBrk="0">
              <a:lnSpc>
                <a:spcPct val="100000"/>
              </a:lnSpc>
              <a:spcBef>
                <a:spcPts val="0"/>
              </a:spcBef>
              <a:spcAft>
                <a:spcPts val="0"/>
              </a:spcAft>
              <a:buClrTx/>
              <a:buSzTx/>
              <a:buFontTx/>
              <a:buNone/>
              <a:defRPr sz="2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1pPr>
            <a:lvl2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2pPr>
            <a:lvl3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3pPr>
            <a:lvl4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4pPr>
            <a:lvl5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5pPr>
            <a:lvl6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6pPr>
            <a:lvl7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7pPr>
            <a:lvl8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8pPr>
            <a:lvl9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9pPr>
          </a:lstStyle>
          <a:p>
            <a:pPr algn="ctr">
              <a:lnSpc>
                <a:spcPct val="80000"/>
              </a:lnSpc>
              <a:spcBef>
                <a:spcPct val="0"/>
              </a:spcBef>
              <a:spcAft>
                <a:spcPct val="0"/>
              </a:spcAft>
            </a:pPr>
            <a:r>
              <a:rPr lang="en-US" altLang="zh-CN" sz="2700" b="1" dirty="0">
                <a:solidFill>
                  <a:schemeClr val="tx2"/>
                </a:solidFill>
                <a:latin typeface="+mj-lt"/>
                <a:ea typeface="+mj-ea"/>
                <a:cs typeface="+mj-cs"/>
              </a:rPr>
              <a:t>Case 2</a:t>
            </a:r>
            <a:endParaRPr lang="zh-CN" altLang="en-US" sz="2700" b="1" dirty="0">
              <a:solidFill>
                <a:schemeClr val="tx2"/>
              </a:solidFill>
              <a:latin typeface="+mj-lt"/>
              <a:ea typeface="+mj-ea"/>
              <a:cs typeface="+mj-cs"/>
            </a:endParaRPr>
          </a:p>
        </p:txBody>
      </p:sp>
      <p:sp>
        <p:nvSpPr>
          <p:cNvPr id="16" name="Footer Placeholder 2">
            <a:extLst>
              <a:ext uri="{FF2B5EF4-FFF2-40B4-BE49-F238E27FC236}">
                <a16:creationId xmlns:a16="http://schemas.microsoft.com/office/drawing/2014/main" id="{A452CAD7-7514-445B-B4F9-0506B16BCE21}"/>
              </a:ext>
            </a:extLst>
          </p:cNvPr>
          <p:cNvSpPr txBox="1">
            <a:spLocks/>
          </p:cNvSpPr>
          <p:nvPr/>
        </p:nvSpPr>
        <p:spPr>
          <a:xfrm flipH="1">
            <a:off x="6400800" y="6475413"/>
            <a:ext cx="214306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zh-CN" dirty="0" err="1"/>
              <a:t>Weijie</a:t>
            </a:r>
            <a:r>
              <a:rPr lang="en-US" altLang="zh-CN" dirty="0"/>
              <a:t> Xu (OPPO)</a:t>
            </a:r>
            <a:endParaRPr lang="en-US" dirty="0"/>
          </a:p>
        </p:txBody>
      </p:sp>
      <p:sp>
        <p:nvSpPr>
          <p:cNvPr id="17" name="Slide Number Placeholder 3">
            <a:extLst>
              <a:ext uri="{FF2B5EF4-FFF2-40B4-BE49-F238E27FC236}">
                <a16:creationId xmlns:a16="http://schemas.microsoft.com/office/drawing/2014/main" id="{98E572A0-844A-4095-B3D1-05D31A90D752}"/>
              </a:ext>
            </a:extLst>
          </p:cNvPr>
          <p:cNvSpPr txBox="1">
            <a:spLocks/>
          </p:cNvSpPr>
          <p:nvPr/>
        </p:nvSpPr>
        <p:spPr bwMode="auto">
          <a:xfrm>
            <a:off x="4344988" y="6475413"/>
            <a:ext cx="530225" cy="182562"/>
          </a:xfrm>
          <a:prstGeom prst="rect">
            <a:avLst/>
          </a:prstGeom>
          <a:noFill/>
          <a:ln w="9525">
            <a:noFill/>
            <a:miter lim="800000"/>
          </a:ln>
          <a:effectLst/>
        </p:spPr>
        <p:txBody>
          <a:bodyPr vert="horz" wrap="square" lIns="0" tIns="0" rIns="0" bIns="0" numCol="1" anchor="t" anchorCtr="0" compatLnSpc="1">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t>Slide </a:t>
            </a:r>
            <a:fld id="{3099D1E7-2CFE-4362-BB72-AF97192842EA}" type="slidenum">
              <a:rPr lang="en-US" smtClean="0"/>
              <a:pPr>
                <a:defRPr/>
              </a:pPr>
              <a:t>11</a:t>
            </a:fld>
            <a:endParaRPr lang="en-US" dirty="0"/>
          </a:p>
        </p:txBody>
      </p:sp>
      <p:sp>
        <p:nvSpPr>
          <p:cNvPr id="8" name="Rectangle 1">
            <a:extLst>
              <a:ext uri="{FF2B5EF4-FFF2-40B4-BE49-F238E27FC236}">
                <a16:creationId xmlns:a16="http://schemas.microsoft.com/office/drawing/2014/main" id="{FE2CD38C-3344-4A01-82A4-D42CFF57CDB4}"/>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802.11-25/0035r1</a:t>
            </a:r>
            <a:endParaRPr lang="en-SG" sz="1800" dirty="0">
              <a:latin typeface="+mn-lt"/>
            </a:endParaRPr>
          </a:p>
        </p:txBody>
      </p:sp>
      <p:sp>
        <p:nvSpPr>
          <p:cNvPr id="9" name="Date Placeholder 3">
            <a:extLst>
              <a:ext uri="{FF2B5EF4-FFF2-40B4-BE49-F238E27FC236}">
                <a16:creationId xmlns:a16="http://schemas.microsoft.com/office/drawing/2014/main" id="{E354E8B0-B4BD-48FF-944D-1A9286457195}"/>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Jan. 2025</a:t>
            </a:r>
            <a:endParaRPr lang="en-GB" sz="1800" b="1" dirty="0"/>
          </a:p>
        </p:txBody>
      </p:sp>
      <p:sp>
        <p:nvSpPr>
          <p:cNvPr id="2" name="矩形 1">
            <a:extLst>
              <a:ext uri="{FF2B5EF4-FFF2-40B4-BE49-F238E27FC236}">
                <a16:creationId xmlns:a16="http://schemas.microsoft.com/office/drawing/2014/main" id="{EE219A34-2D7B-464A-B4E2-1D28487AF336}"/>
              </a:ext>
            </a:extLst>
          </p:cNvPr>
          <p:cNvSpPr/>
          <p:nvPr/>
        </p:nvSpPr>
        <p:spPr>
          <a:xfrm>
            <a:off x="209550" y="1319212"/>
            <a:ext cx="8496300" cy="2554545"/>
          </a:xfrm>
          <a:prstGeom prst="rect">
            <a:avLst/>
          </a:prstGeom>
        </p:spPr>
        <p:txBody>
          <a:bodyPr wrap="square">
            <a:spAutoFit/>
          </a:bodyPr>
          <a:lstStyle/>
          <a:p>
            <a:pPr marL="342900" lvl="1" indent="-342900" algn="just">
              <a:spcBef>
                <a:spcPts val="0"/>
              </a:spcBef>
              <a:spcAft>
                <a:spcPts val="600"/>
              </a:spcAft>
              <a:buFont typeface="Wingdings" panose="05000000000000000000" pitchFamily="2" charset="2"/>
              <a:buChar char="p"/>
            </a:pPr>
            <a:r>
              <a:rPr lang="en-US" altLang="zh-CN" sz="2000" dirty="0">
                <a:solidFill>
                  <a:schemeClr val="tx2"/>
                </a:solidFill>
                <a:latin typeface="+mj-lt"/>
                <a:ea typeface="+mj-ea"/>
                <a:cs typeface="+mj-cs"/>
              </a:rPr>
              <a:t>2 CDM codes are not synchronous at the beginning and there is a 2us mis-alignment (Corresponding to 1 chip and 40 sampling points) between the 2 CDM sequence, </a:t>
            </a:r>
            <a:r>
              <a:rPr lang="en-US" altLang="zh-CN" sz="2000" dirty="0">
                <a:cs typeface="Times New Roman" panose="02020603050405020304" pitchFamily="18" charset="0"/>
              </a:rPr>
              <a:t>Channel D, 1000ppm.</a:t>
            </a:r>
          </a:p>
          <a:p>
            <a:pPr marL="0" lvl="1" algn="just">
              <a:spcBef>
                <a:spcPts val="0"/>
              </a:spcBef>
              <a:spcAft>
                <a:spcPts val="600"/>
              </a:spcAft>
            </a:pPr>
            <a:r>
              <a:rPr lang="en-US" altLang="zh-CN" sz="2000" dirty="0">
                <a:solidFill>
                  <a:schemeClr val="tx2"/>
                </a:solidFill>
                <a:latin typeface="+mj-lt"/>
                <a:ea typeface="+mj-ea"/>
                <a:cs typeface="+mj-cs"/>
              </a:rPr>
              <a:t> </a:t>
            </a:r>
            <a:r>
              <a:rPr lang="en-US" altLang="zh-CN" sz="2000" dirty="0">
                <a:cs typeface="Times New Roman" panose="02020603050405020304" pitchFamily="18" charset="0"/>
              </a:rPr>
              <a:t>  </a:t>
            </a:r>
          </a:p>
          <a:p>
            <a:pPr marL="800100" lvl="2" indent="-342900" algn="just">
              <a:spcBef>
                <a:spcPts val="0"/>
              </a:spcBef>
              <a:spcAft>
                <a:spcPts val="600"/>
              </a:spcAft>
              <a:buFont typeface="Arial" panose="020B0604020202020204" pitchFamily="34" charset="0"/>
              <a:buChar char="•"/>
            </a:pPr>
            <a:endParaRPr lang="en-US" altLang="zh-CN" sz="2000" dirty="0">
              <a:cs typeface="Times New Roman" panose="02020603050405020304" pitchFamily="18" charset="0"/>
            </a:endParaRPr>
          </a:p>
          <a:p>
            <a:pPr marL="800100" lvl="2" indent="-342900" algn="just">
              <a:spcBef>
                <a:spcPts val="0"/>
              </a:spcBef>
              <a:spcAft>
                <a:spcPts val="600"/>
              </a:spcAft>
              <a:buFont typeface="Arial" panose="020B0604020202020204" pitchFamily="34" charset="0"/>
              <a:buChar char="•"/>
            </a:pPr>
            <a:endParaRPr lang="en-US" altLang="zh-CN" sz="2000" dirty="0">
              <a:cs typeface="Times New Roman" panose="02020603050405020304" pitchFamily="18" charset="0"/>
            </a:endParaRPr>
          </a:p>
          <a:p>
            <a:pPr marL="457200" lvl="2" algn="just">
              <a:spcBef>
                <a:spcPts val="0"/>
              </a:spcBef>
              <a:spcAft>
                <a:spcPts val="600"/>
              </a:spcAft>
            </a:pPr>
            <a:endParaRPr lang="en-US" altLang="zh-CN" sz="2000" dirty="0">
              <a:cs typeface="Times New Roman" panose="02020603050405020304" pitchFamily="18" charset="0"/>
            </a:endParaRPr>
          </a:p>
        </p:txBody>
      </p:sp>
      <p:sp>
        <p:nvSpPr>
          <p:cNvPr id="12" name="文本框 11">
            <a:extLst>
              <a:ext uri="{FF2B5EF4-FFF2-40B4-BE49-F238E27FC236}">
                <a16:creationId xmlns:a16="http://schemas.microsoft.com/office/drawing/2014/main" id="{34FA637D-E77D-4ACA-BD5B-EE3A5CD2D23B}"/>
              </a:ext>
            </a:extLst>
          </p:cNvPr>
          <p:cNvSpPr txBox="1"/>
          <p:nvPr/>
        </p:nvSpPr>
        <p:spPr>
          <a:xfrm>
            <a:off x="1190288" y="5678269"/>
            <a:ext cx="2781302" cy="369332"/>
          </a:xfrm>
          <a:prstGeom prst="rect">
            <a:avLst/>
          </a:prstGeom>
          <a:noFill/>
        </p:spPr>
        <p:txBody>
          <a:bodyPr wrap="square" rtlCol="0">
            <a:spAutoFit/>
          </a:bodyPr>
          <a:lstStyle/>
          <a:p>
            <a:pPr algn="ctr"/>
            <a:r>
              <a:rPr lang="en-US" altLang="zh-CN" sz="1800" dirty="0"/>
              <a:t>2 AMP STAs,  Aligned</a:t>
            </a:r>
            <a:endParaRPr lang="zh-CN" altLang="en-US" sz="1800" dirty="0"/>
          </a:p>
        </p:txBody>
      </p:sp>
      <p:sp>
        <p:nvSpPr>
          <p:cNvPr id="13" name="文本框 12">
            <a:extLst>
              <a:ext uri="{FF2B5EF4-FFF2-40B4-BE49-F238E27FC236}">
                <a16:creationId xmlns:a16="http://schemas.microsoft.com/office/drawing/2014/main" id="{2E8E476C-2C15-4D07-A4CB-DB98CC85D0BA}"/>
              </a:ext>
            </a:extLst>
          </p:cNvPr>
          <p:cNvSpPr txBox="1"/>
          <p:nvPr/>
        </p:nvSpPr>
        <p:spPr>
          <a:xfrm>
            <a:off x="5172412" y="5678269"/>
            <a:ext cx="2781302" cy="646331"/>
          </a:xfrm>
          <a:prstGeom prst="rect">
            <a:avLst/>
          </a:prstGeom>
          <a:noFill/>
        </p:spPr>
        <p:txBody>
          <a:bodyPr wrap="square" rtlCol="0">
            <a:spAutoFit/>
          </a:bodyPr>
          <a:lstStyle/>
          <a:p>
            <a:pPr algn="ctr"/>
            <a:r>
              <a:rPr lang="en-US" altLang="zh-CN" sz="1800" dirty="0"/>
              <a:t>2 AMP STAs,  2us timing misalignment</a:t>
            </a:r>
            <a:endParaRPr lang="zh-CN" altLang="en-US" sz="1800" dirty="0"/>
          </a:p>
        </p:txBody>
      </p:sp>
      <p:pic>
        <p:nvPicPr>
          <p:cNvPr id="14" name="图片 13">
            <a:extLst>
              <a:ext uri="{FF2B5EF4-FFF2-40B4-BE49-F238E27FC236}">
                <a16:creationId xmlns:a16="http://schemas.microsoft.com/office/drawing/2014/main" id="{EBE22E90-5D2E-4855-AF47-999FC06B9276}"/>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563246" y="2461272"/>
            <a:ext cx="3780154" cy="2879041"/>
          </a:xfrm>
          <a:prstGeom prst="rect">
            <a:avLst/>
          </a:prstGeom>
          <a:noFill/>
          <a:ln>
            <a:noFill/>
          </a:ln>
        </p:spPr>
      </p:pic>
      <p:pic>
        <p:nvPicPr>
          <p:cNvPr id="15" name="图片 14">
            <a:extLst>
              <a:ext uri="{FF2B5EF4-FFF2-40B4-BE49-F238E27FC236}">
                <a16:creationId xmlns:a16="http://schemas.microsoft.com/office/drawing/2014/main" id="{24A64C6A-E6B6-47F3-BBCC-4DE47A423035}"/>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4678045" y="2501681"/>
            <a:ext cx="3780155" cy="2879041"/>
          </a:xfrm>
          <a:prstGeom prst="rect">
            <a:avLst/>
          </a:prstGeom>
          <a:noFill/>
          <a:ln>
            <a:noFill/>
          </a:ln>
        </p:spPr>
      </p:pic>
    </p:spTree>
    <p:extLst>
      <p:ext uri="{BB962C8B-B14F-4D97-AF65-F5344CB8AC3E}">
        <p14:creationId xmlns:p14="http://schemas.microsoft.com/office/powerpoint/2010/main" val="612278035"/>
      </p:ext>
    </p:extLst>
  </p:cSld>
  <p:clrMapOvr>
    <a:masterClrMapping/>
  </p:clrMapOvr>
  <mc:AlternateContent xmlns:mc="http://schemas.openxmlformats.org/markup-compatibility/2006" xmlns:p14="http://schemas.microsoft.com/office/powerpoint/2010/main">
    <mc:Choice Requires="p14">
      <p:transition spd="slow" p14:dur="2000" advTm="116129"/>
    </mc:Choice>
    <mc:Fallback xmlns="">
      <p:transition spd="slow" advTm="116129"/>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标题 1"/>
          <p:cNvSpPr txBox="1"/>
          <p:nvPr/>
        </p:nvSpPr>
        <p:spPr>
          <a:xfrm>
            <a:off x="381000" y="685800"/>
            <a:ext cx="8153400" cy="486054"/>
          </a:xfrm>
          <a:prstGeom prst="rect">
            <a:avLst/>
          </a:prstGeom>
        </p:spPr>
        <p:txBody>
          <a:bodyPr vert="horz" lIns="51435" tIns="25718" rIns="51435" bIns="25718" rtlCol="0" anchor="ctr">
            <a:normAutofit fontScale="97500"/>
          </a:bodyPr>
          <a:lstStyle>
            <a:lvl1pPr marL="0" marR="0" indent="0" algn="l" defTabSz="412750" latinLnBrk="0">
              <a:lnSpc>
                <a:spcPct val="100000"/>
              </a:lnSpc>
              <a:spcBef>
                <a:spcPts val="0"/>
              </a:spcBef>
              <a:spcAft>
                <a:spcPts val="0"/>
              </a:spcAft>
              <a:buClrTx/>
              <a:buSzTx/>
              <a:buFontTx/>
              <a:buNone/>
              <a:defRPr sz="2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1pPr>
            <a:lvl2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2pPr>
            <a:lvl3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3pPr>
            <a:lvl4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4pPr>
            <a:lvl5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5pPr>
            <a:lvl6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6pPr>
            <a:lvl7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7pPr>
            <a:lvl8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8pPr>
            <a:lvl9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9pPr>
          </a:lstStyle>
          <a:p>
            <a:pPr algn="ctr">
              <a:lnSpc>
                <a:spcPct val="80000"/>
              </a:lnSpc>
              <a:spcBef>
                <a:spcPct val="0"/>
              </a:spcBef>
              <a:spcAft>
                <a:spcPct val="0"/>
              </a:spcAft>
            </a:pPr>
            <a:r>
              <a:rPr lang="en-US" altLang="zh-CN" sz="2700" b="1" dirty="0">
                <a:solidFill>
                  <a:schemeClr val="tx2"/>
                </a:solidFill>
                <a:latin typeface="+mj-lt"/>
                <a:ea typeface="+mj-ea"/>
                <a:cs typeface="+mj-cs"/>
              </a:rPr>
              <a:t>Comparison of CDM codes and RN16(1)</a:t>
            </a:r>
            <a:endParaRPr lang="zh-CN" altLang="en-US" sz="2700" b="1" dirty="0">
              <a:solidFill>
                <a:schemeClr val="tx2"/>
              </a:solidFill>
              <a:latin typeface="+mj-lt"/>
              <a:ea typeface="+mj-ea"/>
              <a:cs typeface="+mj-cs"/>
            </a:endParaRPr>
          </a:p>
        </p:txBody>
      </p:sp>
      <p:sp>
        <p:nvSpPr>
          <p:cNvPr id="16" name="Footer Placeholder 2">
            <a:extLst>
              <a:ext uri="{FF2B5EF4-FFF2-40B4-BE49-F238E27FC236}">
                <a16:creationId xmlns:a16="http://schemas.microsoft.com/office/drawing/2014/main" id="{A452CAD7-7514-445B-B4F9-0506B16BCE21}"/>
              </a:ext>
            </a:extLst>
          </p:cNvPr>
          <p:cNvSpPr txBox="1">
            <a:spLocks/>
          </p:cNvSpPr>
          <p:nvPr/>
        </p:nvSpPr>
        <p:spPr>
          <a:xfrm flipH="1">
            <a:off x="6400800" y="6475413"/>
            <a:ext cx="214306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zh-CN" dirty="0" err="1"/>
              <a:t>Weijie</a:t>
            </a:r>
            <a:r>
              <a:rPr lang="en-US" altLang="zh-CN" dirty="0"/>
              <a:t> Xu (OPPO)</a:t>
            </a:r>
            <a:endParaRPr lang="en-US" dirty="0"/>
          </a:p>
        </p:txBody>
      </p:sp>
      <p:sp>
        <p:nvSpPr>
          <p:cNvPr id="17" name="Slide Number Placeholder 3">
            <a:extLst>
              <a:ext uri="{FF2B5EF4-FFF2-40B4-BE49-F238E27FC236}">
                <a16:creationId xmlns:a16="http://schemas.microsoft.com/office/drawing/2014/main" id="{98E572A0-844A-4095-B3D1-05D31A90D752}"/>
              </a:ext>
            </a:extLst>
          </p:cNvPr>
          <p:cNvSpPr txBox="1">
            <a:spLocks/>
          </p:cNvSpPr>
          <p:nvPr/>
        </p:nvSpPr>
        <p:spPr bwMode="auto">
          <a:xfrm>
            <a:off x="4344988" y="6475413"/>
            <a:ext cx="530225" cy="182562"/>
          </a:xfrm>
          <a:prstGeom prst="rect">
            <a:avLst/>
          </a:prstGeom>
          <a:noFill/>
          <a:ln w="9525">
            <a:noFill/>
            <a:miter lim="800000"/>
          </a:ln>
          <a:effectLst/>
        </p:spPr>
        <p:txBody>
          <a:bodyPr vert="horz" wrap="square" lIns="0" tIns="0" rIns="0" bIns="0" numCol="1" anchor="t" anchorCtr="0" compatLnSpc="1">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t>Slide </a:t>
            </a:r>
            <a:fld id="{3099D1E7-2CFE-4362-BB72-AF97192842EA}" type="slidenum">
              <a:rPr lang="en-US" smtClean="0"/>
              <a:pPr>
                <a:defRPr/>
              </a:pPr>
              <a:t>12</a:t>
            </a:fld>
            <a:endParaRPr lang="en-US" dirty="0"/>
          </a:p>
        </p:txBody>
      </p:sp>
      <p:sp>
        <p:nvSpPr>
          <p:cNvPr id="8" name="Rectangle 1">
            <a:extLst>
              <a:ext uri="{FF2B5EF4-FFF2-40B4-BE49-F238E27FC236}">
                <a16:creationId xmlns:a16="http://schemas.microsoft.com/office/drawing/2014/main" id="{FE2CD38C-3344-4A01-82A4-D42CFF57CDB4}"/>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802.11-25/0035r1</a:t>
            </a:r>
            <a:endParaRPr lang="en-SG" sz="1800" dirty="0">
              <a:latin typeface="+mn-lt"/>
            </a:endParaRPr>
          </a:p>
        </p:txBody>
      </p:sp>
      <p:sp>
        <p:nvSpPr>
          <p:cNvPr id="9" name="Date Placeholder 3">
            <a:extLst>
              <a:ext uri="{FF2B5EF4-FFF2-40B4-BE49-F238E27FC236}">
                <a16:creationId xmlns:a16="http://schemas.microsoft.com/office/drawing/2014/main" id="{E354E8B0-B4BD-48FF-944D-1A9286457195}"/>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Jan. 2025</a:t>
            </a:r>
            <a:endParaRPr lang="en-GB" sz="1800" b="1" dirty="0"/>
          </a:p>
        </p:txBody>
      </p:sp>
      <p:sp>
        <p:nvSpPr>
          <p:cNvPr id="2" name="矩形 1">
            <a:extLst>
              <a:ext uri="{FF2B5EF4-FFF2-40B4-BE49-F238E27FC236}">
                <a16:creationId xmlns:a16="http://schemas.microsoft.com/office/drawing/2014/main" id="{EE219A34-2D7B-464A-B4E2-1D28487AF336}"/>
              </a:ext>
            </a:extLst>
          </p:cNvPr>
          <p:cNvSpPr/>
          <p:nvPr/>
        </p:nvSpPr>
        <p:spPr>
          <a:xfrm>
            <a:off x="114300" y="1325972"/>
            <a:ext cx="8496300" cy="1169551"/>
          </a:xfrm>
          <a:prstGeom prst="rect">
            <a:avLst/>
          </a:prstGeom>
        </p:spPr>
        <p:txBody>
          <a:bodyPr wrap="square">
            <a:spAutoFit/>
          </a:bodyPr>
          <a:lstStyle/>
          <a:p>
            <a:pPr marL="800100" lvl="2" indent="-342900" algn="just">
              <a:spcBef>
                <a:spcPts val="0"/>
              </a:spcBef>
              <a:spcAft>
                <a:spcPts val="600"/>
              </a:spcAft>
              <a:buFont typeface="Arial" panose="020B0604020202020204" pitchFamily="34" charset="0"/>
              <a:buChar char="•"/>
            </a:pPr>
            <a:endParaRPr lang="en-US" altLang="zh-CN" sz="2000" dirty="0">
              <a:cs typeface="Times New Roman" panose="02020603050405020304" pitchFamily="18" charset="0"/>
            </a:endParaRPr>
          </a:p>
          <a:p>
            <a:pPr marL="800100" lvl="2" indent="-342900" algn="just">
              <a:spcBef>
                <a:spcPts val="0"/>
              </a:spcBef>
              <a:spcAft>
                <a:spcPts val="600"/>
              </a:spcAft>
              <a:buFont typeface="Arial" panose="020B0604020202020204" pitchFamily="34" charset="0"/>
              <a:buChar char="•"/>
            </a:pPr>
            <a:endParaRPr lang="en-US" altLang="zh-CN" sz="2000" dirty="0">
              <a:cs typeface="Times New Roman" panose="02020603050405020304" pitchFamily="18" charset="0"/>
            </a:endParaRPr>
          </a:p>
          <a:p>
            <a:pPr marL="457200" lvl="2" algn="just">
              <a:spcBef>
                <a:spcPts val="0"/>
              </a:spcBef>
              <a:spcAft>
                <a:spcPts val="600"/>
              </a:spcAft>
            </a:pPr>
            <a:endParaRPr lang="en-US" altLang="zh-CN" sz="2000" dirty="0">
              <a:cs typeface="Times New Roman" panose="02020603050405020304" pitchFamily="18" charset="0"/>
            </a:endParaRPr>
          </a:p>
        </p:txBody>
      </p:sp>
      <p:sp>
        <p:nvSpPr>
          <p:cNvPr id="10" name="矩形 9">
            <a:extLst>
              <a:ext uri="{FF2B5EF4-FFF2-40B4-BE49-F238E27FC236}">
                <a16:creationId xmlns:a16="http://schemas.microsoft.com/office/drawing/2014/main" id="{93793940-72A6-4EF8-AE87-AF9698A0CEA9}"/>
              </a:ext>
            </a:extLst>
          </p:cNvPr>
          <p:cNvSpPr/>
          <p:nvPr/>
        </p:nvSpPr>
        <p:spPr>
          <a:xfrm>
            <a:off x="114300" y="1325972"/>
            <a:ext cx="8496300" cy="5709255"/>
          </a:xfrm>
          <a:prstGeom prst="rect">
            <a:avLst/>
          </a:prstGeom>
        </p:spPr>
        <p:txBody>
          <a:bodyPr wrap="square">
            <a:spAutoFit/>
          </a:bodyPr>
          <a:lstStyle/>
          <a:p>
            <a:pPr marL="342900" lvl="1" indent="-342900" algn="just">
              <a:spcBef>
                <a:spcPts val="0"/>
              </a:spcBef>
              <a:spcAft>
                <a:spcPts val="600"/>
              </a:spcAft>
              <a:buFont typeface="Wingdings" panose="05000000000000000000" pitchFamily="2" charset="2"/>
              <a:buChar char="p"/>
            </a:pPr>
            <a:r>
              <a:rPr lang="en-US" altLang="zh-CN" sz="2000" dirty="0">
                <a:cs typeface="Times New Roman" panose="02020603050405020304" pitchFamily="18" charset="0"/>
              </a:rPr>
              <a:t>RN16 is used as access code in RFID. It is fragile in case of collision and channel fading.</a:t>
            </a:r>
          </a:p>
          <a:p>
            <a:pPr marL="342900" lvl="1" indent="-342900" algn="just">
              <a:spcBef>
                <a:spcPts val="0"/>
              </a:spcBef>
              <a:spcAft>
                <a:spcPts val="600"/>
              </a:spcAft>
              <a:buFont typeface="Wingdings" panose="05000000000000000000" pitchFamily="2" charset="2"/>
              <a:buChar char="p"/>
            </a:pPr>
            <a:r>
              <a:rPr lang="en-US" altLang="zh-CN" sz="2000" dirty="0">
                <a:cs typeface="Times New Roman" panose="02020603050405020304" pitchFamily="18" charset="0"/>
              </a:rPr>
              <a:t>Under the same situation, CDM code is better than RN16. </a:t>
            </a:r>
          </a:p>
          <a:p>
            <a:pPr marL="1257300" lvl="3" indent="-342900" algn="just">
              <a:spcBef>
                <a:spcPts val="0"/>
              </a:spcBef>
              <a:spcAft>
                <a:spcPts val="600"/>
              </a:spcAft>
              <a:buFont typeface="Arial" panose="020B0604020202020204" pitchFamily="34" charset="0"/>
              <a:buChar char="•"/>
            </a:pPr>
            <a:r>
              <a:rPr lang="en-US" altLang="zh-CN" sz="2000" dirty="0">
                <a:cs typeface="Times New Roman" panose="02020603050405020304" pitchFamily="18" charset="0"/>
              </a:rPr>
              <a:t>When the receiving power from multiple AMP STAs has similar power, CDM codes with similar power outperforms RN16 based on the simulations.</a:t>
            </a:r>
          </a:p>
          <a:p>
            <a:pPr marL="1257300" lvl="3" indent="-342900" algn="just">
              <a:spcBef>
                <a:spcPts val="0"/>
              </a:spcBef>
              <a:spcAft>
                <a:spcPts val="600"/>
              </a:spcAft>
              <a:buFont typeface="Arial" panose="020B0604020202020204" pitchFamily="34" charset="0"/>
              <a:buChar char="•"/>
            </a:pPr>
            <a:endParaRPr lang="en-US" altLang="zh-CN" sz="2000" dirty="0">
              <a:cs typeface="Times New Roman" panose="02020603050405020304" pitchFamily="18" charset="0"/>
            </a:endParaRPr>
          </a:p>
          <a:p>
            <a:pPr marL="1257300" lvl="3" indent="-342900" algn="just">
              <a:spcBef>
                <a:spcPts val="0"/>
              </a:spcBef>
              <a:spcAft>
                <a:spcPts val="600"/>
              </a:spcAft>
              <a:buFont typeface="Arial" panose="020B0604020202020204" pitchFamily="34" charset="0"/>
              <a:buChar char="•"/>
            </a:pPr>
            <a:r>
              <a:rPr lang="en-US" altLang="zh-CN" sz="2000" dirty="0">
                <a:cs typeface="Times New Roman" panose="02020603050405020304" pitchFamily="18" charset="0"/>
              </a:rPr>
              <a:t>When the receiving power from multiple AMP STAs are different (e.g. 10dB difference)</a:t>
            </a:r>
          </a:p>
          <a:p>
            <a:pPr marL="1714500" lvl="4" indent="-342900" algn="just">
              <a:spcBef>
                <a:spcPts val="0"/>
              </a:spcBef>
              <a:spcAft>
                <a:spcPts val="600"/>
              </a:spcAft>
              <a:buFont typeface="Arial" panose="020B0604020202020204" pitchFamily="34" charset="0"/>
              <a:buChar char="•"/>
            </a:pPr>
            <a:r>
              <a:rPr lang="en-US" altLang="zh-CN" sz="2000" dirty="0">
                <a:cs typeface="Times New Roman" panose="02020603050405020304" pitchFamily="18" charset="0"/>
              </a:rPr>
              <a:t>For RN16, at most one RN16 may be decoded correctly and the other will fail </a:t>
            </a:r>
          </a:p>
          <a:p>
            <a:pPr marL="1714500" lvl="4" indent="-342900" algn="just">
              <a:spcBef>
                <a:spcPts val="0"/>
              </a:spcBef>
              <a:spcAft>
                <a:spcPts val="600"/>
              </a:spcAft>
              <a:buFont typeface="Arial" panose="020B0604020202020204" pitchFamily="34" charset="0"/>
              <a:buChar char="•"/>
            </a:pPr>
            <a:r>
              <a:rPr lang="en-US" altLang="zh-CN" sz="2000" dirty="0">
                <a:cs typeface="Times New Roman" panose="02020603050405020304" pitchFamily="18" charset="0"/>
              </a:rPr>
              <a:t>For CDMA, at least one CDMA code can be correctly decoded and there is probability to correctly decode another one.    </a:t>
            </a:r>
          </a:p>
          <a:p>
            <a:pPr marL="1257300" lvl="3" indent="-342900" algn="just">
              <a:spcBef>
                <a:spcPts val="0"/>
              </a:spcBef>
              <a:spcAft>
                <a:spcPts val="600"/>
              </a:spcAft>
              <a:buFont typeface="Arial" panose="020B0604020202020204" pitchFamily="34" charset="0"/>
              <a:buChar char="•"/>
            </a:pPr>
            <a:endParaRPr lang="en-US" altLang="zh-CN" sz="2000" dirty="0">
              <a:cs typeface="Times New Roman" panose="02020603050405020304" pitchFamily="18" charset="0"/>
            </a:endParaRPr>
          </a:p>
          <a:p>
            <a:pPr marL="800100" lvl="2" indent="-342900" algn="just">
              <a:spcBef>
                <a:spcPts val="0"/>
              </a:spcBef>
              <a:spcAft>
                <a:spcPts val="600"/>
              </a:spcAft>
              <a:buFont typeface="Arial" panose="020B0604020202020204" pitchFamily="34" charset="0"/>
              <a:buChar char="•"/>
            </a:pPr>
            <a:endParaRPr lang="en-US" altLang="zh-CN" sz="2000" dirty="0">
              <a:cs typeface="Times New Roman" panose="02020603050405020304" pitchFamily="18" charset="0"/>
            </a:endParaRPr>
          </a:p>
          <a:p>
            <a:pPr marL="457200" lvl="2" algn="just">
              <a:spcBef>
                <a:spcPts val="0"/>
              </a:spcBef>
              <a:spcAft>
                <a:spcPts val="600"/>
              </a:spcAft>
            </a:pPr>
            <a:endParaRPr lang="en-US" altLang="zh-CN" sz="2000" dirty="0">
              <a:cs typeface="Times New Roman" panose="02020603050405020304" pitchFamily="18" charset="0"/>
            </a:endParaRPr>
          </a:p>
        </p:txBody>
      </p:sp>
    </p:spTree>
    <p:extLst>
      <p:ext uri="{BB962C8B-B14F-4D97-AF65-F5344CB8AC3E}">
        <p14:creationId xmlns:p14="http://schemas.microsoft.com/office/powerpoint/2010/main" val="4044859404"/>
      </p:ext>
    </p:extLst>
  </p:cSld>
  <p:clrMapOvr>
    <a:masterClrMapping/>
  </p:clrMapOvr>
  <mc:AlternateContent xmlns:mc="http://schemas.openxmlformats.org/markup-compatibility/2006" xmlns:p14="http://schemas.microsoft.com/office/powerpoint/2010/main">
    <mc:Choice Requires="p14">
      <p:transition spd="slow" p14:dur="2000" advTm="116129"/>
    </mc:Choice>
    <mc:Fallback xmlns="">
      <p:transition spd="slow" advTm="116129"/>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标题 1"/>
          <p:cNvSpPr txBox="1"/>
          <p:nvPr/>
        </p:nvSpPr>
        <p:spPr>
          <a:xfrm>
            <a:off x="381000" y="685800"/>
            <a:ext cx="8153400" cy="486054"/>
          </a:xfrm>
          <a:prstGeom prst="rect">
            <a:avLst/>
          </a:prstGeom>
        </p:spPr>
        <p:txBody>
          <a:bodyPr vert="horz" lIns="51435" tIns="25718" rIns="51435" bIns="25718" rtlCol="0" anchor="ctr">
            <a:normAutofit fontScale="97500"/>
          </a:bodyPr>
          <a:lstStyle>
            <a:lvl1pPr marL="0" marR="0" indent="0" algn="l" defTabSz="412750" latinLnBrk="0">
              <a:lnSpc>
                <a:spcPct val="100000"/>
              </a:lnSpc>
              <a:spcBef>
                <a:spcPts val="0"/>
              </a:spcBef>
              <a:spcAft>
                <a:spcPts val="0"/>
              </a:spcAft>
              <a:buClrTx/>
              <a:buSzTx/>
              <a:buFontTx/>
              <a:buNone/>
              <a:defRPr sz="2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1pPr>
            <a:lvl2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2pPr>
            <a:lvl3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3pPr>
            <a:lvl4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4pPr>
            <a:lvl5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5pPr>
            <a:lvl6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6pPr>
            <a:lvl7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7pPr>
            <a:lvl8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8pPr>
            <a:lvl9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9pPr>
          </a:lstStyle>
          <a:p>
            <a:pPr algn="ctr">
              <a:lnSpc>
                <a:spcPct val="80000"/>
              </a:lnSpc>
              <a:spcBef>
                <a:spcPct val="0"/>
              </a:spcBef>
              <a:spcAft>
                <a:spcPct val="0"/>
              </a:spcAft>
            </a:pPr>
            <a:r>
              <a:rPr lang="en-US" altLang="zh-CN" sz="2700" b="1" dirty="0">
                <a:solidFill>
                  <a:schemeClr val="tx2"/>
                </a:solidFill>
                <a:latin typeface="+mj-lt"/>
                <a:ea typeface="+mj-ea"/>
                <a:cs typeface="+mj-cs"/>
              </a:rPr>
              <a:t>Comparison of CDM codes and RN16(2)</a:t>
            </a:r>
            <a:endParaRPr lang="zh-CN" altLang="en-US" sz="2700" b="1" dirty="0">
              <a:solidFill>
                <a:schemeClr val="tx2"/>
              </a:solidFill>
              <a:latin typeface="+mj-lt"/>
              <a:ea typeface="+mj-ea"/>
              <a:cs typeface="+mj-cs"/>
            </a:endParaRPr>
          </a:p>
        </p:txBody>
      </p:sp>
      <p:sp>
        <p:nvSpPr>
          <p:cNvPr id="16" name="Footer Placeholder 2">
            <a:extLst>
              <a:ext uri="{FF2B5EF4-FFF2-40B4-BE49-F238E27FC236}">
                <a16:creationId xmlns:a16="http://schemas.microsoft.com/office/drawing/2014/main" id="{A452CAD7-7514-445B-B4F9-0506B16BCE21}"/>
              </a:ext>
            </a:extLst>
          </p:cNvPr>
          <p:cNvSpPr txBox="1">
            <a:spLocks/>
          </p:cNvSpPr>
          <p:nvPr/>
        </p:nvSpPr>
        <p:spPr>
          <a:xfrm flipH="1">
            <a:off x="6400800" y="6475413"/>
            <a:ext cx="214306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zh-CN" dirty="0" err="1"/>
              <a:t>Weijie</a:t>
            </a:r>
            <a:r>
              <a:rPr lang="en-US" altLang="zh-CN" dirty="0"/>
              <a:t> Xu (OPPO)</a:t>
            </a:r>
            <a:endParaRPr lang="en-US" dirty="0"/>
          </a:p>
        </p:txBody>
      </p:sp>
      <p:sp>
        <p:nvSpPr>
          <p:cNvPr id="17" name="Slide Number Placeholder 3">
            <a:extLst>
              <a:ext uri="{FF2B5EF4-FFF2-40B4-BE49-F238E27FC236}">
                <a16:creationId xmlns:a16="http://schemas.microsoft.com/office/drawing/2014/main" id="{98E572A0-844A-4095-B3D1-05D31A90D752}"/>
              </a:ext>
            </a:extLst>
          </p:cNvPr>
          <p:cNvSpPr txBox="1">
            <a:spLocks/>
          </p:cNvSpPr>
          <p:nvPr/>
        </p:nvSpPr>
        <p:spPr bwMode="auto">
          <a:xfrm>
            <a:off x="4344988" y="6475413"/>
            <a:ext cx="530225" cy="182562"/>
          </a:xfrm>
          <a:prstGeom prst="rect">
            <a:avLst/>
          </a:prstGeom>
          <a:noFill/>
          <a:ln w="9525">
            <a:noFill/>
            <a:miter lim="800000"/>
          </a:ln>
          <a:effectLst/>
        </p:spPr>
        <p:txBody>
          <a:bodyPr vert="horz" wrap="square" lIns="0" tIns="0" rIns="0" bIns="0" numCol="1" anchor="t" anchorCtr="0" compatLnSpc="1">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t>Slide </a:t>
            </a:r>
            <a:fld id="{3099D1E7-2CFE-4362-BB72-AF97192842EA}" type="slidenum">
              <a:rPr lang="en-US" smtClean="0"/>
              <a:pPr>
                <a:defRPr/>
              </a:pPr>
              <a:t>13</a:t>
            </a:fld>
            <a:endParaRPr lang="en-US" dirty="0"/>
          </a:p>
        </p:txBody>
      </p:sp>
      <p:sp>
        <p:nvSpPr>
          <p:cNvPr id="8" name="Rectangle 1">
            <a:extLst>
              <a:ext uri="{FF2B5EF4-FFF2-40B4-BE49-F238E27FC236}">
                <a16:creationId xmlns:a16="http://schemas.microsoft.com/office/drawing/2014/main" id="{FE2CD38C-3344-4A01-82A4-D42CFF57CDB4}"/>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802.11-25/0035r1</a:t>
            </a:r>
            <a:endParaRPr lang="en-SG" sz="1800" dirty="0">
              <a:latin typeface="+mn-lt"/>
            </a:endParaRPr>
          </a:p>
        </p:txBody>
      </p:sp>
      <p:sp>
        <p:nvSpPr>
          <p:cNvPr id="9" name="Date Placeholder 3">
            <a:extLst>
              <a:ext uri="{FF2B5EF4-FFF2-40B4-BE49-F238E27FC236}">
                <a16:creationId xmlns:a16="http://schemas.microsoft.com/office/drawing/2014/main" id="{E354E8B0-B4BD-48FF-944D-1A9286457195}"/>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Jan. 2025</a:t>
            </a:r>
            <a:endParaRPr lang="en-GB" sz="1800" b="1" dirty="0"/>
          </a:p>
        </p:txBody>
      </p:sp>
      <p:sp>
        <p:nvSpPr>
          <p:cNvPr id="2" name="矩形 1">
            <a:extLst>
              <a:ext uri="{FF2B5EF4-FFF2-40B4-BE49-F238E27FC236}">
                <a16:creationId xmlns:a16="http://schemas.microsoft.com/office/drawing/2014/main" id="{EE219A34-2D7B-464A-B4E2-1D28487AF336}"/>
              </a:ext>
            </a:extLst>
          </p:cNvPr>
          <p:cNvSpPr/>
          <p:nvPr/>
        </p:nvSpPr>
        <p:spPr>
          <a:xfrm>
            <a:off x="114300" y="1325972"/>
            <a:ext cx="8496300" cy="1169551"/>
          </a:xfrm>
          <a:prstGeom prst="rect">
            <a:avLst/>
          </a:prstGeom>
        </p:spPr>
        <p:txBody>
          <a:bodyPr wrap="square">
            <a:spAutoFit/>
          </a:bodyPr>
          <a:lstStyle/>
          <a:p>
            <a:pPr marL="800100" lvl="2" indent="-342900" algn="just">
              <a:spcBef>
                <a:spcPts val="0"/>
              </a:spcBef>
              <a:spcAft>
                <a:spcPts val="600"/>
              </a:spcAft>
              <a:buFont typeface="Arial" panose="020B0604020202020204" pitchFamily="34" charset="0"/>
              <a:buChar char="•"/>
            </a:pPr>
            <a:endParaRPr lang="en-US" altLang="zh-CN" sz="2000" dirty="0">
              <a:cs typeface="Times New Roman" panose="02020603050405020304" pitchFamily="18" charset="0"/>
            </a:endParaRPr>
          </a:p>
          <a:p>
            <a:pPr marL="800100" lvl="2" indent="-342900" algn="just">
              <a:spcBef>
                <a:spcPts val="0"/>
              </a:spcBef>
              <a:spcAft>
                <a:spcPts val="600"/>
              </a:spcAft>
              <a:buFont typeface="Arial" panose="020B0604020202020204" pitchFamily="34" charset="0"/>
              <a:buChar char="•"/>
            </a:pPr>
            <a:endParaRPr lang="en-US" altLang="zh-CN" sz="2000" dirty="0">
              <a:cs typeface="Times New Roman" panose="02020603050405020304" pitchFamily="18" charset="0"/>
            </a:endParaRPr>
          </a:p>
          <a:p>
            <a:pPr marL="457200" lvl="2" algn="just">
              <a:spcBef>
                <a:spcPts val="0"/>
              </a:spcBef>
              <a:spcAft>
                <a:spcPts val="600"/>
              </a:spcAft>
            </a:pPr>
            <a:endParaRPr lang="en-US" altLang="zh-CN" sz="2000" dirty="0">
              <a:cs typeface="Times New Roman" panose="02020603050405020304" pitchFamily="18" charset="0"/>
            </a:endParaRPr>
          </a:p>
        </p:txBody>
      </p:sp>
      <p:sp>
        <p:nvSpPr>
          <p:cNvPr id="10" name="矩形 9">
            <a:extLst>
              <a:ext uri="{FF2B5EF4-FFF2-40B4-BE49-F238E27FC236}">
                <a16:creationId xmlns:a16="http://schemas.microsoft.com/office/drawing/2014/main" id="{93793940-72A6-4EF8-AE87-AF9698A0CEA9}"/>
              </a:ext>
            </a:extLst>
          </p:cNvPr>
          <p:cNvSpPr/>
          <p:nvPr/>
        </p:nvSpPr>
        <p:spPr>
          <a:xfrm>
            <a:off x="114300" y="1325972"/>
            <a:ext cx="8496300" cy="6401753"/>
          </a:xfrm>
          <a:prstGeom prst="rect">
            <a:avLst/>
          </a:prstGeom>
        </p:spPr>
        <p:txBody>
          <a:bodyPr wrap="square">
            <a:spAutoFit/>
          </a:bodyPr>
          <a:lstStyle/>
          <a:p>
            <a:pPr marL="342900" lvl="1" indent="-342900" algn="just">
              <a:spcBef>
                <a:spcPts val="0"/>
              </a:spcBef>
              <a:spcAft>
                <a:spcPts val="600"/>
              </a:spcAft>
              <a:buFont typeface="Wingdings" panose="05000000000000000000" pitchFamily="2" charset="2"/>
              <a:buChar char="p"/>
            </a:pPr>
            <a:r>
              <a:rPr lang="en-US" altLang="zh-CN" sz="2000" dirty="0">
                <a:cs typeface="Times New Roman" panose="02020603050405020304" pitchFamily="18" charset="0"/>
              </a:rPr>
              <a:t>When RN16 from multiple AMP STAs collides on the same resources, and the receiving power from multiple AMP STAs are similar, RN16 from all the AMP STAs can’t be decoded.</a:t>
            </a:r>
            <a:r>
              <a:rPr lang="zh-CN" altLang="en-US" sz="2000" dirty="0">
                <a:cs typeface="Times New Roman" panose="02020603050405020304" pitchFamily="18" charset="0"/>
              </a:rPr>
              <a:t> </a:t>
            </a:r>
            <a:endParaRPr lang="en-US" altLang="zh-CN" sz="2000" dirty="0">
              <a:cs typeface="Times New Roman" panose="02020603050405020304" pitchFamily="18" charset="0"/>
            </a:endParaRPr>
          </a:p>
          <a:p>
            <a:pPr marL="1257300" lvl="3" indent="-342900" algn="just">
              <a:spcBef>
                <a:spcPts val="0"/>
              </a:spcBef>
              <a:spcAft>
                <a:spcPts val="600"/>
              </a:spcAft>
              <a:buFont typeface="Arial" panose="020B0604020202020204" pitchFamily="34" charset="0"/>
              <a:buChar char="•"/>
            </a:pPr>
            <a:endParaRPr lang="en-US" altLang="zh-CN" sz="2000" dirty="0">
              <a:highlight>
                <a:srgbClr val="FFFF00"/>
              </a:highlight>
              <a:cs typeface="Times New Roman" panose="02020603050405020304" pitchFamily="18" charset="0"/>
            </a:endParaRPr>
          </a:p>
          <a:p>
            <a:pPr marL="1257300" lvl="3" indent="-342900" algn="just">
              <a:spcBef>
                <a:spcPts val="0"/>
              </a:spcBef>
              <a:spcAft>
                <a:spcPts val="600"/>
              </a:spcAft>
              <a:buFont typeface="Arial" panose="020B0604020202020204" pitchFamily="34" charset="0"/>
              <a:buChar char="•"/>
            </a:pPr>
            <a:endParaRPr lang="en-US" altLang="zh-CN" sz="2000" dirty="0">
              <a:highlight>
                <a:srgbClr val="FFFF00"/>
              </a:highlight>
              <a:cs typeface="Times New Roman" panose="02020603050405020304" pitchFamily="18" charset="0"/>
            </a:endParaRPr>
          </a:p>
          <a:p>
            <a:pPr marL="1257300" lvl="3" indent="-342900" algn="just">
              <a:spcBef>
                <a:spcPts val="0"/>
              </a:spcBef>
              <a:spcAft>
                <a:spcPts val="600"/>
              </a:spcAft>
              <a:buFont typeface="Arial" panose="020B0604020202020204" pitchFamily="34" charset="0"/>
              <a:buChar char="•"/>
            </a:pPr>
            <a:endParaRPr lang="en-US" altLang="zh-CN" sz="2000" dirty="0">
              <a:highlight>
                <a:srgbClr val="FFFF00"/>
              </a:highlight>
              <a:cs typeface="Times New Roman" panose="02020603050405020304" pitchFamily="18" charset="0"/>
            </a:endParaRPr>
          </a:p>
          <a:p>
            <a:pPr marL="1257300" lvl="3" indent="-342900" algn="just">
              <a:spcBef>
                <a:spcPts val="0"/>
              </a:spcBef>
              <a:spcAft>
                <a:spcPts val="600"/>
              </a:spcAft>
              <a:buFont typeface="Arial" panose="020B0604020202020204" pitchFamily="34" charset="0"/>
              <a:buChar char="•"/>
            </a:pPr>
            <a:endParaRPr lang="en-US" altLang="zh-CN" sz="2000" dirty="0">
              <a:highlight>
                <a:srgbClr val="FFFF00"/>
              </a:highlight>
              <a:cs typeface="Times New Roman" panose="02020603050405020304" pitchFamily="18" charset="0"/>
            </a:endParaRPr>
          </a:p>
          <a:p>
            <a:pPr marL="1257300" lvl="3" indent="-342900" algn="just">
              <a:spcBef>
                <a:spcPts val="0"/>
              </a:spcBef>
              <a:spcAft>
                <a:spcPts val="600"/>
              </a:spcAft>
              <a:buFont typeface="Arial" panose="020B0604020202020204" pitchFamily="34" charset="0"/>
              <a:buChar char="•"/>
            </a:pPr>
            <a:endParaRPr lang="en-US" altLang="zh-CN" sz="2000" dirty="0">
              <a:highlight>
                <a:srgbClr val="FFFF00"/>
              </a:highlight>
              <a:cs typeface="Times New Roman" panose="02020603050405020304" pitchFamily="18" charset="0"/>
            </a:endParaRPr>
          </a:p>
          <a:p>
            <a:pPr marL="1257300" lvl="3" indent="-342900" algn="just">
              <a:spcBef>
                <a:spcPts val="0"/>
              </a:spcBef>
              <a:spcAft>
                <a:spcPts val="600"/>
              </a:spcAft>
              <a:buFont typeface="Arial" panose="020B0604020202020204" pitchFamily="34" charset="0"/>
              <a:buChar char="•"/>
            </a:pPr>
            <a:endParaRPr lang="en-US" altLang="zh-CN" sz="2000" dirty="0">
              <a:highlight>
                <a:srgbClr val="FFFF00"/>
              </a:highlight>
              <a:cs typeface="Times New Roman" panose="02020603050405020304" pitchFamily="18" charset="0"/>
            </a:endParaRPr>
          </a:p>
          <a:p>
            <a:pPr marL="1257300" lvl="3" indent="-342900" algn="just">
              <a:spcBef>
                <a:spcPts val="0"/>
              </a:spcBef>
              <a:spcAft>
                <a:spcPts val="600"/>
              </a:spcAft>
              <a:buFont typeface="Arial" panose="020B0604020202020204" pitchFamily="34" charset="0"/>
              <a:buChar char="•"/>
            </a:pPr>
            <a:endParaRPr lang="en-US" altLang="zh-CN" sz="2000" dirty="0">
              <a:highlight>
                <a:srgbClr val="FFFF00"/>
              </a:highlight>
              <a:cs typeface="Times New Roman" panose="02020603050405020304" pitchFamily="18" charset="0"/>
            </a:endParaRPr>
          </a:p>
          <a:p>
            <a:pPr marL="1257300" lvl="3" indent="-342900" algn="just">
              <a:spcBef>
                <a:spcPts val="0"/>
              </a:spcBef>
              <a:spcAft>
                <a:spcPts val="600"/>
              </a:spcAft>
              <a:buFont typeface="Arial" panose="020B0604020202020204" pitchFamily="34" charset="0"/>
              <a:buChar char="•"/>
            </a:pPr>
            <a:endParaRPr lang="en-US" altLang="zh-CN" sz="2000" dirty="0">
              <a:highlight>
                <a:srgbClr val="FFFF00"/>
              </a:highlight>
              <a:cs typeface="Times New Roman" panose="02020603050405020304" pitchFamily="18" charset="0"/>
            </a:endParaRPr>
          </a:p>
          <a:p>
            <a:pPr marL="1257300" lvl="3" indent="-342900" algn="just">
              <a:spcBef>
                <a:spcPts val="0"/>
              </a:spcBef>
              <a:spcAft>
                <a:spcPts val="600"/>
              </a:spcAft>
              <a:buFont typeface="Arial" panose="020B0604020202020204" pitchFamily="34" charset="0"/>
              <a:buChar char="•"/>
            </a:pPr>
            <a:endParaRPr lang="en-US" altLang="zh-CN" sz="2000" dirty="0">
              <a:highlight>
                <a:srgbClr val="FFFF00"/>
              </a:highlight>
              <a:cs typeface="Times New Roman" panose="02020603050405020304" pitchFamily="18" charset="0"/>
            </a:endParaRPr>
          </a:p>
          <a:p>
            <a:pPr marL="914400" lvl="3" algn="just">
              <a:spcBef>
                <a:spcPts val="0"/>
              </a:spcBef>
              <a:spcAft>
                <a:spcPts val="600"/>
              </a:spcAft>
            </a:pPr>
            <a:endParaRPr lang="en-US" altLang="zh-CN" sz="2000" dirty="0">
              <a:cs typeface="Times New Roman" panose="02020603050405020304" pitchFamily="18" charset="0"/>
            </a:endParaRPr>
          </a:p>
          <a:p>
            <a:pPr marL="1257300" lvl="3" indent="-342900" algn="just">
              <a:spcBef>
                <a:spcPts val="0"/>
              </a:spcBef>
              <a:spcAft>
                <a:spcPts val="600"/>
              </a:spcAft>
              <a:buFont typeface="Arial" panose="020B0604020202020204" pitchFamily="34" charset="0"/>
              <a:buChar char="•"/>
            </a:pPr>
            <a:endParaRPr lang="en-US" altLang="zh-CN" sz="2000" dirty="0">
              <a:cs typeface="Times New Roman" panose="02020603050405020304" pitchFamily="18" charset="0"/>
            </a:endParaRPr>
          </a:p>
          <a:p>
            <a:pPr marL="1257300" lvl="3" indent="-342900" algn="just">
              <a:spcBef>
                <a:spcPts val="0"/>
              </a:spcBef>
              <a:spcAft>
                <a:spcPts val="600"/>
              </a:spcAft>
              <a:buFont typeface="Arial" panose="020B0604020202020204" pitchFamily="34" charset="0"/>
              <a:buChar char="•"/>
            </a:pPr>
            <a:endParaRPr lang="en-US" altLang="zh-CN" sz="2000" dirty="0">
              <a:cs typeface="Times New Roman" panose="02020603050405020304" pitchFamily="18" charset="0"/>
            </a:endParaRPr>
          </a:p>
          <a:p>
            <a:pPr marL="800100" lvl="2" indent="-342900" algn="just">
              <a:spcBef>
                <a:spcPts val="0"/>
              </a:spcBef>
              <a:spcAft>
                <a:spcPts val="600"/>
              </a:spcAft>
              <a:buFont typeface="Arial" panose="020B0604020202020204" pitchFamily="34" charset="0"/>
              <a:buChar char="•"/>
            </a:pPr>
            <a:endParaRPr lang="en-US" altLang="zh-CN" sz="2000" dirty="0">
              <a:cs typeface="Times New Roman" panose="02020603050405020304" pitchFamily="18" charset="0"/>
            </a:endParaRPr>
          </a:p>
          <a:p>
            <a:pPr marL="457200" lvl="2" algn="just">
              <a:spcBef>
                <a:spcPts val="0"/>
              </a:spcBef>
              <a:spcAft>
                <a:spcPts val="600"/>
              </a:spcAft>
            </a:pPr>
            <a:endParaRPr lang="en-US" altLang="zh-CN" sz="2000" dirty="0">
              <a:cs typeface="Times New Roman" panose="02020603050405020304" pitchFamily="18" charset="0"/>
            </a:endParaRPr>
          </a:p>
        </p:txBody>
      </p:sp>
      <p:pic>
        <p:nvPicPr>
          <p:cNvPr id="12" name="图片 11">
            <a:extLst>
              <a:ext uri="{FF2B5EF4-FFF2-40B4-BE49-F238E27FC236}">
                <a16:creationId xmlns:a16="http://schemas.microsoft.com/office/drawing/2014/main" id="{C1CB541F-4D26-4D3E-B688-102EF0660179}"/>
              </a:ext>
            </a:extLst>
          </p:cNvPr>
          <p:cNvPicPr>
            <a:picLocks noChangeAspect="1"/>
          </p:cNvPicPr>
          <p:nvPr/>
        </p:nvPicPr>
        <p:blipFill>
          <a:blip r:embed="rId3"/>
          <a:stretch>
            <a:fillRect/>
          </a:stretch>
        </p:blipFill>
        <p:spPr>
          <a:xfrm>
            <a:off x="2209800" y="2362200"/>
            <a:ext cx="4804984" cy="3603739"/>
          </a:xfrm>
          <a:prstGeom prst="rect">
            <a:avLst/>
          </a:prstGeom>
        </p:spPr>
      </p:pic>
      <p:sp>
        <p:nvSpPr>
          <p:cNvPr id="13" name="文本框 12">
            <a:extLst>
              <a:ext uri="{FF2B5EF4-FFF2-40B4-BE49-F238E27FC236}">
                <a16:creationId xmlns:a16="http://schemas.microsoft.com/office/drawing/2014/main" id="{5303B92F-1493-44B6-9004-7F347DEFD7E8}"/>
              </a:ext>
            </a:extLst>
          </p:cNvPr>
          <p:cNvSpPr txBox="1"/>
          <p:nvPr/>
        </p:nvSpPr>
        <p:spPr>
          <a:xfrm>
            <a:off x="2199481" y="6036010"/>
            <a:ext cx="5351463" cy="369332"/>
          </a:xfrm>
          <a:prstGeom prst="rect">
            <a:avLst/>
          </a:prstGeom>
          <a:noFill/>
        </p:spPr>
        <p:txBody>
          <a:bodyPr wrap="square" rtlCol="0">
            <a:spAutoFit/>
          </a:bodyPr>
          <a:lstStyle/>
          <a:p>
            <a:pPr algn="ctr"/>
            <a:r>
              <a:rPr lang="en-US" altLang="zh-CN" sz="1800" dirty="0"/>
              <a:t>Decoding performance of RN16 when there is collision</a:t>
            </a:r>
            <a:endParaRPr lang="zh-CN" altLang="en-US" sz="1800" dirty="0"/>
          </a:p>
        </p:txBody>
      </p:sp>
    </p:spTree>
    <p:extLst>
      <p:ext uri="{BB962C8B-B14F-4D97-AF65-F5344CB8AC3E}">
        <p14:creationId xmlns:p14="http://schemas.microsoft.com/office/powerpoint/2010/main" val="1732332185"/>
      </p:ext>
    </p:extLst>
  </p:cSld>
  <p:clrMapOvr>
    <a:masterClrMapping/>
  </p:clrMapOvr>
  <mc:AlternateContent xmlns:mc="http://schemas.openxmlformats.org/markup-compatibility/2006" xmlns:p14="http://schemas.microsoft.com/office/powerpoint/2010/main">
    <mc:Choice Requires="p14">
      <p:transition spd="slow" p14:dur="2000" advTm="116129"/>
    </mc:Choice>
    <mc:Fallback xmlns="">
      <p:transition spd="slow" advTm="116129"/>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标题 1"/>
          <p:cNvSpPr txBox="1"/>
          <p:nvPr/>
        </p:nvSpPr>
        <p:spPr>
          <a:xfrm>
            <a:off x="381000" y="685800"/>
            <a:ext cx="8153400" cy="486054"/>
          </a:xfrm>
          <a:prstGeom prst="rect">
            <a:avLst/>
          </a:prstGeom>
        </p:spPr>
        <p:txBody>
          <a:bodyPr vert="horz" lIns="51435" tIns="25718" rIns="51435" bIns="25718" rtlCol="0" anchor="ctr">
            <a:normAutofit fontScale="97500"/>
          </a:bodyPr>
          <a:lstStyle>
            <a:lvl1pPr marL="0" marR="0" indent="0" algn="l" defTabSz="412750" latinLnBrk="0">
              <a:lnSpc>
                <a:spcPct val="100000"/>
              </a:lnSpc>
              <a:spcBef>
                <a:spcPts val="0"/>
              </a:spcBef>
              <a:spcAft>
                <a:spcPts val="0"/>
              </a:spcAft>
              <a:buClrTx/>
              <a:buSzTx/>
              <a:buFontTx/>
              <a:buNone/>
              <a:defRPr sz="2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1pPr>
            <a:lvl2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2pPr>
            <a:lvl3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3pPr>
            <a:lvl4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4pPr>
            <a:lvl5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5pPr>
            <a:lvl6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6pPr>
            <a:lvl7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7pPr>
            <a:lvl8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8pPr>
            <a:lvl9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9pPr>
          </a:lstStyle>
          <a:p>
            <a:pPr algn="ctr">
              <a:lnSpc>
                <a:spcPct val="80000"/>
              </a:lnSpc>
              <a:spcBef>
                <a:spcPct val="0"/>
              </a:spcBef>
              <a:spcAft>
                <a:spcPct val="0"/>
              </a:spcAft>
            </a:pPr>
            <a:r>
              <a:rPr lang="en-US" altLang="zh-CN" sz="2700" b="1" dirty="0">
                <a:solidFill>
                  <a:schemeClr val="tx2"/>
                </a:solidFill>
                <a:latin typeface="+mj-lt"/>
                <a:ea typeface="+mj-ea"/>
                <a:cs typeface="+mj-cs"/>
              </a:rPr>
              <a:t>Observations</a:t>
            </a:r>
            <a:endParaRPr lang="zh-CN" altLang="en-US" sz="2700" b="1" dirty="0">
              <a:solidFill>
                <a:schemeClr val="tx2"/>
              </a:solidFill>
              <a:latin typeface="+mj-lt"/>
              <a:ea typeface="+mj-ea"/>
              <a:cs typeface="+mj-cs"/>
            </a:endParaRPr>
          </a:p>
        </p:txBody>
      </p:sp>
      <p:sp>
        <p:nvSpPr>
          <p:cNvPr id="16" name="Footer Placeholder 2">
            <a:extLst>
              <a:ext uri="{FF2B5EF4-FFF2-40B4-BE49-F238E27FC236}">
                <a16:creationId xmlns:a16="http://schemas.microsoft.com/office/drawing/2014/main" id="{A452CAD7-7514-445B-B4F9-0506B16BCE21}"/>
              </a:ext>
            </a:extLst>
          </p:cNvPr>
          <p:cNvSpPr txBox="1">
            <a:spLocks/>
          </p:cNvSpPr>
          <p:nvPr/>
        </p:nvSpPr>
        <p:spPr>
          <a:xfrm flipH="1">
            <a:off x="6400800" y="6475413"/>
            <a:ext cx="214306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zh-CN" dirty="0" err="1"/>
              <a:t>Weijie</a:t>
            </a:r>
            <a:r>
              <a:rPr lang="en-US" altLang="zh-CN" dirty="0"/>
              <a:t> Xu (OPPO)</a:t>
            </a:r>
            <a:endParaRPr lang="en-US" dirty="0"/>
          </a:p>
        </p:txBody>
      </p:sp>
      <p:sp>
        <p:nvSpPr>
          <p:cNvPr id="17" name="Slide Number Placeholder 3">
            <a:extLst>
              <a:ext uri="{FF2B5EF4-FFF2-40B4-BE49-F238E27FC236}">
                <a16:creationId xmlns:a16="http://schemas.microsoft.com/office/drawing/2014/main" id="{98E572A0-844A-4095-B3D1-05D31A90D752}"/>
              </a:ext>
            </a:extLst>
          </p:cNvPr>
          <p:cNvSpPr txBox="1">
            <a:spLocks/>
          </p:cNvSpPr>
          <p:nvPr/>
        </p:nvSpPr>
        <p:spPr bwMode="auto">
          <a:xfrm>
            <a:off x="4344988" y="6475413"/>
            <a:ext cx="530225" cy="182562"/>
          </a:xfrm>
          <a:prstGeom prst="rect">
            <a:avLst/>
          </a:prstGeom>
          <a:noFill/>
          <a:ln w="9525">
            <a:noFill/>
            <a:miter lim="800000"/>
          </a:ln>
          <a:effectLst/>
        </p:spPr>
        <p:txBody>
          <a:bodyPr vert="horz" wrap="square" lIns="0" tIns="0" rIns="0" bIns="0" numCol="1" anchor="t" anchorCtr="0" compatLnSpc="1">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t>Slide </a:t>
            </a:r>
            <a:fld id="{3099D1E7-2CFE-4362-BB72-AF97192842EA}" type="slidenum">
              <a:rPr lang="en-US" smtClean="0"/>
              <a:pPr>
                <a:defRPr/>
              </a:pPr>
              <a:t>14</a:t>
            </a:fld>
            <a:endParaRPr lang="en-US" dirty="0"/>
          </a:p>
        </p:txBody>
      </p:sp>
      <p:sp>
        <p:nvSpPr>
          <p:cNvPr id="8" name="Rectangle 1">
            <a:extLst>
              <a:ext uri="{FF2B5EF4-FFF2-40B4-BE49-F238E27FC236}">
                <a16:creationId xmlns:a16="http://schemas.microsoft.com/office/drawing/2014/main" id="{FE2CD38C-3344-4A01-82A4-D42CFF57CDB4}"/>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802.11-25/0035r1</a:t>
            </a:r>
            <a:endParaRPr lang="en-SG" sz="1800" dirty="0">
              <a:latin typeface="+mn-lt"/>
            </a:endParaRPr>
          </a:p>
        </p:txBody>
      </p:sp>
      <p:sp>
        <p:nvSpPr>
          <p:cNvPr id="9" name="Date Placeholder 3">
            <a:extLst>
              <a:ext uri="{FF2B5EF4-FFF2-40B4-BE49-F238E27FC236}">
                <a16:creationId xmlns:a16="http://schemas.microsoft.com/office/drawing/2014/main" id="{E354E8B0-B4BD-48FF-944D-1A9286457195}"/>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Jan. 2025</a:t>
            </a:r>
            <a:endParaRPr lang="en-GB" sz="1800" b="1" dirty="0"/>
          </a:p>
        </p:txBody>
      </p:sp>
      <p:sp>
        <p:nvSpPr>
          <p:cNvPr id="2" name="矩形 1">
            <a:extLst>
              <a:ext uri="{FF2B5EF4-FFF2-40B4-BE49-F238E27FC236}">
                <a16:creationId xmlns:a16="http://schemas.microsoft.com/office/drawing/2014/main" id="{EE219A34-2D7B-464A-B4E2-1D28487AF336}"/>
              </a:ext>
            </a:extLst>
          </p:cNvPr>
          <p:cNvSpPr/>
          <p:nvPr/>
        </p:nvSpPr>
        <p:spPr>
          <a:xfrm>
            <a:off x="114300" y="1325972"/>
            <a:ext cx="8496300" cy="1169551"/>
          </a:xfrm>
          <a:prstGeom prst="rect">
            <a:avLst/>
          </a:prstGeom>
        </p:spPr>
        <p:txBody>
          <a:bodyPr wrap="square">
            <a:spAutoFit/>
          </a:bodyPr>
          <a:lstStyle/>
          <a:p>
            <a:pPr marL="800100" lvl="2" indent="-342900" algn="just">
              <a:spcBef>
                <a:spcPts val="0"/>
              </a:spcBef>
              <a:spcAft>
                <a:spcPts val="600"/>
              </a:spcAft>
              <a:buFont typeface="Arial" panose="020B0604020202020204" pitchFamily="34" charset="0"/>
              <a:buChar char="•"/>
            </a:pPr>
            <a:endParaRPr lang="en-US" altLang="zh-CN" sz="2000" dirty="0">
              <a:cs typeface="Times New Roman" panose="02020603050405020304" pitchFamily="18" charset="0"/>
            </a:endParaRPr>
          </a:p>
          <a:p>
            <a:pPr marL="800100" lvl="2" indent="-342900" algn="just">
              <a:spcBef>
                <a:spcPts val="0"/>
              </a:spcBef>
              <a:spcAft>
                <a:spcPts val="600"/>
              </a:spcAft>
              <a:buFont typeface="Arial" panose="020B0604020202020204" pitchFamily="34" charset="0"/>
              <a:buChar char="•"/>
            </a:pPr>
            <a:endParaRPr lang="en-US" altLang="zh-CN" sz="2000" dirty="0">
              <a:cs typeface="Times New Roman" panose="02020603050405020304" pitchFamily="18" charset="0"/>
            </a:endParaRPr>
          </a:p>
          <a:p>
            <a:pPr marL="457200" lvl="2" algn="just">
              <a:spcBef>
                <a:spcPts val="0"/>
              </a:spcBef>
              <a:spcAft>
                <a:spcPts val="600"/>
              </a:spcAft>
            </a:pPr>
            <a:endParaRPr lang="en-US" altLang="zh-CN" sz="2000" dirty="0">
              <a:cs typeface="Times New Roman" panose="02020603050405020304" pitchFamily="18" charset="0"/>
            </a:endParaRPr>
          </a:p>
        </p:txBody>
      </p:sp>
      <p:sp>
        <p:nvSpPr>
          <p:cNvPr id="10" name="矩形 9">
            <a:extLst>
              <a:ext uri="{FF2B5EF4-FFF2-40B4-BE49-F238E27FC236}">
                <a16:creationId xmlns:a16="http://schemas.microsoft.com/office/drawing/2014/main" id="{93793940-72A6-4EF8-AE87-AF9698A0CEA9}"/>
              </a:ext>
            </a:extLst>
          </p:cNvPr>
          <p:cNvSpPr/>
          <p:nvPr/>
        </p:nvSpPr>
        <p:spPr>
          <a:xfrm>
            <a:off x="114300" y="1325972"/>
            <a:ext cx="8496300" cy="3939540"/>
          </a:xfrm>
          <a:prstGeom prst="rect">
            <a:avLst/>
          </a:prstGeom>
        </p:spPr>
        <p:txBody>
          <a:bodyPr wrap="square">
            <a:spAutoFit/>
          </a:bodyPr>
          <a:lstStyle/>
          <a:p>
            <a:pPr marL="342900" lvl="1" indent="-342900" algn="just">
              <a:spcBef>
                <a:spcPts val="0"/>
              </a:spcBef>
              <a:spcAft>
                <a:spcPts val="600"/>
              </a:spcAft>
              <a:buFont typeface="Wingdings" panose="05000000000000000000" pitchFamily="2" charset="2"/>
              <a:buChar char="p"/>
            </a:pPr>
            <a:r>
              <a:rPr lang="en-US" altLang="zh-CN" sz="2000" dirty="0">
                <a:cs typeface="Times New Roman" panose="02020603050405020304" pitchFamily="18" charset="0"/>
              </a:rPr>
              <a:t>Based on the simulation results, the following can be observed:</a:t>
            </a:r>
          </a:p>
          <a:p>
            <a:pPr marL="1257300" lvl="3" indent="-342900" algn="just">
              <a:spcBef>
                <a:spcPts val="0"/>
              </a:spcBef>
              <a:spcAft>
                <a:spcPts val="600"/>
              </a:spcAft>
              <a:buFont typeface="Arial" panose="020B0604020202020204" pitchFamily="34" charset="0"/>
              <a:buChar char="•"/>
            </a:pPr>
            <a:r>
              <a:rPr lang="en-US" altLang="zh-CN" sz="2000" dirty="0">
                <a:cs typeface="Times New Roman" panose="02020603050405020304" pitchFamily="18" charset="0"/>
              </a:rPr>
              <a:t>There is obvious advantage of CDM access code than RN16, when there is collision on the same access resource</a:t>
            </a:r>
          </a:p>
          <a:p>
            <a:pPr marL="1257300" lvl="3" indent="-342900" algn="just">
              <a:spcBef>
                <a:spcPts val="0"/>
              </a:spcBef>
              <a:spcAft>
                <a:spcPts val="600"/>
              </a:spcAft>
              <a:buFont typeface="Arial" panose="020B0604020202020204" pitchFamily="34" charset="0"/>
              <a:buChar char="•"/>
            </a:pPr>
            <a:r>
              <a:rPr lang="en-US" altLang="zh-CN" sz="2000" dirty="0">
                <a:cs typeface="Times New Roman" panose="02020603050405020304" pitchFamily="18" charset="0"/>
              </a:rPr>
              <a:t>With proper selection of the CDM codes (e.g. use big cyclic shift to overcome the potential timing misalignment),  the impact from synchronization error can be easily handled, at least for active AMP device, with a clock accuracy of 1000ppm</a:t>
            </a:r>
          </a:p>
          <a:p>
            <a:pPr marL="1257300" lvl="3" indent="-342900" algn="just">
              <a:spcBef>
                <a:spcPts val="0"/>
              </a:spcBef>
              <a:spcAft>
                <a:spcPts val="600"/>
              </a:spcAft>
              <a:buFont typeface="Arial" panose="020B0604020202020204" pitchFamily="34" charset="0"/>
              <a:buChar char="•"/>
            </a:pPr>
            <a:endParaRPr lang="en-US" altLang="zh-CN" sz="2000" dirty="0">
              <a:cs typeface="Times New Roman" panose="02020603050405020304" pitchFamily="18" charset="0"/>
            </a:endParaRPr>
          </a:p>
          <a:p>
            <a:pPr marL="1257300" lvl="3" indent="-342900" algn="just">
              <a:spcBef>
                <a:spcPts val="0"/>
              </a:spcBef>
              <a:spcAft>
                <a:spcPts val="600"/>
              </a:spcAft>
              <a:buFont typeface="Arial" panose="020B0604020202020204" pitchFamily="34" charset="0"/>
              <a:buChar char="•"/>
            </a:pPr>
            <a:endParaRPr lang="en-US" altLang="zh-CN" sz="2000" dirty="0">
              <a:highlight>
                <a:srgbClr val="FFFF00"/>
              </a:highlight>
              <a:cs typeface="Times New Roman" panose="02020603050405020304" pitchFamily="18" charset="0"/>
            </a:endParaRPr>
          </a:p>
          <a:p>
            <a:pPr marL="800100" lvl="2" indent="-342900" algn="just">
              <a:spcBef>
                <a:spcPts val="0"/>
              </a:spcBef>
              <a:spcAft>
                <a:spcPts val="600"/>
              </a:spcAft>
              <a:buFont typeface="Arial" panose="020B0604020202020204" pitchFamily="34" charset="0"/>
              <a:buChar char="•"/>
            </a:pPr>
            <a:endParaRPr lang="en-US" altLang="zh-CN" sz="2000" dirty="0">
              <a:cs typeface="Times New Roman" panose="02020603050405020304" pitchFamily="18" charset="0"/>
            </a:endParaRPr>
          </a:p>
          <a:p>
            <a:pPr marL="457200" lvl="2" algn="just">
              <a:spcBef>
                <a:spcPts val="0"/>
              </a:spcBef>
              <a:spcAft>
                <a:spcPts val="600"/>
              </a:spcAft>
            </a:pPr>
            <a:endParaRPr lang="en-US" altLang="zh-CN" sz="2000" dirty="0">
              <a:cs typeface="Times New Roman" panose="02020603050405020304" pitchFamily="18" charset="0"/>
            </a:endParaRPr>
          </a:p>
        </p:txBody>
      </p:sp>
    </p:spTree>
    <p:extLst>
      <p:ext uri="{BB962C8B-B14F-4D97-AF65-F5344CB8AC3E}">
        <p14:creationId xmlns:p14="http://schemas.microsoft.com/office/powerpoint/2010/main" val="611902699"/>
      </p:ext>
    </p:extLst>
  </p:cSld>
  <p:clrMapOvr>
    <a:masterClrMapping/>
  </p:clrMapOvr>
  <mc:AlternateContent xmlns:mc="http://schemas.openxmlformats.org/markup-compatibility/2006" xmlns:p14="http://schemas.microsoft.com/office/powerpoint/2010/main">
    <mc:Choice Requires="p14">
      <p:transition spd="slow" p14:dur="2000" advTm="116129"/>
    </mc:Choice>
    <mc:Fallback xmlns="">
      <p:transition spd="slow" advTm="116129"/>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标题 1"/>
          <p:cNvSpPr txBox="1"/>
          <p:nvPr/>
        </p:nvSpPr>
        <p:spPr>
          <a:xfrm>
            <a:off x="381000" y="685800"/>
            <a:ext cx="8153400" cy="486054"/>
          </a:xfrm>
          <a:prstGeom prst="rect">
            <a:avLst/>
          </a:prstGeom>
        </p:spPr>
        <p:txBody>
          <a:bodyPr vert="horz" lIns="51435" tIns="25718" rIns="51435" bIns="25718" rtlCol="0" anchor="ctr">
            <a:normAutofit fontScale="97500"/>
          </a:bodyPr>
          <a:lstStyle>
            <a:lvl1pPr marL="0" marR="0" indent="0" algn="l" defTabSz="412750" latinLnBrk="0">
              <a:lnSpc>
                <a:spcPct val="100000"/>
              </a:lnSpc>
              <a:spcBef>
                <a:spcPts val="0"/>
              </a:spcBef>
              <a:spcAft>
                <a:spcPts val="0"/>
              </a:spcAft>
              <a:buClrTx/>
              <a:buSzTx/>
              <a:buFontTx/>
              <a:buNone/>
              <a:defRPr sz="2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1pPr>
            <a:lvl2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2pPr>
            <a:lvl3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3pPr>
            <a:lvl4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4pPr>
            <a:lvl5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5pPr>
            <a:lvl6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6pPr>
            <a:lvl7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7pPr>
            <a:lvl8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8pPr>
            <a:lvl9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9pPr>
          </a:lstStyle>
          <a:p>
            <a:pPr algn="ctr">
              <a:lnSpc>
                <a:spcPct val="80000"/>
              </a:lnSpc>
              <a:spcBef>
                <a:spcPct val="0"/>
              </a:spcBef>
              <a:spcAft>
                <a:spcPct val="0"/>
              </a:spcAft>
            </a:pPr>
            <a:r>
              <a:rPr lang="en-US" altLang="zh-CN" sz="2700" b="1" dirty="0">
                <a:solidFill>
                  <a:schemeClr val="tx2"/>
                </a:solidFill>
                <a:latin typeface="+mj-lt"/>
                <a:ea typeface="+mj-ea"/>
                <a:cs typeface="+mj-cs"/>
              </a:rPr>
              <a:t>Summary and proposals</a:t>
            </a:r>
            <a:endParaRPr lang="zh-CN" altLang="en-US" sz="2700" b="1" dirty="0">
              <a:solidFill>
                <a:schemeClr val="tx2"/>
              </a:solidFill>
              <a:latin typeface="+mj-lt"/>
              <a:ea typeface="+mj-ea"/>
              <a:cs typeface="+mj-cs"/>
            </a:endParaRPr>
          </a:p>
        </p:txBody>
      </p:sp>
      <p:sp>
        <p:nvSpPr>
          <p:cNvPr id="18" name="文本框 17"/>
          <p:cNvSpPr txBox="1"/>
          <p:nvPr/>
        </p:nvSpPr>
        <p:spPr>
          <a:xfrm>
            <a:off x="352028" y="1202973"/>
            <a:ext cx="8516144" cy="2939266"/>
          </a:xfrm>
          <a:prstGeom prst="rect">
            <a:avLst/>
          </a:prstGeom>
          <a:noFill/>
          <a:ln w="12700">
            <a:noFill/>
            <a:prstDash val="dash"/>
          </a:ln>
        </p:spPr>
        <p:txBody>
          <a:bodyPr wrap="square" rtlCol="0">
            <a:spAutoFit/>
          </a:bodyPr>
          <a:lstStyle/>
          <a:p>
            <a:pPr marL="342900" lvl="1" indent="-342900" algn="just">
              <a:spcBef>
                <a:spcPts val="0"/>
              </a:spcBef>
              <a:spcAft>
                <a:spcPts val="600"/>
              </a:spcAft>
              <a:buFont typeface="Wingdings" panose="05000000000000000000" pitchFamily="2" charset="2"/>
              <a:buChar char="p"/>
            </a:pPr>
            <a:endParaRPr lang="en-US" altLang="zh-CN" sz="2000" dirty="0">
              <a:cs typeface="Times New Roman" panose="02020603050405020304" pitchFamily="18" charset="0"/>
            </a:endParaRPr>
          </a:p>
          <a:p>
            <a:pPr marL="342900" lvl="1" indent="-342900" algn="just">
              <a:spcBef>
                <a:spcPts val="0"/>
              </a:spcBef>
              <a:spcAft>
                <a:spcPts val="600"/>
              </a:spcAft>
              <a:buFont typeface="Wingdings" panose="05000000000000000000" pitchFamily="2" charset="2"/>
              <a:buChar char="p"/>
            </a:pPr>
            <a:r>
              <a:rPr lang="en-US" altLang="zh-CN" sz="2000" dirty="0">
                <a:cs typeface="Times New Roman" panose="02020603050405020304" pitchFamily="18" charset="0"/>
              </a:rPr>
              <a:t>In this submission, CDM access is discussed and its feasibility and the advantage over RN16-like message is analyzed.</a:t>
            </a:r>
          </a:p>
          <a:p>
            <a:pPr marL="342900" lvl="1" indent="-342900" algn="just">
              <a:spcBef>
                <a:spcPts val="0"/>
              </a:spcBef>
              <a:spcAft>
                <a:spcPts val="600"/>
              </a:spcAft>
              <a:buFont typeface="Wingdings" panose="05000000000000000000" pitchFamily="2" charset="2"/>
              <a:buChar char="p"/>
            </a:pPr>
            <a:r>
              <a:rPr lang="en-US" altLang="zh-CN" sz="2000" dirty="0">
                <a:cs typeface="Times New Roman" panose="02020603050405020304" pitchFamily="18" charset="0"/>
              </a:rPr>
              <a:t>Based on the discussion, it is proposed to support CDM access code for at least active AMP device.</a:t>
            </a:r>
          </a:p>
          <a:p>
            <a:pPr marL="342900" lvl="1" indent="-342900" algn="just">
              <a:spcBef>
                <a:spcPts val="0"/>
              </a:spcBef>
              <a:spcAft>
                <a:spcPts val="600"/>
              </a:spcAft>
              <a:buFont typeface="Wingdings" panose="05000000000000000000" pitchFamily="2" charset="2"/>
              <a:buChar char="p"/>
            </a:pPr>
            <a:endParaRPr lang="en-US" altLang="zh-CN" sz="2000" dirty="0">
              <a:cs typeface="Times New Roman" panose="02020603050405020304" pitchFamily="18" charset="0"/>
            </a:endParaRPr>
          </a:p>
          <a:p>
            <a:pPr marL="800100" lvl="2" indent="-342900" algn="just">
              <a:spcBef>
                <a:spcPts val="0"/>
              </a:spcBef>
              <a:spcAft>
                <a:spcPts val="600"/>
              </a:spcAft>
              <a:buFont typeface="Arial" panose="020B0604020202020204" pitchFamily="34" charset="0"/>
              <a:buChar char="•"/>
            </a:pPr>
            <a:endParaRPr lang="zh-CN" altLang="en-US" sz="2000" dirty="0">
              <a:solidFill>
                <a:srgbClr val="0000FF"/>
              </a:solidFill>
            </a:endParaRPr>
          </a:p>
          <a:p>
            <a:pPr marL="800100" lvl="2" indent="-342900" algn="just">
              <a:spcBef>
                <a:spcPts val="0"/>
              </a:spcBef>
              <a:spcAft>
                <a:spcPts val="600"/>
              </a:spcAft>
              <a:buFont typeface="Wingdings" panose="05000000000000000000" pitchFamily="2" charset="2"/>
              <a:buChar char="p"/>
            </a:pPr>
            <a:endParaRPr lang="en-US" altLang="zh-CN" sz="2000" dirty="0">
              <a:cs typeface="Times New Roman" panose="02020603050405020304" pitchFamily="18" charset="0"/>
            </a:endParaRPr>
          </a:p>
        </p:txBody>
      </p:sp>
      <p:sp>
        <p:nvSpPr>
          <p:cNvPr id="16" name="Footer Placeholder 2">
            <a:extLst>
              <a:ext uri="{FF2B5EF4-FFF2-40B4-BE49-F238E27FC236}">
                <a16:creationId xmlns:a16="http://schemas.microsoft.com/office/drawing/2014/main" id="{A452CAD7-7514-445B-B4F9-0506B16BCE21}"/>
              </a:ext>
            </a:extLst>
          </p:cNvPr>
          <p:cNvSpPr txBox="1">
            <a:spLocks/>
          </p:cNvSpPr>
          <p:nvPr/>
        </p:nvSpPr>
        <p:spPr>
          <a:xfrm flipH="1">
            <a:off x="6400800" y="6475413"/>
            <a:ext cx="214306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zh-CN" dirty="0" err="1"/>
              <a:t>Weijie</a:t>
            </a:r>
            <a:r>
              <a:rPr lang="en-US" altLang="zh-CN" dirty="0"/>
              <a:t> Xu (OPPO)</a:t>
            </a:r>
            <a:endParaRPr lang="en-US" dirty="0"/>
          </a:p>
        </p:txBody>
      </p:sp>
      <p:sp>
        <p:nvSpPr>
          <p:cNvPr id="17" name="Slide Number Placeholder 3">
            <a:extLst>
              <a:ext uri="{FF2B5EF4-FFF2-40B4-BE49-F238E27FC236}">
                <a16:creationId xmlns:a16="http://schemas.microsoft.com/office/drawing/2014/main" id="{98E572A0-844A-4095-B3D1-05D31A90D752}"/>
              </a:ext>
            </a:extLst>
          </p:cNvPr>
          <p:cNvSpPr txBox="1">
            <a:spLocks/>
          </p:cNvSpPr>
          <p:nvPr/>
        </p:nvSpPr>
        <p:spPr bwMode="auto">
          <a:xfrm>
            <a:off x="4344988" y="6475413"/>
            <a:ext cx="530225" cy="182562"/>
          </a:xfrm>
          <a:prstGeom prst="rect">
            <a:avLst/>
          </a:prstGeom>
          <a:noFill/>
          <a:ln w="9525">
            <a:noFill/>
            <a:miter lim="800000"/>
          </a:ln>
          <a:effectLst/>
        </p:spPr>
        <p:txBody>
          <a:bodyPr vert="horz" wrap="square" lIns="0" tIns="0" rIns="0" bIns="0" numCol="1" anchor="t" anchorCtr="0" compatLnSpc="1">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t>Slide </a:t>
            </a:r>
            <a:fld id="{3099D1E7-2CFE-4362-BB72-AF97192842EA}" type="slidenum">
              <a:rPr lang="en-US" smtClean="0"/>
              <a:pPr>
                <a:defRPr/>
              </a:pPr>
              <a:t>15</a:t>
            </a:fld>
            <a:endParaRPr lang="en-US" dirty="0"/>
          </a:p>
        </p:txBody>
      </p:sp>
      <p:sp>
        <p:nvSpPr>
          <p:cNvPr id="8" name="Rectangle 1">
            <a:extLst>
              <a:ext uri="{FF2B5EF4-FFF2-40B4-BE49-F238E27FC236}">
                <a16:creationId xmlns:a16="http://schemas.microsoft.com/office/drawing/2014/main" id="{FE2CD38C-3344-4A01-82A4-D42CFF57CDB4}"/>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802.11-25/0035r1</a:t>
            </a:r>
            <a:endParaRPr lang="en-SG" sz="1800" dirty="0">
              <a:latin typeface="+mn-lt"/>
            </a:endParaRPr>
          </a:p>
        </p:txBody>
      </p:sp>
      <p:sp>
        <p:nvSpPr>
          <p:cNvPr id="9" name="Date Placeholder 3">
            <a:extLst>
              <a:ext uri="{FF2B5EF4-FFF2-40B4-BE49-F238E27FC236}">
                <a16:creationId xmlns:a16="http://schemas.microsoft.com/office/drawing/2014/main" id="{E354E8B0-B4BD-48FF-944D-1A9286457195}"/>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Jan. 2025</a:t>
            </a:r>
            <a:endParaRPr lang="en-GB" sz="1800" b="1" dirty="0"/>
          </a:p>
        </p:txBody>
      </p:sp>
    </p:spTree>
    <p:extLst>
      <p:ext uri="{BB962C8B-B14F-4D97-AF65-F5344CB8AC3E}">
        <p14:creationId xmlns:p14="http://schemas.microsoft.com/office/powerpoint/2010/main" val="3028390857"/>
      </p:ext>
    </p:extLst>
  </p:cSld>
  <p:clrMapOvr>
    <a:masterClrMapping/>
  </p:clrMapOvr>
  <mc:AlternateContent xmlns:mc="http://schemas.openxmlformats.org/markup-compatibility/2006" xmlns:p14="http://schemas.microsoft.com/office/powerpoint/2010/main">
    <mc:Choice Requires="p14">
      <p:transition spd="slow" p14:dur="2000" advTm="116129"/>
    </mc:Choice>
    <mc:Fallback xmlns="">
      <p:transition spd="slow" advTm="116129"/>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标题 1"/>
          <p:cNvSpPr txBox="1"/>
          <p:nvPr/>
        </p:nvSpPr>
        <p:spPr>
          <a:xfrm>
            <a:off x="381000" y="685800"/>
            <a:ext cx="8153400" cy="486054"/>
          </a:xfrm>
          <a:prstGeom prst="rect">
            <a:avLst/>
          </a:prstGeom>
        </p:spPr>
        <p:txBody>
          <a:bodyPr vert="horz" lIns="51435" tIns="25718" rIns="51435" bIns="25718" rtlCol="0" anchor="ctr">
            <a:normAutofit fontScale="97500"/>
          </a:bodyPr>
          <a:lstStyle>
            <a:lvl1pPr marL="0" marR="0" indent="0" algn="l" defTabSz="412750" latinLnBrk="0">
              <a:lnSpc>
                <a:spcPct val="100000"/>
              </a:lnSpc>
              <a:spcBef>
                <a:spcPts val="0"/>
              </a:spcBef>
              <a:spcAft>
                <a:spcPts val="0"/>
              </a:spcAft>
              <a:buClrTx/>
              <a:buSzTx/>
              <a:buFontTx/>
              <a:buNone/>
              <a:defRPr sz="2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1pPr>
            <a:lvl2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2pPr>
            <a:lvl3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3pPr>
            <a:lvl4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4pPr>
            <a:lvl5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5pPr>
            <a:lvl6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6pPr>
            <a:lvl7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7pPr>
            <a:lvl8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8pPr>
            <a:lvl9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9pPr>
          </a:lstStyle>
          <a:p>
            <a:pPr algn="ctr">
              <a:lnSpc>
                <a:spcPct val="80000"/>
              </a:lnSpc>
              <a:spcBef>
                <a:spcPct val="0"/>
              </a:spcBef>
              <a:spcAft>
                <a:spcPct val="0"/>
              </a:spcAft>
            </a:pPr>
            <a:r>
              <a:rPr lang="en-US" altLang="zh-CN" sz="2600" b="1" dirty="0">
                <a:solidFill>
                  <a:schemeClr val="tx2"/>
                </a:solidFill>
                <a:latin typeface="+mj-lt"/>
                <a:ea typeface="+mj-ea"/>
                <a:cs typeface="+mj-cs"/>
              </a:rPr>
              <a:t>Straw Poll #1</a:t>
            </a:r>
            <a:endParaRPr lang="zh-CN" altLang="en-US" sz="2600" b="1" dirty="0">
              <a:solidFill>
                <a:schemeClr val="tx2"/>
              </a:solidFill>
              <a:latin typeface="+mj-lt"/>
              <a:ea typeface="+mj-ea"/>
              <a:cs typeface="+mj-cs"/>
            </a:endParaRPr>
          </a:p>
        </p:txBody>
      </p:sp>
      <p:sp>
        <p:nvSpPr>
          <p:cNvPr id="16" name="Footer Placeholder 2">
            <a:extLst>
              <a:ext uri="{FF2B5EF4-FFF2-40B4-BE49-F238E27FC236}">
                <a16:creationId xmlns:a16="http://schemas.microsoft.com/office/drawing/2014/main" id="{A452CAD7-7514-445B-B4F9-0506B16BCE21}"/>
              </a:ext>
            </a:extLst>
          </p:cNvPr>
          <p:cNvSpPr txBox="1">
            <a:spLocks/>
          </p:cNvSpPr>
          <p:nvPr/>
        </p:nvSpPr>
        <p:spPr>
          <a:xfrm flipH="1">
            <a:off x="6400800" y="6475413"/>
            <a:ext cx="214306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zh-CN" dirty="0" err="1"/>
              <a:t>Weijie</a:t>
            </a:r>
            <a:r>
              <a:rPr lang="en-US" altLang="zh-CN" dirty="0"/>
              <a:t> Xu (OPPO)</a:t>
            </a:r>
            <a:endParaRPr lang="en-US" dirty="0"/>
          </a:p>
        </p:txBody>
      </p:sp>
      <p:sp>
        <p:nvSpPr>
          <p:cNvPr id="17" name="Slide Number Placeholder 3">
            <a:extLst>
              <a:ext uri="{FF2B5EF4-FFF2-40B4-BE49-F238E27FC236}">
                <a16:creationId xmlns:a16="http://schemas.microsoft.com/office/drawing/2014/main" id="{98E572A0-844A-4095-B3D1-05D31A90D752}"/>
              </a:ext>
            </a:extLst>
          </p:cNvPr>
          <p:cNvSpPr txBox="1">
            <a:spLocks/>
          </p:cNvSpPr>
          <p:nvPr/>
        </p:nvSpPr>
        <p:spPr bwMode="auto">
          <a:xfrm>
            <a:off x="4344988" y="6475413"/>
            <a:ext cx="530225" cy="182562"/>
          </a:xfrm>
          <a:prstGeom prst="rect">
            <a:avLst/>
          </a:prstGeom>
          <a:noFill/>
          <a:ln w="9525">
            <a:noFill/>
            <a:miter lim="800000"/>
          </a:ln>
          <a:effectLst/>
        </p:spPr>
        <p:txBody>
          <a:bodyPr vert="horz" wrap="square" lIns="0" tIns="0" rIns="0" bIns="0" numCol="1" anchor="t" anchorCtr="0" compatLnSpc="1">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t>Slide </a:t>
            </a:r>
            <a:fld id="{3099D1E7-2CFE-4362-BB72-AF97192842EA}" type="slidenum">
              <a:rPr lang="en-US" smtClean="0"/>
              <a:pPr>
                <a:defRPr/>
              </a:pPr>
              <a:t>16</a:t>
            </a:fld>
            <a:endParaRPr lang="en-US" dirty="0"/>
          </a:p>
        </p:txBody>
      </p:sp>
      <p:sp>
        <p:nvSpPr>
          <p:cNvPr id="8" name="Rectangle 1">
            <a:extLst>
              <a:ext uri="{FF2B5EF4-FFF2-40B4-BE49-F238E27FC236}">
                <a16:creationId xmlns:a16="http://schemas.microsoft.com/office/drawing/2014/main" id="{FE2CD38C-3344-4A01-82A4-D42CFF57CDB4}"/>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802.11-25/0035r1</a:t>
            </a:r>
            <a:endParaRPr lang="en-SG" sz="1800" dirty="0">
              <a:latin typeface="+mn-lt"/>
            </a:endParaRPr>
          </a:p>
        </p:txBody>
      </p:sp>
      <p:sp>
        <p:nvSpPr>
          <p:cNvPr id="9" name="Date Placeholder 3">
            <a:extLst>
              <a:ext uri="{FF2B5EF4-FFF2-40B4-BE49-F238E27FC236}">
                <a16:creationId xmlns:a16="http://schemas.microsoft.com/office/drawing/2014/main" id="{E354E8B0-B4BD-48FF-944D-1A9286457195}"/>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Jan. 2025</a:t>
            </a:r>
            <a:endParaRPr lang="en-GB" sz="1800" b="1" dirty="0"/>
          </a:p>
        </p:txBody>
      </p:sp>
      <p:sp>
        <p:nvSpPr>
          <p:cNvPr id="12" name="Content Placeholder 2">
            <a:extLst>
              <a:ext uri="{FF2B5EF4-FFF2-40B4-BE49-F238E27FC236}">
                <a16:creationId xmlns:a16="http://schemas.microsoft.com/office/drawing/2014/main" id="{499B6E8E-88D7-4229-95E3-6CAB69EA2999}"/>
              </a:ext>
            </a:extLst>
          </p:cNvPr>
          <p:cNvSpPr txBox="1">
            <a:spLocks/>
          </p:cNvSpPr>
          <p:nvPr/>
        </p:nvSpPr>
        <p:spPr>
          <a:xfrm>
            <a:off x="609600" y="1676400"/>
            <a:ext cx="8610600" cy="4952998"/>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kern="0" dirty="0"/>
              <a:t>Do you agree with the following text:</a:t>
            </a:r>
          </a:p>
          <a:p>
            <a:pPr lvl="1"/>
            <a:r>
              <a:rPr lang="en-US" sz="2400" kern="0" dirty="0"/>
              <a:t>CDM access is supported for active AMP STA.</a:t>
            </a:r>
          </a:p>
          <a:p>
            <a:endParaRPr lang="en-US" kern="0" dirty="0"/>
          </a:p>
          <a:p>
            <a:r>
              <a:rPr lang="en-US" kern="0" dirty="0"/>
              <a:t>Yes</a:t>
            </a:r>
          </a:p>
          <a:p>
            <a:r>
              <a:rPr lang="en-US" kern="0" dirty="0"/>
              <a:t>No</a:t>
            </a:r>
          </a:p>
          <a:p>
            <a:r>
              <a:rPr lang="en-US" kern="0" dirty="0"/>
              <a:t>Abstain</a:t>
            </a:r>
          </a:p>
        </p:txBody>
      </p:sp>
    </p:spTree>
    <p:extLst>
      <p:ext uri="{BB962C8B-B14F-4D97-AF65-F5344CB8AC3E}">
        <p14:creationId xmlns:p14="http://schemas.microsoft.com/office/powerpoint/2010/main" val="738090258"/>
      </p:ext>
    </p:extLst>
  </p:cSld>
  <p:clrMapOvr>
    <a:masterClrMapping/>
  </p:clrMapOvr>
  <mc:AlternateContent xmlns:mc="http://schemas.openxmlformats.org/markup-compatibility/2006" xmlns:p14="http://schemas.microsoft.com/office/powerpoint/2010/main">
    <mc:Choice Requires="p14">
      <p:transition spd="slow" p14:dur="2000" advTm="116129"/>
    </mc:Choice>
    <mc:Fallback xmlns="">
      <p:transition spd="slow" advTm="116129"/>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
          <p:cNvSpPr>
            <a:spLocks noGrp="1"/>
          </p:cNvSpPr>
          <p:nvPr>
            <p:ph type="title"/>
          </p:nvPr>
        </p:nvSpPr>
        <p:spPr>
          <a:xfrm>
            <a:off x="696912" y="543806"/>
            <a:ext cx="7772400" cy="1066800"/>
          </a:xfrm>
        </p:spPr>
        <p:txBody>
          <a:bodyPr/>
          <a:lstStyle/>
          <a:p>
            <a:pPr algn="ctr">
              <a:spcBef>
                <a:spcPct val="0"/>
              </a:spcBef>
              <a:defRPr/>
            </a:pPr>
            <a:r>
              <a:rPr lang="en-US" dirty="0"/>
              <a:t>Reference</a:t>
            </a:r>
            <a:endParaRPr lang="en-GB" altLang="zh-CN" sz="3200" dirty="0">
              <a:solidFill>
                <a:schemeClr val="tx2"/>
              </a:solidFill>
              <a:latin typeface="+mj-lt"/>
              <a:ea typeface="+mj-ea"/>
              <a:cs typeface="+mj-cs"/>
            </a:endParaRPr>
          </a:p>
        </p:txBody>
      </p:sp>
      <p:sp>
        <p:nvSpPr>
          <p:cNvPr id="10" name="Content Placeholder 2"/>
          <p:cNvSpPr txBox="1">
            <a:spLocks noChangeArrowheads="1"/>
          </p:cNvSpPr>
          <p:nvPr/>
        </p:nvSpPr>
        <p:spPr bwMode="auto">
          <a:xfrm>
            <a:off x="555624" y="1610606"/>
            <a:ext cx="7631112" cy="40715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28600" indent="-228600">
              <a:defRPr>
                <a:solidFill>
                  <a:schemeClr val="tx1"/>
                </a:solidFill>
                <a:latin typeface="Calibri" panose="020F0502020204030204" pitchFamily="34" charset="0"/>
                <a:ea typeface="宋体" panose="02010600030101010101" pitchFamily="2" charset="-122"/>
              </a:defRPr>
            </a:lvl1pPr>
            <a:lvl2pPr marL="685800" indent="-228600">
              <a:defRPr>
                <a:solidFill>
                  <a:schemeClr val="tx1"/>
                </a:solidFill>
                <a:latin typeface="Calibri" panose="020F0502020204030204" pitchFamily="34" charset="0"/>
                <a:ea typeface="宋体" panose="02010600030101010101" pitchFamily="2" charset="-122"/>
              </a:defRPr>
            </a:lvl2pPr>
            <a:lvl3pPr marL="1143000" indent="-228600">
              <a:defRPr>
                <a:solidFill>
                  <a:schemeClr val="tx1"/>
                </a:solidFill>
                <a:latin typeface="Calibri" panose="020F0502020204030204" pitchFamily="34" charset="0"/>
                <a:ea typeface="宋体" panose="02010600030101010101" pitchFamily="2" charset="-122"/>
              </a:defRPr>
            </a:lvl3pPr>
            <a:lvl4pPr marL="1600200" indent="-228600">
              <a:defRPr>
                <a:solidFill>
                  <a:schemeClr val="tx1"/>
                </a:solidFill>
                <a:latin typeface="Calibri" panose="020F0502020204030204" pitchFamily="34" charset="0"/>
                <a:ea typeface="宋体" panose="02010600030101010101" pitchFamily="2" charset="-122"/>
              </a:defRPr>
            </a:lvl4pPr>
            <a:lvl5pPr marL="2057400" indent="-228600">
              <a:defRPr>
                <a:solidFill>
                  <a:schemeClr val="tx1"/>
                </a:solidFill>
                <a:latin typeface="Calibri" panose="020F050202020403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Calibri" panose="020F0502020204030204" pitchFamily="34" charset="0"/>
                <a:ea typeface="宋体" panose="02010600030101010101" pitchFamily="2" charset="-122"/>
              </a:defRPr>
            </a:lvl9pPr>
          </a:lstStyle>
          <a:p>
            <a:pPr>
              <a:buFont typeface="+mj-lt"/>
              <a:buAutoNum type="arabicPeriod"/>
            </a:pPr>
            <a:r>
              <a:rPr lang="en-US" altLang="zh-CN" dirty="0"/>
              <a:t>IEEE 802.11-24/0826r0, Energy balance of the state-based AMP station </a:t>
            </a:r>
          </a:p>
          <a:p>
            <a:pPr>
              <a:buFont typeface="+mj-lt"/>
              <a:buAutoNum type="arabicPeriod"/>
            </a:pPr>
            <a:r>
              <a:rPr lang="en-US" altLang="zh-CN" dirty="0"/>
              <a:t>Specification for RFID Air Interface Protocol for Communications at 860 MHz – 960 MHz </a:t>
            </a:r>
          </a:p>
          <a:p>
            <a:pPr>
              <a:buFont typeface="+mj-lt"/>
              <a:buAutoNum type="arabicPeriod"/>
            </a:pPr>
            <a:r>
              <a:rPr lang="en-GB" altLang="zh-CN" dirty="0"/>
              <a:t>IEEE 802.11-23/0436r0 Technical Report on support of AMP IoT devices in WLAN</a:t>
            </a:r>
            <a:r>
              <a:rPr lang="en-US" altLang="zh-CN" dirty="0"/>
              <a:t> 	</a:t>
            </a:r>
          </a:p>
          <a:p>
            <a:pPr>
              <a:buFont typeface="+mj-lt"/>
              <a:buAutoNum type="arabicPeriod"/>
            </a:pPr>
            <a:r>
              <a:rPr lang="en-SG" altLang="zh-CN" dirty="0"/>
              <a:t>IEEE 802.11-24/1501r0  </a:t>
            </a:r>
            <a:r>
              <a:rPr lang="en-US" altLang="zh-CN" dirty="0"/>
              <a:t>Multiple Access for AMP IoT</a:t>
            </a:r>
          </a:p>
          <a:p>
            <a:pPr>
              <a:buFont typeface="+mj-lt"/>
              <a:buAutoNum type="arabicPeriod"/>
            </a:pPr>
            <a:r>
              <a:rPr lang="en-SG" altLang="zh-CN" dirty="0"/>
              <a:t>IEEE 802.11-24/1776r0 </a:t>
            </a:r>
            <a:r>
              <a:rPr lang="en-US" altLang="zh-CN" dirty="0"/>
              <a:t>Multiple access mechanisms for AMP</a:t>
            </a:r>
          </a:p>
          <a:p>
            <a:pPr>
              <a:buFont typeface="+mj-lt"/>
              <a:buAutoNum type="arabicPeriod"/>
            </a:pPr>
            <a:r>
              <a:rPr lang="en-SG" altLang="zh-CN" dirty="0"/>
              <a:t>IEEE 802.11-24/1780r0  </a:t>
            </a:r>
            <a:r>
              <a:rPr lang="en-US" altLang="zh-CN" dirty="0"/>
              <a:t>Further Discussion on AMP PPDU Design</a:t>
            </a:r>
            <a:endParaRPr lang="en-GB" altLang="zh-CN" dirty="0"/>
          </a:p>
          <a:p>
            <a:pPr lvl="0">
              <a:buFont typeface="+mj-lt"/>
              <a:buAutoNum type="arabicPeriod"/>
            </a:pPr>
            <a:endParaRPr lang="en-GB" altLang="zh-CN" dirty="0"/>
          </a:p>
          <a:p>
            <a:pPr marL="0" indent="0"/>
            <a:endParaRPr lang="en-SG" altLang="zh-CN" sz="1600" b="1" dirty="0">
              <a:solidFill>
                <a:srgbClr val="000000"/>
              </a:solidFill>
            </a:endParaRPr>
          </a:p>
          <a:p>
            <a:pPr>
              <a:buFont typeface="+mj-lt"/>
              <a:buAutoNum type="arabicPeriod"/>
            </a:pPr>
            <a:endParaRPr lang="en-SG" altLang="zh-CN" sz="1600" b="1" dirty="0">
              <a:solidFill>
                <a:srgbClr val="000000"/>
              </a:solidFill>
            </a:endParaRPr>
          </a:p>
          <a:p>
            <a:pPr>
              <a:buFont typeface="+mj-lt"/>
              <a:buAutoNum type="arabicPeriod"/>
            </a:pPr>
            <a:endParaRPr lang="zh-CN" altLang="zh-CN" sz="1600" dirty="0"/>
          </a:p>
          <a:p>
            <a:pPr marL="457200" indent="-457200">
              <a:buFont typeface="+mj-lt"/>
              <a:buAutoNum type="arabicPeriod"/>
            </a:pPr>
            <a:endParaRPr lang="en-US" altLang="zh-CN" sz="1800" b="0" dirty="0">
              <a:latin typeface="Times New Roman" panose="02020603050405020304" pitchFamily="18" charset="0"/>
              <a:cs typeface="Times New Roman" panose="02020603050405020304" pitchFamily="18" charset="0"/>
            </a:endParaRPr>
          </a:p>
        </p:txBody>
      </p:sp>
      <p:sp>
        <p:nvSpPr>
          <p:cNvPr id="11" name="Rectangle 1">
            <a:extLst>
              <a:ext uri="{FF2B5EF4-FFF2-40B4-BE49-F238E27FC236}">
                <a16:creationId xmlns:a16="http://schemas.microsoft.com/office/drawing/2014/main" id="{35AED617-1508-4CA3-BBA7-B480F0DB1DDD}"/>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802.11-25/0035r1</a:t>
            </a:r>
            <a:endParaRPr lang="en-SG" sz="1800" dirty="0">
              <a:latin typeface="+mn-lt"/>
            </a:endParaRPr>
          </a:p>
        </p:txBody>
      </p:sp>
      <p:sp>
        <p:nvSpPr>
          <p:cNvPr id="12" name="Date Placeholder 3">
            <a:extLst>
              <a:ext uri="{FF2B5EF4-FFF2-40B4-BE49-F238E27FC236}">
                <a16:creationId xmlns:a16="http://schemas.microsoft.com/office/drawing/2014/main" id="{A742132A-8352-4C94-BCF2-2243115A4C42}"/>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Jan. 2025</a:t>
            </a:r>
            <a:endParaRPr lang="en-GB" sz="1800" b="1" dirty="0"/>
          </a:p>
        </p:txBody>
      </p:sp>
      <p:sp>
        <p:nvSpPr>
          <p:cNvPr id="13" name="Footer Placeholder 2">
            <a:extLst>
              <a:ext uri="{FF2B5EF4-FFF2-40B4-BE49-F238E27FC236}">
                <a16:creationId xmlns:a16="http://schemas.microsoft.com/office/drawing/2014/main" id="{7CC9EA03-77B8-48E7-8DAD-1C09F53482C3}"/>
              </a:ext>
            </a:extLst>
          </p:cNvPr>
          <p:cNvSpPr>
            <a:spLocks noGrp="1"/>
          </p:cNvSpPr>
          <p:nvPr>
            <p:ph type="ftr" sz="quarter" idx="3"/>
          </p:nvPr>
        </p:nvSpPr>
        <p:spPr>
          <a:xfrm flipH="1">
            <a:off x="6400800" y="6475413"/>
            <a:ext cx="2143060" cy="184666"/>
          </a:xfrm>
        </p:spPr>
        <p:txBody>
          <a:bodyPr/>
          <a:lstStyle/>
          <a:p>
            <a:pPr>
              <a:defRPr/>
            </a:pPr>
            <a:r>
              <a:rPr lang="en-US" altLang="zh-CN" dirty="0" err="1"/>
              <a:t>Weijie</a:t>
            </a:r>
            <a:r>
              <a:rPr lang="en-US" altLang="zh-CN" dirty="0"/>
              <a:t> Xu (OPPO)</a:t>
            </a:r>
            <a:endParaRPr lang="en-US" dirty="0"/>
          </a:p>
        </p:txBody>
      </p:sp>
      <p:sp>
        <p:nvSpPr>
          <p:cNvPr id="17" name="Slide Number Placeholder 3">
            <a:extLst>
              <a:ext uri="{FF2B5EF4-FFF2-40B4-BE49-F238E27FC236}">
                <a16:creationId xmlns:a16="http://schemas.microsoft.com/office/drawing/2014/main" id="{DA2641B5-0949-49A8-9A22-591D990BEF15}"/>
              </a:ext>
            </a:extLst>
          </p:cNvPr>
          <p:cNvSpPr>
            <a:spLocks noGrp="1"/>
          </p:cNvSpPr>
          <p:nvPr>
            <p:ph type="sldNum" sz="quarter" idx="11"/>
          </p:nvPr>
        </p:nvSpPr>
        <p:spPr>
          <a:xfrm>
            <a:off x="4344988" y="6475413"/>
            <a:ext cx="530225" cy="182562"/>
          </a:xfrm>
        </p:spPr>
        <p:txBody>
          <a:bodyPr/>
          <a:lstStyle/>
          <a:p>
            <a:pPr>
              <a:defRPr/>
            </a:pPr>
            <a:r>
              <a:rPr lang="en-US"/>
              <a:t>Slide </a:t>
            </a:r>
            <a:fld id="{3099D1E7-2CFE-4362-BB72-AF97192842EA}" type="slidenum">
              <a:rPr lang="en-US" smtClean="0"/>
              <a:t>17</a:t>
            </a:fld>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Jan. 2025</a:t>
            </a:r>
            <a:endParaRPr lang="en-GB" dirty="0"/>
          </a:p>
        </p:txBody>
      </p:sp>
      <p:sp>
        <p:nvSpPr>
          <p:cNvPr id="5" name="Footer Placeholder 4"/>
          <p:cNvSpPr>
            <a:spLocks noGrp="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err="1"/>
              <a:t>Weijie</a:t>
            </a:r>
            <a:r>
              <a:rPr lang="en-GB" dirty="0"/>
              <a:t> Xu (OPPO)</a:t>
            </a:r>
          </a:p>
        </p:txBody>
      </p:sp>
      <p:sp>
        <p:nvSpPr>
          <p:cNvPr id="6" name="Slide Number Placeholder 5"/>
          <p:cNvSpPr>
            <a:spLocks noGrp="1"/>
          </p:cNvSpPr>
          <p:nvPr>
            <p:ph type="sldNum" idx="12"/>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Slide </a:t>
            </a:r>
            <a:fld id="{440F5867-744E-4AA6-B0ED-4C44D2DFBB7B}" type="slidenum">
              <a:rPr lang="en-GB" smtClean="0"/>
              <a:pPr/>
              <a:t>2</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type="body" idx="1"/>
          </p:nvPr>
        </p:nvSpPr>
        <p:spPr>
          <a:xfrm>
            <a:off x="685800" y="1981200"/>
            <a:ext cx="8001000" cy="4114800"/>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altLang="zh-CN" dirty="0"/>
              <a:t>T</a:t>
            </a:r>
            <a:r>
              <a:rPr lang="en-GB" altLang="zh-CN" dirty="0"/>
              <a:t>his submission </a:t>
            </a:r>
            <a:r>
              <a:rPr lang="en-US" altLang="zh-CN" dirty="0"/>
              <a:t>is to</a:t>
            </a:r>
            <a:r>
              <a:rPr lang="en-GB" altLang="zh-CN" dirty="0"/>
              <a:t> discuss CDM access procedure for </a:t>
            </a:r>
            <a:r>
              <a:rPr lang="en-US" altLang="zh-CN" dirty="0">
                <a:cs typeface="Times New Roman" panose="02020603050405020304" pitchFamily="18" charset="0"/>
              </a:rPr>
              <a:t>AMP IoT</a:t>
            </a:r>
            <a:r>
              <a:rPr lang="en-GB" altLang="zh-CN" dirty="0"/>
              <a:t>. </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altLang="zh-CN" dirty="0"/>
              <a:t>CDM access is able to provide more access opportunities compared without CDM(e.g. only use TDM and/or FDM).</a:t>
            </a:r>
          </a:p>
        </p:txBody>
      </p:sp>
      <p:sp>
        <p:nvSpPr>
          <p:cNvPr id="2" name="Rectangle 1">
            <a:extLst>
              <a:ext uri="{FF2B5EF4-FFF2-40B4-BE49-F238E27FC236}">
                <a16:creationId xmlns:a16="http://schemas.microsoft.com/office/drawing/2014/main" id="{49FBE70F-DB5B-BA51-1F2E-EBE2E9C59CBE}"/>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802.11-25/0035r1</a:t>
            </a:r>
            <a:endParaRPr lang="en-SG" sz="1800" dirty="0">
              <a:latin typeface="+mn-lt"/>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标题 1"/>
          <p:cNvSpPr txBox="1"/>
          <p:nvPr/>
        </p:nvSpPr>
        <p:spPr>
          <a:xfrm>
            <a:off x="295340" y="1432440"/>
            <a:ext cx="8239060" cy="5134254"/>
          </a:xfrm>
          <a:prstGeom prst="rect">
            <a:avLst/>
          </a:prstGeom>
        </p:spPr>
        <p:txBody>
          <a:bodyPr vert="horz" lIns="51435" tIns="25718" rIns="51435" bIns="25718" rtlCol="0" anchor="ctr">
            <a:normAutofit fontScale="97500"/>
          </a:bodyPr>
          <a:lstStyle>
            <a:lvl1pPr marL="0" marR="0" indent="0" algn="l" defTabSz="412750" latinLnBrk="0">
              <a:lnSpc>
                <a:spcPct val="100000"/>
              </a:lnSpc>
              <a:spcBef>
                <a:spcPts val="0"/>
              </a:spcBef>
              <a:spcAft>
                <a:spcPts val="0"/>
              </a:spcAft>
              <a:buClrTx/>
              <a:buSzTx/>
              <a:buFontTx/>
              <a:buNone/>
              <a:defRPr sz="2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1pPr>
            <a:lvl2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2pPr>
            <a:lvl3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3pPr>
            <a:lvl4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4pPr>
            <a:lvl5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5pPr>
            <a:lvl6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6pPr>
            <a:lvl7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7pPr>
            <a:lvl8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8pPr>
            <a:lvl9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9pPr>
          </a:lstStyle>
          <a:p>
            <a:pPr lvl="1" algn="just">
              <a:lnSpc>
                <a:spcPct val="160000"/>
              </a:lnSpc>
              <a:spcAft>
                <a:spcPts val="600"/>
              </a:spcAft>
            </a:pPr>
            <a:endParaRPr lang="en-US" altLang="zh-CN" sz="2000" dirty="0">
              <a:solidFill>
                <a:schemeClr val="tx1"/>
              </a:solidFill>
              <a:latin typeface="Times New Roman" panose="02020603050405020304" pitchFamily="18" charset="0"/>
              <a:ea typeface="+mn-ea"/>
              <a:cs typeface="Times New Roman" panose="02020603050405020304" pitchFamily="18" charset="0"/>
            </a:endParaRPr>
          </a:p>
          <a:p>
            <a:pPr lvl="1" algn="just">
              <a:lnSpc>
                <a:spcPct val="160000"/>
              </a:lnSpc>
              <a:spcAft>
                <a:spcPts val="600"/>
              </a:spcAft>
            </a:pPr>
            <a:endParaRPr lang="en-US" altLang="zh-CN" sz="2000" dirty="0">
              <a:solidFill>
                <a:schemeClr val="tx1"/>
              </a:solidFill>
              <a:latin typeface="Times New Roman" panose="02020603050405020304" pitchFamily="18" charset="0"/>
              <a:ea typeface="+mn-ea"/>
              <a:cs typeface="Times New Roman" panose="02020603050405020304" pitchFamily="18" charset="0"/>
            </a:endParaRPr>
          </a:p>
          <a:p>
            <a:pPr marL="342900" lvl="1" indent="-342900" algn="just">
              <a:lnSpc>
                <a:spcPct val="160000"/>
              </a:lnSpc>
              <a:spcAft>
                <a:spcPts val="600"/>
              </a:spcAft>
              <a:buFont typeface="Wingdings" panose="05000000000000000000" pitchFamily="2" charset="2"/>
              <a:buChar char="p"/>
            </a:pPr>
            <a:endParaRPr lang="zh-CN" altLang="en-US" sz="2000" dirty="0">
              <a:solidFill>
                <a:schemeClr val="tx1"/>
              </a:solidFill>
              <a:latin typeface="Times New Roman" panose="02020603050405020304" pitchFamily="18" charset="0"/>
              <a:ea typeface="+mn-ea"/>
              <a:cs typeface="Times New Roman" panose="02020603050405020304" pitchFamily="18" charset="0"/>
            </a:endParaRPr>
          </a:p>
        </p:txBody>
      </p:sp>
      <p:sp>
        <p:nvSpPr>
          <p:cNvPr id="16" name="Footer Placeholder 2">
            <a:extLst>
              <a:ext uri="{FF2B5EF4-FFF2-40B4-BE49-F238E27FC236}">
                <a16:creationId xmlns:a16="http://schemas.microsoft.com/office/drawing/2014/main" id="{A452CAD7-7514-445B-B4F9-0506B16BCE21}"/>
              </a:ext>
            </a:extLst>
          </p:cNvPr>
          <p:cNvSpPr txBox="1">
            <a:spLocks/>
          </p:cNvSpPr>
          <p:nvPr/>
        </p:nvSpPr>
        <p:spPr>
          <a:xfrm flipH="1">
            <a:off x="6400800" y="6475413"/>
            <a:ext cx="214306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zh-CN" dirty="0" err="1"/>
              <a:t>Weijie</a:t>
            </a:r>
            <a:r>
              <a:rPr lang="en-US" altLang="zh-CN" dirty="0"/>
              <a:t> Xu (OPPO)</a:t>
            </a:r>
            <a:endParaRPr lang="en-US" dirty="0"/>
          </a:p>
        </p:txBody>
      </p:sp>
      <p:sp>
        <p:nvSpPr>
          <p:cNvPr id="17" name="Slide Number Placeholder 3">
            <a:extLst>
              <a:ext uri="{FF2B5EF4-FFF2-40B4-BE49-F238E27FC236}">
                <a16:creationId xmlns:a16="http://schemas.microsoft.com/office/drawing/2014/main" id="{98E572A0-844A-4095-B3D1-05D31A90D752}"/>
              </a:ext>
            </a:extLst>
          </p:cNvPr>
          <p:cNvSpPr txBox="1">
            <a:spLocks/>
          </p:cNvSpPr>
          <p:nvPr/>
        </p:nvSpPr>
        <p:spPr bwMode="auto">
          <a:xfrm>
            <a:off x="4344988" y="6475413"/>
            <a:ext cx="530225" cy="182562"/>
          </a:xfrm>
          <a:prstGeom prst="rect">
            <a:avLst/>
          </a:prstGeom>
          <a:noFill/>
          <a:ln w="9525">
            <a:noFill/>
            <a:miter lim="800000"/>
          </a:ln>
          <a:effectLst/>
        </p:spPr>
        <p:txBody>
          <a:bodyPr vert="horz" wrap="square" lIns="0" tIns="0" rIns="0" bIns="0" numCol="1" anchor="t" anchorCtr="0" compatLnSpc="1">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t>Slide </a:t>
            </a:r>
            <a:fld id="{3099D1E7-2CFE-4362-BB72-AF97192842EA}" type="slidenum">
              <a:rPr lang="en-US" smtClean="0"/>
              <a:pPr>
                <a:defRPr/>
              </a:pPr>
              <a:t>3</a:t>
            </a:fld>
            <a:endParaRPr lang="en-US" dirty="0"/>
          </a:p>
        </p:txBody>
      </p:sp>
      <p:sp>
        <p:nvSpPr>
          <p:cNvPr id="8" name="Rectangle 1">
            <a:extLst>
              <a:ext uri="{FF2B5EF4-FFF2-40B4-BE49-F238E27FC236}">
                <a16:creationId xmlns:a16="http://schemas.microsoft.com/office/drawing/2014/main" id="{FE2CD38C-3344-4A01-82A4-D42CFF57CDB4}"/>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802.11-25/0035r1</a:t>
            </a:r>
            <a:endParaRPr lang="en-SG" sz="1800" dirty="0">
              <a:latin typeface="+mn-lt"/>
            </a:endParaRPr>
          </a:p>
        </p:txBody>
      </p:sp>
      <p:sp>
        <p:nvSpPr>
          <p:cNvPr id="9" name="Date Placeholder 3">
            <a:extLst>
              <a:ext uri="{FF2B5EF4-FFF2-40B4-BE49-F238E27FC236}">
                <a16:creationId xmlns:a16="http://schemas.microsoft.com/office/drawing/2014/main" id="{E354E8B0-B4BD-48FF-944D-1A9286457195}"/>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Jan. 2025</a:t>
            </a:r>
            <a:endParaRPr lang="en-GB" sz="1800" b="1" dirty="0"/>
          </a:p>
        </p:txBody>
      </p:sp>
      <p:sp>
        <p:nvSpPr>
          <p:cNvPr id="13" name="矩形 12">
            <a:extLst>
              <a:ext uri="{FF2B5EF4-FFF2-40B4-BE49-F238E27FC236}">
                <a16:creationId xmlns:a16="http://schemas.microsoft.com/office/drawing/2014/main" id="{AEBD8830-E799-4754-90BA-B81AB657F454}"/>
              </a:ext>
            </a:extLst>
          </p:cNvPr>
          <p:cNvSpPr/>
          <p:nvPr/>
        </p:nvSpPr>
        <p:spPr>
          <a:xfrm>
            <a:off x="152400" y="1066418"/>
            <a:ext cx="8686800" cy="5309146"/>
          </a:xfrm>
          <a:prstGeom prst="rect">
            <a:avLst/>
          </a:prstGeom>
        </p:spPr>
        <p:txBody>
          <a:bodyPr wrap="square">
            <a:spAutoFit/>
          </a:bodyPr>
          <a:lstStyle/>
          <a:p>
            <a:pPr marL="342900" lvl="1" indent="-342900" algn="just">
              <a:spcBef>
                <a:spcPts val="0"/>
              </a:spcBef>
              <a:spcAft>
                <a:spcPts val="600"/>
              </a:spcAft>
              <a:buFont typeface="Wingdings" panose="05000000000000000000" pitchFamily="2" charset="2"/>
              <a:buChar char="p"/>
            </a:pPr>
            <a:r>
              <a:rPr lang="en-US" altLang="zh-CN" sz="2000" dirty="0">
                <a:cs typeface="Times New Roman" panose="02020603050405020304" pitchFamily="18" charset="0"/>
              </a:rPr>
              <a:t>In RFID, slot-aloha is used as the access procedure. </a:t>
            </a:r>
          </a:p>
          <a:p>
            <a:pPr marL="800100" lvl="2" indent="-342900" algn="just">
              <a:spcBef>
                <a:spcPts val="0"/>
              </a:spcBef>
              <a:spcAft>
                <a:spcPts val="600"/>
              </a:spcAft>
              <a:buFont typeface="Arial" panose="020B0604020202020204" pitchFamily="34" charset="0"/>
              <a:buChar char="•"/>
            </a:pPr>
            <a:r>
              <a:rPr lang="en-US" altLang="zh-CN" sz="2000" dirty="0">
                <a:cs typeface="Times New Roman" panose="02020603050405020304" pitchFamily="18" charset="0"/>
              </a:rPr>
              <a:t>The access timing is fully provided/controlled by the interrogator</a:t>
            </a:r>
          </a:p>
          <a:p>
            <a:pPr marL="1257300" lvl="3" indent="-342900" algn="just">
              <a:spcBef>
                <a:spcPts val="0"/>
              </a:spcBef>
              <a:spcAft>
                <a:spcPts val="600"/>
              </a:spcAft>
              <a:buFont typeface="Arial" panose="020B0604020202020204" pitchFamily="34" charset="0"/>
              <a:buChar char="•"/>
            </a:pPr>
            <a:r>
              <a:rPr lang="en-US" altLang="zh-CN" sz="1800" dirty="0">
                <a:cs typeface="Times New Roman" panose="02020603050405020304" pitchFamily="18" charset="0"/>
              </a:rPr>
              <a:t>RFID device determines whether to access based on the its random number and the control of Query/</a:t>
            </a:r>
            <a:r>
              <a:rPr lang="en-US" altLang="zh-CN" sz="1800" dirty="0" err="1">
                <a:cs typeface="Times New Roman" panose="02020603050405020304" pitchFamily="18" charset="0"/>
              </a:rPr>
              <a:t>QueryRep</a:t>
            </a:r>
            <a:r>
              <a:rPr lang="en-US" altLang="zh-CN" sz="1800" dirty="0">
                <a:cs typeface="Times New Roman" panose="02020603050405020304" pitchFamily="18" charset="0"/>
              </a:rPr>
              <a:t>    </a:t>
            </a:r>
          </a:p>
          <a:p>
            <a:pPr marL="800100" lvl="2" indent="-342900" algn="just">
              <a:spcBef>
                <a:spcPts val="0"/>
              </a:spcBef>
              <a:spcAft>
                <a:spcPts val="600"/>
              </a:spcAft>
              <a:buFont typeface="Arial" panose="020B0604020202020204" pitchFamily="34" charset="0"/>
              <a:buChar char="•"/>
            </a:pPr>
            <a:r>
              <a:rPr lang="en-US" altLang="zh-CN" sz="1800" dirty="0">
                <a:cs typeface="Times New Roman" panose="02020603050405020304" pitchFamily="18" charset="0"/>
              </a:rPr>
              <a:t>RN16 is the 1</a:t>
            </a:r>
            <a:r>
              <a:rPr lang="en-US" altLang="zh-CN" sz="1800" baseline="30000" dirty="0">
                <a:cs typeface="Times New Roman" panose="02020603050405020304" pitchFamily="18" charset="0"/>
              </a:rPr>
              <a:t>st</a:t>
            </a:r>
            <a:r>
              <a:rPr lang="en-US" altLang="zh-CN" sz="1800" dirty="0">
                <a:cs typeface="Times New Roman" panose="02020603050405020304" pitchFamily="18" charset="0"/>
              </a:rPr>
              <a:t> message that RFID device send to the interrogator</a:t>
            </a:r>
          </a:p>
          <a:p>
            <a:pPr marL="800100" lvl="2" indent="-342900" algn="just">
              <a:spcBef>
                <a:spcPts val="0"/>
              </a:spcBef>
              <a:spcAft>
                <a:spcPts val="600"/>
              </a:spcAft>
              <a:buFont typeface="Arial" panose="020B0604020202020204" pitchFamily="34" charset="0"/>
              <a:buChar char="•"/>
            </a:pPr>
            <a:r>
              <a:rPr lang="en-US" altLang="zh-CN" sz="1800" dirty="0">
                <a:cs typeface="Times New Roman" panose="02020603050405020304" pitchFamily="18" charset="0"/>
              </a:rPr>
              <a:t>When there are collisions among RFID tags,  RN16 can not be correctly decoded  </a:t>
            </a:r>
          </a:p>
          <a:p>
            <a:pPr marL="1257300" lvl="3" indent="-342900" algn="just">
              <a:spcBef>
                <a:spcPts val="0"/>
              </a:spcBef>
              <a:spcAft>
                <a:spcPts val="600"/>
              </a:spcAft>
              <a:buFont typeface="Arial" panose="020B0604020202020204" pitchFamily="34" charset="0"/>
              <a:buChar char="•"/>
            </a:pPr>
            <a:endParaRPr lang="en-US" altLang="zh-CN" sz="1800" dirty="0">
              <a:cs typeface="Times New Roman" panose="02020603050405020304" pitchFamily="18" charset="0"/>
            </a:endParaRPr>
          </a:p>
          <a:p>
            <a:pPr marL="1257300" lvl="3" indent="-342900" algn="just">
              <a:spcBef>
                <a:spcPts val="0"/>
              </a:spcBef>
              <a:spcAft>
                <a:spcPts val="600"/>
              </a:spcAft>
              <a:buFont typeface="Arial" panose="020B0604020202020204" pitchFamily="34" charset="0"/>
              <a:buChar char="•"/>
            </a:pPr>
            <a:endParaRPr lang="en-US" altLang="zh-CN" sz="1800" dirty="0">
              <a:cs typeface="Times New Roman" panose="02020603050405020304" pitchFamily="18" charset="0"/>
            </a:endParaRPr>
          </a:p>
          <a:p>
            <a:pPr marL="1257300" lvl="3" indent="-342900" algn="just">
              <a:spcBef>
                <a:spcPts val="0"/>
              </a:spcBef>
              <a:spcAft>
                <a:spcPts val="600"/>
              </a:spcAft>
              <a:buFont typeface="Arial" panose="020B0604020202020204" pitchFamily="34" charset="0"/>
              <a:buChar char="•"/>
            </a:pPr>
            <a:endParaRPr lang="en-US" altLang="zh-CN" sz="1800" dirty="0">
              <a:cs typeface="Times New Roman" panose="02020603050405020304" pitchFamily="18" charset="0"/>
            </a:endParaRPr>
          </a:p>
          <a:p>
            <a:pPr marL="1257300" lvl="3" indent="-342900" algn="just">
              <a:spcBef>
                <a:spcPts val="0"/>
              </a:spcBef>
              <a:spcAft>
                <a:spcPts val="600"/>
              </a:spcAft>
              <a:buFont typeface="Arial" panose="020B0604020202020204" pitchFamily="34" charset="0"/>
              <a:buChar char="•"/>
            </a:pPr>
            <a:endParaRPr lang="en-US" altLang="zh-CN" sz="1800" dirty="0">
              <a:cs typeface="Times New Roman" panose="02020603050405020304" pitchFamily="18" charset="0"/>
            </a:endParaRPr>
          </a:p>
          <a:p>
            <a:pPr marL="1257300" lvl="3" indent="-342900" algn="just">
              <a:spcBef>
                <a:spcPts val="0"/>
              </a:spcBef>
              <a:spcAft>
                <a:spcPts val="600"/>
              </a:spcAft>
              <a:buFont typeface="Arial" panose="020B0604020202020204" pitchFamily="34" charset="0"/>
              <a:buChar char="•"/>
            </a:pPr>
            <a:endParaRPr lang="en-US" altLang="zh-CN" sz="1800" dirty="0">
              <a:cs typeface="Times New Roman" panose="02020603050405020304" pitchFamily="18" charset="0"/>
            </a:endParaRPr>
          </a:p>
          <a:p>
            <a:pPr marL="1257300" lvl="3" indent="-342900" algn="just">
              <a:spcBef>
                <a:spcPts val="0"/>
              </a:spcBef>
              <a:spcAft>
                <a:spcPts val="600"/>
              </a:spcAft>
              <a:buFont typeface="Arial" panose="020B0604020202020204" pitchFamily="34" charset="0"/>
              <a:buChar char="•"/>
            </a:pPr>
            <a:endParaRPr lang="en-US" altLang="zh-CN" sz="1800" dirty="0">
              <a:cs typeface="Times New Roman" panose="02020603050405020304" pitchFamily="18" charset="0"/>
            </a:endParaRPr>
          </a:p>
          <a:p>
            <a:pPr marL="1257300" lvl="3" indent="-342900" algn="just">
              <a:spcBef>
                <a:spcPts val="0"/>
              </a:spcBef>
              <a:spcAft>
                <a:spcPts val="600"/>
              </a:spcAft>
              <a:buFont typeface="Arial" panose="020B0604020202020204" pitchFamily="34" charset="0"/>
              <a:buChar char="•"/>
            </a:pPr>
            <a:endParaRPr lang="en-US" altLang="zh-CN" sz="1800" dirty="0">
              <a:cs typeface="Times New Roman" panose="02020603050405020304" pitchFamily="18" charset="0"/>
            </a:endParaRPr>
          </a:p>
          <a:p>
            <a:pPr marL="914400" lvl="3" algn="ctr">
              <a:spcBef>
                <a:spcPts val="0"/>
              </a:spcBef>
              <a:spcAft>
                <a:spcPts val="600"/>
              </a:spcAft>
            </a:pPr>
            <a:endParaRPr lang="en-US" altLang="zh-CN" sz="1800" dirty="0">
              <a:cs typeface="Times New Roman" panose="02020603050405020304" pitchFamily="18" charset="0"/>
            </a:endParaRPr>
          </a:p>
          <a:p>
            <a:pPr marL="914400" lvl="3" algn="ctr">
              <a:spcBef>
                <a:spcPts val="0"/>
              </a:spcBef>
              <a:spcAft>
                <a:spcPts val="600"/>
              </a:spcAft>
            </a:pPr>
            <a:r>
              <a:rPr lang="en-US" altLang="zh-CN" sz="1800" dirty="0">
                <a:cs typeface="Times New Roman" panose="02020603050405020304" pitchFamily="18" charset="0"/>
              </a:rPr>
              <a:t>Figure: slot-Aloha in RFID[2] </a:t>
            </a:r>
            <a:endParaRPr lang="en-US" altLang="zh-CN" dirty="0">
              <a:cs typeface="Times New Roman" panose="02020603050405020304" pitchFamily="18" charset="0"/>
            </a:endParaRPr>
          </a:p>
        </p:txBody>
      </p:sp>
      <p:sp>
        <p:nvSpPr>
          <p:cNvPr id="14" name="Title 1">
            <a:extLst>
              <a:ext uri="{FF2B5EF4-FFF2-40B4-BE49-F238E27FC236}">
                <a16:creationId xmlns:a16="http://schemas.microsoft.com/office/drawing/2014/main" id="{6BFDC7FD-BB9D-40AE-8DD4-705BFCE42611}"/>
              </a:ext>
            </a:extLst>
          </p:cNvPr>
          <p:cNvSpPr txBox="1">
            <a:spLocks/>
          </p:cNvSpPr>
          <p:nvPr/>
        </p:nvSpPr>
        <p:spPr>
          <a:xfrm>
            <a:off x="3065325" y="609600"/>
            <a:ext cx="3013349" cy="355103"/>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anose="02020603050405020304" pitchFamily="18" charset="0"/>
              </a:defRPr>
            </a:lvl2pPr>
            <a:lvl3pPr algn="ctr" rtl="0" eaLnBrk="0" fontAlgn="base" hangingPunct="0">
              <a:spcBef>
                <a:spcPct val="0"/>
              </a:spcBef>
              <a:spcAft>
                <a:spcPct val="0"/>
              </a:spcAft>
              <a:defRPr sz="3200" b="1">
                <a:solidFill>
                  <a:schemeClr val="tx2"/>
                </a:solidFill>
                <a:latin typeface="Times New Roman" panose="02020603050405020304" pitchFamily="18" charset="0"/>
              </a:defRPr>
            </a:lvl3pPr>
            <a:lvl4pPr algn="ctr" rtl="0" eaLnBrk="0" fontAlgn="base" hangingPunct="0">
              <a:spcBef>
                <a:spcPct val="0"/>
              </a:spcBef>
              <a:spcAft>
                <a:spcPct val="0"/>
              </a:spcAft>
              <a:defRPr sz="3200" b="1">
                <a:solidFill>
                  <a:schemeClr val="tx2"/>
                </a:solidFill>
                <a:latin typeface="Times New Roman" panose="02020603050405020304" pitchFamily="18" charset="0"/>
              </a:defRPr>
            </a:lvl4pPr>
            <a:lvl5pPr algn="ctr" rtl="0" eaLnBrk="0" fontAlgn="base" hangingPunct="0">
              <a:spcBef>
                <a:spcPct val="0"/>
              </a:spcBef>
              <a:spcAft>
                <a:spcPct val="0"/>
              </a:spcAft>
              <a:defRPr sz="3200" b="1">
                <a:solidFill>
                  <a:schemeClr val="tx2"/>
                </a:solidFill>
                <a:latin typeface="Times New Roman" panose="02020603050405020304" pitchFamily="18" charset="0"/>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r>
              <a:rPr lang="en-US" altLang="zh-CN" sz="2600" kern="0" dirty="0"/>
              <a:t>Background(1)</a:t>
            </a:r>
            <a:endParaRPr lang="aa-ET" sz="2600" kern="0" dirty="0"/>
          </a:p>
        </p:txBody>
      </p:sp>
      <p:pic>
        <p:nvPicPr>
          <p:cNvPr id="10" name="图片 9">
            <a:extLst>
              <a:ext uri="{FF2B5EF4-FFF2-40B4-BE49-F238E27FC236}">
                <a16:creationId xmlns:a16="http://schemas.microsoft.com/office/drawing/2014/main" id="{3E941EEA-1471-4197-ADF4-DF2F353525AD}"/>
              </a:ext>
            </a:extLst>
          </p:cNvPr>
          <p:cNvPicPr/>
          <p:nvPr/>
        </p:nvPicPr>
        <p:blipFill>
          <a:blip r:embed="rId3"/>
          <a:stretch>
            <a:fillRect/>
          </a:stretch>
        </p:blipFill>
        <p:spPr>
          <a:xfrm>
            <a:off x="304800" y="3429000"/>
            <a:ext cx="8382000" cy="2438400"/>
          </a:xfrm>
          <a:prstGeom prst="rect">
            <a:avLst/>
          </a:prstGeom>
          <a:noFill/>
          <a:ln>
            <a:noFill/>
          </a:ln>
        </p:spPr>
      </p:pic>
    </p:spTree>
    <p:extLst>
      <p:ext uri="{BB962C8B-B14F-4D97-AF65-F5344CB8AC3E}">
        <p14:creationId xmlns:p14="http://schemas.microsoft.com/office/powerpoint/2010/main" val="1548453276"/>
      </p:ext>
    </p:extLst>
  </p:cSld>
  <p:clrMapOvr>
    <a:masterClrMapping/>
  </p:clrMapOvr>
  <mc:AlternateContent xmlns:mc="http://schemas.openxmlformats.org/markup-compatibility/2006" xmlns:p14="http://schemas.microsoft.com/office/powerpoint/2010/main">
    <mc:Choice Requires="p14">
      <p:transition spd="slow" p14:dur="2000" advTm="116129"/>
    </mc:Choice>
    <mc:Fallback xmlns="">
      <p:transition spd="slow" advTm="116129"/>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标题 1"/>
          <p:cNvSpPr txBox="1"/>
          <p:nvPr/>
        </p:nvSpPr>
        <p:spPr>
          <a:xfrm>
            <a:off x="381000" y="685800"/>
            <a:ext cx="8153400" cy="369332"/>
          </a:xfrm>
          <a:prstGeom prst="rect">
            <a:avLst/>
          </a:prstGeom>
        </p:spPr>
        <p:txBody>
          <a:bodyPr vert="horz" lIns="51435" tIns="25718" rIns="51435" bIns="25718" rtlCol="0" anchor="ctr">
            <a:normAutofit fontScale="97500"/>
          </a:bodyPr>
          <a:lstStyle>
            <a:lvl1pPr marL="0" marR="0" indent="0" algn="l" defTabSz="412750" latinLnBrk="0">
              <a:lnSpc>
                <a:spcPct val="100000"/>
              </a:lnSpc>
              <a:spcBef>
                <a:spcPts val="0"/>
              </a:spcBef>
              <a:spcAft>
                <a:spcPts val="0"/>
              </a:spcAft>
              <a:buClrTx/>
              <a:buSzTx/>
              <a:buFontTx/>
              <a:buNone/>
              <a:defRPr sz="2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1pPr>
            <a:lvl2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2pPr>
            <a:lvl3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3pPr>
            <a:lvl4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4pPr>
            <a:lvl5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5pPr>
            <a:lvl6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6pPr>
            <a:lvl7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7pPr>
            <a:lvl8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8pPr>
            <a:lvl9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9pPr>
          </a:lstStyle>
          <a:p>
            <a:pPr algn="ctr">
              <a:lnSpc>
                <a:spcPct val="80000"/>
              </a:lnSpc>
              <a:spcBef>
                <a:spcPct val="0"/>
              </a:spcBef>
              <a:spcAft>
                <a:spcPct val="0"/>
              </a:spcAft>
            </a:pPr>
            <a:r>
              <a:rPr lang="en-US" altLang="zh-CN" sz="2600" b="1" dirty="0">
                <a:solidFill>
                  <a:schemeClr val="tx2"/>
                </a:solidFill>
                <a:latin typeface="+mj-lt"/>
                <a:ea typeface="+mj-ea"/>
                <a:cs typeface="+mj-cs"/>
              </a:rPr>
              <a:t>Background(2)[1] </a:t>
            </a:r>
            <a:endParaRPr lang="zh-CN" altLang="en-US" sz="2600" b="1" dirty="0">
              <a:solidFill>
                <a:schemeClr val="tx2"/>
              </a:solidFill>
              <a:latin typeface="+mj-lt"/>
              <a:ea typeface="+mj-ea"/>
              <a:cs typeface="+mj-cs"/>
            </a:endParaRPr>
          </a:p>
        </p:txBody>
      </p:sp>
      <p:sp>
        <p:nvSpPr>
          <p:cNvPr id="18" name="文本框 17"/>
          <p:cNvSpPr txBox="1"/>
          <p:nvPr/>
        </p:nvSpPr>
        <p:spPr>
          <a:xfrm>
            <a:off x="246856" y="1134507"/>
            <a:ext cx="8516144" cy="4878259"/>
          </a:xfrm>
          <a:prstGeom prst="rect">
            <a:avLst/>
          </a:prstGeom>
          <a:noFill/>
          <a:ln w="12700">
            <a:noFill/>
            <a:prstDash val="dash"/>
          </a:ln>
        </p:spPr>
        <p:txBody>
          <a:bodyPr wrap="square" rtlCol="0">
            <a:spAutoFit/>
          </a:bodyPr>
          <a:lstStyle/>
          <a:p>
            <a:pPr marL="342900" lvl="1" indent="-342900" algn="just">
              <a:spcBef>
                <a:spcPts val="0"/>
              </a:spcBef>
              <a:spcAft>
                <a:spcPts val="600"/>
              </a:spcAft>
              <a:buFont typeface="Wingdings" panose="05000000000000000000" pitchFamily="2" charset="2"/>
              <a:buChar char="p"/>
            </a:pPr>
            <a:r>
              <a:rPr lang="en-US" altLang="zh-CN" sz="2000" dirty="0">
                <a:cs typeface="Times New Roman" panose="02020603050405020304" pitchFamily="18" charset="0"/>
              </a:rPr>
              <a:t>As discussed in [3], one of the most important scenarios is where there are </a:t>
            </a:r>
            <a:r>
              <a:rPr lang="en-US" altLang="zh-CN" sz="2000" dirty="0">
                <a:solidFill>
                  <a:srgbClr val="0000FF"/>
                </a:solidFill>
                <a:cs typeface="Times New Roman" panose="02020603050405020304" pitchFamily="18" charset="0"/>
              </a:rPr>
              <a:t>large number </a:t>
            </a:r>
            <a:r>
              <a:rPr lang="en-US" altLang="zh-CN" sz="2000" dirty="0">
                <a:cs typeface="Times New Roman" panose="02020603050405020304" pitchFamily="18" charset="0"/>
              </a:rPr>
              <a:t>of devices</a:t>
            </a:r>
          </a:p>
          <a:p>
            <a:pPr marL="1257300" lvl="3" indent="-342900" algn="just">
              <a:spcBef>
                <a:spcPts val="0"/>
              </a:spcBef>
              <a:spcAft>
                <a:spcPts val="600"/>
              </a:spcAft>
              <a:buFont typeface="Times New Roman" panose="02020603050405020304" pitchFamily="18" charset="0"/>
              <a:buChar char="-"/>
            </a:pPr>
            <a:r>
              <a:rPr lang="en-US" altLang="zh-CN" sz="1800" dirty="0">
                <a:cs typeface="Times New Roman" panose="02020603050405020304" pitchFamily="18" charset="0"/>
              </a:rPr>
              <a:t>E.g. in logistics and warehouse scenarios</a:t>
            </a:r>
          </a:p>
          <a:p>
            <a:pPr marL="1257300" lvl="3" indent="-342900" algn="just">
              <a:spcBef>
                <a:spcPts val="0"/>
              </a:spcBef>
              <a:spcAft>
                <a:spcPts val="600"/>
              </a:spcAft>
              <a:buFont typeface="Times New Roman" panose="02020603050405020304" pitchFamily="18" charset="0"/>
              <a:buChar char="-"/>
            </a:pPr>
            <a:r>
              <a:rPr lang="en-US" altLang="zh-CN" sz="1800" dirty="0">
                <a:cs typeface="Times New Roman" panose="02020603050405020304" pitchFamily="18" charset="0"/>
              </a:rPr>
              <a:t>E.g. sensors in smart manufacturing scenario  </a:t>
            </a:r>
          </a:p>
          <a:p>
            <a:pPr marL="342900" lvl="1" indent="-342900" algn="just">
              <a:spcBef>
                <a:spcPts val="0"/>
              </a:spcBef>
              <a:spcAft>
                <a:spcPts val="600"/>
              </a:spcAft>
              <a:buFont typeface="Wingdings" panose="05000000000000000000" pitchFamily="2" charset="2"/>
              <a:buChar char="p"/>
            </a:pPr>
            <a:r>
              <a:rPr lang="en-US" altLang="zh-CN" sz="2000" dirty="0">
                <a:cs typeface="Times New Roman" panose="02020603050405020304" pitchFamily="18" charset="0"/>
              </a:rPr>
              <a:t> In many of the concerned use cases as in [3], the purpose of AMP communication is to poll AMP data (e.g. sensor data, EPC code etc.). </a:t>
            </a:r>
          </a:p>
          <a:p>
            <a:pPr marL="342900" lvl="1" indent="-342900" algn="just">
              <a:spcBef>
                <a:spcPts val="0"/>
              </a:spcBef>
              <a:spcAft>
                <a:spcPts val="600"/>
              </a:spcAft>
              <a:buFont typeface="Wingdings" panose="05000000000000000000" pitchFamily="2" charset="2"/>
              <a:buChar char="p"/>
            </a:pPr>
            <a:r>
              <a:rPr lang="en-US" altLang="zh-CN" sz="2000" dirty="0">
                <a:cs typeface="Times New Roman" panose="02020603050405020304" pitchFamily="18" charset="0"/>
              </a:rPr>
              <a:t>The ID </a:t>
            </a:r>
            <a:r>
              <a:rPr lang="en-US" altLang="zh-CN" sz="2000" dirty="0">
                <a:solidFill>
                  <a:srgbClr val="0000FF"/>
                </a:solidFill>
                <a:cs typeface="Times New Roman" panose="02020603050405020304" pitchFamily="18" charset="0"/>
              </a:rPr>
              <a:t>may be unknown </a:t>
            </a:r>
            <a:r>
              <a:rPr lang="en-US" altLang="zh-CN" sz="2000" dirty="0">
                <a:cs typeface="Times New Roman" panose="02020603050405020304" pitchFamily="18" charset="0"/>
              </a:rPr>
              <a:t>by the AP in these use cases. When an AMP device is trying to access the system, fast identification of an AMP device is very important.  </a:t>
            </a:r>
          </a:p>
          <a:p>
            <a:pPr marL="342900" lvl="1" indent="-342900" algn="just">
              <a:spcBef>
                <a:spcPts val="0"/>
              </a:spcBef>
              <a:spcAft>
                <a:spcPts val="600"/>
              </a:spcAft>
              <a:buFont typeface="Wingdings" panose="05000000000000000000" pitchFamily="2" charset="2"/>
              <a:buChar char="p"/>
            </a:pPr>
            <a:r>
              <a:rPr lang="en-US" altLang="zh-CN" sz="2000" dirty="0">
                <a:cs typeface="Times New Roman" panose="02020603050405020304" pitchFamily="18" charset="0"/>
              </a:rPr>
              <a:t>AMP system shall be able to provide </a:t>
            </a:r>
            <a:r>
              <a:rPr lang="en-US" altLang="zh-CN" sz="2000" dirty="0">
                <a:solidFill>
                  <a:srgbClr val="0000FF"/>
                </a:solidFill>
                <a:cs typeface="Times New Roman" panose="02020603050405020304" pitchFamily="18" charset="0"/>
              </a:rPr>
              <a:t>sufficient access opportunities </a:t>
            </a:r>
            <a:r>
              <a:rPr lang="en-US" altLang="zh-CN" sz="2000" dirty="0">
                <a:cs typeface="Times New Roman" panose="02020603050405020304" pitchFamily="18" charset="0"/>
              </a:rPr>
              <a:t>in order to reduce collisions and speedy the access process.</a:t>
            </a:r>
          </a:p>
          <a:p>
            <a:pPr marL="342900" lvl="1" indent="-342900" algn="just">
              <a:spcBef>
                <a:spcPts val="0"/>
              </a:spcBef>
              <a:spcAft>
                <a:spcPts val="600"/>
              </a:spcAft>
              <a:buFont typeface="Wingdings" panose="05000000000000000000" pitchFamily="2" charset="2"/>
              <a:buChar char="p"/>
            </a:pPr>
            <a:r>
              <a:rPr lang="en-US" altLang="zh-CN" sz="2000" dirty="0">
                <a:cs typeface="Times New Roman" panose="02020603050405020304" pitchFamily="18" charset="0"/>
              </a:rPr>
              <a:t>In [4], multiple access for AMP was discussed, we propose to study TDM, FDM and CDM. In[5], we will further discuss TDM and FDM for AMP.  </a:t>
            </a:r>
          </a:p>
          <a:p>
            <a:pPr marL="0" lvl="1" algn="just">
              <a:spcBef>
                <a:spcPts val="0"/>
              </a:spcBef>
              <a:spcAft>
                <a:spcPts val="600"/>
              </a:spcAft>
            </a:pPr>
            <a:r>
              <a:rPr lang="en-US" altLang="zh-CN" sz="2000" dirty="0">
                <a:cs typeface="Times New Roman" panose="02020603050405020304" pitchFamily="18" charset="0"/>
              </a:rPr>
              <a:t>    In this submission, CDM access for AMP will be discussed. </a:t>
            </a:r>
          </a:p>
        </p:txBody>
      </p:sp>
      <p:sp>
        <p:nvSpPr>
          <p:cNvPr id="16" name="Footer Placeholder 2">
            <a:extLst>
              <a:ext uri="{FF2B5EF4-FFF2-40B4-BE49-F238E27FC236}">
                <a16:creationId xmlns:a16="http://schemas.microsoft.com/office/drawing/2014/main" id="{A452CAD7-7514-445B-B4F9-0506B16BCE21}"/>
              </a:ext>
            </a:extLst>
          </p:cNvPr>
          <p:cNvSpPr txBox="1">
            <a:spLocks/>
          </p:cNvSpPr>
          <p:nvPr/>
        </p:nvSpPr>
        <p:spPr>
          <a:xfrm flipH="1">
            <a:off x="6400800" y="6475413"/>
            <a:ext cx="214306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zh-CN" dirty="0" err="1"/>
              <a:t>Weijie</a:t>
            </a:r>
            <a:r>
              <a:rPr lang="en-US" altLang="zh-CN" dirty="0"/>
              <a:t> Xu (OPPO)</a:t>
            </a:r>
            <a:endParaRPr lang="en-US" dirty="0"/>
          </a:p>
        </p:txBody>
      </p:sp>
      <p:sp>
        <p:nvSpPr>
          <p:cNvPr id="17" name="Slide Number Placeholder 3">
            <a:extLst>
              <a:ext uri="{FF2B5EF4-FFF2-40B4-BE49-F238E27FC236}">
                <a16:creationId xmlns:a16="http://schemas.microsoft.com/office/drawing/2014/main" id="{98E572A0-844A-4095-B3D1-05D31A90D752}"/>
              </a:ext>
            </a:extLst>
          </p:cNvPr>
          <p:cNvSpPr txBox="1">
            <a:spLocks/>
          </p:cNvSpPr>
          <p:nvPr/>
        </p:nvSpPr>
        <p:spPr bwMode="auto">
          <a:xfrm>
            <a:off x="4344988" y="6475413"/>
            <a:ext cx="530225" cy="182562"/>
          </a:xfrm>
          <a:prstGeom prst="rect">
            <a:avLst/>
          </a:prstGeom>
          <a:noFill/>
          <a:ln w="9525">
            <a:noFill/>
            <a:miter lim="800000"/>
          </a:ln>
          <a:effectLst/>
        </p:spPr>
        <p:txBody>
          <a:bodyPr vert="horz" wrap="square" lIns="0" tIns="0" rIns="0" bIns="0" numCol="1" anchor="t" anchorCtr="0" compatLnSpc="1">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t>Slide </a:t>
            </a:r>
            <a:fld id="{3099D1E7-2CFE-4362-BB72-AF97192842EA}" type="slidenum">
              <a:rPr lang="en-US" smtClean="0"/>
              <a:pPr>
                <a:defRPr/>
              </a:pPr>
              <a:t>4</a:t>
            </a:fld>
            <a:endParaRPr lang="en-US" dirty="0"/>
          </a:p>
        </p:txBody>
      </p:sp>
      <p:sp>
        <p:nvSpPr>
          <p:cNvPr id="8" name="Rectangle 1">
            <a:extLst>
              <a:ext uri="{FF2B5EF4-FFF2-40B4-BE49-F238E27FC236}">
                <a16:creationId xmlns:a16="http://schemas.microsoft.com/office/drawing/2014/main" id="{FE2CD38C-3344-4A01-82A4-D42CFF57CDB4}"/>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802.11-25/0035r1</a:t>
            </a:r>
            <a:endParaRPr lang="en-SG" sz="1800" dirty="0">
              <a:latin typeface="+mn-lt"/>
            </a:endParaRPr>
          </a:p>
        </p:txBody>
      </p:sp>
      <p:sp>
        <p:nvSpPr>
          <p:cNvPr id="9" name="Date Placeholder 3">
            <a:extLst>
              <a:ext uri="{FF2B5EF4-FFF2-40B4-BE49-F238E27FC236}">
                <a16:creationId xmlns:a16="http://schemas.microsoft.com/office/drawing/2014/main" id="{E354E8B0-B4BD-48FF-944D-1A9286457195}"/>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Jan. 2025</a:t>
            </a:r>
            <a:endParaRPr lang="en-GB" sz="1800" b="1" dirty="0"/>
          </a:p>
        </p:txBody>
      </p:sp>
    </p:spTree>
    <p:extLst>
      <p:ext uri="{BB962C8B-B14F-4D97-AF65-F5344CB8AC3E}">
        <p14:creationId xmlns:p14="http://schemas.microsoft.com/office/powerpoint/2010/main" val="322029884"/>
      </p:ext>
    </p:extLst>
  </p:cSld>
  <p:clrMapOvr>
    <a:masterClrMapping/>
  </p:clrMapOvr>
  <mc:AlternateContent xmlns:mc="http://schemas.openxmlformats.org/markup-compatibility/2006" xmlns:p14="http://schemas.microsoft.com/office/powerpoint/2010/main">
    <mc:Choice Requires="p14">
      <p:transition spd="slow" p14:dur="2000" advTm="116129"/>
    </mc:Choice>
    <mc:Fallback xmlns="">
      <p:transition spd="slow" advTm="116129"/>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标题 1"/>
          <p:cNvSpPr txBox="1"/>
          <p:nvPr/>
        </p:nvSpPr>
        <p:spPr>
          <a:xfrm>
            <a:off x="381000" y="685800"/>
            <a:ext cx="8153400" cy="486054"/>
          </a:xfrm>
          <a:prstGeom prst="rect">
            <a:avLst/>
          </a:prstGeom>
        </p:spPr>
        <p:txBody>
          <a:bodyPr vert="horz" lIns="51435" tIns="25718" rIns="51435" bIns="25718" rtlCol="0" anchor="ctr">
            <a:normAutofit fontScale="97500"/>
          </a:bodyPr>
          <a:lstStyle>
            <a:lvl1pPr marL="0" marR="0" indent="0" algn="l" defTabSz="412750" latinLnBrk="0">
              <a:lnSpc>
                <a:spcPct val="100000"/>
              </a:lnSpc>
              <a:spcBef>
                <a:spcPts val="0"/>
              </a:spcBef>
              <a:spcAft>
                <a:spcPts val="0"/>
              </a:spcAft>
              <a:buClrTx/>
              <a:buSzTx/>
              <a:buFontTx/>
              <a:buNone/>
              <a:defRPr sz="2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1pPr>
            <a:lvl2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2pPr>
            <a:lvl3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3pPr>
            <a:lvl4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4pPr>
            <a:lvl5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5pPr>
            <a:lvl6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6pPr>
            <a:lvl7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7pPr>
            <a:lvl8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8pPr>
            <a:lvl9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9pPr>
          </a:lstStyle>
          <a:p>
            <a:pPr algn="ctr">
              <a:lnSpc>
                <a:spcPct val="80000"/>
              </a:lnSpc>
              <a:spcBef>
                <a:spcPct val="0"/>
              </a:spcBef>
              <a:spcAft>
                <a:spcPct val="0"/>
              </a:spcAft>
            </a:pPr>
            <a:r>
              <a:rPr lang="en-US" altLang="zh-CN" sz="2700" b="1" dirty="0">
                <a:solidFill>
                  <a:schemeClr val="tx2"/>
                </a:solidFill>
                <a:latin typeface="+mj-lt"/>
                <a:ea typeface="+mj-ea"/>
                <a:cs typeface="+mj-cs"/>
              </a:rPr>
              <a:t>Access procedure with CDM codes</a:t>
            </a:r>
            <a:endParaRPr lang="zh-CN" altLang="en-US" sz="2700" b="1" dirty="0">
              <a:solidFill>
                <a:schemeClr val="tx2"/>
              </a:solidFill>
              <a:latin typeface="+mj-lt"/>
              <a:ea typeface="+mj-ea"/>
              <a:cs typeface="+mj-cs"/>
            </a:endParaRPr>
          </a:p>
        </p:txBody>
      </p:sp>
      <p:sp>
        <p:nvSpPr>
          <p:cNvPr id="16" name="Footer Placeholder 2">
            <a:extLst>
              <a:ext uri="{FF2B5EF4-FFF2-40B4-BE49-F238E27FC236}">
                <a16:creationId xmlns:a16="http://schemas.microsoft.com/office/drawing/2014/main" id="{A452CAD7-7514-445B-B4F9-0506B16BCE21}"/>
              </a:ext>
            </a:extLst>
          </p:cNvPr>
          <p:cNvSpPr txBox="1">
            <a:spLocks/>
          </p:cNvSpPr>
          <p:nvPr/>
        </p:nvSpPr>
        <p:spPr>
          <a:xfrm flipH="1">
            <a:off x="6400800" y="6475413"/>
            <a:ext cx="214306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zh-CN" dirty="0" err="1"/>
              <a:t>Weijie</a:t>
            </a:r>
            <a:r>
              <a:rPr lang="en-US" altLang="zh-CN" dirty="0"/>
              <a:t> Xu (OPPO)</a:t>
            </a:r>
            <a:endParaRPr lang="en-US" dirty="0"/>
          </a:p>
        </p:txBody>
      </p:sp>
      <p:sp>
        <p:nvSpPr>
          <p:cNvPr id="17" name="Slide Number Placeholder 3">
            <a:extLst>
              <a:ext uri="{FF2B5EF4-FFF2-40B4-BE49-F238E27FC236}">
                <a16:creationId xmlns:a16="http://schemas.microsoft.com/office/drawing/2014/main" id="{98E572A0-844A-4095-B3D1-05D31A90D752}"/>
              </a:ext>
            </a:extLst>
          </p:cNvPr>
          <p:cNvSpPr txBox="1">
            <a:spLocks/>
          </p:cNvSpPr>
          <p:nvPr/>
        </p:nvSpPr>
        <p:spPr bwMode="auto">
          <a:xfrm>
            <a:off x="4344988" y="6475413"/>
            <a:ext cx="530225" cy="182562"/>
          </a:xfrm>
          <a:prstGeom prst="rect">
            <a:avLst/>
          </a:prstGeom>
          <a:noFill/>
          <a:ln w="9525">
            <a:noFill/>
            <a:miter lim="800000"/>
          </a:ln>
          <a:effectLst/>
        </p:spPr>
        <p:txBody>
          <a:bodyPr vert="horz" wrap="square" lIns="0" tIns="0" rIns="0" bIns="0" numCol="1" anchor="t" anchorCtr="0" compatLnSpc="1">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t>Slide </a:t>
            </a:r>
            <a:fld id="{3099D1E7-2CFE-4362-BB72-AF97192842EA}" type="slidenum">
              <a:rPr lang="en-US" smtClean="0"/>
              <a:pPr>
                <a:defRPr/>
              </a:pPr>
              <a:t>5</a:t>
            </a:fld>
            <a:endParaRPr lang="en-US" dirty="0"/>
          </a:p>
        </p:txBody>
      </p:sp>
      <p:sp>
        <p:nvSpPr>
          <p:cNvPr id="8" name="Rectangle 1">
            <a:extLst>
              <a:ext uri="{FF2B5EF4-FFF2-40B4-BE49-F238E27FC236}">
                <a16:creationId xmlns:a16="http://schemas.microsoft.com/office/drawing/2014/main" id="{FE2CD38C-3344-4A01-82A4-D42CFF57CDB4}"/>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802.11-25/0035r1</a:t>
            </a:r>
            <a:endParaRPr lang="en-SG" sz="1800" dirty="0">
              <a:latin typeface="+mn-lt"/>
            </a:endParaRPr>
          </a:p>
        </p:txBody>
      </p:sp>
      <p:sp>
        <p:nvSpPr>
          <p:cNvPr id="9" name="Date Placeholder 3">
            <a:extLst>
              <a:ext uri="{FF2B5EF4-FFF2-40B4-BE49-F238E27FC236}">
                <a16:creationId xmlns:a16="http://schemas.microsoft.com/office/drawing/2014/main" id="{E354E8B0-B4BD-48FF-944D-1A9286457195}"/>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Jan. 2025</a:t>
            </a:r>
            <a:endParaRPr lang="en-GB" sz="1800" b="1" dirty="0"/>
          </a:p>
        </p:txBody>
      </p:sp>
      <p:sp>
        <p:nvSpPr>
          <p:cNvPr id="2" name="矩形 1">
            <a:extLst>
              <a:ext uri="{FF2B5EF4-FFF2-40B4-BE49-F238E27FC236}">
                <a16:creationId xmlns:a16="http://schemas.microsoft.com/office/drawing/2014/main" id="{EE219A34-2D7B-464A-B4E2-1D28487AF336}"/>
              </a:ext>
            </a:extLst>
          </p:cNvPr>
          <p:cNvSpPr/>
          <p:nvPr/>
        </p:nvSpPr>
        <p:spPr>
          <a:xfrm>
            <a:off x="114300" y="1325972"/>
            <a:ext cx="8496300" cy="5555367"/>
          </a:xfrm>
          <a:prstGeom prst="rect">
            <a:avLst/>
          </a:prstGeom>
        </p:spPr>
        <p:txBody>
          <a:bodyPr wrap="square">
            <a:spAutoFit/>
          </a:bodyPr>
          <a:lstStyle/>
          <a:p>
            <a:pPr marL="342900" lvl="1" indent="-342900" algn="just">
              <a:spcBef>
                <a:spcPts val="0"/>
              </a:spcBef>
              <a:spcAft>
                <a:spcPts val="600"/>
              </a:spcAft>
              <a:buFont typeface="Wingdings" panose="05000000000000000000" pitchFamily="2" charset="2"/>
              <a:buChar char="p"/>
            </a:pPr>
            <a:r>
              <a:rPr lang="en-US" altLang="zh-CN" sz="2000" dirty="0">
                <a:cs typeface="Times New Roman" panose="02020603050405020304" pitchFamily="18" charset="0"/>
              </a:rPr>
              <a:t>CDM code will be the first message from AMP device when it is triggered/polled.</a:t>
            </a:r>
          </a:p>
          <a:p>
            <a:pPr marL="342900" lvl="1" indent="-342900" algn="just">
              <a:spcBef>
                <a:spcPts val="0"/>
              </a:spcBef>
              <a:spcAft>
                <a:spcPts val="600"/>
              </a:spcAft>
              <a:buFont typeface="Wingdings" panose="05000000000000000000" pitchFamily="2" charset="2"/>
              <a:buChar char="p"/>
            </a:pPr>
            <a:r>
              <a:rPr lang="en-US" altLang="zh-CN" sz="2000" dirty="0">
                <a:cs typeface="Times New Roman" panose="02020603050405020304" pitchFamily="18" charset="0"/>
              </a:rPr>
              <a:t>When CDM code is detected by AP, this CDM code can be used to identify AMP device for the consequent communication.</a:t>
            </a:r>
          </a:p>
          <a:p>
            <a:pPr marL="800100" lvl="2" indent="-342900" algn="just">
              <a:spcBef>
                <a:spcPts val="0"/>
              </a:spcBef>
              <a:spcAft>
                <a:spcPts val="600"/>
              </a:spcAft>
              <a:buFont typeface="Arial" panose="020B0604020202020204" pitchFamily="34" charset="0"/>
              <a:buChar char="•"/>
            </a:pPr>
            <a:r>
              <a:rPr lang="en-US" altLang="zh-CN" sz="2000" dirty="0">
                <a:cs typeface="Times New Roman" panose="02020603050405020304" pitchFamily="18" charset="0"/>
              </a:rPr>
              <a:t>Since the AMP device is identified, the following transmission can be scheduled by  AP thus there will be no collision any more.</a:t>
            </a:r>
          </a:p>
          <a:p>
            <a:pPr marL="800100" lvl="2" indent="-342900" algn="just">
              <a:spcBef>
                <a:spcPts val="0"/>
              </a:spcBef>
              <a:spcAft>
                <a:spcPts val="600"/>
              </a:spcAft>
              <a:buFont typeface="Arial" panose="020B0604020202020204" pitchFamily="34" charset="0"/>
              <a:buChar char="•"/>
            </a:pPr>
            <a:endParaRPr lang="en-US" altLang="zh-CN" sz="2000" dirty="0">
              <a:cs typeface="Times New Roman" panose="02020603050405020304" pitchFamily="18" charset="0"/>
            </a:endParaRPr>
          </a:p>
          <a:p>
            <a:pPr marL="800100" lvl="2" indent="-342900" algn="just">
              <a:spcBef>
                <a:spcPts val="0"/>
              </a:spcBef>
              <a:spcAft>
                <a:spcPts val="600"/>
              </a:spcAft>
              <a:buFont typeface="Arial" panose="020B0604020202020204" pitchFamily="34" charset="0"/>
              <a:buChar char="•"/>
            </a:pPr>
            <a:endParaRPr lang="en-US" altLang="zh-CN" sz="2000" dirty="0">
              <a:cs typeface="Times New Roman" panose="02020603050405020304" pitchFamily="18" charset="0"/>
            </a:endParaRPr>
          </a:p>
          <a:p>
            <a:pPr marL="800100" lvl="2" indent="-342900" algn="just">
              <a:spcBef>
                <a:spcPts val="0"/>
              </a:spcBef>
              <a:spcAft>
                <a:spcPts val="600"/>
              </a:spcAft>
              <a:buFont typeface="Arial" panose="020B0604020202020204" pitchFamily="34" charset="0"/>
              <a:buChar char="•"/>
            </a:pPr>
            <a:endParaRPr lang="en-US" altLang="zh-CN" sz="2000" dirty="0">
              <a:cs typeface="Times New Roman" panose="02020603050405020304" pitchFamily="18" charset="0"/>
            </a:endParaRPr>
          </a:p>
          <a:p>
            <a:pPr marL="800100" lvl="2" indent="-342900" algn="just">
              <a:spcBef>
                <a:spcPts val="0"/>
              </a:spcBef>
              <a:spcAft>
                <a:spcPts val="600"/>
              </a:spcAft>
              <a:buFont typeface="Arial" panose="020B0604020202020204" pitchFamily="34" charset="0"/>
              <a:buChar char="•"/>
            </a:pPr>
            <a:endParaRPr lang="en-US" altLang="zh-CN" sz="2000" dirty="0">
              <a:cs typeface="Times New Roman" panose="02020603050405020304" pitchFamily="18" charset="0"/>
            </a:endParaRPr>
          </a:p>
          <a:p>
            <a:pPr marL="800100" lvl="2" indent="-342900" algn="just">
              <a:spcBef>
                <a:spcPts val="0"/>
              </a:spcBef>
              <a:spcAft>
                <a:spcPts val="600"/>
              </a:spcAft>
              <a:buFont typeface="Arial" panose="020B0604020202020204" pitchFamily="34" charset="0"/>
              <a:buChar char="•"/>
            </a:pPr>
            <a:endParaRPr lang="en-US" altLang="zh-CN" sz="2000" dirty="0">
              <a:cs typeface="Times New Roman" panose="02020603050405020304" pitchFamily="18" charset="0"/>
            </a:endParaRPr>
          </a:p>
          <a:p>
            <a:pPr marL="800100" lvl="2" indent="-342900" algn="just">
              <a:spcBef>
                <a:spcPts val="0"/>
              </a:spcBef>
              <a:spcAft>
                <a:spcPts val="600"/>
              </a:spcAft>
              <a:buFont typeface="Arial" panose="020B0604020202020204" pitchFamily="34" charset="0"/>
              <a:buChar char="•"/>
            </a:pPr>
            <a:endParaRPr lang="en-US" altLang="zh-CN" sz="2000" dirty="0">
              <a:cs typeface="Times New Roman" panose="02020603050405020304" pitchFamily="18" charset="0"/>
            </a:endParaRPr>
          </a:p>
          <a:p>
            <a:pPr marL="457200" lvl="2" algn="just">
              <a:spcBef>
                <a:spcPts val="0"/>
              </a:spcBef>
              <a:spcAft>
                <a:spcPts val="600"/>
              </a:spcAft>
            </a:pPr>
            <a:r>
              <a:rPr lang="en-US" altLang="zh-CN" sz="2000" dirty="0">
                <a:cs typeface="Times New Roman" panose="02020603050405020304" pitchFamily="18" charset="0"/>
              </a:rPr>
              <a:t>                    Figure 1 Triggered  CDM codes from multiple AMP STAs</a:t>
            </a:r>
            <a:r>
              <a:rPr lang="en-US" altLang="zh-CN" sz="2000" dirty="0">
                <a:highlight>
                  <a:srgbClr val="00FF00"/>
                </a:highlight>
                <a:cs typeface="Times New Roman" panose="02020603050405020304" pitchFamily="18" charset="0"/>
              </a:rPr>
              <a:t>  </a:t>
            </a:r>
          </a:p>
          <a:p>
            <a:pPr marL="800100" lvl="2" indent="-342900" algn="just">
              <a:spcBef>
                <a:spcPts val="0"/>
              </a:spcBef>
              <a:spcAft>
                <a:spcPts val="600"/>
              </a:spcAft>
              <a:buFont typeface="Arial" panose="020B0604020202020204" pitchFamily="34" charset="0"/>
              <a:buChar char="•"/>
            </a:pPr>
            <a:endParaRPr lang="en-US" altLang="zh-CN" sz="2000" dirty="0">
              <a:cs typeface="Times New Roman" panose="02020603050405020304" pitchFamily="18" charset="0"/>
            </a:endParaRPr>
          </a:p>
          <a:p>
            <a:pPr marL="457200" lvl="2" algn="just">
              <a:spcBef>
                <a:spcPts val="0"/>
              </a:spcBef>
              <a:spcAft>
                <a:spcPts val="600"/>
              </a:spcAft>
            </a:pPr>
            <a:endParaRPr lang="en-US" altLang="zh-CN" sz="2000" dirty="0">
              <a:cs typeface="Times New Roman" panose="02020603050405020304" pitchFamily="18" charset="0"/>
            </a:endParaRPr>
          </a:p>
        </p:txBody>
      </p:sp>
      <p:pic>
        <p:nvPicPr>
          <p:cNvPr id="4" name="图片 3">
            <a:extLst>
              <a:ext uri="{FF2B5EF4-FFF2-40B4-BE49-F238E27FC236}">
                <a16:creationId xmlns:a16="http://schemas.microsoft.com/office/drawing/2014/main" id="{BEAA922E-7B37-4B45-9D88-F4AFAEE1A340}"/>
              </a:ext>
            </a:extLst>
          </p:cNvPr>
          <p:cNvPicPr>
            <a:picLocks noChangeAspect="1"/>
          </p:cNvPicPr>
          <p:nvPr/>
        </p:nvPicPr>
        <p:blipFill>
          <a:blip r:embed="rId3"/>
          <a:stretch>
            <a:fillRect/>
          </a:stretch>
        </p:blipFill>
        <p:spPr>
          <a:xfrm>
            <a:off x="2133600" y="3581400"/>
            <a:ext cx="4953000" cy="1950628"/>
          </a:xfrm>
          <a:prstGeom prst="rect">
            <a:avLst/>
          </a:prstGeom>
        </p:spPr>
      </p:pic>
    </p:spTree>
    <p:extLst>
      <p:ext uri="{BB962C8B-B14F-4D97-AF65-F5344CB8AC3E}">
        <p14:creationId xmlns:p14="http://schemas.microsoft.com/office/powerpoint/2010/main" val="1424330998"/>
      </p:ext>
    </p:extLst>
  </p:cSld>
  <p:clrMapOvr>
    <a:masterClrMapping/>
  </p:clrMapOvr>
  <mc:AlternateContent xmlns:mc="http://schemas.openxmlformats.org/markup-compatibility/2006" xmlns:p14="http://schemas.microsoft.com/office/powerpoint/2010/main">
    <mc:Choice Requires="p14">
      <p:transition spd="slow" p14:dur="2000" advTm="116129"/>
    </mc:Choice>
    <mc:Fallback xmlns="">
      <p:transition spd="slow" advTm="116129"/>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标题 1"/>
          <p:cNvSpPr txBox="1"/>
          <p:nvPr/>
        </p:nvSpPr>
        <p:spPr>
          <a:xfrm>
            <a:off x="381000" y="685800"/>
            <a:ext cx="8153400" cy="486054"/>
          </a:xfrm>
          <a:prstGeom prst="rect">
            <a:avLst/>
          </a:prstGeom>
        </p:spPr>
        <p:txBody>
          <a:bodyPr vert="horz" lIns="51435" tIns="25718" rIns="51435" bIns="25718" rtlCol="0" anchor="ctr">
            <a:normAutofit fontScale="97500"/>
          </a:bodyPr>
          <a:lstStyle>
            <a:lvl1pPr marL="0" marR="0" indent="0" algn="l" defTabSz="412750" latinLnBrk="0">
              <a:lnSpc>
                <a:spcPct val="100000"/>
              </a:lnSpc>
              <a:spcBef>
                <a:spcPts val="0"/>
              </a:spcBef>
              <a:spcAft>
                <a:spcPts val="0"/>
              </a:spcAft>
              <a:buClrTx/>
              <a:buSzTx/>
              <a:buFontTx/>
              <a:buNone/>
              <a:defRPr sz="2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1pPr>
            <a:lvl2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2pPr>
            <a:lvl3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3pPr>
            <a:lvl4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4pPr>
            <a:lvl5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5pPr>
            <a:lvl6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6pPr>
            <a:lvl7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7pPr>
            <a:lvl8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8pPr>
            <a:lvl9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9pPr>
          </a:lstStyle>
          <a:p>
            <a:pPr algn="ctr">
              <a:lnSpc>
                <a:spcPct val="80000"/>
              </a:lnSpc>
              <a:spcBef>
                <a:spcPct val="0"/>
              </a:spcBef>
              <a:spcAft>
                <a:spcPct val="0"/>
              </a:spcAft>
            </a:pPr>
            <a:r>
              <a:rPr lang="en-US" altLang="zh-CN" sz="2700" b="1" dirty="0">
                <a:solidFill>
                  <a:schemeClr val="tx2"/>
                </a:solidFill>
                <a:latin typeface="+mj-lt"/>
                <a:ea typeface="+mj-ea"/>
                <a:cs typeface="+mj-cs"/>
              </a:rPr>
              <a:t>Feasibility of supporting CDM access for AMP </a:t>
            </a:r>
            <a:endParaRPr lang="zh-CN" altLang="en-US" sz="2700" b="1" dirty="0">
              <a:solidFill>
                <a:schemeClr val="tx2"/>
              </a:solidFill>
              <a:latin typeface="+mj-lt"/>
              <a:ea typeface="+mj-ea"/>
              <a:cs typeface="+mj-cs"/>
            </a:endParaRPr>
          </a:p>
        </p:txBody>
      </p:sp>
      <p:sp>
        <p:nvSpPr>
          <p:cNvPr id="16" name="Footer Placeholder 2">
            <a:extLst>
              <a:ext uri="{FF2B5EF4-FFF2-40B4-BE49-F238E27FC236}">
                <a16:creationId xmlns:a16="http://schemas.microsoft.com/office/drawing/2014/main" id="{A452CAD7-7514-445B-B4F9-0506B16BCE21}"/>
              </a:ext>
            </a:extLst>
          </p:cNvPr>
          <p:cNvSpPr txBox="1">
            <a:spLocks/>
          </p:cNvSpPr>
          <p:nvPr/>
        </p:nvSpPr>
        <p:spPr>
          <a:xfrm flipH="1">
            <a:off x="6400800" y="6475413"/>
            <a:ext cx="214306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zh-CN" dirty="0" err="1"/>
              <a:t>Weijie</a:t>
            </a:r>
            <a:r>
              <a:rPr lang="en-US" altLang="zh-CN" dirty="0"/>
              <a:t> Xu (OPPO)</a:t>
            </a:r>
            <a:endParaRPr lang="en-US" dirty="0"/>
          </a:p>
        </p:txBody>
      </p:sp>
      <p:sp>
        <p:nvSpPr>
          <p:cNvPr id="17" name="Slide Number Placeholder 3">
            <a:extLst>
              <a:ext uri="{FF2B5EF4-FFF2-40B4-BE49-F238E27FC236}">
                <a16:creationId xmlns:a16="http://schemas.microsoft.com/office/drawing/2014/main" id="{98E572A0-844A-4095-B3D1-05D31A90D752}"/>
              </a:ext>
            </a:extLst>
          </p:cNvPr>
          <p:cNvSpPr txBox="1">
            <a:spLocks/>
          </p:cNvSpPr>
          <p:nvPr/>
        </p:nvSpPr>
        <p:spPr bwMode="auto">
          <a:xfrm>
            <a:off x="4344988" y="6475413"/>
            <a:ext cx="530225" cy="182562"/>
          </a:xfrm>
          <a:prstGeom prst="rect">
            <a:avLst/>
          </a:prstGeom>
          <a:noFill/>
          <a:ln w="9525">
            <a:noFill/>
            <a:miter lim="800000"/>
          </a:ln>
          <a:effectLst/>
        </p:spPr>
        <p:txBody>
          <a:bodyPr vert="horz" wrap="square" lIns="0" tIns="0" rIns="0" bIns="0" numCol="1" anchor="t" anchorCtr="0" compatLnSpc="1">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t>Slide </a:t>
            </a:r>
            <a:fld id="{3099D1E7-2CFE-4362-BB72-AF97192842EA}" type="slidenum">
              <a:rPr lang="en-US" smtClean="0"/>
              <a:pPr>
                <a:defRPr/>
              </a:pPr>
              <a:t>6</a:t>
            </a:fld>
            <a:endParaRPr lang="en-US" dirty="0"/>
          </a:p>
        </p:txBody>
      </p:sp>
      <p:sp>
        <p:nvSpPr>
          <p:cNvPr id="8" name="Rectangle 1">
            <a:extLst>
              <a:ext uri="{FF2B5EF4-FFF2-40B4-BE49-F238E27FC236}">
                <a16:creationId xmlns:a16="http://schemas.microsoft.com/office/drawing/2014/main" id="{FE2CD38C-3344-4A01-82A4-D42CFF57CDB4}"/>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802.11-25/0035r1</a:t>
            </a:r>
            <a:endParaRPr lang="en-SG" sz="1800" dirty="0">
              <a:latin typeface="+mn-lt"/>
            </a:endParaRPr>
          </a:p>
        </p:txBody>
      </p:sp>
      <p:sp>
        <p:nvSpPr>
          <p:cNvPr id="9" name="Date Placeholder 3">
            <a:extLst>
              <a:ext uri="{FF2B5EF4-FFF2-40B4-BE49-F238E27FC236}">
                <a16:creationId xmlns:a16="http://schemas.microsoft.com/office/drawing/2014/main" id="{E354E8B0-B4BD-48FF-944D-1A9286457195}"/>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Jan. 2025</a:t>
            </a:r>
            <a:endParaRPr lang="en-GB" sz="1800" b="1" dirty="0"/>
          </a:p>
        </p:txBody>
      </p:sp>
      <p:sp>
        <p:nvSpPr>
          <p:cNvPr id="2" name="矩形 1">
            <a:extLst>
              <a:ext uri="{FF2B5EF4-FFF2-40B4-BE49-F238E27FC236}">
                <a16:creationId xmlns:a16="http://schemas.microsoft.com/office/drawing/2014/main" id="{EE219A34-2D7B-464A-B4E2-1D28487AF336}"/>
              </a:ext>
            </a:extLst>
          </p:cNvPr>
          <p:cNvSpPr/>
          <p:nvPr/>
        </p:nvSpPr>
        <p:spPr>
          <a:xfrm>
            <a:off x="119915" y="1066800"/>
            <a:ext cx="8496300" cy="5616922"/>
          </a:xfrm>
          <a:prstGeom prst="rect">
            <a:avLst/>
          </a:prstGeom>
        </p:spPr>
        <p:txBody>
          <a:bodyPr wrap="square">
            <a:spAutoFit/>
          </a:bodyPr>
          <a:lstStyle/>
          <a:p>
            <a:pPr marL="342900" lvl="1" indent="-342900" algn="just">
              <a:spcBef>
                <a:spcPts val="0"/>
              </a:spcBef>
              <a:spcAft>
                <a:spcPts val="600"/>
              </a:spcAft>
              <a:buFont typeface="Wingdings" panose="05000000000000000000" pitchFamily="2" charset="2"/>
              <a:buChar char="p"/>
            </a:pPr>
            <a:r>
              <a:rPr lang="en-US" altLang="zh-CN" sz="2000" dirty="0">
                <a:cs typeface="Times New Roman" panose="02020603050405020304" pitchFamily="18" charset="0"/>
              </a:rPr>
              <a:t>Although with low complexity, AMP device is able to generate CDM code.  </a:t>
            </a:r>
          </a:p>
          <a:p>
            <a:pPr marL="1257300" lvl="3" indent="-342900" algn="just">
              <a:spcBef>
                <a:spcPts val="0"/>
              </a:spcBef>
              <a:spcAft>
                <a:spcPts val="600"/>
              </a:spcAft>
              <a:buFont typeface="Arial" panose="020B0604020202020204" pitchFamily="34" charset="0"/>
              <a:buChar char="•"/>
            </a:pPr>
            <a:r>
              <a:rPr lang="en-US" altLang="zh-CN" sz="1600" dirty="0">
                <a:cs typeface="Times New Roman" panose="02020603050405020304" pitchFamily="18" charset="0"/>
              </a:rPr>
              <a:t>As discussed in [6], OOK waveform is proposed as the uplink waveform. There are candidate binary CDM codes (e.g. m/Gold sequence) that can work in conjunction with OOK. </a:t>
            </a:r>
          </a:p>
          <a:p>
            <a:pPr marL="342900" lvl="1" indent="-342900" algn="just">
              <a:spcBef>
                <a:spcPts val="0"/>
              </a:spcBef>
              <a:spcAft>
                <a:spcPts val="600"/>
              </a:spcAft>
              <a:buFont typeface="Wingdings" panose="05000000000000000000" pitchFamily="2" charset="2"/>
              <a:buChar char="p"/>
            </a:pPr>
            <a:r>
              <a:rPr lang="en-US" altLang="zh-CN" sz="2000" dirty="0">
                <a:cs typeface="Times New Roman" panose="02020603050405020304" pitchFamily="18" charset="0"/>
              </a:rPr>
              <a:t>Impact of non-ideal factors</a:t>
            </a:r>
          </a:p>
          <a:p>
            <a:pPr marL="1257300" lvl="3" indent="-342900" algn="just">
              <a:spcBef>
                <a:spcPts val="0"/>
              </a:spcBef>
              <a:spcAft>
                <a:spcPts val="600"/>
              </a:spcAft>
              <a:buFont typeface="Arial" panose="020B0604020202020204" pitchFamily="34" charset="0"/>
              <a:buChar char="•"/>
            </a:pPr>
            <a:r>
              <a:rPr lang="en-US" altLang="zh-CN" sz="2000" dirty="0">
                <a:cs typeface="Times New Roman" panose="02020603050405020304" pitchFamily="18" charset="0"/>
              </a:rPr>
              <a:t>Synchronization error</a:t>
            </a:r>
          </a:p>
          <a:p>
            <a:pPr marL="1714500" lvl="4" indent="-342900" algn="just">
              <a:spcBef>
                <a:spcPts val="0"/>
              </a:spcBef>
              <a:spcAft>
                <a:spcPts val="600"/>
              </a:spcAft>
              <a:buFont typeface="Arial" panose="020B0604020202020204" pitchFamily="34" charset="0"/>
              <a:buChar char="•"/>
            </a:pPr>
            <a:r>
              <a:rPr lang="en-US" altLang="zh-CN" sz="1600" dirty="0">
                <a:cs typeface="Times New Roman" panose="02020603050405020304" pitchFamily="18" charset="0"/>
              </a:rPr>
              <a:t>CDM sequence from different AMP devices may be </a:t>
            </a:r>
            <a:r>
              <a:rPr lang="en-US" altLang="zh-CN" sz="1600" dirty="0">
                <a:solidFill>
                  <a:srgbClr val="0000FF"/>
                </a:solidFill>
                <a:cs typeface="Times New Roman" panose="02020603050405020304" pitchFamily="18" charset="0"/>
              </a:rPr>
              <a:t>not synchronous at the beginning</a:t>
            </a:r>
            <a:r>
              <a:rPr lang="en-US" altLang="zh-CN" sz="1600" dirty="0">
                <a:cs typeface="Times New Roman" panose="02020603050405020304" pitchFamily="18" charset="0"/>
              </a:rPr>
              <a:t> of transmission due to </a:t>
            </a:r>
            <a:r>
              <a:rPr lang="en-US" altLang="zh-CN" sz="1600" dirty="0">
                <a:solidFill>
                  <a:srgbClr val="0000FF"/>
                </a:solidFill>
                <a:cs typeface="Times New Roman" panose="02020603050405020304" pitchFamily="18" charset="0"/>
              </a:rPr>
              <a:t>different distance from the AP or different clock drifting time </a:t>
            </a:r>
          </a:p>
          <a:p>
            <a:pPr marL="1714500" lvl="4" indent="-342900" algn="just">
              <a:spcBef>
                <a:spcPts val="0"/>
              </a:spcBef>
              <a:spcAft>
                <a:spcPts val="600"/>
              </a:spcAft>
              <a:buFont typeface="Arial" panose="020B0604020202020204" pitchFamily="34" charset="0"/>
              <a:buChar char="•"/>
            </a:pPr>
            <a:endParaRPr lang="en-US" altLang="zh-CN" sz="1800" dirty="0">
              <a:cs typeface="Times New Roman" panose="02020603050405020304" pitchFamily="18" charset="0"/>
            </a:endParaRPr>
          </a:p>
          <a:p>
            <a:pPr marL="1714500" lvl="4" indent="-342900" algn="just">
              <a:spcBef>
                <a:spcPts val="0"/>
              </a:spcBef>
              <a:spcAft>
                <a:spcPts val="600"/>
              </a:spcAft>
              <a:buFont typeface="Arial" panose="020B0604020202020204" pitchFamily="34" charset="0"/>
              <a:buChar char="•"/>
            </a:pPr>
            <a:endParaRPr lang="en-US" altLang="zh-CN" sz="1800" dirty="0">
              <a:cs typeface="Times New Roman" panose="02020603050405020304" pitchFamily="18" charset="0"/>
            </a:endParaRPr>
          </a:p>
          <a:p>
            <a:pPr marL="1257300" lvl="3" indent="-342900" algn="just">
              <a:spcBef>
                <a:spcPts val="0"/>
              </a:spcBef>
              <a:spcAft>
                <a:spcPts val="600"/>
              </a:spcAft>
              <a:buFont typeface="Arial" panose="020B0604020202020204" pitchFamily="34" charset="0"/>
              <a:buChar char="•"/>
            </a:pPr>
            <a:r>
              <a:rPr lang="en-US" altLang="zh-CN" sz="2000" dirty="0">
                <a:cs typeface="Times New Roman" panose="02020603050405020304" pitchFamily="18" charset="0"/>
              </a:rPr>
              <a:t>Clock drifting </a:t>
            </a:r>
          </a:p>
          <a:p>
            <a:pPr marL="1714500" lvl="4" indent="-342900" algn="just">
              <a:spcBef>
                <a:spcPts val="0"/>
              </a:spcBef>
              <a:spcAft>
                <a:spcPts val="600"/>
              </a:spcAft>
              <a:buFont typeface="Arial" panose="020B0604020202020204" pitchFamily="34" charset="0"/>
              <a:buChar char="•"/>
            </a:pPr>
            <a:r>
              <a:rPr lang="en-US" altLang="zh-CN" sz="1600" dirty="0">
                <a:solidFill>
                  <a:srgbClr val="0000FF"/>
                </a:solidFill>
                <a:cs typeface="Times New Roman" panose="02020603050405020304" pitchFamily="18" charset="0"/>
              </a:rPr>
              <a:t>During the transmission</a:t>
            </a:r>
            <a:r>
              <a:rPr lang="en-US" altLang="zh-CN" sz="1600" dirty="0">
                <a:cs typeface="Times New Roman" panose="02020603050405020304" pitchFamily="18" charset="0"/>
              </a:rPr>
              <a:t>, the relative distance of two CDM sequence may change due to different clock drifting rate of different AMP devices.</a:t>
            </a:r>
          </a:p>
          <a:p>
            <a:pPr marL="800100" lvl="2" indent="-342900" algn="just">
              <a:spcBef>
                <a:spcPts val="0"/>
              </a:spcBef>
              <a:spcAft>
                <a:spcPts val="600"/>
              </a:spcAft>
              <a:buFont typeface="Arial" panose="020B0604020202020204" pitchFamily="34" charset="0"/>
              <a:buChar char="•"/>
            </a:pPr>
            <a:endParaRPr lang="en-US" altLang="zh-CN" sz="2000" dirty="0">
              <a:cs typeface="Times New Roman" panose="02020603050405020304" pitchFamily="18" charset="0"/>
            </a:endParaRPr>
          </a:p>
          <a:p>
            <a:pPr marL="800100" lvl="2" indent="-342900" algn="just">
              <a:spcBef>
                <a:spcPts val="0"/>
              </a:spcBef>
              <a:spcAft>
                <a:spcPts val="600"/>
              </a:spcAft>
              <a:buFont typeface="Arial" panose="020B0604020202020204" pitchFamily="34" charset="0"/>
              <a:buChar char="•"/>
            </a:pPr>
            <a:endParaRPr lang="en-US" altLang="zh-CN" sz="2000" dirty="0">
              <a:cs typeface="Times New Roman" panose="02020603050405020304" pitchFamily="18" charset="0"/>
            </a:endParaRPr>
          </a:p>
          <a:p>
            <a:pPr marL="457200" lvl="2" algn="just">
              <a:spcBef>
                <a:spcPts val="0"/>
              </a:spcBef>
              <a:spcAft>
                <a:spcPts val="600"/>
              </a:spcAft>
            </a:pPr>
            <a:endParaRPr lang="en-US" altLang="zh-CN" sz="2000" dirty="0">
              <a:cs typeface="Times New Roman" panose="02020603050405020304" pitchFamily="18" charset="0"/>
            </a:endParaRPr>
          </a:p>
        </p:txBody>
      </p:sp>
      <p:pic>
        <p:nvPicPr>
          <p:cNvPr id="4" name="图片 3">
            <a:extLst>
              <a:ext uri="{FF2B5EF4-FFF2-40B4-BE49-F238E27FC236}">
                <a16:creationId xmlns:a16="http://schemas.microsoft.com/office/drawing/2014/main" id="{860F3577-5F5E-4BFF-8EA4-1A5FAA360BA9}"/>
              </a:ext>
            </a:extLst>
          </p:cNvPr>
          <p:cNvPicPr>
            <a:picLocks noChangeAspect="1"/>
          </p:cNvPicPr>
          <p:nvPr/>
        </p:nvPicPr>
        <p:blipFill>
          <a:blip r:embed="rId3"/>
          <a:stretch>
            <a:fillRect/>
          </a:stretch>
        </p:blipFill>
        <p:spPr>
          <a:xfrm>
            <a:off x="2590800" y="3895871"/>
            <a:ext cx="5638800" cy="835941"/>
          </a:xfrm>
          <a:prstGeom prst="rect">
            <a:avLst/>
          </a:prstGeom>
        </p:spPr>
      </p:pic>
      <p:pic>
        <p:nvPicPr>
          <p:cNvPr id="6" name="图片 5">
            <a:extLst>
              <a:ext uri="{FF2B5EF4-FFF2-40B4-BE49-F238E27FC236}">
                <a16:creationId xmlns:a16="http://schemas.microsoft.com/office/drawing/2014/main" id="{F0DCCB55-B4E8-41EA-AF07-D2D6F53791ED}"/>
              </a:ext>
            </a:extLst>
          </p:cNvPr>
          <p:cNvPicPr>
            <a:picLocks noChangeAspect="1"/>
          </p:cNvPicPr>
          <p:nvPr/>
        </p:nvPicPr>
        <p:blipFill>
          <a:blip r:embed="rId4"/>
          <a:stretch>
            <a:fillRect/>
          </a:stretch>
        </p:blipFill>
        <p:spPr>
          <a:xfrm>
            <a:off x="2587592" y="5492013"/>
            <a:ext cx="5638800" cy="835941"/>
          </a:xfrm>
          <a:prstGeom prst="rect">
            <a:avLst/>
          </a:prstGeom>
        </p:spPr>
      </p:pic>
    </p:spTree>
    <p:extLst>
      <p:ext uri="{BB962C8B-B14F-4D97-AF65-F5344CB8AC3E}">
        <p14:creationId xmlns:p14="http://schemas.microsoft.com/office/powerpoint/2010/main" val="1255640857"/>
      </p:ext>
    </p:extLst>
  </p:cSld>
  <p:clrMapOvr>
    <a:masterClrMapping/>
  </p:clrMapOvr>
  <mc:AlternateContent xmlns:mc="http://schemas.openxmlformats.org/markup-compatibility/2006" xmlns:p14="http://schemas.microsoft.com/office/powerpoint/2010/main">
    <mc:Choice Requires="p14">
      <p:transition spd="slow" p14:dur="2000" advTm="116129"/>
    </mc:Choice>
    <mc:Fallback xmlns="">
      <p:transition spd="slow" advTm="116129"/>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标题 1"/>
          <p:cNvSpPr txBox="1"/>
          <p:nvPr/>
        </p:nvSpPr>
        <p:spPr>
          <a:xfrm>
            <a:off x="381000" y="685800"/>
            <a:ext cx="8153400" cy="486054"/>
          </a:xfrm>
          <a:prstGeom prst="rect">
            <a:avLst/>
          </a:prstGeom>
        </p:spPr>
        <p:txBody>
          <a:bodyPr vert="horz" lIns="51435" tIns="25718" rIns="51435" bIns="25718" rtlCol="0" anchor="ctr">
            <a:normAutofit fontScale="97500"/>
          </a:bodyPr>
          <a:lstStyle>
            <a:lvl1pPr marL="0" marR="0" indent="0" algn="l" defTabSz="412750" latinLnBrk="0">
              <a:lnSpc>
                <a:spcPct val="100000"/>
              </a:lnSpc>
              <a:spcBef>
                <a:spcPts val="0"/>
              </a:spcBef>
              <a:spcAft>
                <a:spcPts val="0"/>
              </a:spcAft>
              <a:buClrTx/>
              <a:buSzTx/>
              <a:buFontTx/>
              <a:buNone/>
              <a:defRPr sz="2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1pPr>
            <a:lvl2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2pPr>
            <a:lvl3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3pPr>
            <a:lvl4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4pPr>
            <a:lvl5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5pPr>
            <a:lvl6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6pPr>
            <a:lvl7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7pPr>
            <a:lvl8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8pPr>
            <a:lvl9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9pPr>
          </a:lstStyle>
          <a:p>
            <a:pPr algn="ctr">
              <a:lnSpc>
                <a:spcPct val="80000"/>
              </a:lnSpc>
              <a:spcBef>
                <a:spcPct val="0"/>
              </a:spcBef>
              <a:spcAft>
                <a:spcPct val="0"/>
              </a:spcAft>
            </a:pPr>
            <a:r>
              <a:rPr lang="en-US" altLang="zh-CN" sz="2700" b="1" dirty="0">
                <a:solidFill>
                  <a:schemeClr val="tx2"/>
                </a:solidFill>
                <a:latin typeface="+mj-lt"/>
                <a:ea typeface="+mj-ea"/>
                <a:cs typeface="+mj-cs"/>
              </a:rPr>
              <a:t>Feasibility of supporting CDM access for AMP </a:t>
            </a:r>
            <a:endParaRPr lang="zh-CN" altLang="en-US" sz="2700" b="1" dirty="0">
              <a:solidFill>
                <a:schemeClr val="tx2"/>
              </a:solidFill>
              <a:latin typeface="+mj-lt"/>
              <a:ea typeface="+mj-ea"/>
              <a:cs typeface="+mj-cs"/>
            </a:endParaRPr>
          </a:p>
        </p:txBody>
      </p:sp>
      <p:sp>
        <p:nvSpPr>
          <p:cNvPr id="16" name="Footer Placeholder 2">
            <a:extLst>
              <a:ext uri="{FF2B5EF4-FFF2-40B4-BE49-F238E27FC236}">
                <a16:creationId xmlns:a16="http://schemas.microsoft.com/office/drawing/2014/main" id="{A452CAD7-7514-445B-B4F9-0506B16BCE21}"/>
              </a:ext>
            </a:extLst>
          </p:cNvPr>
          <p:cNvSpPr txBox="1">
            <a:spLocks/>
          </p:cNvSpPr>
          <p:nvPr/>
        </p:nvSpPr>
        <p:spPr>
          <a:xfrm flipH="1">
            <a:off x="6400800" y="6475413"/>
            <a:ext cx="214306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zh-CN" dirty="0" err="1"/>
              <a:t>Weijie</a:t>
            </a:r>
            <a:r>
              <a:rPr lang="en-US" altLang="zh-CN" dirty="0"/>
              <a:t> Xu (OPPO)</a:t>
            </a:r>
            <a:endParaRPr lang="en-US" dirty="0"/>
          </a:p>
        </p:txBody>
      </p:sp>
      <p:sp>
        <p:nvSpPr>
          <p:cNvPr id="17" name="Slide Number Placeholder 3">
            <a:extLst>
              <a:ext uri="{FF2B5EF4-FFF2-40B4-BE49-F238E27FC236}">
                <a16:creationId xmlns:a16="http://schemas.microsoft.com/office/drawing/2014/main" id="{98E572A0-844A-4095-B3D1-05D31A90D752}"/>
              </a:ext>
            </a:extLst>
          </p:cNvPr>
          <p:cNvSpPr txBox="1">
            <a:spLocks/>
          </p:cNvSpPr>
          <p:nvPr/>
        </p:nvSpPr>
        <p:spPr bwMode="auto">
          <a:xfrm>
            <a:off x="4344988" y="6475413"/>
            <a:ext cx="530225" cy="182562"/>
          </a:xfrm>
          <a:prstGeom prst="rect">
            <a:avLst/>
          </a:prstGeom>
          <a:noFill/>
          <a:ln w="9525">
            <a:noFill/>
            <a:miter lim="800000"/>
          </a:ln>
          <a:effectLst/>
        </p:spPr>
        <p:txBody>
          <a:bodyPr vert="horz" wrap="square" lIns="0" tIns="0" rIns="0" bIns="0" numCol="1" anchor="t" anchorCtr="0" compatLnSpc="1">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t>Slide </a:t>
            </a:r>
            <a:fld id="{3099D1E7-2CFE-4362-BB72-AF97192842EA}" type="slidenum">
              <a:rPr lang="en-US" smtClean="0"/>
              <a:pPr>
                <a:defRPr/>
              </a:pPr>
              <a:t>7</a:t>
            </a:fld>
            <a:endParaRPr lang="en-US" dirty="0"/>
          </a:p>
        </p:txBody>
      </p:sp>
      <p:sp>
        <p:nvSpPr>
          <p:cNvPr id="8" name="Rectangle 1">
            <a:extLst>
              <a:ext uri="{FF2B5EF4-FFF2-40B4-BE49-F238E27FC236}">
                <a16:creationId xmlns:a16="http://schemas.microsoft.com/office/drawing/2014/main" id="{FE2CD38C-3344-4A01-82A4-D42CFF57CDB4}"/>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802.11-25/0035r1</a:t>
            </a:r>
            <a:endParaRPr lang="en-SG" sz="1800" dirty="0">
              <a:latin typeface="+mn-lt"/>
            </a:endParaRPr>
          </a:p>
        </p:txBody>
      </p:sp>
      <p:sp>
        <p:nvSpPr>
          <p:cNvPr id="9" name="Date Placeholder 3">
            <a:extLst>
              <a:ext uri="{FF2B5EF4-FFF2-40B4-BE49-F238E27FC236}">
                <a16:creationId xmlns:a16="http://schemas.microsoft.com/office/drawing/2014/main" id="{E354E8B0-B4BD-48FF-944D-1A9286457195}"/>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Jan. 2025</a:t>
            </a:r>
            <a:endParaRPr lang="en-GB" sz="1800" b="1" dirty="0"/>
          </a:p>
        </p:txBody>
      </p:sp>
      <p:sp>
        <p:nvSpPr>
          <p:cNvPr id="2" name="矩形 1">
            <a:extLst>
              <a:ext uri="{FF2B5EF4-FFF2-40B4-BE49-F238E27FC236}">
                <a16:creationId xmlns:a16="http://schemas.microsoft.com/office/drawing/2014/main" id="{EE219A34-2D7B-464A-B4E2-1D28487AF336}"/>
              </a:ext>
            </a:extLst>
          </p:cNvPr>
          <p:cNvSpPr/>
          <p:nvPr/>
        </p:nvSpPr>
        <p:spPr>
          <a:xfrm>
            <a:off x="119915" y="1066800"/>
            <a:ext cx="8496300" cy="5016758"/>
          </a:xfrm>
          <a:prstGeom prst="rect">
            <a:avLst/>
          </a:prstGeom>
        </p:spPr>
        <p:txBody>
          <a:bodyPr wrap="square">
            <a:spAutoFit/>
          </a:bodyPr>
          <a:lstStyle/>
          <a:p>
            <a:pPr marL="342900" lvl="1" indent="-342900" algn="just">
              <a:spcBef>
                <a:spcPts val="0"/>
              </a:spcBef>
              <a:spcAft>
                <a:spcPts val="600"/>
              </a:spcAft>
              <a:buFont typeface="Wingdings" panose="05000000000000000000" pitchFamily="2" charset="2"/>
              <a:buChar char="p"/>
            </a:pPr>
            <a:r>
              <a:rPr lang="en-US" altLang="zh-CN" sz="2000" dirty="0">
                <a:cs typeface="Times New Roman" panose="02020603050405020304" pitchFamily="18" charset="0"/>
              </a:rPr>
              <a:t>Analysis of non-ideal factors</a:t>
            </a:r>
          </a:p>
          <a:p>
            <a:pPr marL="800100" lvl="2" indent="-342900" algn="just">
              <a:spcBef>
                <a:spcPts val="0"/>
              </a:spcBef>
              <a:spcAft>
                <a:spcPts val="600"/>
              </a:spcAft>
              <a:buFont typeface="Arial" panose="020B0604020202020204" pitchFamily="34" charset="0"/>
              <a:buChar char="•"/>
            </a:pPr>
            <a:r>
              <a:rPr lang="en-US" altLang="zh-CN" sz="2000" dirty="0">
                <a:cs typeface="Times New Roman" panose="02020603050405020304" pitchFamily="18" charset="0"/>
              </a:rPr>
              <a:t>Analysis: </a:t>
            </a:r>
          </a:p>
          <a:p>
            <a:pPr marL="1257300" lvl="3" indent="-342900" algn="just">
              <a:spcAft>
                <a:spcPts val="600"/>
              </a:spcAft>
              <a:buFont typeface="Arial" panose="020B0604020202020204" pitchFamily="34" charset="0"/>
              <a:buChar char="•"/>
            </a:pPr>
            <a:r>
              <a:rPr lang="en-US" altLang="zh-CN" sz="2000" dirty="0">
                <a:cs typeface="Times New Roman" panose="02020603050405020304" pitchFamily="18" charset="0"/>
              </a:rPr>
              <a:t>RTT of different AMP STA</a:t>
            </a:r>
          </a:p>
          <a:p>
            <a:pPr marL="1714500" lvl="4" indent="-342900" algn="just">
              <a:spcAft>
                <a:spcPts val="600"/>
              </a:spcAft>
              <a:buFont typeface="Arial" panose="020B0604020202020204" pitchFamily="34" charset="0"/>
              <a:buChar char="•"/>
            </a:pPr>
            <a:r>
              <a:rPr lang="en-US" altLang="zh-CN" sz="2000" dirty="0">
                <a:cs typeface="Times New Roman" panose="02020603050405020304" pitchFamily="18" charset="0"/>
              </a:rPr>
              <a:t>The coverage of one AMP AP will be 10m~20m, so the RTT(Round Trip Time) is only </a:t>
            </a:r>
            <a:r>
              <a:rPr lang="en-US" altLang="zh-CN" sz="2000" dirty="0">
                <a:solidFill>
                  <a:srgbClr val="0000FF"/>
                </a:solidFill>
                <a:cs typeface="Times New Roman" panose="02020603050405020304" pitchFamily="18" charset="0"/>
              </a:rPr>
              <a:t>0.067us~0.133 us</a:t>
            </a:r>
          </a:p>
          <a:p>
            <a:pPr marL="1257300" lvl="3" indent="-342900" algn="just">
              <a:spcAft>
                <a:spcPts val="600"/>
              </a:spcAft>
              <a:buFont typeface="Arial" panose="020B0604020202020204" pitchFamily="34" charset="0"/>
              <a:buChar char="•"/>
            </a:pPr>
            <a:r>
              <a:rPr lang="en-US" altLang="zh-CN" sz="2000" dirty="0">
                <a:cs typeface="Times New Roman" panose="02020603050405020304" pitchFamily="18" charset="0"/>
              </a:rPr>
              <a:t>Drifting</a:t>
            </a:r>
          </a:p>
          <a:p>
            <a:pPr marL="1714500" lvl="4" indent="-342900" algn="just">
              <a:spcAft>
                <a:spcPts val="600"/>
              </a:spcAft>
              <a:buFont typeface="Arial" panose="020B0604020202020204" pitchFamily="34" charset="0"/>
              <a:buChar char="•"/>
            </a:pPr>
            <a:r>
              <a:rPr lang="en-US" altLang="zh-CN" sz="2000" dirty="0">
                <a:cs typeface="Times New Roman" panose="02020603050405020304" pitchFamily="18" charset="0"/>
              </a:rPr>
              <a:t>For active device with clock accuracy of 1000ppm, the max drifting time after a time duration of 2ms is </a:t>
            </a:r>
            <a:r>
              <a:rPr lang="en-US" altLang="zh-CN" sz="2000" dirty="0">
                <a:solidFill>
                  <a:srgbClr val="0000FF"/>
                </a:solidFill>
                <a:cs typeface="Times New Roman" panose="02020603050405020304" pitchFamily="18" charset="0"/>
              </a:rPr>
              <a:t>2us</a:t>
            </a:r>
            <a:r>
              <a:rPr lang="en-US" altLang="zh-CN" sz="2000" dirty="0">
                <a:cs typeface="Times New Roman" panose="02020603050405020304" pitchFamily="18" charset="0"/>
              </a:rPr>
              <a:t>. </a:t>
            </a:r>
          </a:p>
          <a:p>
            <a:pPr marL="1714500" lvl="4" indent="-342900" algn="just">
              <a:spcAft>
                <a:spcPts val="600"/>
              </a:spcAft>
              <a:buFont typeface="Arial" panose="020B0604020202020204" pitchFamily="34" charset="0"/>
              <a:buChar char="•"/>
            </a:pPr>
            <a:r>
              <a:rPr lang="en-US" altLang="zh-CN" sz="2000" dirty="0">
                <a:cs typeface="Times New Roman" panose="02020603050405020304" pitchFamily="18" charset="0"/>
              </a:rPr>
              <a:t>For active device with clock accuracy of 1000ppm, for a CDM sequence of length 63, the symbol level misalignment between 2 CDM sequences is less than 1/10 OOK symbol (for one bit of the sequence)</a:t>
            </a:r>
          </a:p>
          <a:p>
            <a:pPr marL="800100" lvl="2" indent="-342900" algn="just">
              <a:spcBef>
                <a:spcPts val="0"/>
              </a:spcBef>
              <a:spcAft>
                <a:spcPts val="600"/>
              </a:spcAft>
              <a:buFont typeface="Arial" panose="020B0604020202020204" pitchFamily="34" charset="0"/>
              <a:buChar char="•"/>
            </a:pPr>
            <a:endParaRPr lang="en-US" altLang="zh-CN" sz="2000" dirty="0">
              <a:cs typeface="Times New Roman" panose="02020603050405020304" pitchFamily="18" charset="0"/>
            </a:endParaRPr>
          </a:p>
          <a:p>
            <a:pPr marL="457200" lvl="2" algn="just">
              <a:spcBef>
                <a:spcPts val="0"/>
              </a:spcBef>
              <a:spcAft>
                <a:spcPts val="600"/>
              </a:spcAft>
            </a:pPr>
            <a:endParaRPr lang="en-US" altLang="zh-CN" sz="2000" dirty="0">
              <a:cs typeface="Times New Roman" panose="02020603050405020304" pitchFamily="18" charset="0"/>
            </a:endParaRPr>
          </a:p>
        </p:txBody>
      </p:sp>
    </p:spTree>
    <p:extLst>
      <p:ext uri="{BB962C8B-B14F-4D97-AF65-F5344CB8AC3E}">
        <p14:creationId xmlns:p14="http://schemas.microsoft.com/office/powerpoint/2010/main" val="2255393761"/>
      </p:ext>
    </p:extLst>
  </p:cSld>
  <p:clrMapOvr>
    <a:masterClrMapping/>
  </p:clrMapOvr>
  <mc:AlternateContent xmlns:mc="http://schemas.openxmlformats.org/markup-compatibility/2006" xmlns:p14="http://schemas.microsoft.com/office/powerpoint/2010/main">
    <mc:Choice Requires="p14">
      <p:transition spd="slow" p14:dur="2000" advTm="116129"/>
    </mc:Choice>
    <mc:Fallback xmlns="">
      <p:transition spd="slow" advTm="116129"/>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标题 1"/>
          <p:cNvSpPr txBox="1"/>
          <p:nvPr/>
        </p:nvSpPr>
        <p:spPr>
          <a:xfrm>
            <a:off x="381000" y="685800"/>
            <a:ext cx="8153400" cy="486054"/>
          </a:xfrm>
          <a:prstGeom prst="rect">
            <a:avLst/>
          </a:prstGeom>
        </p:spPr>
        <p:txBody>
          <a:bodyPr vert="horz" lIns="51435" tIns="25718" rIns="51435" bIns="25718" rtlCol="0" anchor="ctr">
            <a:normAutofit fontScale="97500"/>
          </a:bodyPr>
          <a:lstStyle>
            <a:lvl1pPr marL="0" marR="0" indent="0" algn="l" defTabSz="412750" latinLnBrk="0">
              <a:lnSpc>
                <a:spcPct val="100000"/>
              </a:lnSpc>
              <a:spcBef>
                <a:spcPts val="0"/>
              </a:spcBef>
              <a:spcAft>
                <a:spcPts val="0"/>
              </a:spcAft>
              <a:buClrTx/>
              <a:buSzTx/>
              <a:buFontTx/>
              <a:buNone/>
              <a:defRPr sz="2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1pPr>
            <a:lvl2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2pPr>
            <a:lvl3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3pPr>
            <a:lvl4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4pPr>
            <a:lvl5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5pPr>
            <a:lvl6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6pPr>
            <a:lvl7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7pPr>
            <a:lvl8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8pPr>
            <a:lvl9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9pPr>
          </a:lstStyle>
          <a:p>
            <a:pPr algn="ctr">
              <a:lnSpc>
                <a:spcPct val="80000"/>
              </a:lnSpc>
              <a:spcBef>
                <a:spcPct val="0"/>
              </a:spcBef>
              <a:spcAft>
                <a:spcPct val="0"/>
              </a:spcAft>
            </a:pPr>
            <a:r>
              <a:rPr lang="en-US" altLang="zh-CN" sz="2700" b="1" dirty="0">
                <a:solidFill>
                  <a:schemeClr val="tx2"/>
                </a:solidFill>
                <a:latin typeface="+mj-lt"/>
                <a:ea typeface="+mj-ea"/>
                <a:cs typeface="+mj-cs"/>
              </a:rPr>
              <a:t>Exemplary CDM Code for AMP </a:t>
            </a:r>
            <a:endParaRPr lang="zh-CN" altLang="en-US" sz="2700" b="1" dirty="0">
              <a:solidFill>
                <a:schemeClr val="tx2"/>
              </a:solidFill>
              <a:latin typeface="+mj-lt"/>
              <a:ea typeface="+mj-ea"/>
              <a:cs typeface="+mj-cs"/>
            </a:endParaRPr>
          </a:p>
        </p:txBody>
      </p:sp>
      <p:sp>
        <p:nvSpPr>
          <p:cNvPr id="16" name="Footer Placeholder 2">
            <a:extLst>
              <a:ext uri="{FF2B5EF4-FFF2-40B4-BE49-F238E27FC236}">
                <a16:creationId xmlns:a16="http://schemas.microsoft.com/office/drawing/2014/main" id="{A452CAD7-7514-445B-B4F9-0506B16BCE21}"/>
              </a:ext>
            </a:extLst>
          </p:cNvPr>
          <p:cNvSpPr txBox="1">
            <a:spLocks/>
          </p:cNvSpPr>
          <p:nvPr/>
        </p:nvSpPr>
        <p:spPr>
          <a:xfrm flipH="1">
            <a:off x="6400800" y="6475413"/>
            <a:ext cx="214306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zh-CN" dirty="0" err="1"/>
              <a:t>Weijie</a:t>
            </a:r>
            <a:r>
              <a:rPr lang="en-US" altLang="zh-CN" dirty="0"/>
              <a:t> Xu (OPPO)</a:t>
            </a:r>
            <a:endParaRPr lang="en-US" dirty="0"/>
          </a:p>
        </p:txBody>
      </p:sp>
      <p:sp>
        <p:nvSpPr>
          <p:cNvPr id="17" name="Slide Number Placeholder 3">
            <a:extLst>
              <a:ext uri="{FF2B5EF4-FFF2-40B4-BE49-F238E27FC236}">
                <a16:creationId xmlns:a16="http://schemas.microsoft.com/office/drawing/2014/main" id="{98E572A0-844A-4095-B3D1-05D31A90D752}"/>
              </a:ext>
            </a:extLst>
          </p:cNvPr>
          <p:cNvSpPr txBox="1">
            <a:spLocks/>
          </p:cNvSpPr>
          <p:nvPr/>
        </p:nvSpPr>
        <p:spPr bwMode="auto">
          <a:xfrm>
            <a:off x="4344988" y="6475413"/>
            <a:ext cx="530225" cy="182562"/>
          </a:xfrm>
          <a:prstGeom prst="rect">
            <a:avLst/>
          </a:prstGeom>
          <a:noFill/>
          <a:ln w="9525">
            <a:noFill/>
            <a:miter lim="800000"/>
          </a:ln>
          <a:effectLst/>
        </p:spPr>
        <p:txBody>
          <a:bodyPr vert="horz" wrap="square" lIns="0" tIns="0" rIns="0" bIns="0" numCol="1" anchor="t" anchorCtr="0" compatLnSpc="1">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t>Slide </a:t>
            </a:r>
            <a:fld id="{3099D1E7-2CFE-4362-BB72-AF97192842EA}" type="slidenum">
              <a:rPr lang="en-US" smtClean="0"/>
              <a:pPr>
                <a:defRPr/>
              </a:pPr>
              <a:t>8</a:t>
            </a:fld>
            <a:endParaRPr lang="en-US" dirty="0"/>
          </a:p>
        </p:txBody>
      </p:sp>
      <p:sp>
        <p:nvSpPr>
          <p:cNvPr id="8" name="Rectangle 1">
            <a:extLst>
              <a:ext uri="{FF2B5EF4-FFF2-40B4-BE49-F238E27FC236}">
                <a16:creationId xmlns:a16="http://schemas.microsoft.com/office/drawing/2014/main" id="{FE2CD38C-3344-4A01-82A4-D42CFF57CDB4}"/>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802.11-25/0035r1</a:t>
            </a:r>
            <a:endParaRPr lang="en-SG" sz="1800" dirty="0">
              <a:latin typeface="+mn-lt"/>
            </a:endParaRPr>
          </a:p>
        </p:txBody>
      </p:sp>
      <p:sp>
        <p:nvSpPr>
          <p:cNvPr id="9" name="Date Placeholder 3">
            <a:extLst>
              <a:ext uri="{FF2B5EF4-FFF2-40B4-BE49-F238E27FC236}">
                <a16:creationId xmlns:a16="http://schemas.microsoft.com/office/drawing/2014/main" id="{E354E8B0-B4BD-48FF-944D-1A9286457195}"/>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Jan. 2025</a:t>
            </a:r>
            <a:endParaRPr lang="en-GB" sz="1800" b="1" dirty="0"/>
          </a:p>
        </p:txBody>
      </p:sp>
      <p:sp>
        <p:nvSpPr>
          <p:cNvPr id="2" name="矩形 1">
            <a:extLst>
              <a:ext uri="{FF2B5EF4-FFF2-40B4-BE49-F238E27FC236}">
                <a16:creationId xmlns:a16="http://schemas.microsoft.com/office/drawing/2014/main" id="{EE219A34-2D7B-464A-B4E2-1D28487AF336}"/>
              </a:ext>
            </a:extLst>
          </p:cNvPr>
          <p:cNvSpPr/>
          <p:nvPr/>
        </p:nvSpPr>
        <p:spPr>
          <a:xfrm>
            <a:off x="190500" y="1705957"/>
            <a:ext cx="5295900" cy="4478149"/>
          </a:xfrm>
          <a:prstGeom prst="rect">
            <a:avLst/>
          </a:prstGeom>
        </p:spPr>
        <p:txBody>
          <a:bodyPr wrap="square">
            <a:spAutoFit/>
          </a:bodyPr>
          <a:lstStyle/>
          <a:p>
            <a:pPr marL="342900" lvl="1" indent="-342900" algn="just">
              <a:spcBef>
                <a:spcPts val="0"/>
              </a:spcBef>
              <a:spcAft>
                <a:spcPts val="600"/>
              </a:spcAft>
              <a:buFont typeface="Wingdings" panose="05000000000000000000" pitchFamily="2" charset="2"/>
              <a:buChar char="p"/>
            </a:pPr>
            <a:r>
              <a:rPr lang="en-US" altLang="zh-CN" sz="2000" dirty="0">
                <a:cs typeface="Times New Roman" panose="02020603050405020304" pitchFamily="18" charset="0"/>
              </a:rPr>
              <a:t>Both M sequence and gold sequence are </a:t>
            </a:r>
            <a:r>
              <a:rPr lang="en-US" altLang="zh-CN" sz="2000" dirty="0">
                <a:solidFill>
                  <a:schemeClr val="accent2"/>
                </a:solidFill>
                <a:cs typeface="Times New Roman" panose="02020603050405020304" pitchFamily="18" charset="0"/>
              </a:rPr>
              <a:t>binary sequences</a:t>
            </a:r>
            <a:r>
              <a:rPr lang="en-US" altLang="zh-CN" sz="2000" dirty="0">
                <a:cs typeface="Times New Roman" panose="02020603050405020304" pitchFamily="18" charset="0"/>
              </a:rPr>
              <a:t>. AMP device is able to generate m or gold sequence with low-complexity implementation.</a:t>
            </a:r>
          </a:p>
          <a:p>
            <a:pPr marL="800100" lvl="2" indent="-342900" algn="just">
              <a:spcBef>
                <a:spcPts val="0"/>
              </a:spcBef>
              <a:spcAft>
                <a:spcPts val="600"/>
              </a:spcAft>
              <a:buFont typeface="Arial" panose="020B0604020202020204" pitchFamily="34" charset="0"/>
              <a:buChar char="•"/>
            </a:pPr>
            <a:r>
              <a:rPr lang="en-US" altLang="zh-CN" sz="2000" dirty="0">
                <a:cs typeface="Times New Roman" panose="02020603050405020304" pitchFamily="18" charset="0"/>
              </a:rPr>
              <a:t>M  or Gold sequence can be </a:t>
            </a:r>
            <a:r>
              <a:rPr lang="en-US" altLang="zh-CN" sz="2000" dirty="0">
                <a:solidFill>
                  <a:schemeClr val="accent2"/>
                </a:solidFill>
                <a:cs typeface="Times New Roman" panose="02020603050405020304" pitchFamily="18" charset="0"/>
              </a:rPr>
              <a:t>generated with OOK waveform     </a:t>
            </a:r>
          </a:p>
          <a:p>
            <a:pPr marL="342900" lvl="1" indent="-342900" algn="just">
              <a:spcBef>
                <a:spcPts val="0"/>
              </a:spcBef>
              <a:spcAft>
                <a:spcPts val="600"/>
              </a:spcAft>
              <a:buFont typeface="Wingdings" panose="05000000000000000000" pitchFamily="2" charset="2"/>
              <a:buChar char="p"/>
            </a:pPr>
            <a:r>
              <a:rPr lang="en-US" altLang="zh-CN" sz="2000" dirty="0">
                <a:cs typeface="Times New Roman" panose="02020603050405020304" pitchFamily="18" charset="0"/>
              </a:rPr>
              <a:t>Both m sequence and Gold sequence have good auto-correlation and cross-correlation. </a:t>
            </a:r>
          </a:p>
          <a:p>
            <a:pPr marL="342900" lvl="1" indent="-342900" algn="just">
              <a:spcBef>
                <a:spcPts val="0"/>
              </a:spcBef>
              <a:spcAft>
                <a:spcPts val="600"/>
              </a:spcAft>
              <a:buFont typeface="Wingdings" panose="05000000000000000000" pitchFamily="2" charset="2"/>
              <a:buChar char="p"/>
            </a:pPr>
            <a:r>
              <a:rPr lang="en-US" altLang="zh-CN" sz="2000" dirty="0">
                <a:cs typeface="Times New Roman" panose="02020603050405020304" pitchFamily="18" charset="0"/>
              </a:rPr>
              <a:t>Sufficient number of sequences can be generated with m sequence/Gold sequence and their cyclic-shift sequences.  </a:t>
            </a:r>
          </a:p>
          <a:p>
            <a:pPr marL="800100" lvl="2" indent="-342900" algn="just">
              <a:spcBef>
                <a:spcPts val="0"/>
              </a:spcBef>
              <a:spcAft>
                <a:spcPts val="600"/>
              </a:spcAft>
              <a:buFont typeface="Arial" panose="020B0604020202020204" pitchFamily="34" charset="0"/>
              <a:buChar char="•"/>
            </a:pPr>
            <a:endParaRPr lang="en-US" altLang="zh-CN" sz="2000" dirty="0">
              <a:cs typeface="Times New Roman" panose="02020603050405020304" pitchFamily="18" charset="0"/>
            </a:endParaRPr>
          </a:p>
          <a:p>
            <a:pPr marL="800100" lvl="2" indent="-342900" algn="just">
              <a:spcBef>
                <a:spcPts val="0"/>
              </a:spcBef>
              <a:spcAft>
                <a:spcPts val="600"/>
              </a:spcAft>
              <a:buFont typeface="Arial" panose="020B0604020202020204" pitchFamily="34" charset="0"/>
              <a:buChar char="•"/>
            </a:pPr>
            <a:endParaRPr lang="en-US" altLang="zh-CN" sz="2000" dirty="0">
              <a:cs typeface="Times New Roman" panose="02020603050405020304" pitchFamily="18" charset="0"/>
            </a:endParaRPr>
          </a:p>
        </p:txBody>
      </p:sp>
      <p:pic>
        <p:nvPicPr>
          <p:cNvPr id="10" name="图片 9">
            <a:extLst>
              <a:ext uri="{FF2B5EF4-FFF2-40B4-BE49-F238E27FC236}">
                <a16:creationId xmlns:a16="http://schemas.microsoft.com/office/drawing/2014/main" id="{A619AC50-1DE6-4D10-9116-B363F09FEA85}"/>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671043" y="1790700"/>
            <a:ext cx="3246755" cy="3276600"/>
          </a:xfrm>
          <a:prstGeom prst="rect">
            <a:avLst/>
          </a:prstGeom>
          <a:noFill/>
          <a:ln>
            <a:noFill/>
          </a:ln>
        </p:spPr>
      </p:pic>
      <p:sp>
        <p:nvSpPr>
          <p:cNvPr id="12" name="文本框 11">
            <a:extLst>
              <a:ext uri="{FF2B5EF4-FFF2-40B4-BE49-F238E27FC236}">
                <a16:creationId xmlns:a16="http://schemas.microsoft.com/office/drawing/2014/main" id="{2C36A3DA-29DD-465E-858B-A176EA7B494E}"/>
              </a:ext>
            </a:extLst>
          </p:cNvPr>
          <p:cNvSpPr txBox="1"/>
          <p:nvPr/>
        </p:nvSpPr>
        <p:spPr>
          <a:xfrm>
            <a:off x="6574614" y="5001005"/>
            <a:ext cx="1883585" cy="646331"/>
          </a:xfrm>
          <a:prstGeom prst="rect">
            <a:avLst/>
          </a:prstGeom>
          <a:noFill/>
        </p:spPr>
        <p:txBody>
          <a:bodyPr wrap="square">
            <a:spAutoFit/>
          </a:bodyPr>
          <a:lstStyle/>
          <a:p>
            <a:r>
              <a:rPr lang="en-US" altLang="zh-CN" sz="1800" dirty="0">
                <a:cs typeface="Times New Roman" panose="02020603050405020304" pitchFamily="18" charset="0"/>
              </a:rPr>
              <a:t>Auto-correlation of M sequence </a:t>
            </a:r>
            <a:endParaRPr lang="zh-CN" altLang="en-US" sz="1800" dirty="0"/>
          </a:p>
        </p:txBody>
      </p:sp>
    </p:spTree>
    <p:extLst>
      <p:ext uri="{BB962C8B-B14F-4D97-AF65-F5344CB8AC3E}">
        <p14:creationId xmlns:p14="http://schemas.microsoft.com/office/powerpoint/2010/main" val="3100730399"/>
      </p:ext>
    </p:extLst>
  </p:cSld>
  <p:clrMapOvr>
    <a:masterClrMapping/>
  </p:clrMapOvr>
  <mc:AlternateContent xmlns:mc="http://schemas.openxmlformats.org/markup-compatibility/2006" xmlns:p14="http://schemas.microsoft.com/office/powerpoint/2010/main">
    <mc:Choice Requires="p14">
      <p:transition spd="slow" p14:dur="2000" advTm="116129"/>
    </mc:Choice>
    <mc:Fallback xmlns="">
      <p:transition spd="slow" advTm="116129"/>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标题 1"/>
          <p:cNvSpPr txBox="1"/>
          <p:nvPr/>
        </p:nvSpPr>
        <p:spPr>
          <a:xfrm>
            <a:off x="381000" y="685800"/>
            <a:ext cx="8153400" cy="486054"/>
          </a:xfrm>
          <a:prstGeom prst="rect">
            <a:avLst/>
          </a:prstGeom>
        </p:spPr>
        <p:txBody>
          <a:bodyPr vert="horz" lIns="51435" tIns="25718" rIns="51435" bIns="25718" rtlCol="0" anchor="ctr">
            <a:normAutofit fontScale="97500"/>
          </a:bodyPr>
          <a:lstStyle>
            <a:lvl1pPr marL="0" marR="0" indent="0" algn="l" defTabSz="412750" latinLnBrk="0">
              <a:lnSpc>
                <a:spcPct val="100000"/>
              </a:lnSpc>
              <a:spcBef>
                <a:spcPts val="0"/>
              </a:spcBef>
              <a:spcAft>
                <a:spcPts val="0"/>
              </a:spcAft>
              <a:buClrTx/>
              <a:buSzTx/>
              <a:buFontTx/>
              <a:buNone/>
              <a:defRPr sz="2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1pPr>
            <a:lvl2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2pPr>
            <a:lvl3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3pPr>
            <a:lvl4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4pPr>
            <a:lvl5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5pPr>
            <a:lvl6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6pPr>
            <a:lvl7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7pPr>
            <a:lvl8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8pPr>
            <a:lvl9pPr marL="0" marR="0" indent="0" algn="l" defTabSz="412750" latinLnBrk="0">
              <a:lnSpc>
                <a:spcPct val="100000"/>
              </a:lnSpc>
              <a:spcBef>
                <a:spcPts val="0"/>
              </a:spcBef>
              <a:spcAft>
                <a:spcPts val="0"/>
              </a:spcAft>
              <a:buClrTx/>
              <a:buSzTx/>
              <a:buFontTx/>
              <a:buNone/>
              <a:defRPr sz="4500" b="0" i="0" u="none" strike="noStrike" cap="none" spc="0" baseline="0">
                <a:ln>
                  <a:noFill/>
                </a:ln>
                <a:solidFill>
                  <a:srgbClr val="046A38"/>
                </a:solidFill>
                <a:uFillTx/>
                <a:latin typeface="OPPOSans B" panose="00020600040101010101" charset="-122"/>
                <a:ea typeface="OPPOSans B" panose="00020600040101010101" charset="-122"/>
                <a:cs typeface="OPPOSans B" panose="00020600040101010101" charset="-122"/>
                <a:sym typeface="OPPOSans B" panose="00020600040101010101" charset="-122"/>
              </a:defRPr>
            </a:lvl9pPr>
          </a:lstStyle>
          <a:p>
            <a:pPr algn="ctr">
              <a:lnSpc>
                <a:spcPct val="80000"/>
              </a:lnSpc>
              <a:spcBef>
                <a:spcPct val="0"/>
              </a:spcBef>
              <a:spcAft>
                <a:spcPct val="0"/>
              </a:spcAft>
            </a:pPr>
            <a:r>
              <a:rPr lang="en-US" altLang="zh-CN" sz="2700" b="1" dirty="0">
                <a:solidFill>
                  <a:schemeClr val="tx2"/>
                </a:solidFill>
                <a:latin typeface="+mj-lt"/>
                <a:ea typeface="+mj-ea"/>
                <a:cs typeface="+mj-cs"/>
              </a:rPr>
              <a:t>Simulation assumptions </a:t>
            </a:r>
            <a:endParaRPr lang="zh-CN" altLang="en-US" sz="2700" b="1" dirty="0">
              <a:solidFill>
                <a:schemeClr val="tx2"/>
              </a:solidFill>
              <a:latin typeface="+mj-lt"/>
              <a:ea typeface="+mj-ea"/>
              <a:cs typeface="+mj-cs"/>
            </a:endParaRPr>
          </a:p>
        </p:txBody>
      </p:sp>
      <p:sp>
        <p:nvSpPr>
          <p:cNvPr id="16" name="Footer Placeholder 2">
            <a:extLst>
              <a:ext uri="{FF2B5EF4-FFF2-40B4-BE49-F238E27FC236}">
                <a16:creationId xmlns:a16="http://schemas.microsoft.com/office/drawing/2014/main" id="{A452CAD7-7514-445B-B4F9-0506B16BCE21}"/>
              </a:ext>
            </a:extLst>
          </p:cNvPr>
          <p:cNvSpPr txBox="1">
            <a:spLocks/>
          </p:cNvSpPr>
          <p:nvPr/>
        </p:nvSpPr>
        <p:spPr>
          <a:xfrm flipH="1">
            <a:off x="6400800" y="6475413"/>
            <a:ext cx="2143060" cy="184666"/>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ltLang="zh-CN" dirty="0" err="1"/>
              <a:t>Weijie</a:t>
            </a:r>
            <a:r>
              <a:rPr lang="en-US" altLang="zh-CN" dirty="0"/>
              <a:t> Xu (OPPO)</a:t>
            </a:r>
            <a:endParaRPr lang="en-US" dirty="0"/>
          </a:p>
        </p:txBody>
      </p:sp>
      <p:sp>
        <p:nvSpPr>
          <p:cNvPr id="17" name="Slide Number Placeholder 3">
            <a:extLst>
              <a:ext uri="{FF2B5EF4-FFF2-40B4-BE49-F238E27FC236}">
                <a16:creationId xmlns:a16="http://schemas.microsoft.com/office/drawing/2014/main" id="{98E572A0-844A-4095-B3D1-05D31A90D752}"/>
              </a:ext>
            </a:extLst>
          </p:cNvPr>
          <p:cNvSpPr txBox="1">
            <a:spLocks/>
          </p:cNvSpPr>
          <p:nvPr/>
        </p:nvSpPr>
        <p:spPr bwMode="auto">
          <a:xfrm>
            <a:off x="4344988" y="6475413"/>
            <a:ext cx="530225" cy="182562"/>
          </a:xfrm>
          <a:prstGeom prst="rect">
            <a:avLst/>
          </a:prstGeom>
          <a:noFill/>
          <a:ln w="9525">
            <a:noFill/>
            <a:miter lim="800000"/>
          </a:ln>
          <a:effectLst/>
        </p:spPr>
        <p:txBody>
          <a:bodyPr vert="horz" wrap="square" lIns="0" tIns="0" rIns="0" bIns="0" numCol="1" anchor="t" anchorCtr="0" compatLnSpc="1">
            <a:spAutoFit/>
          </a:bodyPr>
          <a:lstStyle>
            <a:defPPr>
              <a:defRPr lang="en-US"/>
            </a:defPPr>
            <a:lvl1pPr algn="r" rtl="0" eaLnBrk="0" fontAlgn="base" hangingPunct="0">
              <a:spcBef>
                <a:spcPct val="0"/>
              </a:spcBef>
              <a:spcAft>
                <a:spcPct val="0"/>
              </a:spcAft>
              <a:defRPr sz="1200" kern="1200" smtClean="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defRPr/>
            </a:pPr>
            <a:r>
              <a:rPr lang="en-US"/>
              <a:t>Slide </a:t>
            </a:r>
            <a:fld id="{3099D1E7-2CFE-4362-BB72-AF97192842EA}" type="slidenum">
              <a:rPr lang="en-US" smtClean="0"/>
              <a:pPr>
                <a:defRPr/>
              </a:pPr>
              <a:t>9</a:t>
            </a:fld>
            <a:endParaRPr lang="en-US" dirty="0"/>
          </a:p>
        </p:txBody>
      </p:sp>
      <p:sp>
        <p:nvSpPr>
          <p:cNvPr id="8" name="Rectangle 1">
            <a:extLst>
              <a:ext uri="{FF2B5EF4-FFF2-40B4-BE49-F238E27FC236}">
                <a16:creationId xmlns:a16="http://schemas.microsoft.com/office/drawing/2014/main" id="{FE2CD38C-3344-4A01-82A4-D42CFF57CDB4}"/>
              </a:ext>
            </a:extLst>
          </p:cNvPr>
          <p:cNvSpPr/>
          <p:nvPr/>
        </p:nvSpPr>
        <p:spPr>
          <a:xfrm>
            <a:off x="5486400" y="285349"/>
            <a:ext cx="3124200" cy="369332"/>
          </a:xfrm>
          <a:prstGeom prst="rect">
            <a:avLst/>
          </a:prstGeom>
        </p:spPr>
        <p:txBody>
          <a:bodyPr wrap="square">
            <a:spAutoFit/>
          </a:bodyPr>
          <a:lstStyle/>
          <a:p>
            <a:r>
              <a:rPr lang="en-SG" sz="1800" b="1" dirty="0">
                <a:solidFill>
                  <a:srgbClr val="000000"/>
                </a:solidFill>
                <a:latin typeface="+mn-lt"/>
              </a:rPr>
              <a:t>Doc.: IEEE 802.11-25/0035r1</a:t>
            </a:r>
            <a:endParaRPr lang="en-SG" sz="1800" dirty="0">
              <a:latin typeface="+mn-lt"/>
            </a:endParaRPr>
          </a:p>
        </p:txBody>
      </p:sp>
      <p:sp>
        <p:nvSpPr>
          <p:cNvPr id="9" name="Date Placeholder 3">
            <a:extLst>
              <a:ext uri="{FF2B5EF4-FFF2-40B4-BE49-F238E27FC236}">
                <a16:creationId xmlns:a16="http://schemas.microsoft.com/office/drawing/2014/main" id="{E354E8B0-B4BD-48FF-944D-1A9286457195}"/>
              </a:ext>
            </a:extLst>
          </p:cNvPr>
          <p:cNvSpPr txBox="1">
            <a:spLocks/>
          </p:cNvSpPr>
          <p:nvPr/>
        </p:nvSpPr>
        <p:spPr>
          <a:xfrm>
            <a:off x="696912" y="275824"/>
            <a:ext cx="2303451" cy="330601"/>
          </a:xfrm>
          <a:prstGeom prst="rect">
            <a:avLst/>
          </a:prstGeom>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altLang="zh-CN" sz="1800" b="1" dirty="0"/>
              <a:t>Jan. 2025</a:t>
            </a:r>
            <a:endParaRPr lang="en-GB" sz="1800" b="1" dirty="0"/>
          </a:p>
        </p:txBody>
      </p:sp>
      <p:sp>
        <p:nvSpPr>
          <p:cNvPr id="2" name="矩形 1">
            <a:extLst>
              <a:ext uri="{FF2B5EF4-FFF2-40B4-BE49-F238E27FC236}">
                <a16:creationId xmlns:a16="http://schemas.microsoft.com/office/drawing/2014/main" id="{EE219A34-2D7B-464A-B4E2-1D28487AF336}"/>
              </a:ext>
            </a:extLst>
          </p:cNvPr>
          <p:cNvSpPr/>
          <p:nvPr/>
        </p:nvSpPr>
        <p:spPr>
          <a:xfrm>
            <a:off x="114300" y="1325972"/>
            <a:ext cx="8496300" cy="2246769"/>
          </a:xfrm>
          <a:prstGeom prst="rect">
            <a:avLst/>
          </a:prstGeom>
        </p:spPr>
        <p:txBody>
          <a:bodyPr wrap="square">
            <a:spAutoFit/>
          </a:bodyPr>
          <a:lstStyle/>
          <a:p>
            <a:pPr marL="342900" lvl="1" indent="-342900" algn="just">
              <a:spcBef>
                <a:spcPts val="0"/>
              </a:spcBef>
              <a:spcAft>
                <a:spcPts val="600"/>
              </a:spcAft>
              <a:buFont typeface="Wingdings" panose="05000000000000000000" pitchFamily="2" charset="2"/>
              <a:buChar char="p"/>
            </a:pPr>
            <a:r>
              <a:rPr lang="en-US" altLang="zh-CN" sz="2000" dirty="0">
                <a:cs typeface="Times New Roman" panose="02020603050405020304" pitchFamily="18" charset="0"/>
              </a:rPr>
              <a:t>Link level simulations are performed for CDM codes with the following simulation assumptions.</a:t>
            </a:r>
          </a:p>
          <a:p>
            <a:pPr marL="0" lvl="1" algn="ctr">
              <a:spcBef>
                <a:spcPts val="0"/>
              </a:spcBef>
              <a:spcAft>
                <a:spcPts val="600"/>
              </a:spcAft>
            </a:pPr>
            <a:r>
              <a:rPr lang="en-US" altLang="zh-CN" sz="2000" dirty="0">
                <a:cs typeface="Times New Roman" panose="02020603050405020304" pitchFamily="18" charset="0"/>
              </a:rPr>
              <a:t>Table 1: Simulation assumptions</a:t>
            </a:r>
          </a:p>
          <a:p>
            <a:pPr marL="800100" lvl="2" indent="-342900" algn="just">
              <a:spcBef>
                <a:spcPts val="0"/>
              </a:spcBef>
              <a:spcAft>
                <a:spcPts val="600"/>
              </a:spcAft>
              <a:buFont typeface="Arial" panose="020B0604020202020204" pitchFamily="34" charset="0"/>
              <a:buChar char="•"/>
            </a:pPr>
            <a:endParaRPr lang="en-US" altLang="zh-CN" sz="2000" dirty="0">
              <a:cs typeface="Times New Roman" panose="02020603050405020304" pitchFamily="18" charset="0"/>
            </a:endParaRPr>
          </a:p>
          <a:p>
            <a:pPr marL="800100" lvl="2" indent="-342900" algn="just">
              <a:spcBef>
                <a:spcPts val="0"/>
              </a:spcBef>
              <a:spcAft>
                <a:spcPts val="600"/>
              </a:spcAft>
              <a:buFont typeface="Arial" panose="020B0604020202020204" pitchFamily="34" charset="0"/>
              <a:buChar char="•"/>
            </a:pPr>
            <a:endParaRPr lang="en-US" altLang="zh-CN" sz="2000" dirty="0">
              <a:cs typeface="Times New Roman" panose="02020603050405020304" pitchFamily="18" charset="0"/>
            </a:endParaRPr>
          </a:p>
          <a:p>
            <a:pPr marL="457200" lvl="2" algn="just">
              <a:spcBef>
                <a:spcPts val="0"/>
              </a:spcBef>
              <a:spcAft>
                <a:spcPts val="600"/>
              </a:spcAft>
            </a:pPr>
            <a:endParaRPr lang="en-US" altLang="zh-CN" sz="2000" dirty="0">
              <a:cs typeface="Times New Roman" panose="02020603050405020304" pitchFamily="18" charset="0"/>
            </a:endParaRPr>
          </a:p>
        </p:txBody>
      </p:sp>
      <p:graphicFrame>
        <p:nvGraphicFramePr>
          <p:cNvPr id="3" name="表格 2">
            <a:extLst>
              <a:ext uri="{FF2B5EF4-FFF2-40B4-BE49-F238E27FC236}">
                <a16:creationId xmlns:a16="http://schemas.microsoft.com/office/drawing/2014/main" id="{C2B48ABA-D7F3-4366-BF12-5DE1A329F4FC}"/>
              </a:ext>
            </a:extLst>
          </p:cNvPr>
          <p:cNvGraphicFramePr>
            <a:graphicFrameLocks noGrp="1"/>
          </p:cNvGraphicFramePr>
          <p:nvPr>
            <p:extLst>
              <p:ext uri="{D42A27DB-BD31-4B8C-83A1-F6EECF244321}">
                <p14:modId xmlns:p14="http://schemas.microsoft.com/office/powerpoint/2010/main" val="1112550693"/>
              </p:ext>
            </p:extLst>
          </p:nvPr>
        </p:nvGraphicFramePr>
        <p:xfrm>
          <a:off x="648526" y="2362200"/>
          <a:ext cx="7846948" cy="4072562"/>
        </p:xfrm>
        <a:graphic>
          <a:graphicData uri="http://schemas.openxmlformats.org/drawingml/2006/table">
            <a:tbl>
              <a:tblPr firstRow="1" bandRow="1">
                <a:tableStyleId>{5C22544A-7EE6-4342-B048-85BDC9FD1C3A}</a:tableStyleId>
              </a:tblPr>
              <a:tblGrid>
                <a:gridCol w="4179888">
                  <a:extLst>
                    <a:ext uri="{9D8B030D-6E8A-4147-A177-3AD203B41FA5}">
                      <a16:colId xmlns:a16="http://schemas.microsoft.com/office/drawing/2014/main" val="4215848821"/>
                    </a:ext>
                  </a:extLst>
                </a:gridCol>
                <a:gridCol w="3667060">
                  <a:extLst>
                    <a:ext uri="{9D8B030D-6E8A-4147-A177-3AD203B41FA5}">
                      <a16:colId xmlns:a16="http://schemas.microsoft.com/office/drawing/2014/main" val="1225950313"/>
                    </a:ext>
                  </a:extLst>
                </a:gridCol>
              </a:tblGrid>
              <a:tr h="414962">
                <a:tc>
                  <a:txBody>
                    <a:bodyPr/>
                    <a:lstStyle/>
                    <a:p>
                      <a:pPr algn="ctr"/>
                      <a:r>
                        <a:rPr lang="en-US" sz="1800" kern="1200" dirty="0">
                          <a:effectLst/>
                        </a:rPr>
                        <a:t>Parameters</a:t>
                      </a:r>
                      <a:endParaRPr lang="zh-CN" sz="1400" dirty="0">
                        <a:effectLst/>
                        <a:latin typeface="Times New Roman" panose="02020603050405020304" pitchFamily="18" charset="0"/>
                        <a:ea typeface="Times New Roman" panose="02020603050405020304" pitchFamily="18" charset="0"/>
                      </a:endParaRPr>
                    </a:p>
                  </a:txBody>
                  <a:tcPr/>
                </a:tc>
                <a:tc>
                  <a:txBody>
                    <a:bodyPr/>
                    <a:lstStyle/>
                    <a:p>
                      <a:pPr algn="ctr"/>
                      <a:r>
                        <a:rPr lang="en-US" sz="1800" kern="1200">
                          <a:effectLst/>
                        </a:rPr>
                        <a:t>Values</a:t>
                      </a:r>
                      <a:endParaRPr lang="zh-CN" sz="1400">
                        <a:effectLst/>
                        <a:latin typeface="Times New Roman" panose="02020603050405020304" pitchFamily="18" charset="0"/>
                        <a:ea typeface="Times New Roman" panose="02020603050405020304" pitchFamily="18" charset="0"/>
                      </a:endParaRPr>
                    </a:p>
                  </a:txBody>
                  <a:tcPr/>
                </a:tc>
                <a:extLst>
                  <a:ext uri="{0D108BD9-81ED-4DB2-BD59-A6C34878D82A}">
                    <a16:rowId xmlns:a16="http://schemas.microsoft.com/office/drawing/2014/main" val="2185798795"/>
                  </a:ext>
                </a:extLst>
              </a:tr>
              <a:tr h="350520">
                <a:tc>
                  <a:txBody>
                    <a:bodyPr/>
                    <a:lstStyle/>
                    <a:p>
                      <a:pPr algn="ctr"/>
                      <a:r>
                        <a:rPr lang="en-US" sz="1800" kern="1200">
                          <a:effectLst/>
                        </a:rPr>
                        <a:t>Sequence types</a:t>
                      </a:r>
                      <a:endParaRPr lang="zh-CN" sz="1400">
                        <a:effectLst/>
                        <a:latin typeface="Times New Roman" panose="02020603050405020304" pitchFamily="18" charset="0"/>
                        <a:ea typeface="Times New Roman" panose="02020603050405020304" pitchFamily="18" charset="0"/>
                      </a:endParaRPr>
                    </a:p>
                  </a:txBody>
                  <a:tcPr/>
                </a:tc>
                <a:tc>
                  <a:txBody>
                    <a:bodyPr/>
                    <a:lstStyle/>
                    <a:p>
                      <a:pPr algn="ctr"/>
                      <a:r>
                        <a:rPr lang="en-US" sz="1800" kern="1200" dirty="0">
                          <a:effectLst/>
                        </a:rPr>
                        <a:t>m-sequence</a:t>
                      </a:r>
                      <a:r>
                        <a:rPr lang="en-AU" sz="1800" kern="1200" dirty="0">
                          <a:effectLst/>
                        </a:rPr>
                        <a:t>,</a:t>
                      </a:r>
                      <a:endParaRPr lang="zh-CN" sz="1400" dirty="0">
                        <a:effectLst/>
                        <a:latin typeface="Times New Roman" panose="02020603050405020304" pitchFamily="18" charset="0"/>
                        <a:ea typeface="Times New Roman" panose="02020603050405020304" pitchFamily="18" charset="0"/>
                      </a:endParaRPr>
                    </a:p>
                  </a:txBody>
                  <a:tcPr/>
                </a:tc>
                <a:extLst>
                  <a:ext uri="{0D108BD9-81ED-4DB2-BD59-A6C34878D82A}">
                    <a16:rowId xmlns:a16="http://schemas.microsoft.com/office/drawing/2014/main" val="3852296628"/>
                  </a:ext>
                </a:extLst>
              </a:tr>
              <a:tr h="350520">
                <a:tc>
                  <a:txBody>
                    <a:bodyPr/>
                    <a:lstStyle/>
                    <a:p>
                      <a:pPr algn="ctr"/>
                      <a:r>
                        <a:rPr lang="en-US" sz="1800" kern="1200" dirty="0">
                          <a:effectLst/>
                        </a:rPr>
                        <a:t>Number of devices / sequences</a:t>
                      </a:r>
                      <a:endParaRPr lang="zh-CN" sz="1400" dirty="0">
                        <a:effectLst/>
                        <a:latin typeface="Times New Roman" panose="02020603050405020304" pitchFamily="18" charset="0"/>
                        <a:ea typeface="Times New Roman" panose="02020603050405020304" pitchFamily="18" charset="0"/>
                      </a:endParaRPr>
                    </a:p>
                  </a:txBody>
                  <a:tcPr/>
                </a:tc>
                <a:tc>
                  <a:txBody>
                    <a:bodyPr/>
                    <a:lstStyle/>
                    <a:p>
                      <a:pPr algn="ctr"/>
                      <a:r>
                        <a:rPr lang="en-US" altLang="zh-CN" sz="1800" kern="1200" dirty="0">
                          <a:effectLst/>
                          <a:latin typeface="Times New Roman" panose="02020603050405020304" pitchFamily="18" charset="0"/>
                          <a:ea typeface="Times New Roman" panose="02020603050405020304" pitchFamily="18" charset="0"/>
                        </a:rPr>
                        <a:t>2</a:t>
                      </a:r>
                      <a:endParaRPr lang="zh-CN" sz="1400" dirty="0">
                        <a:effectLst/>
                        <a:latin typeface="Times New Roman" panose="02020603050405020304" pitchFamily="18" charset="0"/>
                        <a:ea typeface="Times New Roman" panose="02020603050405020304" pitchFamily="18" charset="0"/>
                      </a:endParaRPr>
                    </a:p>
                  </a:txBody>
                  <a:tcPr/>
                </a:tc>
                <a:extLst>
                  <a:ext uri="{0D108BD9-81ED-4DB2-BD59-A6C34878D82A}">
                    <a16:rowId xmlns:a16="http://schemas.microsoft.com/office/drawing/2014/main" val="1668401442"/>
                  </a:ext>
                </a:extLst>
              </a:tr>
              <a:tr h="350520">
                <a:tc>
                  <a:txBody>
                    <a:bodyPr/>
                    <a:lstStyle/>
                    <a:p>
                      <a:pPr algn="ctr"/>
                      <a:r>
                        <a:rPr lang="en-US" sz="1800" kern="1200" dirty="0">
                          <a:effectLst/>
                        </a:rPr>
                        <a:t>Channel model</a:t>
                      </a:r>
                      <a:endParaRPr lang="zh-CN" sz="1400" dirty="0">
                        <a:effectLst/>
                        <a:latin typeface="Times New Roman" panose="02020603050405020304" pitchFamily="18" charset="0"/>
                        <a:ea typeface="Times New Roman" panose="02020603050405020304" pitchFamily="18" charset="0"/>
                      </a:endParaRPr>
                    </a:p>
                  </a:txBody>
                  <a:tcPr/>
                </a:tc>
                <a:tc>
                  <a:txBody>
                    <a:bodyPr/>
                    <a:lstStyle/>
                    <a:p>
                      <a:pPr algn="ctr"/>
                      <a:r>
                        <a:rPr lang="en-US" altLang="zh-CN" sz="1800" kern="1200" dirty="0">
                          <a:effectLst/>
                          <a:latin typeface="Times New Roman" panose="02020603050405020304" pitchFamily="18" charset="0"/>
                          <a:ea typeface="Times New Roman" panose="02020603050405020304" pitchFamily="18" charset="0"/>
                        </a:rPr>
                        <a:t>Channel D</a:t>
                      </a:r>
                      <a:endParaRPr lang="zh-CN" sz="1400" dirty="0">
                        <a:effectLst/>
                        <a:latin typeface="Times New Roman" panose="02020603050405020304" pitchFamily="18" charset="0"/>
                        <a:ea typeface="Times New Roman" panose="02020603050405020304" pitchFamily="18" charset="0"/>
                      </a:endParaRPr>
                    </a:p>
                  </a:txBody>
                  <a:tcPr/>
                </a:tc>
                <a:extLst>
                  <a:ext uri="{0D108BD9-81ED-4DB2-BD59-A6C34878D82A}">
                    <a16:rowId xmlns:a16="http://schemas.microsoft.com/office/drawing/2014/main" val="2161743118"/>
                  </a:ext>
                </a:extLst>
              </a:tr>
              <a:tr h="350520">
                <a:tc>
                  <a:txBody>
                    <a:bodyPr/>
                    <a:lstStyle/>
                    <a:p>
                      <a:pPr algn="ctr"/>
                      <a:r>
                        <a:rPr lang="en-US" sz="1800" kern="1200">
                          <a:effectLst/>
                        </a:rPr>
                        <a:t>SNR</a:t>
                      </a:r>
                      <a:endParaRPr lang="zh-CN" sz="1400">
                        <a:effectLst/>
                        <a:latin typeface="Times New Roman" panose="02020603050405020304" pitchFamily="18" charset="0"/>
                        <a:ea typeface="Times New Roman" panose="02020603050405020304" pitchFamily="18" charset="0"/>
                      </a:endParaRPr>
                    </a:p>
                  </a:txBody>
                  <a:tcPr/>
                </a:tc>
                <a:tc>
                  <a:txBody>
                    <a:bodyPr/>
                    <a:lstStyle/>
                    <a:p>
                      <a:pPr algn="ctr"/>
                      <a:r>
                        <a:rPr lang="en-US" sz="1800" kern="1200" dirty="0">
                          <a:effectLst/>
                        </a:rPr>
                        <a:t>0.0dB</a:t>
                      </a:r>
                      <a:endParaRPr lang="zh-CN" sz="1400" dirty="0">
                        <a:effectLst/>
                        <a:latin typeface="Times New Roman" panose="02020603050405020304" pitchFamily="18" charset="0"/>
                        <a:ea typeface="Times New Roman" panose="02020603050405020304" pitchFamily="18" charset="0"/>
                      </a:endParaRPr>
                    </a:p>
                  </a:txBody>
                  <a:tcPr/>
                </a:tc>
                <a:extLst>
                  <a:ext uri="{0D108BD9-81ED-4DB2-BD59-A6C34878D82A}">
                    <a16:rowId xmlns:a16="http://schemas.microsoft.com/office/drawing/2014/main" val="3928680672"/>
                  </a:ext>
                </a:extLst>
              </a:tr>
              <a:tr h="350520">
                <a:tc>
                  <a:txBody>
                    <a:bodyPr/>
                    <a:lstStyle/>
                    <a:p>
                      <a:pPr algn="ctr"/>
                      <a:r>
                        <a:rPr lang="en-US" sz="1800" kern="1200">
                          <a:effectLst/>
                        </a:rPr>
                        <a:t>Chip duration</a:t>
                      </a:r>
                      <a:endParaRPr lang="zh-CN" sz="1400">
                        <a:effectLst/>
                        <a:latin typeface="Times New Roman" panose="02020603050405020304" pitchFamily="18" charset="0"/>
                        <a:ea typeface="Times New Roman" panose="02020603050405020304" pitchFamily="18" charset="0"/>
                      </a:endParaRPr>
                    </a:p>
                  </a:txBody>
                  <a:tcPr/>
                </a:tc>
                <a:tc>
                  <a:txBody>
                    <a:bodyPr/>
                    <a:lstStyle/>
                    <a:p>
                      <a:pPr algn="ctr"/>
                      <a:r>
                        <a:rPr lang="en-US" sz="1800" kern="1200" dirty="0">
                          <a:effectLst/>
                        </a:rPr>
                        <a:t>2µs</a:t>
                      </a:r>
                      <a:endParaRPr lang="zh-CN" sz="1400" dirty="0">
                        <a:effectLst/>
                        <a:latin typeface="Times New Roman" panose="02020603050405020304" pitchFamily="18" charset="0"/>
                        <a:ea typeface="Times New Roman" panose="02020603050405020304" pitchFamily="18" charset="0"/>
                      </a:endParaRPr>
                    </a:p>
                  </a:txBody>
                  <a:tcPr/>
                </a:tc>
                <a:extLst>
                  <a:ext uri="{0D108BD9-81ED-4DB2-BD59-A6C34878D82A}">
                    <a16:rowId xmlns:a16="http://schemas.microsoft.com/office/drawing/2014/main" val="4075872174"/>
                  </a:ext>
                </a:extLst>
              </a:tr>
              <a:tr h="350520">
                <a:tc>
                  <a:txBody>
                    <a:bodyPr/>
                    <a:lstStyle/>
                    <a:p>
                      <a:pPr algn="ctr"/>
                      <a:r>
                        <a:rPr lang="en-US" sz="1800" kern="1200" dirty="0">
                          <a:effectLst/>
                        </a:rPr>
                        <a:t>Sampling rate at the AP</a:t>
                      </a:r>
                      <a:endParaRPr lang="zh-CN" sz="1400" dirty="0">
                        <a:effectLst/>
                        <a:latin typeface="Times New Roman" panose="02020603050405020304" pitchFamily="18" charset="0"/>
                        <a:ea typeface="Times New Roman" panose="02020603050405020304" pitchFamily="18" charset="0"/>
                      </a:endParaRPr>
                    </a:p>
                  </a:txBody>
                  <a:tcPr/>
                </a:tc>
                <a:tc>
                  <a:txBody>
                    <a:bodyPr/>
                    <a:lstStyle/>
                    <a:p>
                      <a:pPr algn="ctr"/>
                      <a:r>
                        <a:rPr lang="en-US" altLang="zh-CN" sz="1800" kern="1200" dirty="0">
                          <a:effectLst/>
                          <a:latin typeface="Times New Roman" panose="02020603050405020304" pitchFamily="18" charset="0"/>
                          <a:ea typeface="Times New Roman" panose="02020603050405020304" pitchFamily="18" charset="0"/>
                        </a:rPr>
                        <a:t>20MHz</a:t>
                      </a:r>
                      <a:endParaRPr lang="zh-CN" sz="1400" dirty="0">
                        <a:effectLst/>
                        <a:latin typeface="Times New Roman" panose="02020603050405020304" pitchFamily="18" charset="0"/>
                        <a:ea typeface="Times New Roman" panose="02020603050405020304" pitchFamily="18" charset="0"/>
                      </a:endParaRPr>
                    </a:p>
                  </a:txBody>
                  <a:tcPr/>
                </a:tc>
                <a:extLst>
                  <a:ext uri="{0D108BD9-81ED-4DB2-BD59-A6C34878D82A}">
                    <a16:rowId xmlns:a16="http://schemas.microsoft.com/office/drawing/2014/main" val="1726403106"/>
                  </a:ext>
                </a:extLst>
              </a:tr>
              <a:tr h="354804">
                <a:tc>
                  <a:txBody>
                    <a:bodyPr/>
                    <a:lstStyle/>
                    <a:p>
                      <a:pPr algn="ctr"/>
                      <a:r>
                        <a:rPr lang="en-US" sz="1800" kern="1200" dirty="0">
                          <a:effectLst/>
                        </a:rPr>
                        <a:t>Modulation</a:t>
                      </a:r>
                      <a:endParaRPr lang="zh-CN" sz="1400" dirty="0">
                        <a:effectLst/>
                        <a:latin typeface="Times New Roman" panose="02020603050405020304" pitchFamily="18" charset="0"/>
                        <a:ea typeface="Times New Roman" panose="02020603050405020304" pitchFamily="18" charset="0"/>
                      </a:endParaRPr>
                    </a:p>
                  </a:txBody>
                  <a:tcPr/>
                </a:tc>
                <a:tc>
                  <a:txBody>
                    <a:bodyPr/>
                    <a:lstStyle/>
                    <a:p>
                      <a:pPr algn="ctr"/>
                      <a:r>
                        <a:rPr lang="en-US" sz="1800" kern="1200" dirty="0">
                          <a:effectLst/>
                        </a:rPr>
                        <a:t>OOK</a:t>
                      </a:r>
                      <a:endParaRPr lang="zh-CN" sz="1400" dirty="0">
                        <a:effectLst/>
                        <a:latin typeface="Times New Roman" panose="02020603050405020304" pitchFamily="18" charset="0"/>
                        <a:ea typeface="Times New Roman" panose="02020603050405020304" pitchFamily="18" charset="0"/>
                      </a:endParaRPr>
                    </a:p>
                  </a:txBody>
                  <a:tcPr/>
                </a:tc>
                <a:extLst>
                  <a:ext uri="{0D108BD9-81ED-4DB2-BD59-A6C34878D82A}">
                    <a16:rowId xmlns:a16="http://schemas.microsoft.com/office/drawing/2014/main" val="2645888619"/>
                  </a:ext>
                </a:extLst>
              </a:tr>
              <a:tr h="350520">
                <a:tc>
                  <a:txBody>
                    <a:bodyPr/>
                    <a:lstStyle/>
                    <a:p>
                      <a:pPr algn="ctr"/>
                      <a:r>
                        <a:rPr lang="en-US" sz="1800" kern="1200" dirty="0">
                          <a:effectLst/>
                        </a:rPr>
                        <a:t>Cyclic shift of m- and Gold sequences</a:t>
                      </a:r>
                      <a:endParaRPr lang="zh-CN" sz="1400" dirty="0">
                        <a:effectLst/>
                        <a:latin typeface="Times New Roman" panose="02020603050405020304" pitchFamily="18" charset="0"/>
                        <a:ea typeface="Times New Roman" panose="02020603050405020304" pitchFamily="18" charset="0"/>
                      </a:endParaRPr>
                    </a:p>
                  </a:txBody>
                  <a:tcPr/>
                </a:tc>
                <a:tc>
                  <a:txBody>
                    <a:bodyPr/>
                    <a:lstStyle/>
                    <a:p>
                      <a:pPr algn="ctr"/>
                      <a:r>
                        <a:rPr lang="en-US" sz="1800" kern="1200" dirty="0">
                          <a:effectLst/>
                        </a:rPr>
                        <a:t>10</a:t>
                      </a:r>
                      <a:endParaRPr lang="zh-CN" sz="1400" dirty="0">
                        <a:effectLst/>
                        <a:latin typeface="Times New Roman" panose="02020603050405020304" pitchFamily="18" charset="0"/>
                        <a:ea typeface="Times New Roman" panose="02020603050405020304" pitchFamily="18" charset="0"/>
                      </a:endParaRPr>
                    </a:p>
                  </a:txBody>
                  <a:tcPr/>
                </a:tc>
                <a:extLst>
                  <a:ext uri="{0D108BD9-81ED-4DB2-BD59-A6C34878D82A}">
                    <a16:rowId xmlns:a16="http://schemas.microsoft.com/office/drawing/2014/main" val="3365209692"/>
                  </a:ext>
                </a:extLst>
              </a:tr>
              <a:tr h="350520">
                <a:tc>
                  <a:txBody>
                    <a:bodyPr/>
                    <a:lstStyle/>
                    <a:p>
                      <a:pPr marL="0" algn="ctr" defTabSz="914400" rtl="0" eaLnBrk="1" latinLnBrk="0" hangingPunct="1"/>
                      <a:r>
                        <a:rPr lang="en-US" sz="1800" kern="1200" dirty="0">
                          <a:solidFill>
                            <a:schemeClr val="dk1"/>
                          </a:solidFill>
                          <a:effectLst/>
                          <a:latin typeface="+mn-lt"/>
                          <a:ea typeface="+mn-ea"/>
                          <a:cs typeface="+mn-cs"/>
                        </a:rPr>
                        <a:t>Sequence length</a:t>
                      </a:r>
                      <a:endParaRPr lang="zh-CN" altLang="en-US" sz="1800" kern="1200" dirty="0">
                        <a:solidFill>
                          <a:schemeClr val="dk1"/>
                        </a:solidFill>
                        <a:effectLst/>
                        <a:latin typeface="+mn-lt"/>
                        <a:ea typeface="+mn-ea"/>
                        <a:cs typeface="+mn-cs"/>
                      </a:endParaRPr>
                    </a:p>
                  </a:txBody>
                  <a:tcPr/>
                </a:tc>
                <a:tc>
                  <a:txBody>
                    <a:bodyPr/>
                    <a:lstStyle/>
                    <a:p>
                      <a:pPr marL="0" algn="ctr" defTabSz="914400" rtl="0" eaLnBrk="1" latinLnBrk="0" hangingPunct="1"/>
                      <a:r>
                        <a:rPr lang="en-US" sz="1800" kern="1200" dirty="0">
                          <a:solidFill>
                            <a:schemeClr val="dk1"/>
                          </a:solidFill>
                          <a:effectLst/>
                          <a:latin typeface="+mn-lt"/>
                          <a:ea typeface="+mn-ea"/>
                          <a:cs typeface="+mn-cs"/>
                        </a:rPr>
                        <a:t>63</a:t>
                      </a:r>
                      <a:endParaRPr lang="zh-CN" altLang="en-US" sz="1800" kern="1200" dirty="0">
                        <a:solidFill>
                          <a:schemeClr val="dk1"/>
                        </a:solidFill>
                        <a:effectLst/>
                        <a:latin typeface="+mn-lt"/>
                        <a:ea typeface="+mn-ea"/>
                        <a:cs typeface="+mn-cs"/>
                      </a:endParaRPr>
                    </a:p>
                  </a:txBody>
                  <a:tcPr/>
                </a:tc>
                <a:extLst>
                  <a:ext uri="{0D108BD9-81ED-4DB2-BD59-A6C34878D82A}">
                    <a16:rowId xmlns:a16="http://schemas.microsoft.com/office/drawing/2014/main" val="2334828494"/>
                  </a:ext>
                </a:extLst>
              </a:tr>
              <a:tr h="350520">
                <a:tc>
                  <a:txBody>
                    <a:bodyPr/>
                    <a:lstStyle/>
                    <a:p>
                      <a:pPr marL="0" algn="ctr" defTabSz="914400" rtl="0" eaLnBrk="1" latinLnBrk="0" hangingPunct="1"/>
                      <a:r>
                        <a:rPr lang="en-US" altLang="zh-CN" sz="1800" kern="1200" dirty="0">
                          <a:solidFill>
                            <a:schemeClr val="dk1"/>
                          </a:solidFill>
                          <a:effectLst/>
                          <a:latin typeface="+mn-lt"/>
                          <a:ea typeface="+mn-ea"/>
                          <a:cs typeface="+mn-cs"/>
                        </a:rPr>
                        <a:t>Clock accuracy </a:t>
                      </a:r>
                      <a:endParaRPr lang="zh-CN" altLang="en-US" sz="1800" kern="1200" dirty="0">
                        <a:solidFill>
                          <a:schemeClr val="dk1"/>
                        </a:solidFill>
                        <a:effectLst/>
                        <a:latin typeface="+mn-lt"/>
                        <a:ea typeface="+mn-ea"/>
                        <a:cs typeface="+mn-cs"/>
                      </a:endParaRPr>
                    </a:p>
                  </a:txBody>
                  <a:tcPr/>
                </a:tc>
                <a:tc>
                  <a:txBody>
                    <a:bodyPr/>
                    <a:lstStyle/>
                    <a:p>
                      <a:pPr marL="0" algn="ctr" defTabSz="914400" rtl="0" eaLnBrk="1" latinLnBrk="0" hangingPunct="1"/>
                      <a:r>
                        <a:rPr lang="en-US" altLang="zh-CN" sz="1800" kern="1200" dirty="0">
                          <a:solidFill>
                            <a:schemeClr val="dk1"/>
                          </a:solidFill>
                          <a:effectLst/>
                          <a:latin typeface="+mn-lt"/>
                          <a:ea typeface="+mn-ea"/>
                          <a:cs typeface="+mn-cs"/>
                        </a:rPr>
                        <a:t>+-1000ppm</a:t>
                      </a:r>
                      <a:endParaRPr lang="zh-CN" altLang="en-US" sz="1800" kern="1200" dirty="0">
                        <a:solidFill>
                          <a:schemeClr val="dk1"/>
                        </a:solidFill>
                        <a:effectLst/>
                        <a:latin typeface="+mn-lt"/>
                        <a:ea typeface="+mn-ea"/>
                        <a:cs typeface="+mn-cs"/>
                      </a:endParaRPr>
                    </a:p>
                  </a:txBody>
                  <a:tcPr/>
                </a:tc>
                <a:extLst>
                  <a:ext uri="{0D108BD9-81ED-4DB2-BD59-A6C34878D82A}">
                    <a16:rowId xmlns:a16="http://schemas.microsoft.com/office/drawing/2014/main" val="3400225947"/>
                  </a:ext>
                </a:extLst>
              </a:tr>
            </a:tbl>
          </a:graphicData>
        </a:graphic>
      </p:graphicFrame>
    </p:spTree>
    <p:extLst>
      <p:ext uri="{BB962C8B-B14F-4D97-AF65-F5344CB8AC3E}">
        <p14:creationId xmlns:p14="http://schemas.microsoft.com/office/powerpoint/2010/main" val="1297372525"/>
      </p:ext>
    </p:extLst>
  </p:cSld>
  <p:clrMapOvr>
    <a:masterClrMapping/>
  </p:clrMapOvr>
  <mc:AlternateContent xmlns:mc="http://schemas.openxmlformats.org/markup-compatibility/2006" xmlns:p14="http://schemas.microsoft.com/office/powerpoint/2010/main">
    <mc:Choice Requires="p14">
      <p:transition spd="slow" p14:dur="2000" advTm="116129"/>
    </mc:Choice>
    <mc:Fallback xmlns="">
      <p:transition spd="slow" advTm="116129"/>
    </mc:Fallback>
  </mc:AlternateContent>
</p:sld>
</file>

<file path=ppt/theme/theme1.xml><?xml version="1.0" encoding="utf-8"?>
<a:theme xmlns:a="http://schemas.openxmlformats.org/drawingml/2006/main" name="ACcord Submission Templat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ACcord Submission Templat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ACcord Submission 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ACcord Submission 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ACcord Submission 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ACcord Submission 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ACcord Submission 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ACcord Submission 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ACcord Submission 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ACcord Submission Template</Template>
  <TotalTime>15265</TotalTime>
  <Words>1528</Words>
  <Application>Microsoft Office PowerPoint</Application>
  <PresentationFormat>全屏显示(4:3)</PresentationFormat>
  <Paragraphs>263</Paragraphs>
  <Slides>17</Slides>
  <Notes>17</Notes>
  <HiddenSlides>0</HiddenSlides>
  <MMClips>0</MMClips>
  <ScaleCrop>false</ScaleCrop>
  <HeadingPairs>
    <vt:vector size="6" baseType="variant">
      <vt:variant>
        <vt:lpstr>已用的字体</vt:lpstr>
      </vt:variant>
      <vt:variant>
        <vt:i4>4</vt:i4>
      </vt:variant>
      <vt:variant>
        <vt:lpstr>主题</vt:lpstr>
      </vt:variant>
      <vt:variant>
        <vt:i4>1</vt:i4>
      </vt:variant>
      <vt:variant>
        <vt:lpstr>幻灯片标题</vt:lpstr>
      </vt:variant>
      <vt:variant>
        <vt:i4>17</vt:i4>
      </vt:variant>
    </vt:vector>
  </HeadingPairs>
  <TitlesOfParts>
    <vt:vector size="22" baseType="lpstr">
      <vt:lpstr>Arial</vt:lpstr>
      <vt:lpstr>Calibri</vt:lpstr>
      <vt:lpstr>Times New Roman</vt:lpstr>
      <vt:lpstr>Wingdings</vt:lpstr>
      <vt:lpstr>ACcord Submission Template</vt:lpstr>
      <vt:lpstr>CDM access for AMP</vt:lpstr>
      <vt:lpstr>Abstract</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Reference</vt:lpstr>
    </vt:vector>
  </TitlesOfParts>
  <Company>&lt;Company Name&gt;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&lt;Document Title&gt;</dc:title>
  <dc:creator>robert.stacey@intel.com</dc:creator>
  <cp:keywords>CTPClassification=:VisualMarkings=, CTPClassification=CTP_IC:VisualMarkings=, CTPClassification=CTP_IC</cp:keywords>
  <cp:lastModifiedBy>徐伟杰</cp:lastModifiedBy>
  <cp:revision>2327</cp:revision>
  <cp:lastPrinted>1998-02-10T13:28:00Z</cp:lastPrinted>
  <dcterms:created xsi:type="dcterms:W3CDTF">2009-12-02T19:05:00Z</dcterms:created>
  <dcterms:modified xsi:type="dcterms:W3CDTF">2025-01-14T23:32:16Z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TitusGUID">
    <vt:lpwstr>5c159031-6120-4243-bbd1-ee5f1f2e96d1</vt:lpwstr>
  </property>
  <property fmtid="{D5CDD505-2E9C-101B-9397-08002B2CF9AE}" pid="4" name="CTP_BU">
    <vt:lpwstr>NEXT GEN AND STANDARDS GROUP</vt:lpwstr>
  </property>
  <property fmtid="{D5CDD505-2E9C-101B-9397-08002B2CF9AE}" pid="5" name="CTP_TimeStamp">
    <vt:lpwstr>2018-05-10 07:13:18Z</vt:lpwstr>
  </property>
  <property fmtid="{D5CDD505-2E9C-101B-9397-08002B2CF9AE}" pid="6" name="CTP_IDSID">
    <vt:lpwstr>NA</vt:lpwstr>
  </property>
  <property fmtid="{D5CDD505-2E9C-101B-9397-08002B2CF9AE}" pid="7" name="CTP_WWID">
    <vt:lpwstr>NA</vt:lpwstr>
  </property>
  <property fmtid="{D5CDD505-2E9C-101B-9397-08002B2CF9AE}" pid="8" name="CTPClassification">
    <vt:lpwstr>CTP_IC</vt:lpwstr>
  </property>
  <property fmtid="{D5CDD505-2E9C-101B-9397-08002B2CF9AE}" pid="9" name="_2015_ms_pID_725343">
    <vt:lpwstr>(3)dYjZlIMPNS1j1dqB6YP+lC/h/B/2pNPp3QOMNi78JruWsJCWfvOX7qOfqVmWapw5nAmNox2d
CepUHOcpyRPGxOrCF4f6Vm+bQd0a6PmeqnduPJBgJlDghSxD1avTFZ63x0RG46RNanxgx9xE
F6b37psHyh5fuVUFporEZMqQXqHBEypactmiYjvUeMxRaF03XE7S31+KHEROZafgT1HavpUh
nCZB99KB4/WSNUWkv0</vt:lpwstr>
  </property>
  <property fmtid="{D5CDD505-2E9C-101B-9397-08002B2CF9AE}" pid="10" name="_2015_ms_pID_7253431">
    <vt:lpwstr>0SXraQUmKnChBZ8aCVQGJMK6QJb2T9gmWfYivL7LSAq+XNuG8X7Xnk
ZVdgv1R/107n0QMg2bwSVk0XjgjCmTESK20xX3TJA65etUbDDk6Z9gBOACmis1hcjMZatQXm
Xng7Mb/2nLdPeqQsInuUJp7DZbD6Ozsn0e3xI0jgh97KDr5s7e/CgLe2gOTO+Gz7rGwQ7tvf
I1PSBBdCPI4H0IJPnwUWjQPraoJGijURx6me</vt:lpwstr>
  </property>
  <property fmtid="{D5CDD505-2E9C-101B-9397-08002B2CF9AE}" pid="11" name="_readonly">
    <vt:lpwstr/>
  </property>
  <property fmtid="{D5CDD505-2E9C-101B-9397-08002B2CF9AE}" pid="12" name="_change">
    <vt:lpwstr/>
  </property>
  <property fmtid="{D5CDD505-2E9C-101B-9397-08002B2CF9AE}" pid="13" name="_full-control">
    <vt:lpwstr/>
  </property>
  <property fmtid="{D5CDD505-2E9C-101B-9397-08002B2CF9AE}" pid="14" name="sflag">
    <vt:lpwstr>1561287843</vt:lpwstr>
  </property>
  <property fmtid="{D5CDD505-2E9C-101B-9397-08002B2CF9AE}" pid="15" name="_2015_ms_pID_7253432">
    <vt:lpwstr>srCqHiAMW9tZQpMu87my+bQ=</vt:lpwstr>
  </property>
  <property fmtid="{D5CDD505-2E9C-101B-9397-08002B2CF9AE}" pid="16" name="KSOProductBuildVer">
    <vt:lpwstr>2052-10.1.0.6395</vt:lpwstr>
  </property>
</Properties>
</file>